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81" r:id="rId4"/>
    <p:sldId id="259" r:id="rId5"/>
    <p:sldId id="282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uce" panose="020B0604020202020204" charset="0"/>
      <p:regular r:id="rId11"/>
    </p:embeddedFont>
    <p:embeddedFont>
      <p:font typeface="Open Sauce Light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8906" b="2890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1973223" cy="10287000"/>
          </a:xfrm>
          <a:prstGeom prst="rect">
            <a:avLst/>
          </a:prstGeom>
          <a:solidFill>
            <a:srgbClr val="181C24">
              <a:alpha val="89803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3026543"/>
            <a:ext cx="8648700" cy="3385542"/>
            <a:chOff x="0" y="-1172726"/>
            <a:chExt cx="11531599" cy="4514056"/>
          </a:xfrm>
        </p:grpSpPr>
        <p:sp>
          <p:nvSpPr>
            <p:cNvPr id="4" name="AutoShape 4"/>
            <p:cNvSpPr/>
            <p:nvPr/>
          </p:nvSpPr>
          <p:spPr>
            <a:xfrm>
              <a:off x="0" y="3287066"/>
              <a:ext cx="8387064" cy="127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172726"/>
              <a:ext cx="11531599" cy="45140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112" dirty="0">
                  <a:solidFill>
                    <a:srgbClr val="73DFCB"/>
                  </a:solidFill>
                  <a:latin typeface="Open Sauce"/>
                </a:rPr>
                <a:t>Plano de </a:t>
              </a:r>
              <a:r>
                <a:rPr lang="en-US" sz="8000" spc="112" dirty="0" err="1">
                  <a:solidFill>
                    <a:srgbClr val="73DFCB"/>
                  </a:solidFill>
                  <a:latin typeface="Open Sauce"/>
                </a:rPr>
                <a:t>desevolvimento</a:t>
              </a:r>
              <a:r>
                <a:rPr lang="en-US" sz="8000" spc="112" dirty="0">
                  <a:solidFill>
                    <a:srgbClr val="73DFCB"/>
                  </a:solidFill>
                  <a:latin typeface="Open Sauce"/>
                </a:rPr>
                <a:t> e </a:t>
              </a:r>
              <a:r>
                <a:rPr lang="en-US" sz="8000" spc="112" dirty="0" err="1">
                  <a:solidFill>
                    <a:srgbClr val="73DFCB"/>
                  </a:solidFill>
                  <a:latin typeface="Open Sauce"/>
                </a:rPr>
                <a:t>carreira</a:t>
              </a:r>
              <a:endParaRPr lang="en-US" sz="8000" spc="112" dirty="0">
                <a:solidFill>
                  <a:srgbClr val="73DFCB"/>
                </a:solidFill>
                <a:latin typeface="Open Sauce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642214" y="9145227"/>
            <a:ext cx="1853491" cy="1292831"/>
            <a:chOff x="0" y="0"/>
            <a:chExt cx="2767145" cy="19301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175225" y="9615830"/>
            <a:ext cx="579764" cy="200566"/>
            <a:chOff x="0" y="0"/>
            <a:chExt cx="1240835" cy="429260"/>
          </a:xfrm>
        </p:grpSpPr>
        <p:sp>
          <p:nvSpPr>
            <p:cNvPr id="9" name="Freeform 9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1000125"/>
            <a:ext cx="7409875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182">
                <a:solidFill>
                  <a:srgbClr val="FFFFFF"/>
                </a:solidFill>
                <a:latin typeface="Open Sauce"/>
              </a:rPr>
              <a:t>NXT ADVISORS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852535"/>
            <a:ext cx="6485196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48" dirty="0">
                <a:solidFill>
                  <a:srgbClr val="FFFFFF"/>
                </a:solidFill>
                <a:latin typeface="Open Sauce Light"/>
              </a:rPr>
              <a:t>MÓDULO 1 - </a:t>
            </a:r>
            <a:r>
              <a:rPr lang="en-US" sz="2400" spc="48" dirty="0" err="1">
                <a:solidFill>
                  <a:srgbClr val="FFFFFF"/>
                </a:solidFill>
                <a:latin typeface="Open Sauce Light"/>
              </a:rPr>
              <a:t>Introdução</a:t>
            </a:r>
            <a:r>
              <a:rPr lang="en-US" sz="2400" spc="48" dirty="0">
                <a:solidFill>
                  <a:srgbClr val="FFFFFF"/>
                </a:solidFill>
                <a:latin typeface="Open Sauce Light"/>
              </a:rPr>
              <a:t> à NXT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19426" y="702377"/>
            <a:ext cx="497198" cy="652646"/>
          </a:xfrm>
          <a:prstGeom prst="rect">
            <a:avLst/>
          </a:prstGeom>
        </p:spPr>
      </p:pic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21EE4DED-B3A7-43AF-81E3-824A31923D98}"/>
              </a:ext>
            </a:extLst>
          </p:cNvPr>
          <p:cNvSpPr/>
          <p:nvPr/>
        </p:nvSpPr>
        <p:spPr>
          <a:xfrm>
            <a:off x="12660085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8269" y="2920185"/>
            <a:ext cx="6984202" cy="3177311"/>
            <a:chOff x="0" y="-818778"/>
            <a:chExt cx="9312269" cy="4236417"/>
          </a:xfrm>
        </p:grpSpPr>
        <p:sp>
          <p:nvSpPr>
            <p:cNvPr id="8" name="TextBox 8"/>
            <p:cNvSpPr txBox="1"/>
            <p:nvPr/>
          </p:nvSpPr>
          <p:spPr>
            <a:xfrm>
              <a:off x="0" y="-818778"/>
              <a:ext cx="9286869" cy="1812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Modelo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de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tutoria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e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líderes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de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equipe</a:t>
              </a:r>
              <a:endParaRPr lang="en-US" sz="4800" dirty="0">
                <a:solidFill>
                  <a:srgbClr val="FFFFFF"/>
                </a:solidFill>
                <a:latin typeface="Open Sauce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51287"/>
              <a:ext cx="9312269" cy="1966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APRENDIZADO NA PRÁTICA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REMUNERAÇÃO RÁPIDA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APRENDIZADO CONSTANTE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8269" y="1164127"/>
            <a:ext cx="7039620" cy="2320275"/>
            <a:chOff x="-46181" y="-1341329"/>
            <a:chExt cx="9386159" cy="3093701"/>
          </a:xfrm>
        </p:grpSpPr>
        <p:sp>
          <p:nvSpPr>
            <p:cNvPr id="8" name="TextBox 8"/>
            <p:cNvSpPr txBox="1"/>
            <p:nvPr/>
          </p:nvSpPr>
          <p:spPr>
            <a:xfrm>
              <a:off x="53109" y="-1341329"/>
              <a:ext cx="9286869" cy="1812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Promoções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e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trilha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de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crescimento</a:t>
              </a:r>
              <a:endParaRPr lang="en-US" sz="4800" dirty="0">
                <a:solidFill>
                  <a:srgbClr val="FFFFFF"/>
                </a:solidFill>
                <a:latin typeface="Open Sauce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46181" y="965832"/>
              <a:ext cx="9312268" cy="786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APRENDER -&gt; ENSINAR -&gt; ALAVANCAR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427208" y="307226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EAE2716-4D5C-4AA1-8B70-C07ECE063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52404"/>
              </p:ext>
            </p:extLst>
          </p:nvPr>
        </p:nvGraphicFramePr>
        <p:xfrm>
          <a:off x="985671" y="3484403"/>
          <a:ext cx="11324195" cy="5622145"/>
        </p:xfrm>
        <a:graphic>
          <a:graphicData uri="http://schemas.openxmlformats.org/drawingml/2006/table">
            <a:tbl>
              <a:tblPr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a:tblPr>
              <a:tblGrid>
                <a:gridCol w="365296">
                  <a:extLst>
                    <a:ext uri="{9D8B030D-6E8A-4147-A177-3AD203B41FA5}">
                      <a16:colId xmlns:a16="http://schemas.microsoft.com/office/drawing/2014/main" val="2400693239"/>
                    </a:ext>
                  </a:extLst>
                </a:gridCol>
                <a:gridCol w="3247082">
                  <a:extLst>
                    <a:ext uri="{9D8B030D-6E8A-4147-A177-3AD203B41FA5}">
                      <a16:colId xmlns:a16="http://schemas.microsoft.com/office/drawing/2014/main" val="1589795060"/>
                    </a:ext>
                  </a:extLst>
                </a:gridCol>
                <a:gridCol w="2787079">
                  <a:extLst>
                    <a:ext uri="{9D8B030D-6E8A-4147-A177-3AD203B41FA5}">
                      <a16:colId xmlns:a16="http://schemas.microsoft.com/office/drawing/2014/main" val="2976572275"/>
                    </a:ext>
                  </a:extLst>
                </a:gridCol>
                <a:gridCol w="2110602">
                  <a:extLst>
                    <a:ext uri="{9D8B030D-6E8A-4147-A177-3AD203B41FA5}">
                      <a16:colId xmlns:a16="http://schemas.microsoft.com/office/drawing/2014/main" val="2383286202"/>
                    </a:ext>
                  </a:extLst>
                </a:gridCol>
                <a:gridCol w="1555893">
                  <a:extLst>
                    <a:ext uri="{9D8B030D-6E8A-4147-A177-3AD203B41FA5}">
                      <a16:colId xmlns:a16="http://schemas.microsoft.com/office/drawing/2014/main" val="3582993500"/>
                    </a:ext>
                  </a:extLst>
                </a:gridCol>
                <a:gridCol w="1258243">
                  <a:extLst>
                    <a:ext uri="{9D8B030D-6E8A-4147-A177-3AD203B41FA5}">
                      <a16:colId xmlns:a16="http://schemas.microsoft.com/office/drawing/2014/main" val="2680602947"/>
                    </a:ext>
                  </a:extLst>
                </a:gridCol>
              </a:tblGrid>
              <a:tr h="560554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Etapa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Trainee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Advisor</a:t>
                      </a:r>
                      <a:r>
                        <a:rPr lang="pt-B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Junior</a:t>
                      </a:r>
                      <a:r>
                        <a:rPr lang="pt-BR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Advisor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AdvisorSr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774162"/>
                  </a:ext>
                </a:extLst>
              </a:tr>
              <a:tr h="562399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Agendamento 1a reunião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Trainee + Adv. Sênior</a:t>
                      </a:r>
                      <a:r>
                        <a:rPr lang="pt-BR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Adv. </a:t>
                      </a:r>
                      <a:r>
                        <a:rPr lang="pt-BR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junior</a:t>
                      </a:r>
                      <a:r>
                        <a:rPr lang="pt-BR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Adv</a:t>
                      </a:r>
                      <a:r>
                        <a:rPr lang="pt-BR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t-BR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isor</a:t>
                      </a:r>
                      <a:endParaRPr lang="pt-BR" sz="2000" b="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Adv. Sênior</a:t>
                      </a:r>
                      <a:endParaRPr lang="pt-BR" sz="2000" b="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33951"/>
                  </a:ext>
                </a:extLst>
              </a:tr>
              <a:tr h="562399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1a reunião</a:t>
                      </a:r>
                      <a:r>
                        <a:rPr lang="pt-BR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17375"/>
                  </a:ext>
                </a:extLst>
              </a:tr>
              <a:tr h="562399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Diagnóstico Financeiro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73384"/>
                  </a:ext>
                </a:extLst>
              </a:tr>
              <a:tr h="562399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Preparação da Solução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Adv. Sênior+ </a:t>
                      </a:r>
                      <a:r>
                        <a:rPr lang="pt-BR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Advisor</a:t>
                      </a:r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pt-BR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Depto</a:t>
                      </a:r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 de Solução</a:t>
                      </a:r>
                      <a:r>
                        <a:rPr lang="pt-BR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6658"/>
                  </a:ext>
                </a:extLst>
              </a:tr>
              <a:tr h="562399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2a reunião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Trainee + Adv. Sênior</a:t>
                      </a:r>
                      <a:r>
                        <a:rPr lang="pt-BR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/>
                      <a:endParaRPr lang="pt-BR" sz="2000" b="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Adv. </a:t>
                      </a:r>
                      <a:r>
                        <a:rPr lang="pt-BR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junior</a:t>
                      </a:r>
                      <a:r>
                        <a:rPr lang="pt-BR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Adv</a:t>
                      </a:r>
                      <a:r>
                        <a:rPr lang="pt-BR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t-BR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isor</a:t>
                      </a:r>
                      <a:endParaRPr lang="pt-BR" sz="2000" b="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Adv. Sênior</a:t>
                      </a:r>
                      <a:r>
                        <a:rPr lang="pt-BR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548349"/>
                  </a:ext>
                </a:extLst>
              </a:tr>
              <a:tr h="562399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Subscrição/ Aporte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48493"/>
                  </a:ext>
                </a:extLst>
              </a:tr>
              <a:tr h="562399">
                <a:tc gridSpan="2">
                  <a:txBody>
                    <a:bodyPr/>
                    <a:lstStyle/>
                    <a:p>
                      <a:pPr algn="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Quantidade mínima dereunião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709129"/>
                  </a:ext>
                </a:extLst>
              </a:tr>
              <a:tr h="562399">
                <a:tc gridSpan="2">
                  <a:txBody>
                    <a:bodyPr/>
                    <a:lstStyle/>
                    <a:p>
                      <a:pPr algn="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Pipedrive (CRM)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24488"/>
                  </a:ext>
                </a:extLst>
              </a:tr>
              <a:tr h="562399">
                <a:tc gridSpan="2">
                  <a:txBody>
                    <a:bodyPr/>
                    <a:lstStyle/>
                    <a:p>
                      <a:pPr algn="r" fontAlgn="base"/>
                      <a:r>
                        <a:rPr lang="pt-BR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Critério de promoção</a:t>
                      </a:r>
                      <a:r>
                        <a:rPr lang="pt-BR" sz="20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ase"/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Avaliação pelo </a:t>
                      </a:r>
                      <a:r>
                        <a:rPr lang="pt-BR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Advisor</a:t>
                      </a:r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pt-BR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Sr</a:t>
                      </a:r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+ </a:t>
                      </a:r>
                      <a:r>
                        <a:rPr lang="pt-BR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Partner</a:t>
                      </a:r>
                      <a:r>
                        <a:rPr lang="pt-BR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t-BR" sz="2000" b="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252" marR="71252" marT="35626" marB="35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56782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BA85B73E-6DC4-41EF-B0D5-A62C74B0A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11" y="3555120"/>
            <a:ext cx="246479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7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ntendo Logotipo&#10;&#10;Descrição gerada automaticamente">
            <a:extLst>
              <a:ext uri="{FF2B5EF4-FFF2-40B4-BE49-F238E27FC236}">
                <a16:creationId xmlns:a16="http://schemas.microsoft.com/office/drawing/2014/main" id="{9AD4998E-F75D-49EF-811E-D4ECD1DFC3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655922" y="9169981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r="13419"/>
          <a:stretch>
            <a:fillRect/>
          </a:stretch>
        </p:blipFill>
        <p:spPr>
          <a:xfrm>
            <a:off x="12301708" y="-246591"/>
            <a:ext cx="6222365" cy="1078018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1179407" y="9615830"/>
            <a:ext cx="579764" cy="200566"/>
            <a:chOff x="0" y="0"/>
            <a:chExt cx="1240835" cy="429260"/>
          </a:xfrm>
        </p:grpSpPr>
        <p:sp>
          <p:nvSpPr>
            <p:cNvPr id="11" name="Freeform 11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085469" y="702377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EE4D05E2-3373-4492-87B9-754108948D4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8A4E7459-F87A-40A1-A1AB-EA0EC2D6081C}"/>
              </a:ext>
            </a:extLst>
          </p:cNvPr>
          <p:cNvGrpSpPr/>
          <p:nvPr/>
        </p:nvGrpSpPr>
        <p:grpSpPr>
          <a:xfrm>
            <a:off x="1739219" y="3569987"/>
            <a:ext cx="6984202" cy="3286723"/>
            <a:chOff x="-25400" y="47625"/>
            <a:chExt cx="9312269" cy="4382298"/>
          </a:xfrm>
        </p:grpSpPr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A6A90302-979D-442C-964C-E40102DA0AFA}"/>
                </a:ext>
              </a:extLst>
            </p:cNvPr>
            <p:cNvSpPr txBox="1"/>
            <p:nvPr/>
          </p:nvSpPr>
          <p:spPr>
            <a:xfrm>
              <a:off x="0" y="47625"/>
              <a:ext cx="9286869" cy="906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Aprendizado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contínuo</a:t>
              </a:r>
              <a:endParaRPr lang="en-US" sz="4800" dirty="0">
                <a:solidFill>
                  <a:srgbClr val="FFFFFF"/>
                </a:solidFill>
                <a:latin typeface="Open Sauce"/>
              </a:endParaRPr>
            </a:p>
          </p:txBody>
        </p: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72F6BA45-6F61-4FE9-AEE9-D0BC773807F4}"/>
                </a:ext>
              </a:extLst>
            </p:cNvPr>
            <p:cNvSpPr txBox="1"/>
            <p:nvPr/>
          </p:nvSpPr>
          <p:spPr>
            <a:xfrm>
              <a:off x="-25400" y="1677032"/>
              <a:ext cx="9312269" cy="2752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BIBLIOTECA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REFERÊNCIAS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GRUPOS DE DISCUSSÃO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SOFT SKILLS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1" y="881851"/>
            <a:ext cx="15679866" cy="8819924"/>
          </a:xfrm>
          <a:prstGeom prst="rect">
            <a:avLst/>
          </a:prstGeom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63C1A4D-1EEE-49AE-9EB0-0C4F6E853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60" y="1042977"/>
            <a:ext cx="6553777" cy="368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5F5B81E-CD99-4D76-94BC-7527DBF25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168" y="5143500"/>
            <a:ext cx="5141314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8269" y="2920185"/>
            <a:ext cx="6984202" cy="3177311"/>
            <a:chOff x="0" y="-818778"/>
            <a:chExt cx="9312269" cy="4236417"/>
          </a:xfrm>
        </p:grpSpPr>
        <p:sp>
          <p:nvSpPr>
            <p:cNvPr id="8" name="TextBox 8"/>
            <p:cNvSpPr txBox="1"/>
            <p:nvPr/>
          </p:nvSpPr>
          <p:spPr>
            <a:xfrm>
              <a:off x="0" y="-818778"/>
              <a:ext cx="9286869" cy="906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Lifestyle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51287"/>
              <a:ext cx="9312269" cy="1966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APRENDER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EXECUTAR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DESFRUTAR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986F58-D123-4B19-80FC-8CD58F1D3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08" y="5308385"/>
            <a:ext cx="5813412" cy="436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E3559CF2-A07A-4293-A451-6DBC7768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946" y="4760532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86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181</Words>
  <Application>Microsoft Office PowerPoint</Application>
  <PresentationFormat>Personalizar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Calibri</vt:lpstr>
      <vt:lpstr>Times New Roman</vt:lpstr>
      <vt:lpstr>Arial</vt:lpstr>
      <vt:lpstr>Open Sauce</vt:lpstr>
      <vt:lpstr>Open Sauce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Gray and Turquoise Minimalist Professional Brand Guidelines Presentation</dc:title>
  <dc:creator>BRUNO</dc:creator>
  <cp:lastModifiedBy>Bruno Bernal</cp:lastModifiedBy>
  <cp:revision>12</cp:revision>
  <dcterms:created xsi:type="dcterms:W3CDTF">2006-08-16T00:00:00Z</dcterms:created>
  <dcterms:modified xsi:type="dcterms:W3CDTF">2020-11-03T16:02:57Z</dcterms:modified>
  <dc:identifier>DAEL0dAOHAY</dc:identifier>
</cp:coreProperties>
</file>