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fa7cebc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fa7cebc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47bd7b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447bd7b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447bd7b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447bd7b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e660660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e660660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e660660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e660660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e6606600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e660660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e660660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e660660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a05984c9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a05984c9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e660660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e660660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e660660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e660660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73bf78d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73bf78d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29c9200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29c9200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29c9200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29c9200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29c9200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29c9200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29c92003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29c92003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29c92003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29c92003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29c9200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29c9200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29c9200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29c9200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29c9200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29c9200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a05984c9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a05984c9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a05984c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a05984c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73bf78d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73bf78d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a05984c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a05984c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ba05984c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ba05984c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a05984c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a05984c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a05984c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a05984c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29c9200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29c9200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29c9200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29c9200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29c9200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29c9200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b2bff9d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b2bff9d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b2bff9d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b2bff9d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b2bff9d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b2bff9d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fa7ceb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fa7ceb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ce0dabf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ce0dabf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ce0dab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ce0dab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ce0dabf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ce0dabfb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fa7cebc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fa7cebc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47bd7b9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447bd7b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27140" l="0" r="0" t="0"/>
          <a:stretch/>
        </p:blipFill>
        <p:spPr>
          <a:xfrm>
            <a:off x="7812450" y="1"/>
            <a:ext cx="1331549" cy="508150"/>
          </a:xfrm>
          <a:prstGeom prst="rect">
            <a:avLst/>
          </a:prstGeom>
          <a:noFill/>
          <a:ln>
            <a:noFill/>
          </a:ln>
        </p:spPr>
      </p:pic>
      <p:grpSp>
        <p:nvGrpSpPr>
          <p:cNvPr id="10" name="Google Shape;10;p1"/>
          <p:cNvGrpSpPr/>
          <p:nvPr/>
        </p:nvGrpSpPr>
        <p:grpSpPr>
          <a:xfrm>
            <a:off x="0" y="0"/>
            <a:ext cx="244200" cy="669000"/>
            <a:chOff x="10548200" y="1363625"/>
            <a:chExt cx="244200" cy="669000"/>
          </a:xfrm>
        </p:grpSpPr>
        <p:sp>
          <p:nvSpPr>
            <p:cNvPr id="11" name="Google Shape;11;p1"/>
            <p:cNvSpPr/>
            <p:nvPr/>
          </p:nvSpPr>
          <p:spPr>
            <a:xfrm>
              <a:off x="10548200" y="1698125"/>
              <a:ext cx="244200" cy="334500"/>
            </a:xfrm>
            <a:prstGeom prst="rect">
              <a:avLst/>
            </a:prstGeom>
            <a:solidFill>
              <a:srgbClr val="1A27BF">
                <a:alpha val="98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10548200" y="1363625"/>
              <a:ext cx="244200" cy="334500"/>
            </a:xfrm>
            <a:prstGeom prst="rect">
              <a:avLst/>
            </a:prstGeom>
            <a:solidFill>
              <a:srgbClr val="338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1"/>
          <p:cNvGrpSpPr/>
          <p:nvPr/>
        </p:nvGrpSpPr>
        <p:grpSpPr>
          <a:xfrm>
            <a:off x="8913700" y="4474500"/>
            <a:ext cx="244200" cy="669000"/>
            <a:chOff x="10548200" y="1363625"/>
            <a:chExt cx="244200" cy="669000"/>
          </a:xfrm>
        </p:grpSpPr>
        <p:sp>
          <p:nvSpPr>
            <p:cNvPr id="14" name="Google Shape;14;p1"/>
            <p:cNvSpPr/>
            <p:nvPr/>
          </p:nvSpPr>
          <p:spPr>
            <a:xfrm>
              <a:off x="10548200" y="1698125"/>
              <a:ext cx="244200" cy="334500"/>
            </a:xfrm>
            <a:prstGeom prst="rect">
              <a:avLst/>
            </a:prstGeom>
            <a:solidFill>
              <a:srgbClr val="1A27BF">
                <a:alpha val="98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10548200" y="1363625"/>
              <a:ext cx="244200" cy="334500"/>
            </a:xfrm>
            <a:prstGeom prst="rect">
              <a:avLst/>
            </a:prstGeom>
            <a:solidFill>
              <a:srgbClr val="338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 name="Google Shape;16;p1"/>
          <p:cNvPicPr preferRelativeResize="0"/>
          <p:nvPr/>
        </p:nvPicPr>
        <p:blipFill>
          <a:blip r:embed="rId2">
            <a:alphaModFix/>
          </a:blip>
          <a:stretch>
            <a:fillRect/>
          </a:stretch>
        </p:blipFill>
        <p:spPr>
          <a:xfrm>
            <a:off x="2909875" y="4962526"/>
            <a:ext cx="3324225" cy="180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POST-ML Session With Deployment </a:t>
            </a:r>
            <a:endParaRPr/>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Neighbors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Idea : predict the label of a data point by </a:t>
            </a:r>
            <a:endParaRPr/>
          </a:p>
          <a:p>
            <a:pPr indent="-342900" lvl="0" marL="457200" rtl="0" algn="l">
              <a:spcBef>
                <a:spcPts val="0"/>
              </a:spcBef>
              <a:spcAft>
                <a:spcPts val="0"/>
              </a:spcAft>
              <a:buSzPts val="1800"/>
              <a:buChar char="-"/>
            </a:pPr>
            <a:r>
              <a:rPr lang="en"/>
              <a:t>Looking at “k” closest labelled data points</a:t>
            </a:r>
            <a:endParaRPr/>
          </a:p>
          <a:p>
            <a:pPr indent="-342900" lvl="0" marL="457200" rtl="0" algn="l">
              <a:spcBef>
                <a:spcPts val="0"/>
              </a:spcBef>
              <a:spcAft>
                <a:spcPts val="0"/>
              </a:spcAft>
              <a:buSzPts val="1800"/>
              <a:buChar char="-"/>
            </a:pPr>
            <a:r>
              <a:rPr lang="en"/>
              <a:t>Taking a majority vote</a:t>
            </a:r>
            <a:endParaRPr/>
          </a:p>
        </p:txBody>
      </p:sp>
      <p:pic>
        <p:nvPicPr>
          <p:cNvPr id="119" name="Google Shape;119;p22"/>
          <p:cNvPicPr preferRelativeResize="0"/>
          <p:nvPr/>
        </p:nvPicPr>
        <p:blipFill>
          <a:blip r:embed="rId3">
            <a:alphaModFix/>
          </a:blip>
          <a:stretch>
            <a:fillRect/>
          </a:stretch>
        </p:blipFill>
        <p:spPr>
          <a:xfrm>
            <a:off x="548625" y="2205825"/>
            <a:ext cx="3253100" cy="2542675"/>
          </a:xfrm>
          <a:prstGeom prst="rect">
            <a:avLst/>
          </a:prstGeom>
          <a:noFill/>
          <a:ln>
            <a:noFill/>
          </a:ln>
        </p:spPr>
      </p:pic>
      <p:pic>
        <p:nvPicPr>
          <p:cNvPr id="120" name="Google Shape;120;p22"/>
          <p:cNvPicPr preferRelativeResize="0"/>
          <p:nvPr/>
        </p:nvPicPr>
        <p:blipFill>
          <a:blip r:embed="rId4">
            <a:alphaModFix/>
          </a:blip>
          <a:stretch>
            <a:fillRect/>
          </a:stretch>
        </p:blipFill>
        <p:spPr>
          <a:xfrm>
            <a:off x="4069225" y="2205829"/>
            <a:ext cx="3154485" cy="254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Advantages and Disadvantages</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829"/>
              <a:t>Advantages</a:t>
            </a:r>
            <a:endParaRPr b="1" sz="1829"/>
          </a:p>
          <a:p>
            <a:pPr indent="-344805" lvl="0" marL="457200" rtl="0" algn="l">
              <a:lnSpc>
                <a:spcPct val="95000"/>
              </a:lnSpc>
              <a:spcBef>
                <a:spcPts val="0"/>
              </a:spcBef>
              <a:spcAft>
                <a:spcPts val="0"/>
              </a:spcAft>
              <a:buSzPts val="1830"/>
              <a:buChar char="➢"/>
            </a:pPr>
            <a:r>
              <a:rPr lang="en" sz="1829"/>
              <a:t>Very easy to implement.</a:t>
            </a:r>
            <a:endParaRPr sz="1829"/>
          </a:p>
          <a:p>
            <a:pPr indent="-344805" lvl="0" marL="457200" rtl="0" algn="l">
              <a:lnSpc>
                <a:spcPct val="95000"/>
              </a:lnSpc>
              <a:spcBef>
                <a:spcPts val="0"/>
              </a:spcBef>
              <a:spcAft>
                <a:spcPts val="0"/>
              </a:spcAft>
              <a:buSzPts val="1830"/>
              <a:buChar char="➢"/>
            </a:pPr>
            <a:r>
              <a:rPr lang="en" sz="1829"/>
              <a:t>This algorithm can be used for both classification and </a:t>
            </a:r>
            <a:endParaRPr sz="1829"/>
          </a:p>
          <a:p>
            <a:pPr indent="0" lvl="0" marL="457200" rtl="0" algn="l">
              <a:lnSpc>
                <a:spcPct val="95000"/>
              </a:lnSpc>
              <a:spcBef>
                <a:spcPts val="0"/>
              </a:spcBef>
              <a:spcAft>
                <a:spcPts val="0"/>
              </a:spcAft>
              <a:buSzPts val="935"/>
              <a:buNone/>
            </a:pPr>
            <a:r>
              <a:rPr lang="en" sz="1829"/>
              <a:t>Regression.</a:t>
            </a:r>
            <a:endParaRPr sz="1829"/>
          </a:p>
          <a:p>
            <a:pPr indent="-344805" lvl="0" marL="457200" rtl="0" algn="l">
              <a:lnSpc>
                <a:spcPct val="95000"/>
              </a:lnSpc>
              <a:spcBef>
                <a:spcPts val="0"/>
              </a:spcBef>
              <a:spcAft>
                <a:spcPts val="0"/>
              </a:spcAft>
              <a:buSzPts val="1830"/>
              <a:buChar char="➢"/>
            </a:pPr>
            <a:r>
              <a:rPr lang="en" sz="1829"/>
              <a:t>Since data is not previously assumed, it is very useful in cases of nonlinear data.</a:t>
            </a:r>
            <a:endParaRPr sz="1829"/>
          </a:p>
          <a:p>
            <a:pPr indent="0" lvl="0" marL="457200" rtl="0" algn="l">
              <a:lnSpc>
                <a:spcPct val="95000"/>
              </a:lnSpc>
              <a:spcBef>
                <a:spcPts val="0"/>
              </a:spcBef>
              <a:spcAft>
                <a:spcPts val="0"/>
              </a:spcAft>
              <a:buSzPts val="935"/>
              <a:buNone/>
            </a:pPr>
            <a:r>
              <a:rPr lang="en" sz="1829"/>
              <a:t>The algorithm ensures relatively high accuracy.</a:t>
            </a:r>
            <a:endParaRPr sz="1829"/>
          </a:p>
          <a:p>
            <a:pPr indent="0" lvl="0" marL="457200" rtl="0" algn="l">
              <a:lnSpc>
                <a:spcPct val="95000"/>
              </a:lnSpc>
              <a:spcBef>
                <a:spcPts val="0"/>
              </a:spcBef>
              <a:spcAft>
                <a:spcPts val="0"/>
              </a:spcAft>
              <a:buSzPts val="935"/>
              <a:buNone/>
            </a:pPr>
            <a:r>
              <a:t/>
            </a:r>
            <a:endParaRPr sz="1829"/>
          </a:p>
          <a:p>
            <a:pPr indent="0" lvl="0" marL="0" rtl="0" algn="l">
              <a:lnSpc>
                <a:spcPct val="95000"/>
              </a:lnSpc>
              <a:spcBef>
                <a:spcPts val="0"/>
              </a:spcBef>
              <a:spcAft>
                <a:spcPts val="0"/>
              </a:spcAft>
              <a:buClr>
                <a:schemeClr val="dk1"/>
              </a:buClr>
              <a:buSzPts val="935"/>
              <a:buFont typeface="Arial"/>
              <a:buNone/>
            </a:pPr>
            <a:r>
              <a:rPr b="1" lang="en" sz="1829"/>
              <a:t>Disadvantages</a:t>
            </a:r>
            <a:endParaRPr b="1" sz="1829"/>
          </a:p>
          <a:p>
            <a:pPr indent="-344805" lvl="0" marL="457200" rtl="0" algn="l">
              <a:lnSpc>
                <a:spcPct val="95000"/>
              </a:lnSpc>
              <a:spcBef>
                <a:spcPts val="0"/>
              </a:spcBef>
              <a:spcAft>
                <a:spcPts val="0"/>
              </a:spcAft>
              <a:buSzPts val="1830"/>
              <a:buChar char="➢"/>
            </a:pPr>
            <a:r>
              <a:rPr lang="en" sz="1829"/>
              <a:t>It is a bit more expensive as it stores the entire training data.</a:t>
            </a:r>
            <a:endParaRPr sz="1829"/>
          </a:p>
          <a:p>
            <a:pPr indent="-344805" lvl="0" marL="457200" rtl="0" algn="l">
              <a:lnSpc>
                <a:spcPct val="95000"/>
              </a:lnSpc>
              <a:spcBef>
                <a:spcPts val="0"/>
              </a:spcBef>
              <a:spcAft>
                <a:spcPts val="0"/>
              </a:spcAft>
              <a:buSzPts val="1830"/>
              <a:buChar char="➢"/>
            </a:pPr>
            <a:r>
              <a:rPr lang="en" sz="1829"/>
              <a:t>High memory storage requirements for this algorithm.</a:t>
            </a:r>
            <a:endParaRPr sz="1829"/>
          </a:p>
          <a:p>
            <a:pPr indent="-344805" lvl="0" marL="457200" rtl="0" algn="l">
              <a:lnSpc>
                <a:spcPct val="95000"/>
              </a:lnSpc>
              <a:spcBef>
                <a:spcPts val="0"/>
              </a:spcBef>
              <a:spcAft>
                <a:spcPts val="0"/>
              </a:spcAft>
              <a:buSzPts val="1830"/>
              <a:buChar char="➢"/>
            </a:pPr>
            <a:r>
              <a:rPr lang="en" sz="1829"/>
              <a:t>Higher sets of values may lead to inaccurate predictions.</a:t>
            </a:r>
            <a:endParaRPr sz="1829"/>
          </a:p>
          <a:p>
            <a:pPr indent="-344805" lvl="0" marL="457200" rtl="0" algn="l">
              <a:lnSpc>
                <a:spcPct val="95000"/>
              </a:lnSpc>
              <a:spcBef>
                <a:spcPts val="0"/>
              </a:spcBef>
              <a:spcAft>
                <a:spcPts val="0"/>
              </a:spcAft>
              <a:buSzPts val="1830"/>
              <a:buChar char="➢"/>
            </a:pPr>
            <a:r>
              <a:rPr lang="en" sz="1829"/>
              <a:t>Highly sensitive to the scale of the data.</a:t>
            </a:r>
            <a:endParaRPr sz="1829"/>
          </a:p>
          <a:p>
            <a:pPr indent="0" lvl="0" marL="0" rtl="0" algn="l">
              <a:lnSpc>
                <a:spcPct val="95000"/>
              </a:lnSpc>
              <a:spcBef>
                <a:spcPts val="0"/>
              </a:spcBef>
              <a:spcAft>
                <a:spcPts val="0"/>
              </a:spcAft>
              <a:buClr>
                <a:schemeClr val="dk1"/>
              </a:buClr>
              <a:buSzPts val="935"/>
              <a:buFont typeface="Arial"/>
              <a:buNone/>
            </a:pPr>
            <a:r>
              <a:t/>
            </a:r>
            <a:endParaRPr sz="1829"/>
          </a:p>
          <a:p>
            <a:pPr indent="0" lvl="0" marL="0" rtl="0" algn="l">
              <a:lnSpc>
                <a:spcPct val="95000"/>
              </a:lnSpc>
              <a:spcBef>
                <a:spcPts val="0"/>
              </a:spcBef>
              <a:spcAft>
                <a:spcPts val="1200"/>
              </a:spcAft>
              <a:buSzPts val="935"/>
              <a:buNone/>
            </a:pPr>
            <a:r>
              <a:t/>
            </a:r>
            <a:endParaRPr sz="182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Uses</a:t>
            </a:r>
            <a:endParaRPr/>
          </a:p>
        </p:txBody>
      </p:sp>
      <p:sp>
        <p:nvSpPr>
          <p:cNvPr id="132" name="Google Shape;132;p24"/>
          <p:cNvSpPr txBox="1"/>
          <p:nvPr>
            <p:ph idx="1" type="body"/>
          </p:nvPr>
        </p:nvSpPr>
        <p:spPr>
          <a:xfrm>
            <a:off x="311700" y="11321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t/>
            </a:r>
            <a:endParaRPr b="1" sz="1865"/>
          </a:p>
          <a:p>
            <a:pPr indent="0" lvl="0" marL="0" rtl="0" algn="l">
              <a:lnSpc>
                <a:spcPct val="95000"/>
              </a:lnSpc>
              <a:spcBef>
                <a:spcPts val="1200"/>
              </a:spcBef>
              <a:spcAft>
                <a:spcPts val="0"/>
              </a:spcAft>
              <a:buClr>
                <a:schemeClr val="dk1"/>
              </a:buClr>
              <a:buSzPts val="1018"/>
              <a:buFont typeface="Arial"/>
              <a:buNone/>
            </a:pPr>
            <a:r>
              <a:rPr b="1" lang="en"/>
              <a:t>The following are some of the areas in which KNN can be applied successfully:</a:t>
            </a:r>
            <a:endParaRPr b="1"/>
          </a:p>
          <a:p>
            <a:pPr indent="-342900" lvl="0" marL="457200" rtl="0" algn="l">
              <a:lnSpc>
                <a:spcPct val="95000"/>
              </a:lnSpc>
              <a:spcBef>
                <a:spcPts val="1200"/>
              </a:spcBef>
              <a:spcAft>
                <a:spcPts val="0"/>
              </a:spcAft>
              <a:buSzPts val="1800"/>
              <a:buChar char="➢"/>
            </a:pPr>
            <a:r>
              <a:rPr lang="en"/>
              <a:t>KNN is often used in banking systems to identify if an individual or organization is fit for a grant or a loan based on key characteristics.</a:t>
            </a:r>
            <a:endParaRPr/>
          </a:p>
          <a:p>
            <a:pPr indent="-342900" lvl="0" marL="457200" rtl="0" algn="l">
              <a:lnSpc>
                <a:spcPct val="95000"/>
              </a:lnSpc>
              <a:spcBef>
                <a:spcPts val="0"/>
              </a:spcBef>
              <a:spcAft>
                <a:spcPts val="0"/>
              </a:spcAft>
              <a:buSzPts val="1800"/>
              <a:buChar char="➢"/>
            </a:pPr>
            <a:r>
              <a:rPr lang="en"/>
              <a:t>KNN can be used in Speech Recognition, Handwriting Detection, Image Recognition, and Video Recognition.</a:t>
            </a:r>
            <a:endParaRPr/>
          </a:p>
          <a:p>
            <a:pPr indent="-342900" lvl="0" marL="457200" rtl="0" algn="l">
              <a:lnSpc>
                <a:spcPct val="95000"/>
              </a:lnSpc>
              <a:spcBef>
                <a:spcPts val="0"/>
              </a:spcBef>
              <a:spcAft>
                <a:spcPts val="0"/>
              </a:spcAft>
              <a:buSzPts val="1800"/>
              <a:buChar char="➢"/>
            </a:pPr>
            <a:r>
              <a:rPr lang="en"/>
              <a:t>A potential voter can be classified into categories based on characteristics (like “voter” or “non-voter”) for elections</a:t>
            </a:r>
            <a:endParaRPr/>
          </a:p>
          <a:p>
            <a:pPr indent="0" lvl="0" marL="0" rtl="0" algn="l">
              <a:lnSpc>
                <a:spcPct val="95000"/>
              </a:lnSpc>
              <a:spcBef>
                <a:spcPts val="1200"/>
              </a:spcBef>
              <a:spcAft>
                <a:spcPts val="0"/>
              </a:spcAft>
              <a:buClr>
                <a:schemeClr val="dk1"/>
              </a:buClr>
              <a:buSzPts val="1018"/>
              <a:buFont typeface="Arial"/>
              <a:buNone/>
            </a:pPr>
            <a:r>
              <a:t/>
            </a:r>
            <a:endParaRPr/>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Naïve Bayes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What is it ? Statistical method for classification.</a:t>
            </a:r>
            <a:endParaRPr/>
          </a:p>
          <a:p>
            <a:pPr indent="0" lvl="0" marL="0" rtl="0" algn="l">
              <a:spcBef>
                <a:spcPts val="0"/>
              </a:spcBef>
              <a:spcAft>
                <a:spcPts val="0"/>
              </a:spcAft>
              <a:buClr>
                <a:schemeClr val="dk1"/>
              </a:buClr>
              <a:buSzPct val="39285"/>
              <a:buFont typeface="Arial"/>
              <a:buNone/>
            </a:pPr>
            <a:r>
              <a:rPr lang="en"/>
              <a:t> Supervised Learning Method. </a:t>
            </a:r>
            <a:endParaRPr/>
          </a:p>
          <a:p>
            <a:pPr indent="0" lvl="0" marL="0" rtl="0" algn="l">
              <a:spcBef>
                <a:spcPts val="0"/>
              </a:spcBef>
              <a:spcAft>
                <a:spcPts val="0"/>
              </a:spcAft>
              <a:buClr>
                <a:schemeClr val="dk1"/>
              </a:buClr>
              <a:buSzPct val="39285"/>
              <a:buFont typeface="Arial"/>
              <a:buNone/>
            </a:pPr>
            <a:r>
              <a:rPr lang="en"/>
              <a:t>Assumes an underlying probabilistic model, the Bayes theorem. Can solve problems involving both categorical and continuous valued attributes</a:t>
            </a:r>
            <a:endParaRPr/>
          </a:p>
          <a:p>
            <a:pPr indent="0" lvl="0" marL="0" rtl="0" algn="l">
              <a:spcBef>
                <a:spcPts val="0"/>
              </a:spcBef>
              <a:spcAft>
                <a:spcPts val="0"/>
              </a:spcAft>
              <a:buClr>
                <a:schemeClr val="dk1"/>
              </a:buClr>
              <a:buSzPct val="39285"/>
              <a:buFont typeface="Arial"/>
              <a:buNone/>
            </a:pPr>
            <a:r>
              <a:rPr lang="en"/>
              <a:t>Naive Bayes classifier works on the principles of conditional probability as given by the Bayes theorem</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Naïve Bayes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 sz="1847"/>
              <a:t>Bayes Theorem gives the conditional probability of an event A given another event B has occurred</a:t>
            </a:r>
            <a:endParaRPr sz="1847"/>
          </a:p>
          <a:p>
            <a:pPr indent="0" lvl="0" marL="0" rtl="0" algn="l">
              <a:lnSpc>
                <a:spcPct val="95000"/>
              </a:lnSpc>
              <a:spcBef>
                <a:spcPts val="1200"/>
              </a:spcBef>
              <a:spcAft>
                <a:spcPts val="0"/>
              </a:spcAft>
              <a:buClr>
                <a:schemeClr val="dk1"/>
              </a:buClr>
              <a:buSzPts val="523"/>
              <a:buFont typeface="Arial"/>
              <a:buNone/>
            </a:pPr>
            <a:r>
              <a:t/>
            </a:r>
            <a:endParaRPr sz="1847"/>
          </a:p>
          <a:p>
            <a:pPr indent="0" lvl="0" marL="0" rtl="0" algn="l">
              <a:lnSpc>
                <a:spcPct val="95000"/>
              </a:lnSpc>
              <a:spcBef>
                <a:spcPts val="1200"/>
              </a:spcBef>
              <a:spcAft>
                <a:spcPts val="0"/>
              </a:spcAft>
              <a:buClr>
                <a:schemeClr val="dk1"/>
              </a:buClr>
              <a:buSzPts val="523"/>
              <a:buFont typeface="Arial"/>
              <a:buNone/>
            </a:pPr>
            <a:r>
              <a:t/>
            </a:r>
            <a:endParaRPr sz="1847"/>
          </a:p>
          <a:p>
            <a:pPr indent="0" lvl="0" marL="0" rtl="0" algn="l">
              <a:lnSpc>
                <a:spcPct val="95000"/>
              </a:lnSpc>
              <a:spcBef>
                <a:spcPts val="1200"/>
              </a:spcBef>
              <a:spcAft>
                <a:spcPts val="0"/>
              </a:spcAft>
              <a:buClr>
                <a:schemeClr val="dk1"/>
              </a:buClr>
              <a:buSzPts val="523"/>
              <a:buFont typeface="Arial"/>
              <a:buNone/>
            </a:pPr>
            <a:r>
              <a:t/>
            </a:r>
            <a:endParaRPr sz="1847"/>
          </a:p>
          <a:p>
            <a:pPr indent="0" lvl="0" marL="0" rtl="0" algn="l">
              <a:lnSpc>
                <a:spcPct val="95000"/>
              </a:lnSpc>
              <a:spcBef>
                <a:spcPts val="1200"/>
              </a:spcBef>
              <a:spcAft>
                <a:spcPts val="0"/>
              </a:spcAft>
              <a:buClr>
                <a:schemeClr val="dk1"/>
              </a:buClr>
              <a:buSzPts val="523"/>
              <a:buFont typeface="Arial"/>
              <a:buNone/>
            </a:pPr>
            <a:r>
              <a:rPr lang="en" sz="1847"/>
              <a:t>Where, P(A/B) = Conditional Probability of A given B </a:t>
            </a:r>
            <a:endParaRPr sz="1847"/>
          </a:p>
          <a:p>
            <a:pPr indent="0" lvl="0" marL="0" rtl="0" algn="l">
              <a:lnSpc>
                <a:spcPct val="95000"/>
              </a:lnSpc>
              <a:spcBef>
                <a:spcPts val="1200"/>
              </a:spcBef>
              <a:spcAft>
                <a:spcPts val="0"/>
              </a:spcAft>
              <a:buClr>
                <a:schemeClr val="dk1"/>
              </a:buClr>
              <a:buSzPts val="523"/>
              <a:buFont typeface="Arial"/>
              <a:buNone/>
            </a:pPr>
            <a:r>
              <a:rPr lang="en" sz="1847"/>
              <a:t>P(B/A) = Conditional Probability of B given A </a:t>
            </a:r>
            <a:endParaRPr sz="1847"/>
          </a:p>
          <a:p>
            <a:pPr indent="0" lvl="0" marL="0" rtl="0" algn="l">
              <a:lnSpc>
                <a:spcPct val="95000"/>
              </a:lnSpc>
              <a:spcBef>
                <a:spcPts val="1200"/>
              </a:spcBef>
              <a:spcAft>
                <a:spcPts val="0"/>
              </a:spcAft>
              <a:buClr>
                <a:schemeClr val="dk1"/>
              </a:buClr>
              <a:buSzPts val="523"/>
              <a:buFont typeface="Arial"/>
              <a:buNone/>
            </a:pPr>
            <a:r>
              <a:rPr lang="en" sz="1847"/>
              <a:t>P(A) = Probability of event A </a:t>
            </a:r>
            <a:endParaRPr sz="1847"/>
          </a:p>
          <a:p>
            <a:pPr indent="0" lvl="0" marL="0" rtl="0" algn="l">
              <a:lnSpc>
                <a:spcPct val="95000"/>
              </a:lnSpc>
              <a:spcBef>
                <a:spcPts val="1200"/>
              </a:spcBef>
              <a:spcAft>
                <a:spcPts val="0"/>
              </a:spcAft>
              <a:buClr>
                <a:schemeClr val="dk1"/>
              </a:buClr>
              <a:buSzPts val="523"/>
              <a:buFont typeface="Arial"/>
              <a:buNone/>
            </a:pPr>
            <a:r>
              <a:rPr lang="en" sz="1847"/>
              <a:t>P(B) = Probability of event B</a:t>
            </a:r>
            <a:endParaRPr sz="1847"/>
          </a:p>
          <a:p>
            <a:pPr indent="0" lvl="0" marL="0" rtl="0" algn="l">
              <a:lnSpc>
                <a:spcPct val="95000"/>
              </a:lnSpc>
              <a:spcBef>
                <a:spcPts val="1200"/>
              </a:spcBef>
              <a:spcAft>
                <a:spcPts val="0"/>
              </a:spcAft>
              <a:buClr>
                <a:schemeClr val="dk1"/>
              </a:buClr>
              <a:buSzPts val="523"/>
              <a:buFont typeface="Arial"/>
              <a:buNone/>
            </a:pPr>
            <a:r>
              <a:t/>
            </a:r>
            <a:endParaRPr sz="1055"/>
          </a:p>
          <a:p>
            <a:pPr indent="0" lvl="0" marL="0" rtl="0" algn="l">
              <a:lnSpc>
                <a:spcPct val="95000"/>
              </a:lnSpc>
              <a:spcBef>
                <a:spcPts val="1200"/>
              </a:spcBef>
              <a:spcAft>
                <a:spcPts val="1200"/>
              </a:spcAft>
              <a:buSzPts val="523"/>
              <a:buNone/>
            </a:pPr>
            <a:r>
              <a:t/>
            </a:r>
            <a:endParaRPr sz="1055"/>
          </a:p>
        </p:txBody>
      </p:sp>
      <p:pic>
        <p:nvPicPr>
          <p:cNvPr id="145" name="Google Shape;145;p26"/>
          <p:cNvPicPr preferRelativeResize="0"/>
          <p:nvPr/>
        </p:nvPicPr>
        <p:blipFill>
          <a:blip r:embed="rId3">
            <a:alphaModFix/>
          </a:blip>
          <a:stretch>
            <a:fillRect/>
          </a:stretch>
        </p:blipFill>
        <p:spPr>
          <a:xfrm>
            <a:off x="903795" y="1865420"/>
            <a:ext cx="4077050" cy="108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To Play or Not to Play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1329398" y="1152475"/>
            <a:ext cx="5230776" cy="39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Example : To Play or Not to Play</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457425" y="1152475"/>
            <a:ext cx="8264149" cy="3728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Advantages vs Disadvantages of Naïve Bayes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1" name="Google Shape;171;p3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523"/>
              <a:buFont typeface="Arial"/>
              <a:buNone/>
            </a:pPr>
            <a:r>
              <a:rPr b="1" lang="en"/>
              <a:t>Advantages</a:t>
            </a:r>
            <a:endParaRPr b="1"/>
          </a:p>
          <a:p>
            <a:pPr indent="0" lvl="0" marL="0" rtl="0" algn="l">
              <a:lnSpc>
                <a:spcPct val="105000"/>
              </a:lnSpc>
              <a:spcBef>
                <a:spcPts val="0"/>
              </a:spcBef>
              <a:spcAft>
                <a:spcPts val="0"/>
              </a:spcAft>
              <a:buClr>
                <a:schemeClr val="dk1"/>
              </a:buClr>
              <a:buSzPts val="523"/>
              <a:buFont typeface="Arial"/>
              <a:buNone/>
            </a:pPr>
            <a:r>
              <a:rPr lang="en"/>
              <a:t>This algorithm works quickly and can save a lot of time. </a:t>
            </a:r>
            <a:endParaRPr/>
          </a:p>
          <a:p>
            <a:pPr indent="0" lvl="0" marL="0" rtl="0" algn="l">
              <a:lnSpc>
                <a:spcPct val="105000"/>
              </a:lnSpc>
              <a:spcBef>
                <a:spcPts val="0"/>
              </a:spcBef>
              <a:spcAft>
                <a:spcPts val="0"/>
              </a:spcAft>
              <a:buClr>
                <a:schemeClr val="dk1"/>
              </a:buClr>
              <a:buSzPts val="523"/>
              <a:buFont typeface="Arial"/>
              <a:buNone/>
            </a:pPr>
            <a:r>
              <a:rPr lang="en"/>
              <a:t>Naive Bayes is suitable for solving multi-class prediction problems. </a:t>
            </a:r>
            <a:endParaRPr/>
          </a:p>
          <a:p>
            <a:pPr indent="0" lvl="0" marL="0" rtl="0" algn="l">
              <a:lnSpc>
                <a:spcPct val="105000"/>
              </a:lnSpc>
              <a:spcBef>
                <a:spcPts val="0"/>
              </a:spcBef>
              <a:spcAft>
                <a:spcPts val="0"/>
              </a:spcAft>
              <a:buClr>
                <a:schemeClr val="dk1"/>
              </a:buClr>
              <a:buSzPts val="523"/>
              <a:buFont typeface="Arial"/>
              <a:buNone/>
            </a:pPr>
            <a:r>
              <a:rPr lang="en"/>
              <a:t>Naive Bayes is better suited for categorical input variables than numerical variables.</a:t>
            </a:r>
            <a:endParaRPr/>
          </a:p>
          <a:p>
            <a:pPr indent="0" lvl="0" marL="0" rtl="0" algn="l">
              <a:lnSpc>
                <a:spcPct val="105000"/>
              </a:lnSpc>
              <a:spcBef>
                <a:spcPts val="0"/>
              </a:spcBef>
              <a:spcAft>
                <a:spcPts val="0"/>
              </a:spcAft>
              <a:buClr>
                <a:schemeClr val="dk1"/>
              </a:buClr>
              <a:buSzPts val="523"/>
              <a:buFont typeface="Arial"/>
              <a:buNone/>
            </a:pPr>
            <a:r>
              <a:t/>
            </a:r>
            <a:endParaRPr/>
          </a:p>
          <a:p>
            <a:pPr indent="0" lvl="0" marL="0" rtl="0" algn="l">
              <a:lnSpc>
                <a:spcPct val="105000"/>
              </a:lnSpc>
              <a:spcBef>
                <a:spcPts val="0"/>
              </a:spcBef>
              <a:spcAft>
                <a:spcPts val="0"/>
              </a:spcAft>
              <a:buClr>
                <a:schemeClr val="dk1"/>
              </a:buClr>
              <a:buSzPts val="523"/>
              <a:buFont typeface="Arial"/>
              <a:buNone/>
            </a:pPr>
            <a:r>
              <a:rPr b="1" lang="en"/>
              <a:t>Disadvantages</a:t>
            </a:r>
            <a:endParaRPr b="1"/>
          </a:p>
          <a:p>
            <a:pPr indent="0" lvl="0" marL="0" rtl="0" algn="l">
              <a:lnSpc>
                <a:spcPct val="105000"/>
              </a:lnSpc>
              <a:spcBef>
                <a:spcPts val="0"/>
              </a:spcBef>
              <a:spcAft>
                <a:spcPts val="0"/>
              </a:spcAft>
              <a:buClr>
                <a:schemeClr val="dk1"/>
              </a:buClr>
              <a:buSzPts val="523"/>
              <a:buFont typeface="Arial"/>
              <a:buNone/>
            </a:pPr>
            <a:r>
              <a:rPr lang="en"/>
              <a:t>Naive Bayes assumes that all predictors (or features) are independent, rarely happening in real life. This limits the applicability of this algorithm in real-world use cases.</a:t>
            </a:r>
            <a:endParaRPr/>
          </a:p>
          <a:p>
            <a:pPr indent="0" lvl="0" marL="0" rtl="0" algn="l">
              <a:lnSpc>
                <a:spcPct val="105000"/>
              </a:lnSpc>
              <a:spcBef>
                <a:spcPts val="0"/>
              </a:spcBef>
              <a:spcAft>
                <a:spcPts val="0"/>
              </a:spcAft>
              <a:buClr>
                <a:schemeClr val="dk1"/>
              </a:buClr>
              <a:buSzPts val="523"/>
              <a:buFont typeface="Arial"/>
              <a:buNone/>
            </a:pPr>
            <a:r>
              <a:rPr lang="en"/>
              <a:t>This algorithm faces the ‘zero-frequency problem’ where it assigns zero probability to a categorical variable whose category in the test data set wasn’t available in the training dataset. It would be best if you used a smoothing technique to overcome this issue. </a:t>
            </a:r>
            <a:endParaRPr/>
          </a:p>
          <a:p>
            <a:pPr indent="0" lvl="0" marL="0" rtl="0" algn="l">
              <a:lnSpc>
                <a:spcPct val="105000"/>
              </a:lnSpc>
              <a:spcBef>
                <a:spcPts val="0"/>
              </a:spcBef>
              <a:spcAft>
                <a:spcPts val="0"/>
              </a:spcAft>
              <a:buClr>
                <a:schemeClr val="dk1"/>
              </a:buClr>
              <a:buSzPts val="523"/>
              <a:buFont typeface="Arial"/>
              <a:buNone/>
            </a:pPr>
            <a:r>
              <a:t/>
            </a:r>
            <a:endParaRPr sz="1455"/>
          </a:p>
          <a:p>
            <a:pPr indent="0" lvl="0" marL="0" rtl="0" algn="l">
              <a:lnSpc>
                <a:spcPct val="105000"/>
              </a:lnSpc>
              <a:spcBef>
                <a:spcPts val="1200"/>
              </a:spcBef>
              <a:spcAft>
                <a:spcPts val="1200"/>
              </a:spcAft>
              <a:buSzPts val="523"/>
              <a:buNone/>
            </a:pPr>
            <a:r>
              <a:t/>
            </a:r>
            <a:endParaRPr sz="145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Use Cases of Naïve Bayes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rPr b="1" lang="en" sz="1790"/>
              <a:t>Text Classification</a:t>
            </a:r>
            <a:endParaRPr b="1" sz="1790"/>
          </a:p>
          <a:p>
            <a:pPr indent="0" lvl="0" marL="0" rtl="0" algn="l">
              <a:spcBef>
                <a:spcPts val="0"/>
              </a:spcBef>
              <a:spcAft>
                <a:spcPts val="0"/>
              </a:spcAft>
              <a:buClr>
                <a:schemeClr val="dk1"/>
              </a:buClr>
              <a:buSzPts val="605"/>
              <a:buFont typeface="Arial"/>
              <a:buNone/>
            </a:pPr>
            <a:r>
              <a:rPr lang="en" sz="1790"/>
              <a:t>Most of the time, Naive Bayes finds uses in-text classification due to its assumption of independence and high performance in solving multi-class problems. It enjoys a high rate of success than other algorithms due to its speed and efficiency.  It is also an excellent spam filter for emails. </a:t>
            </a:r>
            <a:endParaRPr sz="1790"/>
          </a:p>
          <a:p>
            <a:pPr indent="0" lvl="0" marL="0" rtl="0" algn="l">
              <a:spcBef>
                <a:spcPts val="0"/>
              </a:spcBef>
              <a:spcAft>
                <a:spcPts val="0"/>
              </a:spcAft>
              <a:buClr>
                <a:schemeClr val="dk1"/>
              </a:buClr>
              <a:buSzPts val="605"/>
              <a:buFont typeface="Arial"/>
              <a:buNone/>
            </a:pPr>
            <a:r>
              <a:rPr b="1" lang="en" sz="1790"/>
              <a:t>Sentiment Analysis</a:t>
            </a:r>
            <a:endParaRPr b="1" sz="1790"/>
          </a:p>
          <a:p>
            <a:pPr indent="0" lvl="0" marL="0" rtl="0" algn="l">
              <a:spcBef>
                <a:spcPts val="0"/>
              </a:spcBef>
              <a:spcAft>
                <a:spcPts val="0"/>
              </a:spcAft>
              <a:buClr>
                <a:schemeClr val="dk1"/>
              </a:buClr>
              <a:buSzPts val="605"/>
              <a:buFont typeface="Arial"/>
              <a:buNone/>
            </a:pPr>
            <a:r>
              <a:rPr lang="en" sz="1790"/>
              <a:t>One of the most prominent areas of machine learning is sentiment analysis, and this algorithm is quite useful there as well. Sentiment analysis focuses on identifying whether the customers think positively or negatively about a certain topic (product or service).</a:t>
            </a:r>
            <a:endParaRPr sz="1790"/>
          </a:p>
          <a:p>
            <a:pPr indent="0" lvl="0" marL="0" rtl="0" algn="l">
              <a:spcBef>
                <a:spcPts val="0"/>
              </a:spcBef>
              <a:spcAft>
                <a:spcPts val="0"/>
              </a:spcAft>
              <a:buClr>
                <a:schemeClr val="dk1"/>
              </a:buClr>
              <a:buSzPts val="605"/>
              <a:buFont typeface="Arial"/>
              <a:buNone/>
            </a:pPr>
            <a:r>
              <a:rPr b="1" lang="en" sz="1790"/>
              <a:t>Recommender Systems</a:t>
            </a:r>
            <a:endParaRPr b="1" sz="1790"/>
          </a:p>
          <a:p>
            <a:pPr indent="0" lvl="0" marL="0" rtl="0" algn="l">
              <a:spcBef>
                <a:spcPts val="0"/>
              </a:spcBef>
              <a:spcAft>
                <a:spcPts val="0"/>
              </a:spcAft>
              <a:buClr>
                <a:schemeClr val="dk1"/>
              </a:buClr>
              <a:buSzPts val="605"/>
              <a:buFont typeface="Arial"/>
              <a:buNone/>
            </a:pPr>
            <a:r>
              <a:rPr lang="en" sz="1790"/>
              <a:t>With the help of Collaborative Filtering, Naive Bayes Classifier builds a powerful recommender system to predict if a user would like a particular product (or resource) or not. Amazon, Netflix, and Flipkart are prominent companies that use recommender systems to suggest products to their customers. </a:t>
            </a:r>
            <a:endParaRPr sz="1790"/>
          </a:p>
          <a:p>
            <a:pPr indent="0" lvl="0" marL="0" rtl="0" algn="l">
              <a:spcBef>
                <a:spcPts val="0"/>
              </a:spcBef>
              <a:spcAft>
                <a:spcPts val="0"/>
              </a:spcAft>
              <a:buClr>
                <a:schemeClr val="dk1"/>
              </a:buClr>
              <a:buSzPts val="605"/>
              <a:buFont typeface="Arial"/>
              <a:buNone/>
            </a:pPr>
            <a:r>
              <a:t/>
            </a:r>
            <a:endParaRPr sz="1590"/>
          </a:p>
          <a:p>
            <a:pPr indent="0" lvl="0" marL="0" rtl="0" algn="l">
              <a:spcBef>
                <a:spcPts val="1200"/>
              </a:spcBef>
              <a:spcAft>
                <a:spcPts val="1200"/>
              </a:spcAft>
              <a:buSzPts val="605"/>
              <a:buNone/>
            </a:pPr>
            <a:r>
              <a:t/>
            </a:r>
            <a:endParaRPr sz="15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ML Preview   of Classification</a:t>
            </a:r>
            <a:endParaRPr/>
          </a:p>
          <a:p>
            <a:pPr indent="-342900" lvl="0" marL="457200" rtl="0" algn="l">
              <a:spcBef>
                <a:spcPts val="0"/>
              </a:spcBef>
              <a:spcAft>
                <a:spcPts val="0"/>
              </a:spcAft>
              <a:buSzPts val="1800"/>
              <a:buChar char="-"/>
            </a:pPr>
            <a:r>
              <a:rPr lang="en"/>
              <a:t>ML Preview of Some ML Algorithms</a:t>
            </a:r>
            <a:endParaRPr/>
          </a:p>
          <a:p>
            <a:pPr indent="-342900" lvl="0" marL="457200" rtl="0" algn="l">
              <a:spcBef>
                <a:spcPts val="0"/>
              </a:spcBef>
              <a:spcAft>
                <a:spcPts val="0"/>
              </a:spcAft>
              <a:buSzPts val="1800"/>
              <a:buChar char="-"/>
            </a:pPr>
            <a:r>
              <a:rPr lang="en"/>
              <a:t>Hands on </a:t>
            </a:r>
            <a:r>
              <a:rPr lang="en"/>
              <a:t>Deployment</a:t>
            </a:r>
            <a:r>
              <a:rPr lang="en"/>
              <a:t> of Ensemble Model</a:t>
            </a:r>
            <a:endParaRPr/>
          </a:p>
          <a:p>
            <a:pPr indent="-342900" lvl="0" marL="457200" rtl="0" algn="l">
              <a:spcBef>
                <a:spcPts val="0"/>
              </a:spcBef>
              <a:spcAft>
                <a:spcPts val="0"/>
              </a:spcAft>
              <a:buSzPts val="1800"/>
              <a:buChar char="-"/>
            </a:pPr>
            <a:r>
              <a:rPr lang="en"/>
              <a:t>Review Quiz &amp; Assignment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Trees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 supervised Algorithm which  uses tree structure to model relationships among the features and the potential outcomes</a:t>
            </a:r>
            <a:endParaRPr/>
          </a:p>
          <a:p>
            <a:pPr indent="0" lvl="0" marL="0" rtl="0" algn="l">
              <a:spcBef>
                <a:spcPts val="1200"/>
              </a:spcBef>
              <a:spcAft>
                <a:spcPts val="0"/>
              </a:spcAft>
              <a:buClr>
                <a:schemeClr val="dk1"/>
              </a:buClr>
              <a:buSzPts val="1100"/>
              <a:buFont typeface="Arial"/>
              <a:buNone/>
            </a:pPr>
            <a:r>
              <a:rPr lang="en"/>
              <a:t>It breaks down dataset into smaller subset with increase in depth of tree</a:t>
            </a:r>
            <a:endParaRPr/>
          </a:p>
          <a:p>
            <a:pPr indent="0" lvl="0" marL="0" rtl="0" algn="l">
              <a:spcBef>
                <a:spcPts val="1200"/>
              </a:spcBef>
              <a:spcAft>
                <a:spcPts val="0"/>
              </a:spcAft>
              <a:buClr>
                <a:schemeClr val="dk1"/>
              </a:buClr>
              <a:buSzPts val="1100"/>
              <a:buFont typeface="Arial"/>
              <a:buNone/>
            </a:pPr>
            <a:r>
              <a:rPr lang="en"/>
              <a:t>It’s a flowchart for deciding how to classify a new observation</a:t>
            </a:r>
            <a:endParaRPr/>
          </a:p>
          <a:p>
            <a:pPr indent="0" lvl="0" marL="0" rtl="0" algn="l">
              <a:spcBef>
                <a:spcPts val="1200"/>
              </a:spcBef>
              <a:spcAft>
                <a:spcPts val="0"/>
              </a:spcAft>
              <a:buClr>
                <a:schemeClr val="dk1"/>
              </a:buClr>
              <a:buSzPts val="1100"/>
              <a:buFont typeface="Arial"/>
              <a:buNone/>
            </a:pPr>
            <a:r>
              <a:rPr lang="en"/>
              <a:t>Consists of Root ,branches and leaves</a:t>
            </a:r>
            <a:endParaRPr/>
          </a:p>
          <a:p>
            <a:pPr indent="0" lvl="0" marL="0" rtl="0" algn="l">
              <a:spcBef>
                <a:spcPts val="1200"/>
              </a:spcBef>
              <a:spcAft>
                <a:spcPts val="0"/>
              </a:spcAft>
              <a:buClr>
                <a:schemeClr val="dk1"/>
              </a:buClr>
              <a:buSzPts val="1100"/>
              <a:buFont typeface="Arial"/>
              <a:buNone/>
            </a:pPr>
            <a:r>
              <a:rPr lang="en"/>
              <a:t>Takes  top down greedy approach known as </a:t>
            </a:r>
            <a:r>
              <a:rPr lang="en"/>
              <a:t>recursive</a:t>
            </a:r>
            <a:r>
              <a:rPr lang="en"/>
              <a:t> binary splitting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 for Decision Tree</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For classification the loss function is measured in terms of a measure of randonmess known as Entropy . </a:t>
            </a:r>
            <a:endParaRPr/>
          </a:p>
          <a:p>
            <a:pPr indent="0" lvl="0" marL="0" rtl="0" algn="l">
              <a:spcBef>
                <a:spcPts val="1200"/>
              </a:spcBef>
              <a:spcAft>
                <a:spcPts val="0"/>
              </a:spcAft>
              <a:buClr>
                <a:schemeClr val="dk1"/>
              </a:buClr>
              <a:buSzPct val="61111"/>
              <a:buFont typeface="Arial"/>
              <a:buNone/>
            </a:pPr>
            <a:r>
              <a:rPr lang="en"/>
              <a:t>The entropy graph is shown below we see that entropy is </a:t>
            </a:r>
            <a:r>
              <a:rPr lang="en"/>
              <a:t>maximum</a:t>
            </a:r>
            <a:r>
              <a:rPr lang="en"/>
              <a:t> when p=0.5 and minimum when p=0 or p=1 </a:t>
            </a:r>
            <a:endParaRPr/>
          </a:p>
          <a:p>
            <a:pPr indent="0" lvl="0" marL="0" rtl="0" algn="l">
              <a:spcBef>
                <a:spcPts val="1200"/>
              </a:spcBef>
              <a:spcAft>
                <a:spcPts val="0"/>
              </a:spcAft>
              <a:buClr>
                <a:schemeClr val="dk1"/>
              </a:buClr>
              <a:buSzPct val="61111"/>
              <a:buFont typeface="Arial"/>
              <a:buNone/>
            </a:pPr>
            <a:r>
              <a:rPr lang="en"/>
              <a:t>Entropy is given by the formula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Where i=1, 2,3… C</a:t>
            </a:r>
            <a:endParaRPr/>
          </a:p>
          <a:p>
            <a:pPr indent="0" lvl="0" marL="0" rtl="0" algn="l">
              <a:spcBef>
                <a:spcPts val="1200"/>
              </a:spcBef>
              <a:spcAft>
                <a:spcPts val="0"/>
              </a:spcAft>
              <a:buClr>
                <a:schemeClr val="dk1"/>
              </a:buClr>
              <a:buSzPct val="61111"/>
              <a:buFont typeface="Arial"/>
              <a:buNone/>
            </a:pPr>
            <a:r>
              <a:rPr lang="en"/>
              <a:t>If C=2 it means the feature has 2 classes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90" name="Google Shape;190;p33"/>
          <p:cNvPicPr preferRelativeResize="0"/>
          <p:nvPr/>
        </p:nvPicPr>
        <p:blipFill>
          <a:blip r:embed="rId3">
            <a:alphaModFix/>
          </a:blip>
          <a:stretch>
            <a:fillRect/>
          </a:stretch>
        </p:blipFill>
        <p:spPr>
          <a:xfrm>
            <a:off x="5080450" y="1992350"/>
            <a:ext cx="3266525" cy="2779825"/>
          </a:xfrm>
          <a:prstGeom prst="rect">
            <a:avLst/>
          </a:prstGeom>
          <a:noFill/>
          <a:ln>
            <a:noFill/>
          </a:ln>
        </p:spPr>
      </p:pic>
      <p:pic>
        <p:nvPicPr>
          <p:cNvPr id="191" name="Google Shape;191;p33"/>
          <p:cNvPicPr preferRelativeResize="0"/>
          <p:nvPr/>
        </p:nvPicPr>
        <p:blipFill>
          <a:blip r:embed="rId4">
            <a:alphaModFix/>
          </a:blip>
          <a:stretch>
            <a:fillRect/>
          </a:stretch>
        </p:blipFill>
        <p:spPr>
          <a:xfrm>
            <a:off x="311691" y="2226150"/>
            <a:ext cx="2069279" cy="98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Gini Index</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measure of impurity similar to entropy</a:t>
            </a:r>
            <a:endParaRPr/>
          </a:p>
          <a:p>
            <a:pPr indent="0" lvl="0" marL="0" rtl="0" algn="l">
              <a:spcBef>
                <a:spcPts val="1200"/>
              </a:spcBef>
              <a:spcAft>
                <a:spcPts val="0"/>
              </a:spcAft>
              <a:buClr>
                <a:schemeClr val="dk1"/>
              </a:buClr>
              <a:buSzPts val="1100"/>
              <a:buFont typeface="Arial"/>
              <a:buNone/>
            </a:pPr>
            <a:r>
              <a:rPr lang="en"/>
              <a:t>Lower the value of gini index higher the homogeneity</a:t>
            </a:r>
            <a:endParaRPr/>
          </a:p>
          <a:p>
            <a:pPr indent="0" lvl="0" marL="0" rtl="0" algn="l">
              <a:spcBef>
                <a:spcPts val="1200"/>
              </a:spcBef>
              <a:spcAft>
                <a:spcPts val="0"/>
              </a:spcAft>
              <a:buClr>
                <a:schemeClr val="dk1"/>
              </a:buClr>
              <a:buSzPts val="1100"/>
              <a:buFont typeface="Arial"/>
              <a:buNone/>
            </a:pPr>
            <a:r>
              <a:rPr lang="en"/>
              <a:t>Calculate gini index for sub-nodes</a:t>
            </a:r>
            <a:endParaRPr/>
          </a:p>
          <a:p>
            <a:pPr indent="0" lvl="0" marL="0" rtl="0" algn="l">
              <a:spcBef>
                <a:spcPts val="1200"/>
              </a:spcBef>
              <a:spcAft>
                <a:spcPts val="0"/>
              </a:spcAft>
              <a:buClr>
                <a:schemeClr val="dk1"/>
              </a:buClr>
              <a:buSzPts val="1100"/>
              <a:buFont typeface="Arial"/>
              <a:buNone/>
            </a:pPr>
            <a:r>
              <a:rPr lang="en"/>
              <a:t>Calculate gini for split using weighted Gini score of each node of that split</a:t>
            </a:r>
            <a:endParaRPr/>
          </a:p>
          <a:p>
            <a:pPr indent="0" lvl="0" marL="0" rtl="0" algn="l">
              <a:spcBef>
                <a:spcPts val="1200"/>
              </a:spcBef>
              <a:spcAft>
                <a:spcPts val="0"/>
              </a:spcAft>
              <a:buClr>
                <a:schemeClr val="dk1"/>
              </a:buClr>
              <a:buSzPts val="1100"/>
              <a:buFont typeface="Arial"/>
              <a:buNone/>
            </a:pPr>
            <a:r>
              <a:rPr lang="en"/>
              <a:t>Formula -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98" name="Google Shape;198;p34"/>
          <p:cNvPicPr preferRelativeResize="0"/>
          <p:nvPr/>
        </p:nvPicPr>
        <p:blipFill>
          <a:blip r:embed="rId3">
            <a:alphaModFix/>
          </a:blip>
          <a:stretch>
            <a:fillRect/>
          </a:stretch>
        </p:blipFill>
        <p:spPr>
          <a:xfrm>
            <a:off x="1600521" y="3053921"/>
            <a:ext cx="2262175" cy="79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Algos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ID3 (Iterative Dichotomiser 3) – developed by Ross Quinlan. Creates a multi branch tree at each node using greedy algorithm. Trees grow to maximum size before pruning</a:t>
            </a:r>
            <a:endParaRPr/>
          </a:p>
          <a:p>
            <a:pPr indent="0" lvl="0" marL="0" rtl="0" algn="l">
              <a:spcBef>
                <a:spcPts val="1200"/>
              </a:spcBef>
              <a:spcAft>
                <a:spcPts val="0"/>
              </a:spcAft>
              <a:buClr>
                <a:schemeClr val="dk1"/>
              </a:buClr>
              <a:buSzPct val="61111"/>
              <a:buFont typeface="Arial"/>
              <a:buNone/>
            </a:pPr>
            <a:r>
              <a:rPr lang="en"/>
              <a:t>C4.5 succeeded ID3 by overcoming limitation of features required to be categorical. It dynamically defines discrete attribute for numerical attributes. It converts the trained trees into a set of if-then rules. Accuracy of each rule is evaluated to determine the order in which they should be applied</a:t>
            </a:r>
            <a:endParaRPr/>
          </a:p>
          <a:p>
            <a:pPr indent="0" lvl="0" marL="0" rtl="0" algn="l">
              <a:spcBef>
                <a:spcPts val="1200"/>
              </a:spcBef>
              <a:spcAft>
                <a:spcPts val="0"/>
              </a:spcAft>
              <a:buClr>
                <a:schemeClr val="dk1"/>
              </a:buClr>
              <a:buSzPct val="61111"/>
              <a:buFont typeface="Arial"/>
              <a:buNone/>
            </a:pPr>
            <a:r>
              <a:rPr lang="en"/>
              <a:t>CART (Classification &amp; Regression Trees) is similar to C4.5 but it supports numerical target variables  and does not compute rule sets. Creates binary tree. Scikit uses CART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Steps </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Calculate entropy for each branch or split </a:t>
            </a:r>
            <a:endParaRPr/>
          </a:p>
          <a:p>
            <a:pPr indent="0" lvl="0" marL="0" rtl="0" algn="l">
              <a:spcBef>
                <a:spcPts val="1200"/>
              </a:spcBef>
              <a:spcAft>
                <a:spcPts val="0"/>
              </a:spcAft>
              <a:buClr>
                <a:schemeClr val="dk1"/>
              </a:buClr>
              <a:buSzPts val="1100"/>
              <a:buFont typeface="Arial"/>
              <a:buNone/>
            </a:pPr>
            <a:r>
              <a:rPr lang="en"/>
              <a:t>Split the dataset by selecting attribute with highest information gain</a:t>
            </a:r>
            <a:endParaRPr/>
          </a:p>
          <a:p>
            <a:pPr indent="0" lvl="0" marL="0" rtl="0" algn="l">
              <a:spcBef>
                <a:spcPts val="1200"/>
              </a:spcBef>
              <a:spcAft>
                <a:spcPts val="0"/>
              </a:spcAft>
              <a:buClr>
                <a:schemeClr val="dk1"/>
              </a:buClr>
              <a:buSzPts val="1100"/>
              <a:buFont typeface="Arial"/>
              <a:buNone/>
            </a:pPr>
            <a:r>
              <a:rPr lang="en"/>
              <a:t>Repeat the above steps on each branch</a:t>
            </a:r>
            <a:endParaRPr/>
          </a:p>
          <a:p>
            <a:pPr indent="0" lvl="0" marL="0" rtl="0" algn="l">
              <a:spcBef>
                <a:spcPts val="1200"/>
              </a:spcBef>
              <a:spcAft>
                <a:spcPts val="0"/>
              </a:spcAft>
              <a:buClr>
                <a:schemeClr val="dk1"/>
              </a:buClr>
              <a:buSzPts val="1100"/>
              <a:buFont typeface="Arial"/>
              <a:buNone/>
            </a:pPr>
            <a:r>
              <a:rPr lang="en"/>
              <a:t>A branch with entropy of zero is leaf node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Pruning </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Decision tree tends to get overfit with training sample and becomes too large and complex. A complex and large tree poorly generalizes the new samples data whereas a small tree fails to capture the information of training sample data.</a:t>
            </a:r>
            <a:endParaRPr/>
          </a:p>
          <a:p>
            <a:pPr indent="0" lvl="0" marL="0" rtl="0" algn="l">
              <a:spcBef>
                <a:spcPts val="1200"/>
              </a:spcBef>
              <a:spcAft>
                <a:spcPts val="0"/>
              </a:spcAft>
              <a:buClr>
                <a:schemeClr val="dk1"/>
              </a:buClr>
              <a:buSzPts val="1100"/>
              <a:buFont typeface="Arial"/>
              <a:buNone/>
            </a:pPr>
            <a:r>
              <a:rPr lang="en"/>
              <a:t>Pruning may be defined as shortening the branches of tree. The process of reducing the size of the tree by turning some branch node into leaf node and removing the leaf node under the original branch.</a:t>
            </a:r>
            <a:endParaRPr/>
          </a:p>
          <a:p>
            <a:pPr indent="0" lvl="0" marL="0" rtl="0" algn="l">
              <a:spcBef>
                <a:spcPts val="1200"/>
              </a:spcBef>
              <a:spcAft>
                <a:spcPts val="0"/>
              </a:spcAft>
              <a:buClr>
                <a:schemeClr val="dk1"/>
              </a:buClr>
              <a:buSzPts val="1100"/>
              <a:buFont typeface="Arial"/>
              <a:buNone/>
            </a:pPr>
            <a:r>
              <a:rPr lang="en"/>
              <a:t>Pruning is done by controlling the hyperparameter called max depth</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 of Decision Trees </a:t>
            </a:r>
            <a:endParaRPr/>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Maximum Depth- the largest length between the root to leaf. A tree of maximum depth k can have at most 2**k leaves.</a:t>
            </a:r>
            <a:endParaRPr/>
          </a:p>
          <a:p>
            <a:pPr indent="0" lvl="0" marL="0" rtl="0" algn="l">
              <a:spcBef>
                <a:spcPts val="1200"/>
              </a:spcBef>
              <a:spcAft>
                <a:spcPts val="0"/>
              </a:spcAft>
              <a:buClr>
                <a:schemeClr val="dk1"/>
              </a:buClr>
              <a:buSzPts val="1100"/>
              <a:buFont typeface="Arial"/>
              <a:buNone/>
            </a:pPr>
            <a:r>
              <a:rPr lang="en"/>
              <a:t>Minimum number of samples per leaf- we can set a minimum for the number of samples we allow on each leaf.</a:t>
            </a:r>
            <a:endParaRPr/>
          </a:p>
          <a:p>
            <a:pPr indent="0" lvl="0" marL="0" rtl="0" algn="l">
              <a:spcBef>
                <a:spcPts val="1200"/>
              </a:spcBef>
              <a:spcAft>
                <a:spcPts val="0"/>
              </a:spcAft>
              <a:buClr>
                <a:schemeClr val="dk1"/>
              </a:buClr>
              <a:buSzPts val="1100"/>
              <a:buFont typeface="Arial"/>
              <a:buNone/>
            </a:pPr>
            <a:r>
              <a:rPr lang="en"/>
              <a:t>Minimum sample split - the minimum number of samples required to split an internal node</a:t>
            </a:r>
            <a:endParaRPr/>
          </a:p>
          <a:p>
            <a:pPr indent="0" lvl="0" marL="0" rtl="0" algn="l">
              <a:spcBef>
                <a:spcPts val="1200"/>
              </a:spcBef>
              <a:spcAft>
                <a:spcPts val="0"/>
              </a:spcAft>
              <a:buClr>
                <a:schemeClr val="dk1"/>
              </a:buClr>
              <a:buSzPts val="1100"/>
              <a:buFont typeface="Arial"/>
              <a:buNone/>
            </a:pPr>
            <a:r>
              <a:rPr lang="en"/>
              <a:t>Criterion – ‘gini’ or ‘entropy’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Decision Trees</a:t>
            </a:r>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00"/>
              <a:t>PROS</a:t>
            </a:r>
            <a:endParaRPr b="1" sz="1900"/>
          </a:p>
          <a:p>
            <a:pPr indent="0" lvl="0" marL="0" rtl="0" algn="l">
              <a:spcBef>
                <a:spcPts val="0"/>
              </a:spcBef>
              <a:spcAft>
                <a:spcPts val="0"/>
              </a:spcAft>
              <a:buClr>
                <a:schemeClr val="dk1"/>
              </a:buClr>
              <a:buSzPct val="57894"/>
              <a:buFont typeface="Arial"/>
              <a:buNone/>
            </a:pPr>
            <a:r>
              <a:rPr lang="en" sz="1900"/>
              <a:t>Easy to explain especially to non technical people</a:t>
            </a:r>
            <a:endParaRPr sz="1900"/>
          </a:p>
          <a:p>
            <a:pPr indent="0" lvl="0" marL="0" rtl="0" algn="l">
              <a:spcBef>
                <a:spcPts val="0"/>
              </a:spcBef>
              <a:spcAft>
                <a:spcPts val="0"/>
              </a:spcAft>
              <a:buClr>
                <a:schemeClr val="dk1"/>
              </a:buClr>
              <a:buSzPct val="57894"/>
              <a:buFont typeface="Arial"/>
              <a:buNone/>
            </a:pPr>
            <a:r>
              <a:rPr lang="en" sz="1900"/>
              <a:t>Highly interpretable as it is a visual model</a:t>
            </a:r>
            <a:endParaRPr sz="1900"/>
          </a:p>
          <a:p>
            <a:pPr indent="0" lvl="0" marL="0" rtl="0" algn="l">
              <a:spcBef>
                <a:spcPts val="0"/>
              </a:spcBef>
              <a:spcAft>
                <a:spcPts val="0"/>
              </a:spcAft>
              <a:buClr>
                <a:schemeClr val="dk1"/>
              </a:buClr>
              <a:buSzPct val="57894"/>
              <a:buFont typeface="Arial"/>
              <a:buNone/>
            </a:pPr>
            <a:r>
              <a:rPr lang="en" sz="1900"/>
              <a:t>Can deal with Categorical and Numerical Outcome Variables</a:t>
            </a:r>
            <a:endParaRPr sz="1900"/>
          </a:p>
          <a:p>
            <a:pPr indent="0" lvl="0" marL="0" rtl="0" algn="l">
              <a:spcBef>
                <a:spcPts val="0"/>
              </a:spcBef>
              <a:spcAft>
                <a:spcPts val="0"/>
              </a:spcAft>
              <a:buNone/>
            </a:pPr>
            <a:r>
              <a:rPr lang="en" sz="1900"/>
              <a:t>It is fast, efficient and a low bias model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 sz="1900"/>
              <a:t>CONS</a:t>
            </a:r>
            <a:endParaRPr b="1" sz="1900"/>
          </a:p>
          <a:p>
            <a:pPr indent="0" lvl="0" marL="0" rtl="0" algn="l">
              <a:spcBef>
                <a:spcPts val="0"/>
              </a:spcBef>
              <a:spcAft>
                <a:spcPts val="0"/>
              </a:spcAft>
              <a:buNone/>
            </a:pPr>
            <a:r>
              <a:rPr lang="en" sz="1900"/>
              <a:t>Easily influenced by outliers  </a:t>
            </a:r>
            <a:endParaRPr sz="1900"/>
          </a:p>
          <a:p>
            <a:pPr indent="0" lvl="0" marL="0" rtl="0" algn="l">
              <a:spcBef>
                <a:spcPts val="0"/>
              </a:spcBef>
              <a:spcAft>
                <a:spcPts val="0"/>
              </a:spcAft>
              <a:buNone/>
            </a:pPr>
            <a:r>
              <a:rPr lang="en" sz="1900"/>
              <a:t>High Variance model and thus very prone to overfitting</a:t>
            </a:r>
            <a:endParaRPr sz="1900"/>
          </a:p>
          <a:p>
            <a:pPr indent="0" lvl="0" marL="0" rtl="0" algn="l">
              <a:spcBef>
                <a:spcPts val="0"/>
              </a:spcBef>
              <a:spcAft>
                <a:spcPts val="0"/>
              </a:spcAft>
              <a:buNone/>
            </a:pPr>
            <a:r>
              <a:rPr lang="en" sz="1900"/>
              <a:t>Low Predictive accuracy </a:t>
            </a:r>
            <a:endParaRPr sz="1900"/>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237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Supervised Learning?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Goal: Predict target </a:t>
            </a:r>
            <a:r>
              <a:rPr lang="en"/>
              <a:t>variable</a:t>
            </a:r>
            <a:r>
              <a:rPr lang="en"/>
              <a:t>(label) given the predictor variables(features)</a:t>
            </a:r>
            <a:endParaRPr/>
          </a:p>
          <a:p>
            <a:pPr indent="-342900" lvl="0" marL="457200" rtl="0" algn="l">
              <a:spcBef>
                <a:spcPts val="0"/>
              </a:spcBef>
              <a:spcAft>
                <a:spcPts val="0"/>
              </a:spcAft>
              <a:buSzPts val="1800"/>
              <a:buChar char="➢"/>
            </a:pPr>
            <a:r>
              <a:rPr lang="en"/>
              <a:t>Classification - Target variable is categorical</a:t>
            </a:r>
            <a:endParaRPr/>
          </a:p>
          <a:p>
            <a:pPr indent="-342900" lvl="0" marL="457200" rtl="0" algn="l">
              <a:spcBef>
                <a:spcPts val="0"/>
              </a:spcBef>
              <a:spcAft>
                <a:spcPts val="0"/>
              </a:spcAft>
              <a:buSzPts val="1800"/>
              <a:buChar char="➢"/>
            </a:pPr>
            <a:r>
              <a:rPr lang="en"/>
              <a:t>Regression - Target variable is continuous</a:t>
            </a:r>
            <a:endParaRPr/>
          </a:p>
          <a:p>
            <a:pPr indent="-342900" lvl="0" marL="457200" rtl="0" algn="l">
              <a:spcBef>
                <a:spcPts val="0"/>
              </a:spcBef>
              <a:spcAft>
                <a:spcPts val="0"/>
              </a:spcAft>
              <a:buSzPts val="1800"/>
              <a:buChar char="➢"/>
            </a:pPr>
            <a:r>
              <a:rPr lang="en"/>
              <a:t>Purpose</a:t>
            </a:r>
            <a:endParaRPr/>
          </a:p>
          <a:p>
            <a:pPr indent="0" lvl="0" marL="457200" rtl="0" algn="l">
              <a:spcBef>
                <a:spcPts val="1200"/>
              </a:spcBef>
              <a:spcAft>
                <a:spcPts val="0"/>
              </a:spcAft>
              <a:buNone/>
            </a:pPr>
            <a:r>
              <a:rPr lang="en"/>
              <a:t>     - </a:t>
            </a:r>
            <a:r>
              <a:rPr lang="en"/>
              <a:t>automate time consuming and </a:t>
            </a:r>
            <a:r>
              <a:rPr lang="en"/>
              <a:t>expensive</a:t>
            </a:r>
            <a:r>
              <a:rPr lang="en"/>
              <a:t> manual tasks - eg. a doctor’s diagnosis</a:t>
            </a:r>
            <a:endParaRPr/>
          </a:p>
          <a:p>
            <a:pPr indent="0" lvl="0" marL="457200" rtl="0" algn="l">
              <a:spcBef>
                <a:spcPts val="1200"/>
              </a:spcBef>
              <a:spcAft>
                <a:spcPts val="0"/>
              </a:spcAft>
              <a:buNone/>
            </a:pPr>
            <a:r>
              <a:rPr lang="en"/>
              <a:t>    -  </a:t>
            </a:r>
            <a:r>
              <a:rPr lang="en"/>
              <a:t>Make predictions about the future- eg. will a customer click an ad or not </a:t>
            </a:r>
            <a:endParaRPr/>
          </a:p>
          <a:p>
            <a:pPr indent="-342900" lvl="0" marL="457200" rtl="0" algn="l">
              <a:spcBef>
                <a:spcPts val="1200"/>
              </a:spcBef>
              <a:spcAft>
                <a:spcPts val="0"/>
              </a:spcAft>
              <a:buSzPts val="1800"/>
              <a:buChar char="➢"/>
            </a:pPr>
            <a:r>
              <a:rPr lang="en"/>
              <a:t>Main requirement - labelled data ( historical, experimental)</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Voting Classifier</a:t>
            </a:r>
            <a:endParaRPr/>
          </a:p>
        </p:txBody>
      </p:sp>
      <p:sp>
        <p:nvSpPr>
          <p:cNvPr id="245" name="Google Shape;24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42"/>
          <p:cNvPicPr preferRelativeResize="0"/>
          <p:nvPr/>
        </p:nvPicPr>
        <p:blipFill>
          <a:blip r:embed="rId3">
            <a:alphaModFix/>
          </a:blip>
          <a:stretch>
            <a:fillRect/>
          </a:stretch>
        </p:blipFill>
        <p:spPr>
          <a:xfrm>
            <a:off x="487924" y="821550"/>
            <a:ext cx="7822349" cy="4078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a:t>
            </a:r>
            <a:r>
              <a:rPr lang="en"/>
              <a:t>Classifier Training</a:t>
            </a:r>
            <a:endParaRPr/>
          </a:p>
        </p:txBody>
      </p:sp>
      <p:sp>
        <p:nvSpPr>
          <p:cNvPr id="252" name="Google Shape;25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43"/>
          <p:cNvPicPr preferRelativeResize="0"/>
          <p:nvPr/>
        </p:nvPicPr>
        <p:blipFill>
          <a:blip r:embed="rId3">
            <a:alphaModFix/>
          </a:blip>
          <a:stretch>
            <a:fillRect/>
          </a:stretch>
        </p:blipFill>
        <p:spPr>
          <a:xfrm>
            <a:off x="828608" y="1152475"/>
            <a:ext cx="6931640" cy="3754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Classifier Prediction </a:t>
            </a:r>
            <a:endParaRPr/>
          </a:p>
        </p:txBody>
      </p:sp>
      <p:sp>
        <p:nvSpPr>
          <p:cNvPr id="259" name="Google Shape;25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44"/>
          <p:cNvPicPr preferRelativeResize="0"/>
          <p:nvPr/>
        </p:nvPicPr>
        <p:blipFill>
          <a:blip r:embed="rId3">
            <a:alphaModFix/>
          </a:blip>
          <a:stretch>
            <a:fillRect/>
          </a:stretch>
        </p:blipFill>
        <p:spPr>
          <a:xfrm>
            <a:off x="1057174" y="1017724"/>
            <a:ext cx="6749574" cy="3975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5"/>
          <p:cNvPicPr preferRelativeResize="0"/>
          <p:nvPr/>
        </p:nvPicPr>
        <p:blipFill>
          <a:blip r:embed="rId3">
            <a:alphaModFix/>
          </a:blip>
          <a:stretch>
            <a:fillRect/>
          </a:stretch>
        </p:blipFill>
        <p:spPr>
          <a:xfrm>
            <a:off x="0" y="126970"/>
            <a:ext cx="9144000" cy="48895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273" name="Google Shape;27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lang="en" sz="1829"/>
              <a:t>Random forests are a form of ensemble learning where we use the concept of bagged trees </a:t>
            </a:r>
            <a:endParaRPr sz="1829"/>
          </a:p>
          <a:p>
            <a:pPr indent="0" lvl="0" marL="0" rtl="0" algn="l">
              <a:lnSpc>
                <a:spcPct val="105000"/>
              </a:lnSpc>
              <a:spcBef>
                <a:spcPts val="1200"/>
              </a:spcBef>
              <a:spcAft>
                <a:spcPts val="0"/>
              </a:spcAft>
              <a:buClr>
                <a:schemeClr val="dk1"/>
              </a:buClr>
              <a:buSzPts val="935"/>
              <a:buFont typeface="Arial"/>
              <a:buNone/>
            </a:pPr>
            <a:r>
              <a:rPr lang="en" sz="1829"/>
              <a:t>Random forests provide an improvement over bagged trees by way of a random small tweak that decorrelates the trees.</a:t>
            </a:r>
            <a:endParaRPr sz="1829"/>
          </a:p>
          <a:p>
            <a:pPr indent="0" lvl="0" marL="0" rtl="0" algn="l">
              <a:lnSpc>
                <a:spcPct val="105000"/>
              </a:lnSpc>
              <a:spcBef>
                <a:spcPts val="1200"/>
              </a:spcBef>
              <a:spcAft>
                <a:spcPts val="0"/>
              </a:spcAft>
              <a:buClr>
                <a:schemeClr val="dk1"/>
              </a:buClr>
              <a:buSzPts val="935"/>
              <a:buFont typeface="Arial"/>
              <a:buNone/>
            </a:pPr>
            <a:r>
              <a:rPr lang="en" sz="1829"/>
              <a:t>As in bagging, we build a number of decision trees on bootstrapped training samples</a:t>
            </a:r>
            <a:endParaRPr sz="1829"/>
          </a:p>
          <a:p>
            <a:pPr indent="0" lvl="0" marL="0" rtl="0" algn="l">
              <a:lnSpc>
                <a:spcPct val="105000"/>
              </a:lnSpc>
              <a:spcBef>
                <a:spcPts val="1200"/>
              </a:spcBef>
              <a:spcAft>
                <a:spcPts val="0"/>
              </a:spcAft>
              <a:buClr>
                <a:schemeClr val="dk1"/>
              </a:buClr>
              <a:buSzPts val="935"/>
              <a:buFont typeface="Arial"/>
              <a:buNone/>
            </a:pPr>
            <a:r>
              <a:rPr lang="en" sz="1829"/>
              <a:t>But when building these decision trees, each time a split in a tree is considered, a random sample of m predictors is chosen as split candidates from the full set of p predictors. The split is allowed to use only one of those m predictors. A fresh sample of m predictors is taken at each split, and typically we choose m ≈ √p</a:t>
            </a:r>
            <a:endParaRPr sz="1829"/>
          </a:p>
          <a:p>
            <a:pPr indent="0" lvl="0" marL="0" rtl="0" algn="l">
              <a:lnSpc>
                <a:spcPct val="105000"/>
              </a:lnSpc>
              <a:spcBef>
                <a:spcPts val="1200"/>
              </a:spcBef>
              <a:spcAft>
                <a:spcPts val="0"/>
              </a:spcAft>
              <a:buClr>
                <a:schemeClr val="dk1"/>
              </a:buClr>
              <a:buSzPts val="935"/>
              <a:buFont typeface="Arial"/>
              <a:buNone/>
            </a:pPr>
            <a:r>
              <a:t/>
            </a:r>
            <a:endParaRPr sz="1829"/>
          </a:p>
          <a:p>
            <a:pPr indent="0" lvl="0" marL="0" rtl="0" algn="l">
              <a:lnSpc>
                <a:spcPct val="105000"/>
              </a:lnSpc>
              <a:spcBef>
                <a:spcPts val="1200"/>
              </a:spcBef>
              <a:spcAft>
                <a:spcPts val="1200"/>
              </a:spcAft>
              <a:buSzPts val="935"/>
              <a:buNone/>
            </a:pPr>
            <a:r>
              <a:t/>
            </a:r>
            <a:endParaRPr sz="153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of Random Forest</a:t>
            </a:r>
            <a:endParaRPr/>
          </a:p>
        </p:txBody>
      </p:sp>
      <p:sp>
        <p:nvSpPr>
          <p:cNvPr id="279" name="Google Shape;27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25032"/>
              <a:buFont typeface="Arial"/>
              <a:buNone/>
            </a:pPr>
            <a:r>
              <a:rPr lang="en"/>
              <a:t>I</a:t>
            </a:r>
            <a:r>
              <a:rPr lang="en" sz="4394"/>
              <a:t>t reduces variance as taking many trees from n bootstrapped samples  and averaging their prediction leads to lower variance</a:t>
            </a:r>
            <a:endParaRPr sz="4394"/>
          </a:p>
          <a:p>
            <a:pPr indent="0" lvl="0" marL="0" rtl="0" algn="l">
              <a:spcBef>
                <a:spcPts val="1200"/>
              </a:spcBef>
              <a:spcAft>
                <a:spcPts val="0"/>
              </a:spcAft>
              <a:buClr>
                <a:schemeClr val="dk1"/>
              </a:buClr>
              <a:buSzPct val="25032"/>
              <a:buFont typeface="Arial"/>
              <a:buNone/>
            </a:pPr>
            <a:r>
              <a:rPr lang="en" sz="4394"/>
              <a:t>It also reduces bias in the dataset by decorrelating the trees which is a problem with imbalanced datasets </a:t>
            </a:r>
            <a:endParaRPr sz="4394"/>
          </a:p>
          <a:p>
            <a:pPr indent="0" lvl="0" marL="0" rtl="0" algn="l">
              <a:spcBef>
                <a:spcPts val="1200"/>
              </a:spcBef>
              <a:spcAft>
                <a:spcPts val="0"/>
              </a:spcAft>
              <a:buClr>
                <a:schemeClr val="dk1"/>
              </a:buClr>
              <a:buSzPct val="25032"/>
              <a:buFont typeface="Arial"/>
              <a:buNone/>
            </a:pPr>
            <a:r>
              <a:rPr lang="en" sz="4394"/>
              <a:t>Random forests overcome this problem by forcing each split to consider only a subset of the predictors. Therefore, on average (p − m)/p of the splits will not even consider the strong predictor, and so other predictors will have more of a chance. We can think of this process as decorrelating the trees, thereby making the average of the resulting trees less variable and hence more reliable.</a:t>
            </a:r>
            <a:endParaRPr sz="4394"/>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 for Random Forest</a:t>
            </a:r>
            <a:endParaRPr/>
          </a:p>
        </p:txBody>
      </p:sp>
      <p:sp>
        <p:nvSpPr>
          <p:cNvPr id="285" name="Google Shape;28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 sz="1695"/>
              <a:t>Criterion- can choose between ‘entropy and ‘gini’</a:t>
            </a:r>
            <a:endParaRPr sz="1695"/>
          </a:p>
          <a:p>
            <a:pPr indent="0" lvl="0" marL="0" rtl="0" algn="l">
              <a:lnSpc>
                <a:spcPct val="95000"/>
              </a:lnSpc>
              <a:spcBef>
                <a:spcPts val="1200"/>
              </a:spcBef>
              <a:spcAft>
                <a:spcPts val="0"/>
              </a:spcAft>
              <a:buClr>
                <a:schemeClr val="dk1"/>
              </a:buClr>
              <a:buSzPts val="852"/>
              <a:buFont typeface="Arial"/>
              <a:buNone/>
            </a:pPr>
            <a:r>
              <a:t/>
            </a:r>
            <a:endParaRPr sz="1695"/>
          </a:p>
          <a:p>
            <a:pPr indent="0" lvl="0" marL="0" rtl="0" algn="l">
              <a:lnSpc>
                <a:spcPct val="95000"/>
              </a:lnSpc>
              <a:spcBef>
                <a:spcPts val="1200"/>
              </a:spcBef>
              <a:spcAft>
                <a:spcPts val="0"/>
              </a:spcAft>
              <a:buClr>
                <a:schemeClr val="dk1"/>
              </a:buClr>
              <a:buSzPts val="852"/>
              <a:buFont typeface="Arial"/>
              <a:buNone/>
            </a:pPr>
            <a:r>
              <a:rPr lang="en" sz="1695"/>
              <a:t>Maximum Depth- the largest length between the root to leaf. </a:t>
            </a:r>
            <a:endParaRPr sz="1695"/>
          </a:p>
          <a:p>
            <a:pPr indent="0" lvl="0" marL="0" rtl="0" algn="l">
              <a:lnSpc>
                <a:spcPct val="95000"/>
              </a:lnSpc>
              <a:spcBef>
                <a:spcPts val="1200"/>
              </a:spcBef>
              <a:spcAft>
                <a:spcPts val="0"/>
              </a:spcAft>
              <a:buClr>
                <a:schemeClr val="dk1"/>
              </a:buClr>
              <a:buSzPts val="852"/>
              <a:buFont typeface="Arial"/>
              <a:buNone/>
            </a:pPr>
            <a:r>
              <a:rPr lang="en" sz="1695"/>
              <a:t>Minimum number of samples per leaf- we can set a minimum for the number of samples we allow on each leaf.</a:t>
            </a:r>
            <a:endParaRPr sz="1695"/>
          </a:p>
          <a:p>
            <a:pPr indent="0" lvl="0" marL="0" rtl="0" algn="l">
              <a:lnSpc>
                <a:spcPct val="95000"/>
              </a:lnSpc>
              <a:spcBef>
                <a:spcPts val="1200"/>
              </a:spcBef>
              <a:spcAft>
                <a:spcPts val="0"/>
              </a:spcAft>
              <a:buClr>
                <a:schemeClr val="dk1"/>
              </a:buClr>
              <a:buSzPts val="852"/>
              <a:buFont typeface="Arial"/>
              <a:buNone/>
            </a:pPr>
            <a:r>
              <a:rPr lang="en" sz="1695"/>
              <a:t>Minimum sample split - the minimum number of samples required to split an internal node</a:t>
            </a:r>
            <a:endParaRPr sz="1695"/>
          </a:p>
          <a:p>
            <a:pPr indent="0" lvl="0" marL="0" rtl="0" algn="l">
              <a:lnSpc>
                <a:spcPct val="95000"/>
              </a:lnSpc>
              <a:spcBef>
                <a:spcPts val="1200"/>
              </a:spcBef>
              <a:spcAft>
                <a:spcPts val="0"/>
              </a:spcAft>
              <a:buClr>
                <a:schemeClr val="dk1"/>
              </a:buClr>
              <a:buSzPts val="852"/>
              <a:buFont typeface="Arial"/>
              <a:buNone/>
            </a:pPr>
            <a:r>
              <a:rPr lang="en" sz="1695"/>
              <a:t>Maximum features - the number of features that one looks for in each split. We can shoose between  ‘sqrt’ and ‘log2’</a:t>
            </a:r>
            <a:endParaRPr sz="1695"/>
          </a:p>
          <a:p>
            <a:pPr indent="0" lvl="0" marL="0" rtl="0" algn="l">
              <a:lnSpc>
                <a:spcPct val="95000"/>
              </a:lnSpc>
              <a:spcBef>
                <a:spcPts val="1200"/>
              </a:spcBef>
              <a:spcAft>
                <a:spcPts val="0"/>
              </a:spcAft>
              <a:buClr>
                <a:schemeClr val="dk1"/>
              </a:buClr>
              <a:buSzPts val="852"/>
              <a:buFont typeface="Arial"/>
              <a:buNone/>
            </a:pPr>
            <a:r>
              <a:t/>
            </a:r>
            <a:endParaRPr sz="1695"/>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Deployment </a:t>
            </a:r>
            <a:endParaRPr/>
          </a:p>
        </p:txBody>
      </p:sp>
      <p:sp>
        <p:nvSpPr>
          <p:cNvPr id="291" name="Google Shape;29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create a medical diagnostic web app by working on  the Pima Diabetes Dataset and create a classification model and will deploy it using streamlit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Dependencies</a:t>
            </a:r>
            <a:endParaRPr/>
          </a:p>
          <a:p>
            <a:pPr indent="-342900" lvl="0" marL="457200" rtl="0" algn="l">
              <a:spcBef>
                <a:spcPts val="1200"/>
              </a:spcBef>
              <a:spcAft>
                <a:spcPts val="0"/>
              </a:spcAft>
              <a:buSzPts val="1800"/>
              <a:buAutoNum type="arabicPeriod"/>
            </a:pPr>
            <a:r>
              <a:rPr lang="en"/>
              <a:t>Jupyter Notebook</a:t>
            </a:r>
            <a:endParaRPr/>
          </a:p>
          <a:p>
            <a:pPr indent="-342900" lvl="0" marL="457200" rtl="0" algn="l">
              <a:spcBef>
                <a:spcPts val="0"/>
              </a:spcBef>
              <a:spcAft>
                <a:spcPts val="0"/>
              </a:spcAft>
              <a:buSzPts val="1800"/>
              <a:buAutoNum type="arabicPeriod"/>
            </a:pPr>
            <a:r>
              <a:rPr lang="en"/>
              <a:t>VS Code</a:t>
            </a:r>
            <a:endParaRPr/>
          </a:p>
          <a:p>
            <a:pPr indent="-342900" lvl="0" marL="457200" rtl="0" algn="l">
              <a:spcBef>
                <a:spcPts val="0"/>
              </a:spcBef>
              <a:spcAft>
                <a:spcPts val="0"/>
              </a:spcAft>
              <a:buSzPts val="1800"/>
              <a:buAutoNum type="arabicPeriod"/>
            </a:pPr>
            <a:r>
              <a:rPr lang="en"/>
              <a:t>Github account local Git Bash</a:t>
            </a:r>
            <a:endParaRPr/>
          </a:p>
          <a:p>
            <a:pPr indent="-342900" lvl="0" marL="457200" rtl="0" algn="l">
              <a:spcBef>
                <a:spcPts val="0"/>
              </a:spcBef>
              <a:spcAft>
                <a:spcPts val="0"/>
              </a:spcAft>
              <a:buSzPts val="1800"/>
              <a:buAutoNum type="arabicPeriod"/>
            </a:pPr>
            <a:r>
              <a:rPr lang="en"/>
              <a:t>Streamlit sharing account </a:t>
            </a:r>
            <a:r>
              <a:rPr lang="en"/>
              <a:t>connected</a:t>
            </a:r>
            <a:r>
              <a:rPr lang="en"/>
              <a:t> </a:t>
            </a:r>
            <a:r>
              <a:rPr lang="en"/>
              <a:t>to</a:t>
            </a:r>
            <a:r>
              <a:rPr lang="en"/>
              <a:t> Github (share.streamlit.io)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97" name="Google Shape;29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an optimized model to predict employee attrition and deploy it as a streamlit model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Books</a:t>
            </a:r>
            <a:endParaRPr/>
          </a:p>
        </p:txBody>
      </p:sp>
      <p:sp>
        <p:nvSpPr>
          <p:cNvPr id="303" name="Google Shape;30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r>
              <a:rPr lang="en"/>
              <a:t> to Statistical Learning by Gareth James (Springer Publications)</a:t>
            </a:r>
            <a:endParaRPr/>
          </a:p>
          <a:p>
            <a:pPr indent="-342900" lvl="0" marL="457200" rtl="0" algn="l">
              <a:spcBef>
                <a:spcPts val="0"/>
              </a:spcBef>
              <a:spcAft>
                <a:spcPts val="0"/>
              </a:spcAft>
              <a:buSzPts val="1800"/>
              <a:buAutoNum type="arabicPeriod"/>
            </a:pPr>
            <a:r>
              <a:rPr lang="en"/>
              <a:t>Introduction to Machine Learning with Python by Andreas Muller &amp; Sarah Guido (O’Reilly Publication)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Scikit Learn for Machine Learning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ML models are implemented as Python Classes</a:t>
            </a:r>
            <a:endParaRPr/>
          </a:p>
          <a:p>
            <a:pPr indent="-342900" lvl="0" marL="457200" rtl="0" algn="l">
              <a:spcBef>
                <a:spcPts val="0"/>
              </a:spcBef>
              <a:spcAft>
                <a:spcPts val="0"/>
              </a:spcAft>
              <a:buSzPts val="1800"/>
              <a:buChar char="➢"/>
            </a:pPr>
            <a:r>
              <a:rPr lang="en"/>
              <a:t>They </a:t>
            </a:r>
            <a:r>
              <a:rPr lang="en"/>
              <a:t>implement</a:t>
            </a:r>
            <a:r>
              <a:rPr lang="en"/>
              <a:t> the algorithms for learning and predicting</a:t>
            </a:r>
            <a:endParaRPr/>
          </a:p>
          <a:p>
            <a:pPr indent="-342900" lvl="0" marL="457200" rtl="0" algn="l">
              <a:spcBef>
                <a:spcPts val="0"/>
              </a:spcBef>
              <a:spcAft>
                <a:spcPts val="0"/>
              </a:spcAft>
              <a:buSzPts val="1800"/>
              <a:buChar char="➢"/>
            </a:pPr>
            <a:r>
              <a:rPr lang="en"/>
              <a:t>Store information learned from the data </a:t>
            </a:r>
            <a:endParaRPr/>
          </a:p>
          <a:p>
            <a:pPr indent="-342900" lvl="0" marL="457200" rtl="0" algn="l">
              <a:spcBef>
                <a:spcPts val="0"/>
              </a:spcBef>
              <a:spcAft>
                <a:spcPts val="0"/>
              </a:spcAft>
              <a:buSzPts val="1800"/>
              <a:buChar char="➢"/>
            </a:pPr>
            <a:r>
              <a:rPr lang="en"/>
              <a:t>Training the model  on the data = fitting a </a:t>
            </a:r>
            <a:r>
              <a:rPr lang="en"/>
              <a:t>model to the data –using .fit() method</a:t>
            </a:r>
            <a:endParaRPr/>
          </a:p>
          <a:p>
            <a:pPr indent="-342900" lvl="0" marL="457200" rtl="0" algn="l">
              <a:spcBef>
                <a:spcPts val="0"/>
              </a:spcBef>
              <a:spcAft>
                <a:spcPts val="0"/>
              </a:spcAft>
              <a:buSzPts val="1800"/>
              <a:buChar char="➢"/>
            </a:pPr>
            <a:r>
              <a:rPr lang="en"/>
              <a:t>Predicting the labels of new data– using .predict() method</a:t>
            </a:r>
            <a:endParaRPr/>
          </a:p>
          <a:p>
            <a:pPr indent="-342900" lvl="0" marL="457200" rtl="0" algn="l">
              <a:spcBef>
                <a:spcPts val="0"/>
              </a:spcBef>
              <a:spcAft>
                <a:spcPts val="0"/>
              </a:spcAft>
              <a:buSzPts val="1800"/>
              <a:buChar char="➢"/>
            </a:pPr>
            <a:r>
              <a:rPr lang="en"/>
              <a:t>Scikit Learn API requires </a:t>
            </a:r>
            <a:endParaRPr/>
          </a:p>
          <a:p>
            <a:pPr indent="-342900" lvl="0" marL="457200" rtl="0" algn="l">
              <a:spcBef>
                <a:spcPts val="0"/>
              </a:spcBef>
              <a:spcAft>
                <a:spcPts val="0"/>
              </a:spcAft>
              <a:buSzPts val="1800"/>
              <a:buChar char="-"/>
            </a:pPr>
            <a:r>
              <a:rPr lang="en"/>
              <a:t>Data as a numpy array or pandas dataframe</a:t>
            </a:r>
            <a:endParaRPr/>
          </a:p>
          <a:p>
            <a:pPr indent="-342900" lvl="0" marL="457200" rtl="0" algn="l">
              <a:spcBef>
                <a:spcPts val="0"/>
              </a:spcBef>
              <a:spcAft>
                <a:spcPts val="0"/>
              </a:spcAft>
              <a:buSzPts val="1800"/>
              <a:buChar char="-"/>
            </a:pPr>
            <a:r>
              <a:rPr lang="en"/>
              <a:t>Features be numerical </a:t>
            </a:r>
            <a:endParaRPr/>
          </a:p>
          <a:p>
            <a:pPr indent="-342900" lvl="0" marL="457200" rtl="0" algn="l">
              <a:spcBef>
                <a:spcPts val="0"/>
              </a:spcBef>
              <a:spcAft>
                <a:spcPts val="0"/>
              </a:spcAft>
              <a:buSzPts val="1800"/>
              <a:buChar char="-"/>
            </a:pPr>
            <a:r>
              <a:rPr lang="en"/>
              <a:t>No missing values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Steps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a:t>.</a:t>
            </a:r>
            <a:r>
              <a:rPr lang="en" sz="5800"/>
              <a:t> </a:t>
            </a:r>
            <a:r>
              <a:rPr lang="en" sz="6600"/>
              <a:t>1.Data Acquisition</a:t>
            </a:r>
            <a:endParaRPr sz="6600"/>
          </a:p>
          <a:p>
            <a:pPr indent="0" lvl="0" marL="0" rtl="0" algn="l">
              <a:spcBef>
                <a:spcPts val="1200"/>
              </a:spcBef>
              <a:spcAft>
                <a:spcPts val="0"/>
              </a:spcAft>
              <a:buClr>
                <a:schemeClr val="dk1"/>
              </a:buClr>
              <a:buSzPts val="275"/>
              <a:buFont typeface="Arial"/>
              <a:buNone/>
            </a:pPr>
            <a:r>
              <a:rPr lang="en" sz="6600"/>
              <a:t>                      - Data sanity checks </a:t>
            </a:r>
            <a:endParaRPr sz="6600"/>
          </a:p>
          <a:p>
            <a:pPr indent="0" lvl="0" marL="0" rtl="0" algn="l">
              <a:spcBef>
                <a:spcPts val="1200"/>
              </a:spcBef>
              <a:spcAft>
                <a:spcPts val="0"/>
              </a:spcAft>
              <a:buClr>
                <a:schemeClr val="dk1"/>
              </a:buClr>
              <a:buSzPts val="275"/>
              <a:buFont typeface="Arial"/>
              <a:buNone/>
            </a:pPr>
            <a:r>
              <a:rPr lang="en" sz="6600"/>
              <a:t>                      - Data Cleaning- - Check for nulls, zero errrors, corrupt characters </a:t>
            </a:r>
            <a:endParaRPr sz="6600"/>
          </a:p>
          <a:p>
            <a:pPr indent="0" lvl="0" marL="0" rtl="0" algn="l">
              <a:spcBef>
                <a:spcPts val="1200"/>
              </a:spcBef>
              <a:spcAft>
                <a:spcPts val="0"/>
              </a:spcAft>
              <a:buClr>
                <a:schemeClr val="dk1"/>
              </a:buClr>
              <a:buSzPts val="275"/>
              <a:buFont typeface="Arial"/>
              <a:buNone/>
            </a:pPr>
            <a:r>
              <a:rPr lang="en" sz="6600"/>
              <a:t>2. Exploratory Data Analysis – univariate &amp; bivariates &amp; correlations</a:t>
            </a:r>
            <a:endParaRPr sz="6600"/>
          </a:p>
          <a:p>
            <a:pPr indent="0" lvl="0" marL="0" rtl="0" algn="l">
              <a:spcBef>
                <a:spcPts val="1200"/>
              </a:spcBef>
              <a:spcAft>
                <a:spcPts val="0"/>
              </a:spcAft>
              <a:buClr>
                <a:schemeClr val="dk1"/>
              </a:buClr>
              <a:buSzPts val="275"/>
              <a:buFont typeface="Arial"/>
              <a:buNone/>
            </a:pPr>
            <a:r>
              <a:rPr lang="en" sz="6600"/>
              <a:t>3. Data Preprocessing</a:t>
            </a:r>
            <a:endParaRPr sz="6600"/>
          </a:p>
          <a:p>
            <a:pPr indent="0" lvl="0" marL="0" rtl="0" algn="l">
              <a:spcBef>
                <a:spcPts val="1200"/>
              </a:spcBef>
              <a:spcAft>
                <a:spcPts val="0"/>
              </a:spcAft>
              <a:buClr>
                <a:schemeClr val="dk1"/>
              </a:buClr>
              <a:buSzPts val="275"/>
              <a:buFont typeface="Arial"/>
              <a:buNone/>
            </a:pPr>
            <a:r>
              <a:rPr lang="en" sz="6600"/>
              <a:t>             -separate features and label</a:t>
            </a:r>
            <a:endParaRPr sz="6600"/>
          </a:p>
          <a:p>
            <a:pPr indent="0" lvl="0" marL="0" rtl="0" algn="l">
              <a:spcBef>
                <a:spcPts val="1200"/>
              </a:spcBef>
              <a:spcAft>
                <a:spcPts val="0"/>
              </a:spcAft>
              <a:buClr>
                <a:schemeClr val="dk1"/>
              </a:buClr>
              <a:buSzPts val="275"/>
              <a:buFont typeface="Arial"/>
              <a:buNone/>
            </a:pPr>
            <a:r>
              <a:rPr lang="en" sz="6600"/>
              <a:t>              - Do the label encoding </a:t>
            </a:r>
            <a:endParaRPr sz="6600"/>
          </a:p>
          <a:p>
            <a:pPr indent="0" lvl="0" marL="0" rtl="0" algn="l">
              <a:spcBef>
                <a:spcPts val="1200"/>
              </a:spcBef>
              <a:spcAft>
                <a:spcPts val="0"/>
              </a:spcAft>
              <a:buClr>
                <a:schemeClr val="dk1"/>
              </a:buClr>
              <a:buSzPts val="275"/>
              <a:buFont typeface="Arial"/>
              <a:buNone/>
            </a:pPr>
            <a:r>
              <a:rPr lang="en" sz="6600"/>
              <a:t>              - Solve data imbalance issue (if needed)</a:t>
            </a:r>
            <a:endParaRPr sz="6600"/>
          </a:p>
          <a:p>
            <a:pPr indent="0" lvl="0" marL="0" rtl="0" algn="l">
              <a:spcBef>
                <a:spcPts val="1200"/>
              </a:spcBef>
              <a:spcAft>
                <a:spcPts val="0"/>
              </a:spcAft>
              <a:buClr>
                <a:schemeClr val="dk1"/>
              </a:buClr>
              <a:buSzPts val="275"/>
              <a:buFont typeface="Arial"/>
              <a:buNone/>
            </a:pPr>
            <a:r>
              <a:rPr lang="en" sz="6600"/>
              <a:t>               - Do a train test split</a:t>
            </a:r>
            <a:endParaRPr sz="6600"/>
          </a:p>
          <a:p>
            <a:pPr indent="0" lvl="0" marL="0" rtl="0" algn="l">
              <a:spcBef>
                <a:spcPts val="1200"/>
              </a:spcBef>
              <a:spcAft>
                <a:spcPts val="0"/>
              </a:spcAft>
              <a:buClr>
                <a:schemeClr val="dk1"/>
              </a:buClr>
              <a:buSzPts val="275"/>
              <a:buFont typeface="Arial"/>
              <a:buNone/>
            </a:pPr>
            <a:r>
              <a:rPr lang="en" sz="6600"/>
              <a:t>               -scale the features (if needed, though it’s a good practice to scale the features)</a:t>
            </a:r>
            <a:endParaRPr sz="6600"/>
          </a:p>
          <a:p>
            <a:pPr indent="0" lvl="0" marL="0" rtl="0" algn="l">
              <a:spcBef>
                <a:spcPts val="1200"/>
              </a:spcBef>
              <a:spcAft>
                <a:spcPts val="1200"/>
              </a:spcAft>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Steps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33846"/>
              <a:buFont typeface="Arial"/>
              <a:buNone/>
            </a:pPr>
            <a:r>
              <a:rPr lang="en" sz="3250"/>
              <a:t>4. Model Building with training data – Fit the model </a:t>
            </a:r>
            <a:endParaRPr sz="3250"/>
          </a:p>
          <a:p>
            <a:pPr indent="0" lvl="0" marL="0" rtl="0" algn="l">
              <a:spcBef>
                <a:spcPts val="1200"/>
              </a:spcBef>
              <a:spcAft>
                <a:spcPts val="0"/>
              </a:spcAft>
              <a:buClr>
                <a:schemeClr val="dk1"/>
              </a:buClr>
              <a:buSzPct val="33846"/>
              <a:buFont typeface="Arial"/>
              <a:buNone/>
            </a:pPr>
            <a:r>
              <a:rPr lang="en" sz="3250"/>
              <a:t>5. Model evaluation with test data – Check the metrics</a:t>
            </a:r>
            <a:endParaRPr sz="3250"/>
          </a:p>
          <a:p>
            <a:pPr indent="0" lvl="0" marL="0" rtl="0" algn="l">
              <a:spcBef>
                <a:spcPts val="1200"/>
              </a:spcBef>
              <a:spcAft>
                <a:spcPts val="0"/>
              </a:spcAft>
              <a:buClr>
                <a:schemeClr val="dk1"/>
              </a:buClr>
              <a:buSzPct val="33846"/>
              <a:buFont typeface="Arial"/>
              <a:buNone/>
            </a:pPr>
            <a:r>
              <a:rPr lang="en" sz="3250"/>
              <a:t>6. Model optimization-Hyperparameter tuning </a:t>
            </a:r>
            <a:endParaRPr sz="3250"/>
          </a:p>
          <a:p>
            <a:pPr indent="0" lvl="0" marL="0" rtl="0" algn="l">
              <a:spcBef>
                <a:spcPts val="1200"/>
              </a:spcBef>
              <a:spcAft>
                <a:spcPts val="0"/>
              </a:spcAft>
              <a:buClr>
                <a:schemeClr val="dk1"/>
              </a:buClr>
              <a:buSzPct val="33846"/>
              <a:buFont typeface="Arial"/>
              <a:buNone/>
            </a:pPr>
            <a:r>
              <a:rPr lang="en" sz="3250"/>
              <a:t>7. Model interpretation</a:t>
            </a:r>
            <a:endParaRPr sz="3250"/>
          </a:p>
          <a:p>
            <a:pPr indent="0" lvl="0" marL="0" rtl="0" algn="l">
              <a:spcBef>
                <a:spcPts val="1200"/>
              </a:spcBef>
              <a:spcAft>
                <a:spcPts val="0"/>
              </a:spcAft>
              <a:buClr>
                <a:schemeClr val="dk1"/>
              </a:buClr>
              <a:buSzPct val="33846"/>
              <a:buFont typeface="Arial"/>
              <a:buNone/>
            </a:pPr>
            <a:r>
              <a:rPr lang="en" sz="3250"/>
              <a:t>8. Deployment</a:t>
            </a:r>
            <a:endParaRPr sz="325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 for Classification- Confusion Matrix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 sz="1400">
                <a:solidFill>
                  <a:schemeClr val="dk1"/>
                </a:solidFill>
              </a:rPr>
              <a:t>Precision and Recall are metrics that are used for evaluating the performance of a classification algorithm. These can be understood more clearly using a confusion matrix as shown beside. </a:t>
            </a:r>
            <a:endParaRPr sz="14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Precision is the proportion of true positives among those predicted positives. So Precision is a % expressing the accuracy with which positive classes are predicted.  As a formula Precision = TP/(TP+FP)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Recall on the other hand is the proportion of true positives among those that are actually positive. So recall is a % expressing the capacity of the model to recall positive values. As a formula Recall =TP/(TP+FN)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These measures are very useful in a marketing scenario</a:t>
            </a:r>
            <a:endParaRPr sz="1300">
              <a:solidFill>
                <a:schemeClr val="dk1"/>
              </a:solidFill>
            </a:endParaRPr>
          </a:p>
          <a:p>
            <a:pPr indent="0" lvl="0" marL="0" rtl="0" algn="l">
              <a:spcBef>
                <a:spcPts val="1200"/>
              </a:spcBef>
              <a:spcAft>
                <a:spcPts val="0"/>
              </a:spcAft>
              <a:buClr>
                <a:schemeClr val="dk1"/>
              </a:buClr>
              <a:buSzPts val="1100"/>
              <a:buFont typeface="Arial"/>
              <a:buNone/>
            </a:pPr>
            <a:r>
              <a:t/>
            </a:r>
            <a:endParaRPr sz="1300">
              <a:solidFill>
                <a:schemeClr val="dk1"/>
              </a:solidFill>
            </a:endParaRPr>
          </a:p>
          <a:p>
            <a:pPr indent="0" lvl="0" marL="0" rtl="0" algn="l">
              <a:spcBef>
                <a:spcPts val="1200"/>
              </a:spcBef>
              <a:spcAft>
                <a:spcPts val="1200"/>
              </a:spcAft>
              <a:buNone/>
            </a:pPr>
            <a:r>
              <a:t/>
            </a:r>
            <a:endParaRPr sz="1100"/>
          </a:p>
        </p:txBody>
      </p:sp>
      <p:pic>
        <p:nvPicPr>
          <p:cNvPr id="100" name="Google Shape;100;p19"/>
          <p:cNvPicPr preferRelativeResize="0"/>
          <p:nvPr/>
        </p:nvPicPr>
        <p:blipFill>
          <a:blip r:embed="rId3">
            <a:alphaModFix/>
          </a:blip>
          <a:stretch>
            <a:fillRect/>
          </a:stretch>
        </p:blipFill>
        <p:spPr>
          <a:xfrm>
            <a:off x="2576500" y="2919625"/>
            <a:ext cx="3990975"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Classification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K Nearest Neighbors</a:t>
            </a:r>
            <a:endParaRPr/>
          </a:p>
          <a:p>
            <a:pPr indent="-317182" lvl="0" marL="457200" rtl="0" algn="l">
              <a:spcBef>
                <a:spcPts val="0"/>
              </a:spcBef>
              <a:spcAft>
                <a:spcPts val="0"/>
              </a:spcAft>
              <a:buSzPct val="100000"/>
              <a:buChar char="➢"/>
            </a:pPr>
            <a:r>
              <a:rPr lang="en"/>
              <a:t>Logistic Regression</a:t>
            </a:r>
            <a:endParaRPr/>
          </a:p>
          <a:p>
            <a:pPr indent="0" lvl="0" marL="457200" rtl="0" algn="l">
              <a:spcBef>
                <a:spcPts val="1200"/>
              </a:spcBef>
              <a:spcAft>
                <a:spcPts val="0"/>
              </a:spcAft>
              <a:buNone/>
            </a:pPr>
            <a:r>
              <a:rPr lang="en"/>
              <a:t>—---------------------------------</a:t>
            </a:r>
            <a:endParaRPr/>
          </a:p>
          <a:p>
            <a:pPr indent="-317182" lvl="0" marL="457200" rtl="0" algn="l">
              <a:spcBef>
                <a:spcPts val="1200"/>
              </a:spcBef>
              <a:spcAft>
                <a:spcPts val="0"/>
              </a:spcAft>
              <a:buSzPct val="100000"/>
              <a:buChar char="➢"/>
            </a:pPr>
            <a:r>
              <a:rPr lang="en"/>
              <a:t>Decision Trees</a:t>
            </a:r>
            <a:endParaRPr/>
          </a:p>
          <a:p>
            <a:pPr indent="-317182" lvl="0" marL="457200" rtl="0" algn="l">
              <a:spcBef>
                <a:spcPts val="0"/>
              </a:spcBef>
              <a:spcAft>
                <a:spcPts val="0"/>
              </a:spcAft>
              <a:buSzPct val="100000"/>
              <a:buChar char="➢"/>
            </a:pPr>
            <a:r>
              <a:rPr lang="en"/>
              <a:t>Voting Classifier</a:t>
            </a:r>
            <a:endParaRPr/>
          </a:p>
          <a:p>
            <a:pPr indent="-317182" lvl="0" marL="457200" rtl="0" algn="l">
              <a:spcBef>
                <a:spcPts val="0"/>
              </a:spcBef>
              <a:spcAft>
                <a:spcPts val="0"/>
              </a:spcAft>
              <a:buSzPct val="100000"/>
              <a:buChar char="➢"/>
            </a:pPr>
            <a:r>
              <a:rPr lang="en"/>
              <a:t>Bagging Classifier</a:t>
            </a:r>
            <a:endParaRPr/>
          </a:p>
          <a:p>
            <a:pPr indent="-317182" lvl="0" marL="457200" rtl="0" algn="l">
              <a:spcBef>
                <a:spcPts val="0"/>
              </a:spcBef>
              <a:spcAft>
                <a:spcPts val="0"/>
              </a:spcAft>
              <a:buSzPct val="100000"/>
              <a:buChar char="➢"/>
            </a:pPr>
            <a:r>
              <a:rPr lang="en"/>
              <a:t>Random Forest</a:t>
            </a:r>
            <a:endParaRPr/>
          </a:p>
          <a:p>
            <a:pPr indent="-317182" lvl="0" marL="457200" rtl="0" algn="l">
              <a:spcBef>
                <a:spcPts val="0"/>
              </a:spcBef>
              <a:spcAft>
                <a:spcPts val="0"/>
              </a:spcAft>
              <a:buSzPct val="100000"/>
              <a:buChar char="➢"/>
            </a:pPr>
            <a:r>
              <a:rPr lang="en"/>
              <a:t>Naive Bayes</a:t>
            </a:r>
            <a:endParaRPr/>
          </a:p>
          <a:p>
            <a:pPr indent="0" lvl="0" marL="457200" rtl="0" algn="l">
              <a:spcBef>
                <a:spcPts val="1200"/>
              </a:spcBef>
              <a:spcAft>
                <a:spcPts val="0"/>
              </a:spcAft>
              <a:buNone/>
            </a:pPr>
            <a:r>
              <a:rPr lang="en"/>
              <a:t>—----------------------------------</a:t>
            </a:r>
            <a:endParaRPr/>
          </a:p>
          <a:p>
            <a:pPr indent="-317182" lvl="0" marL="457200" rtl="0" algn="l">
              <a:spcBef>
                <a:spcPts val="1200"/>
              </a:spcBef>
              <a:spcAft>
                <a:spcPts val="0"/>
              </a:spcAft>
              <a:buSzPct val="100000"/>
              <a:buChar char="➢"/>
            </a:pPr>
            <a:r>
              <a:rPr lang="en"/>
              <a:t>Gradient Boosting</a:t>
            </a:r>
            <a:endParaRPr/>
          </a:p>
          <a:p>
            <a:pPr indent="-317182" lvl="0" marL="457200" rtl="0" algn="l">
              <a:spcBef>
                <a:spcPts val="0"/>
              </a:spcBef>
              <a:spcAft>
                <a:spcPts val="0"/>
              </a:spcAft>
              <a:buSzPct val="100000"/>
              <a:buChar char="➢"/>
            </a:pPr>
            <a:r>
              <a:rPr lang="en"/>
              <a:t>Adaboost</a:t>
            </a:r>
            <a:r>
              <a:rPr lang="en"/>
              <a:t> Classifier</a:t>
            </a:r>
            <a:endParaRPr/>
          </a:p>
          <a:p>
            <a:pPr indent="-317182" lvl="0" marL="457200" rtl="0" algn="l">
              <a:spcBef>
                <a:spcPts val="0"/>
              </a:spcBef>
              <a:spcAft>
                <a:spcPts val="0"/>
              </a:spcAft>
              <a:buSzPct val="100000"/>
              <a:buChar char="➢"/>
            </a:pPr>
            <a:r>
              <a:rPr lang="en"/>
              <a:t>XgBoost Classifier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k-nearest neighbors (KNN) algorithm is a supervised machine learning algorithm.</a:t>
            </a:r>
            <a:endParaRPr/>
          </a:p>
          <a:p>
            <a:pPr indent="-342900" lvl="0" marL="457200" rtl="0" algn="l">
              <a:spcBef>
                <a:spcPts val="0"/>
              </a:spcBef>
              <a:spcAft>
                <a:spcPts val="0"/>
              </a:spcAft>
              <a:buSzPts val="1800"/>
              <a:buChar char="➢"/>
            </a:pPr>
            <a:r>
              <a:rPr lang="en"/>
              <a:t>KNN assumes that similar things exist in close proximity. This implies that similar data points are close to each other. KNN calculates the distance between points on a graph to decide similarity</a:t>
            </a:r>
            <a:endParaRPr/>
          </a:p>
          <a:p>
            <a:pPr indent="-342900" lvl="0" marL="457200" rtl="0" algn="l">
              <a:spcBef>
                <a:spcPts val="0"/>
              </a:spcBef>
              <a:spcAft>
                <a:spcPts val="0"/>
              </a:spcAft>
              <a:buSzPts val="1800"/>
              <a:buChar char="➢"/>
            </a:pPr>
            <a:r>
              <a:rPr lang="en"/>
              <a:t>The distance can be of any type, e.g., Euclidean, Manhattan, etc.</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