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7" r:id="rId6"/>
    <p:sldId id="261" r:id="rId7"/>
    <p:sldId id="262" r:id="rId8"/>
    <p:sldId id="293" r:id="rId9"/>
    <p:sldId id="263" r:id="rId10"/>
    <p:sldId id="294" r:id="rId11"/>
    <p:sldId id="287" r:id="rId12"/>
    <p:sldId id="295" r:id="rId13"/>
    <p:sldId id="292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ACC36-10C9-4EA9-8F2E-FF4E82506243}" v="3" dt="2021-08-31T21:12:20.095"/>
    <p1510:client id="{5BBD1D91-40FE-4339-9AB4-A4D732B8327C}" v="347" dt="2023-09-03T16:23:48.134"/>
    <p1510:client id="{625C9A7F-AC9F-4E95-B342-5432F1ABFD08}" v="522" dt="2023-09-03T01:29:16.470"/>
    <p1510:client id="{66448B61-EE8B-4F60-BC5E-26E039455626}" v="1150" dt="2023-09-03T22:27:27.454"/>
    <p1510:client id="{B94921FC-E017-41E4-B718-A06B662FF166}" v="2" dt="2023-09-02T09:49:31.004"/>
    <p1510:client id="{D97DD3AC-D09C-417C-B6C5-3A544F9321E5}" v="6" dt="2023-09-01T21:44:18.863"/>
    <p1510:client id="{DE6AC0EF-6179-4DE1-B5AB-D8BAA80FDDA1}" v="849" dt="2023-09-02T11:59:36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8" y="72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6089F2-752B-4B43-9F18-767C2673EDB2}" type="datetime1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0069-BC16-4C46-80A4-1E8677587DEB}" type="datetime1">
              <a:rPr lang="pt-BR" smtClean="0"/>
              <a:pPr/>
              <a:t>04/09/2023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F4F1A11-BB96-443E-B274-982C61AA7E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70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4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5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9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7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7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8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96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S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om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Título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Título 2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Título 3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8" name="Espaço Reservado para Data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19" name="Espaço Reservado para Rodapé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20" name="Espaço Reservado para o Número do Slide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3744A1FD-A0F1-401C-BB06-4ACCF6AA058F}"/>
              </a:ext>
            </a:extLst>
          </p:cNvPr>
          <p:cNvSpPr/>
          <p:nvPr userDrawn="1"/>
        </p:nvSpPr>
        <p:spPr>
          <a:xfrm>
            <a:off x="0" y="2"/>
            <a:ext cx="5288281" cy="6858001"/>
          </a:xfrm>
          <a:custGeom>
            <a:avLst/>
            <a:gdLst>
              <a:gd name="connsiteX0" fmla="*/ 0 w 5288281"/>
              <a:gd name="connsiteY0" fmla="*/ 0 h 6858001"/>
              <a:gd name="connsiteX1" fmla="*/ 1707378 w 5288281"/>
              <a:gd name="connsiteY1" fmla="*/ 0 h 6858001"/>
              <a:gd name="connsiteX2" fmla="*/ 1707378 w 5288281"/>
              <a:gd name="connsiteY2" fmla="*/ 1511096 h 6858001"/>
              <a:gd name="connsiteX3" fmla="*/ 5288281 w 5288281"/>
              <a:gd name="connsiteY3" fmla="*/ 1511096 h 6858001"/>
              <a:gd name="connsiteX4" fmla="*/ 5288281 w 5288281"/>
              <a:gd name="connsiteY4" fmla="*/ 3253159 h 6858001"/>
              <a:gd name="connsiteX5" fmla="*/ 1707378 w 5288281"/>
              <a:gd name="connsiteY5" fmla="*/ 3253159 h 6858001"/>
              <a:gd name="connsiteX6" fmla="*/ 1707378 w 5288281"/>
              <a:gd name="connsiteY6" fmla="*/ 5115860 h 6858001"/>
              <a:gd name="connsiteX7" fmla="*/ 5272034 w 5288281"/>
              <a:gd name="connsiteY7" fmla="*/ 5115860 h 6858001"/>
              <a:gd name="connsiteX8" fmla="*/ 5272034 w 5288281"/>
              <a:gd name="connsiteY8" fmla="*/ 6858001 h 6858001"/>
              <a:gd name="connsiteX9" fmla="*/ 0 w 5288281"/>
              <a:gd name="connsiteY9" fmla="*/ 6858001 h 6858001"/>
              <a:gd name="connsiteX10" fmla="*/ 0 w 528828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281" h="6858001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pt-BR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39" name="Espaço Reservado para Texto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0" name="Espaço Reservado para Texto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1" name="Espaço Reservado para Texto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5899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2" name="Espaço Reservado para Texto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69174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3" name="Espaço Reservado para Texto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1206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Data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7/1/20XX</a:t>
            </a:r>
          </a:p>
        </p:txBody>
      </p:sp>
      <p:sp>
        <p:nvSpPr>
          <p:cNvPr id="16" name="Espaço Reservado para Rodapé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17" name="Espaço Reservado para o Número do Slide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61310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 do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pt-BR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39" name="Espaço Reservado para Texto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0" name="Espaço Reservado para Texto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1" name="Espaço Reservado para Texto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2" name="Espaço Reservado para Texto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3" name="Espaço Reservado para Texto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Data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7/1/20XX</a:t>
            </a:r>
          </a:p>
        </p:txBody>
      </p:sp>
      <p:sp>
        <p:nvSpPr>
          <p:cNvPr id="16" name="Espaço Reservado para Rodapé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17" name="Espaço Reservado para o Número do Slide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Rodapé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Apresentação do argumento de vendas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 d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E76CB6B-E48D-49FA-A36C-98878AB0E7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2223604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0F1CA126-9F84-4C4B-B151-A3A077A69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34191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2650AAA1-F5D4-4E6B-91D8-AE61EC80CC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73118" y="3783794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A2136F4F-C083-4F81-9423-DA5AB6FF83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3012526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3616F84A-5C41-4B51-8AB4-871B4F6269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33298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DF3243C3-2087-4511-8AEF-F2AD3AAAD2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50745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7454239F-0277-4DD7-9B14-100256CC01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19490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35EA0A99-2430-4C80-9F45-30EBA0FDC6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06879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5D92E8AA-5FA6-4CCB-8151-93DE898BCE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34142" y="3783794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94DB595-CEA6-4C9E-BADE-5D339856E598}"/>
              </a:ext>
            </a:extLst>
          </p:cNvPr>
          <p:cNvCxnSpPr>
            <a:cxnSpLocks/>
            <a:stCxn id="23" idx="3"/>
            <a:endCxn id="17" idx="1"/>
          </p:cNvCxnSpPr>
          <p:nvPr userDrawn="1"/>
        </p:nvCxnSpPr>
        <p:spPr>
          <a:xfrm>
            <a:off x="2428005" y="4029807"/>
            <a:ext cx="754511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8E3BBCF-EA1D-43EC-A7F5-C802C56CDC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743597"/>
            <a:ext cx="0" cy="259831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9E596B24-11E1-4D75-BA3E-221B141724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39963" y="2611626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cap="all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236B864-3B68-4612-A886-3D11ABB9D0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61BDD34-B66B-4A20-A67F-9B416A8EC4E1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Data 1">
            <a:extLst>
              <a:ext uri="{FF2B5EF4-FFF2-40B4-BE49-F238E27FC236}">
                <a16:creationId xmlns:a16="http://schemas.microsoft.com/office/drawing/2014/main" id="{1DE18163-6376-4B1D-A89C-8F9BCDCF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30" name="Espaço Reservado para Rodapé 2">
            <a:extLst>
              <a:ext uri="{FF2B5EF4-FFF2-40B4-BE49-F238E27FC236}">
                <a16:creationId xmlns:a16="http://schemas.microsoft.com/office/drawing/2014/main" id="{D5ECCB96-A4EB-4B3D-BAC9-C900548A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31" name="Espaço Reservado para o Número do Slide 7">
            <a:extLst>
              <a:ext uri="{FF2B5EF4-FFF2-40B4-BE49-F238E27FC236}">
                <a16:creationId xmlns:a16="http://schemas.microsoft.com/office/drawing/2014/main" id="{03F1B24E-7E6A-46B2-9584-F1EB85FA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7634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cxnSp>
        <p:nvCxnSpPr>
          <p:cNvPr id="7" name="Conector com seta reta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ço Reservado para Texto 10">
            <a:extLst>
              <a:ext uri="{FF2B5EF4-FFF2-40B4-BE49-F238E27FC236}">
                <a16:creationId xmlns:a16="http://schemas.microsoft.com/office/drawing/2014/main" id="{0725E520-0935-477C-B878-46FB86CBC8F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66" name="Espaço Reservado para Texto 10">
            <a:extLst>
              <a:ext uri="{FF2B5EF4-FFF2-40B4-BE49-F238E27FC236}">
                <a16:creationId xmlns:a16="http://schemas.microsoft.com/office/drawing/2014/main" id="{0BAB839B-C0B3-49D9-93B1-5D31919273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7" name="Espaço Reservado para Texto 10">
            <a:extLst>
              <a:ext uri="{FF2B5EF4-FFF2-40B4-BE49-F238E27FC236}">
                <a16:creationId xmlns:a16="http://schemas.microsoft.com/office/drawing/2014/main" id="{F2891C81-643F-4485-8878-D983E698517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8" name="Espaço Reservado para Texto 10">
            <a:extLst>
              <a:ext uri="{FF2B5EF4-FFF2-40B4-BE49-F238E27FC236}">
                <a16:creationId xmlns:a16="http://schemas.microsoft.com/office/drawing/2014/main" id="{E53DAE78-3159-4EB0-A438-9144A5933A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9" name="Espaço Reservado para Texto 10">
            <a:extLst>
              <a:ext uri="{FF2B5EF4-FFF2-40B4-BE49-F238E27FC236}">
                <a16:creationId xmlns:a16="http://schemas.microsoft.com/office/drawing/2014/main" id="{BA1CD986-472B-4D31-8623-F00075A77C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0" name="Espaço Reservado para Texto 10">
            <a:extLst>
              <a:ext uri="{FF2B5EF4-FFF2-40B4-BE49-F238E27FC236}">
                <a16:creationId xmlns:a16="http://schemas.microsoft.com/office/drawing/2014/main" id="{82A9BEA6-0392-4EE3-96F2-A3F13734A9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1" name="Espaço Reservado para Texto 10">
            <a:extLst>
              <a:ext uri="{FF2B5EF4-FFF2-40B4-BE49-F238E27FC236}">
                <a16:creationId xmlns:a16="http://schemas.microsoft.com/office/drawing/2014/main" id="{9619E248-6E4E-465E-81BF-9E47CC80A9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2" name="Espaço Reservado para Texto 10">
            <a:extLst>
              <a:ext uri="{FF2B5EF4-FFF2-40B4-BE49-F238E27FC236}">
                <a16:creationId xmlns:a16="http://schemas.microsoft.com/office/drawing/2014/main" id="{13DAD327-1BD3-4303-8DAD-ECA2C35425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3" name="Espaço Reservado para Texto 10">
            <a:extLst>
              <a:ext uri="{FF2B5EF4-FFF2-40B4-BE49-F238E27FC236}">
                <a16:creationId xmlns:a16="http://schemas.microsoft.com/office/drawing/2014/main" id="{275CD065-10DF-4ACE-837B-F9FB8B6AD9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4" name="Espaço Reservado para Texto 10">
            <a:extLst>
              <a:ext uri="{FF2B5EF4-FFF2-40B4-BE49-F238E27FC236}">
                <a16:creationId xmlns:a16="http://schemas.microsoft.com/office/drawing/2014/main" id="{E3C25243-C679-4438-8E70-46CE24EA38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5" name="Espaço Reservado para Texto 10">
            <a:extLst>
              <a:ext uri="{FF2B5EF4-FFF2-40B4-BE49-F238E27FC236}">
                <a16:creationId xmlns:a16="http://schemas.microsoft.com/office/drawing/2014/main" id="{0D77C9D6-55CB-4EED-B1C7-E4E4E8A297B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6" name="Espaço Reservado para Texto 10">
            <a:extLst>
              <a:ext uri="{FF2B5EF4-FFF2-40B4-BE49-F238E27FC236}">
                <a16:creationId xmlns:a16="http://schemas.microsoft.com/office/drawing/2014/main" id="{23C3DEA6-1FC3-4355-B3E0-2D3F7A759D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7" name="Espaço Reservado para Texto 10">
            <a:extLst>
              <a:ext uri="{FF2B5EF4-FFF2-40B4-BE49-F238E27FC236}">
                <a16:creationId xmlns:a16="http://schemas.microsoft.com/office/drawing/2014/main" id="{DC97B6D5-E938-4B4E-A34E-CF67AAEA3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8" name="Espaço Reservado para Texto 10">
            <a:extLst>
              <a:ext uri="{FF2B5EF4-FFF2-40B4-BE49-F238E27FC236}">
                <a16:creationId xmlns:a16="http://schemas.microsoft.com/office/drawing/2014/main" id="{3D360651-EA9D-47C5-BAFD-1333E46070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79" name="Espaço Reservado para Texto 10">
            <a:extLst>
              <a:ext uri="{FF2B5EF4-FFF2-40B4-BE49-F238E27FC236}">
                <a16:creationId xmlns:a16="http://schemas.microsoft.com/office/drawing/2014/main" id="{838AC118-56E0-4709-A8EA-479D52BC90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0" name="Espaço Reservado para Texto 10">
            <a:extLst>
              <a:ext uri="{FF2B5EF4-FFF2-40B4-BE49-F238E27FC236}">
                <a16:creationId xmlns:a16="http://schemas.microsoft.com/office/drawing/2014/main" id="{16E09ED2-C095-4765-A070-30FA731D59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1" name="Espaço Reservado para Texto 10">
            <a:extLst>
              <a:ext uri="{FF2B5EF4-FFF2-40B4-BE49-F238E27FC236}">
                <a16:creationId xmlns:a16="http://schemas.microsoft.com/office/drawing/2014/main" id="{E68C63A9-460B-4702-8C01-F7D115E374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2" name="Espaço Reservado para Texto 10">
            <a:extLst>
              <a:ext uri="{FF2B5EF4-FFF2-40B4-BE49-F238E27FC236}">
                <a16:creationId xmlns:a16="http://schemas.microsoft.com/office/drawing/2014/main" id="{DE41A2AF-2485-44D6-BC1A-EF0FE08B41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3" name="Espaço Reservado para Texto 10">
            <a:extLst>
              <a:ext uri="{FF2B5EF4-FFF2-40B4-BE49-F238E27FC236}">
                <a16:creationId xmlns:a16="http://schemas.microsoft.com/office/drawing/2014/main" id="{F2B4E330-5CCA-403E-ABED-C16AE1E54CE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4" name="Espaço Reservado para Texto 10">
            <a:extLst>
              <a:ext uri="{FF2B5EF4-FFF2-40B4-BE49-F238E27FC236}">
                <a16:creationId xmlns:a16="http://schemas.microsoft.com/office/drawing/2014/main" id="{14F318D0-C189-42DB-9344-F972B6C318C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5" name="Espaço Reservado para Texto 10">
            <a:extLst>
              <a:ext uri="{FF2B5EF4-FFF2-40B4-BE49-F238E27FC236}">
                <a16:creationId xmlns:a16="http://schemas.microsoft.com/office/drawing/2014/main" id="{2F91040A-FCDF-472E-BD0E-7406A11EADE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6" name="Espaço Reservado para Texto 10">
            <a:extLst>
              <a:ext uri="{FF2B5EF4-FFF2-40B4-BE49-F238E27FC236}">
                <a16:creationId xmlns:a16="http://schemas.microsoft.com/office/drawing/2014/main" id="{822D0DA0-B558-4EDE-A9B5-3251081B124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7" name="Espaço Reservado para Texto 10">
            <a:extLst>
              <a:ext uri="{FF2B5EF4-FFF2-40B4-BE49-F238E27FC236}">
                <a16:creationId xmlns:a16="http://schemas.microsoft.com/office/drawing/2014/main" id="{8E65624D-C451-48FA-8C52-CDDEBFDD4B2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8" name="Espaço Reservado para Texto 10">
            <a:extLst>
              <a:ext uri="{FF2B5EF4-FFF2-40B4-BE49-F238E27FC236}">
                <a16:creationId xmlns:a16="http://schemas.microsoft.com/office/drawing/2014/main" id="{9068217F-B61B-4029-8D4E-C8B9B0D3B2B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9" name="Espaço Reservado para Texto 10">
            <a:extLst>
              <a:ext uri="{FF2B5EF4-FFF2-40B4-BE49-F238E27FC236}">
                <a16:creationId xmlns:a16="http://schemas.microsoft.com/office/drawing/2014/main" id="{3D7BE839-15B9-43C2-89DD-6E7228B9C44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0" name="Espaço Reservado para Texto 10">
            <a:extLst>
              <a:ext uri="{FF2B5EF4-FFF2-40B4-BE49-F238E27FC236}">
                <a16:creationId xmlns:a16="http://schemas.microsoft.com/office/drawing/2014/main" id="{0D6AB60F-6B1F-4691-B503-1F8A0E0FC94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214DEA4-9491-4860-B873-DEB133044C2E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cap="all" baseline="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6B0A9777-9F2B-4D49-82F8-F78F1057BA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Data 15">
            <a:extLst>
              <a:ext uri="{FF2B5EF4-FFF2-40B4-BE49-F238E27FC236}">
                <a16:creationId xmlns:a16="http://schemas.microsoft.com/office/drawing/2014/main" id="{9D17B4D8-1988-4798-ADA9-09A36970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33" name="Espaço Reservado para Rodapé 16">
            <a:extLst>
              <a:ext uri="{FF2B5EF4-FFF2-40B4-BE49-F238E27FC236}">
                <a16:creationId xmlns:a16="http://schemas.microsoft.com/office/drawing/2014/main" id="{94BE7131-2BFE-4B6C-9526-604DC5F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34" name="Espaço Reservado para o Número do Slide 17">
            <a:extLst>
              <a:ext uri="{FF2B5EF4-FFF2-40B4-BE49-F238E27FC236}">
                <a16:creationId xmlns:a16="http://schemas.microsoft.com/office/drawing/2014/main" id="{BCA841AE-6983-4830-ADB8-C8A6CE7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0089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— grupo 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pt-BR" noProof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pt-BR" noProof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pt-BR" noProof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1" name="Espaço Reservado para Texto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2" name="Espaço Reservado para Texto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3" name="Espaço Reservado para Texto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— grupo 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spaço Reservado para Imagem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pt-BR" noProof="0"/>
          </a:p>
        </p:txBody>
      </p: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pt-BR" noProof="0"/>
          </a:p>
        </p:txBody>
      </p:sp>
      <p:sp>
        <p:nvSpPr>
          <p:cNvPr id="60" name="Espaço Reservado para Imagem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pt-BR" noProof="0"/>
          </a:p>
        </p:txBody>
      </p:sp>
      <p:sp>
        <p:nvSpPr>
          <p:cNvPr id="55" name="Espaço Reservado para Imagem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pt-BR" noProof="0"/>
          </a:p>
        </p:txBody>
      </p:sp>
      <p:sp>
        <p:nvSpPr>
          <p:cNvPr id="52" name="Espaço Reservado para Imagem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pt-BR" noProof="0"/>
          </a:p>
        </p:txBody>
      </p:sp>
      <p:sp>
        <p:nvSpPr>
          <p:cNvPr id="49" name="Espaço Reservado para Imagem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pt-BR" noProof="0"/>
          </a:p>
        </p:txBody>
      </p:sp>
      <p:sp>
        <p:nvSpPr>
          <p:cNvPr id="46" name="Espaço Reservado para Imagem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pt-BR" noProof="0"/>
          </a:p>
        </p:txBody>
      </p:sp>
      <p:sp>
        <p:nvSpPr>
          <p:cNvPr id="43" name="Espaço Reservado para Imagem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67" name="Espaço Reservado para Texto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68" name="Espaço Reservado para Texto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69" name="Espaço Reservado para Texto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0" name="Espaço Reservado para Texto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1" name="Espaço Reservado para Texto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2" name="Espaço Reservado para Texto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3" name="Espaço Reservado para Texto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4" name="Espaço Reservado para Texto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5" name="Espaço Reservado para Texto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6" name="Espaço Reservado para Texto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7" name="Espaço Reservado para Texto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8" name="Espaço Reservado para Texto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9" name="Espaço Reservado para Texto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80" name="Espaço Reservado para Texto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4 colunas com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 do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7/1/20XX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Imagem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endParaRPr lang="pt-BR" noProof="0"/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7/1/20XX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7" name="Espaço Reservado para Texto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 do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4" name="Espaço Reservado para Texto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m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7/1/20XX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 do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</a:t>
            </a:r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S</a:t>
            </a: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pt-BR" noProof="0"/>
              <a:t>Clique para editar</a:t>
            </a:r>
          </a:p>
        </p:txBody>
      </p:sp>
      <p:sp>
        <p:nvSpPr>
          <p:cNvPr id="3" name="Ilustração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Ilustração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" name="Ilustração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s, ícones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8" name="Espaço Reservado para Imagem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2" name="Espaço Reservado para Imagem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5" name="Espaço Reservado para Imagem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Data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7/1/20XX</a:t>
            </a:r>
          </a:p>
        </p:txBody>
      </p:sp>
      <p:sp>
        <p:nvSpPr>
          <p:cNvPr id="20" name="Espaço Reservado para Rodapé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26" name="Espaço Reservado para o Número do Slide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7/1/20XX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63" r:id="rId11"/>
    <p:sldLayoutId id="2147483679" r:id="rId12"/>
    <p:sldLayoutId id="2147483677" r:id="rId13"/>
    <p:sldLayoutId id="2147483664" r:id="rId14"/>
    <p:sldLayoutId id="2147483672" r:id="rId15"/>
    <p:sldLayoutId id="2147483652" r:id="rId16"/>
    <p:sldLayoutId id="2147483653" r:id="rId17"/>
    <p:sldLayoutId id="2147483665" r:id="rId18"/>
    <p:sldLayoutId id="2147483650" r:id="rId19"/>
    <p:sldLayoutId id="2147483654" r:id="rId20"/>
    <p:sldLayoutId id="2147483674" r:id="rId21"/>
    <p:sldLayoutId id="2147483676" r:id="rId22"/>
    <p:sldLayoutId id="2147483673" r:id="rId23"/>
    <p:sldLayoutId id="2147483675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magem em close de uma garota escrevendo&#10;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3" name="Título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542963"/>
            <a:ext cx="3722783" cy="1681162"/>
          </a:xfrm>
        </p:spPr>
        <p:txBody>
          <a:bodyPr rtlCol="0">
            <a:normAutofit/>
          </a:bodyPr>
          <a:lstStyle/>
          <a:p>
            <a:r>
              <a:rPr lang="pt-BR" dirty="0"/>
              <a:t>shield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3169" y="4746349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dirty="0">
                <a:ea typeface="Source Sans Pro"/>
              </a:rPr>
              <a:t>S</a:t>
            </a:r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1596" y="171375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c   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7359" y="162147"/>
            <a:ext cx="1253665" cy="1681163"/>
          </a:xfrm>
        </p:spPr>
        <p:txBody>
          <a:bodyPr rtlCol="0"/>
          <a:lstStyle/>
          <a:p>
            <a:pPr rtl="0"/>
            <a:r>
              <a:rPr lang="pt-BR" dirty="0"/>
              <a:t>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33031" y="3541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19597" y="4815940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imagem em close de uma placa de circuito">
            <a:extLst>
              <a:ext uri="{FF2B5EF4-FFF2-40B4-BE49-F238E27FC236}">
                <a16:creationId xmlns:a16="http://schemas.microsoft.com/office/drawing/2014/main" id="{7E46DF18-087D-4FF8-A5A2-0C0EAD030693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6578" y="0"/>
            <a:ext cx="5765422" cy="6858000"/>
          </a:xfrm>
        </p:spPr>
      </p:pic>
      <p:pic>
        <p:nvPicPr>
          <p:cNvPr id="12" name="Espaço Reservado para Imagem 11" descr="jovem escrevendo em um quadro branco">
            <a:extLst>
              <a:ext uri="{FF2B5EF4-FFF2-40B4-BE49-F238E27FC236}">
                <a16:creationId xmlns:a16="http://schemas.microsoft.com/office/drawing/2014/main" id="{C8584C16-529D-49FC-9E5D-414F6621956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657" y="-16298"/>
            <a:ext cx="5555640" cy="687429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Quem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somos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175" y="813816"/>
            <a:ext cx="6122745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Na </a:t>
            </a:r>
            <a:r>
              <a:rPr lang="en-US" sz="2000" dirty="0" err="1">
                <a:solidFill>
                  <a:schemeClr val="tx2"/>
                </a:solidFill>
              </a:rPr>
              <a:t>SCShield</a:t>
            </a:r>
            <a:r>
              <a:rPr lang="en-US" sz="2000" dirty="0">
                <a:solidFill>
                  <a:schemeClr val="tx2"/>
                </a:solidFill>
              </a:rPr>
              <a:t> Consultoria, </a:t>
            </a:r>
            <a:r>
              <a:rPr lang="en-US" sz="2000" dirty="0" err="1">
                <a:solidFill>
                  <a:schemeClr val="tx2"/>
                </a:solidFill>
              </a:rPr>
              <a:t>estamos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comprometidos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oferecer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soluções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segurança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abrangentes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r>
              <a:rPr lang="en-US" sz="2000" dirty="0" err="1">
                <a:solidFill>
                  <a:schemeClr val="tx2"/>
                </a:solidFill>
              </a:rPr>
              <a:t>Nossos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serviços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são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projetados</a:t>
            </a:r>
            <a:r>
              <a:rPr lang="en-US" sz="2000" dirty="0">
                <a:solidFill>
                  <a:schemeClr val="tx2"/>
                </a:solidFill>
              </a:rPr>
              <a:t> para </a:t>
            </a:r>
            <a:r>
              <a:rPr lang="en-US" sz="2000" dirty="0" err="1">
                <a:solidFill>
                  <a:schemeClr val="tx2"/>
                </a:solidFill>
              </a:rPr>
              <a:t>enfrentar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uma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variedade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desafios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segurança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garantindo</a:t>
            </a:r>
            <a:r>
              <a:rPr lang="en-US" sz="2000" dirty="0">
                <a:solidFill>
                  <a:schemeClr val="tx2"/>
                </a:solidFill>
              </a:rPr>
              <a:t> a </a:t>
            </a:r>
            <a:r>
              <a:rPr lang="en-US" sz="2000" dirty="0" err="1">
                <a:solidFill>
                  <a:schemeClr val="tx2"/>
                </a:solidFill>
              </a:rPr>
              <a:t>proteção</a:t>
            </a:r>
            <a:r>
              <a:rPr lang="en-US" sz="2000" dirty="0">
                <a:solidFill>
                  <a:schemeClr val="tx2"/>
                </a:solidFill>
              </a:rPr>
              <a:t> total de </a:t>
            </a:r>
            <a:r>
              <a:rPr lang="en-US" sz="2000" dirty="0" err="1">
                <a:solidFill>
                  <a:schemeClr val="tx2"/>
                </a:solidFill>
              </a:rPr>
              <a:t>seus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ativos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digitais</a:t>
            </a:r>
            <a:r>
              <a:rPr lang="en-US" sz="2000" dirty="0">
                <a:solidFill>
                  <a:schemeClr val="tx2"/>
                </a:solidFill>
              </a:rPr>
              <a:t>. </a:t>
            </a:r>
            <a:endParaRPr lang="pt-BR" sz="2000" dirty="0">
              <a:solidFill>
                <a:schemeClr val="tx2"/>
              </a:solidFill>
              <a:ea typeface="Source Sans Pro"/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Através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uma</a:t>
            </a:r>
            <a:r>
              <a:rPr lang="en-US" sz="2000" dirty="0">
                <a:solidFill>
                  <a:schemeClr val="tx2"/>
                </a:solidFill>
              </a:rPr>
              <a:t> abordagem </a:t>
            </a:r>
            <a:r>
              <a:rPr lang="en-US" sz="2000" dirty="0" err="1">
                <a:solidFill>
                  <a:schemeClr val="tx2"/>
                </a:solidFill>
              </a:rPr>
              <a:t>personalizada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abordamos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cada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cenário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específico</a:t>
            </a:r>
            <a:r>
              <a:rPr lang="en-US" sz="2000" dirty="0">
                <a:solidFill>
                  <a:schemeClr val="tx2"/>
                </a:solidFill>
              </a:rPr>
              <a:t> para </a:t>
            </a:r>
            <a:r>
              <a:rPr lang="en-US" sz="2000" dirty="0" err="1">
                <a:solidFill>
                  <a:schemeClr val="tx2"/>
                </a:solidFill>
              </a:rPr>
              <a:t>fornecer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tranquilidade</a:t>
            </a:r>
            <a:r>
              <a:rPr lang="en-US" sz="2000" dirty="0">
                <a:solidFill>
                  <a:schemeClr val="tx2"/>
                </a:solidFill>
              </a:rPr>
              <a:t> e </a:t>
            </a:r>
            <a:r>
              <a:rPr lang="en-US" sz="2000" dirty="0" err="1">
                <a:solidFill>
                  <a:schemeClr val="tx2"/>
                </a:solidFill>
              </a:rPr>
              <a:t>proteção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todas</a:t>
            </a:r>
            <a:r>
              <a:rPr lang="en-US" sz="2000" dirty="0">
                <a:solidFill>
                  <a:schemeClr val="tx2"/>
                </a:solidFill>
              </a:rPr>
              <a:t> as </a:t>
            </a:r>
            <a:r>
              <a:rPr lang="en-US" sz="2000" dirty="0" err="1">
                <a:solidFill>
                  <a:schemeClr val="tx2"/>
                </a:solidFill>
              </a:rPr>
              <a:t>etapas</a:t>
            </a:r>
            <a:r>
              <a:rPr lang="en-US" sz="2000" dirty="0">
                <a:solidFill>
                  <a:schemeClr val="tx2"/>
                </a:solidFill>
              </a:rPr>
              <a:t> do </a:t>
            </a:r>
            <a:r>
              <a:rPr lang="en-US" sz="2000" dirty="0" err="1">
                <a:solidFill>
                  <a:schemeClr val="tx2"/>
                </a:solidFill>
              </a:rPr>
              <a:t>projeto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en-US" sz="2000" dirty="0">
              <a:solidFill>
                <a:schemeClr val="tx2"/>
              </a:solidFill>
              <a:ea typeface="Source Sans Pro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86" y="1039116"/>
            <a:ext cx="2568844" cy="516184"/>
          </a:xfrm>
        </p:spPr>
        <p:txBody>
          <a:bodyPr rtlCol="0">
            <a:normAutofit fontScale="90000"/>
          </a:bodyPr>
          <a:lstStyle/>
          <a:p>
            <a:r>
              <a:rPr lang="pt-BR" b="1" dirty="0">
                <a:solidFill>
                  <a:srgbClr val="81CC48"/>
                </a:solidFill>
                <a:latin typeface="Calibri"/>
                <a:cs typeface="Calibri"/>
              </a:rPr>
              <a:t>PROBLEMÁTICA 01</a:t>
            </a:r>
          </a:p>
        </p:txBody>
      </p:sp>
      <p:pic>
        <p:nvPicPr>
          <p:cNvPr id="13" name="Imagem 12" descr="Linha do tempo&#10;&#10;Descrição gerada automaticamente">
            <a:extLst>
              <a:ext uri="{FF2B5EF4-FFF2-40B4-BE49-F238E27FC236}">
                <a16:creationId xmlns:a16="http://schemas.microsoft.com/office/drawing/2014/main" id="{79BE43AA-27AA-ABAF-86A0-D32B1D56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73" y="1875242"/>
            <a:ext cx="5370735" cy="442504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2DA8938-CBB6-1FEF-DD26-9C9F35066F3C}"/>
              </a:ext>
            </a:extLst>
          </p:cNvPr>
          <p:cNvSpPr txBox="1"/>
          <p:nvPr/>
        </p:nvSpPr>
        <p:spPr>
          <a:xfrm>
            <a:off x="9287477" y="1872323"/>
            <a:ext cx="2831423" cy="4116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Detecção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e resposta a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ameaças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avançadas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Remover o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acesso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administrativo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dos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usuários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Gerenciamento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centralizado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Integração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com o Microsoft 365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Segurança para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diversos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sistemas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operacionais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Relatórios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análises</a:t>
            </a:r>
            <a:endParaRPr lang="en-US" sz="1600" dirty="0">
              <a:solidFill>
                <a:srgbClr val="FFFFFF"/>
              </a:solidFill>
              <a:ea typeface="Source Sans Pro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78EED0-6D37-2D5E-A14F-DBD674BA9111}"/>
              </a:ext>
            </a:extLst>
          </p:cNvPr>
          <p:cNvSpPr txBox="1"/>
          <p:nvPr/>
        </p:nvSpPr>
        <p:spPr>
          <a:xfrm>
            <a:off x="475281" y="1876247"/>
            <a:ext cx="2743200" cy="4198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Ambiente</a:t>
            </a:r>
            <a:r>
              <a:rPr lang="en-US" sz="2000" dirty="0"/>
              <a:t> com 267 </a:t>
            </a:r>
            <a:r>
              <a:rPr lang="en-US" sz="2000" dirty="0" err="1"/>
              <a:t>estações</a:t>
            </a:r>
            <a:r>
              <a:rPr lang="en-US" sz="2000" dirty="0"/>
              <a:t>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de antivirus </a:t>
            </a:r>
            <a:r>
              <a:rPr lang="en-US" sz="2000" dirty="0" err="1"/>
              <a:t>instalado</a:t>
            </a:r>
            <a:r>
              <a:rPr lang="en-US" sz="2000" dirty="0"/>
              <a:t> e </a:t>
            </a:r>
            <a:r>
              <a:rPr lang="en-US" sz="2000" dirty="0" err="1"/>
              <a:t>usuários</a:t>
            </a:r>
            <a:r>
              <a:rPr lang="en-US" sz="2000" dirty="0"/>
              <a:t> com </a:t>
            </a:r>
            <a:r>
              <a:rPr lang="en-US" sz="2000" dirty="0" err="1"/>
              <a:t>privilégios</a:t>
            </a:r>
            <a:r>
              <a:rPr lang="en-US" sz="2000" dirty="0"/>
              <a:t> </a:t>
            </a:r>
            <a:r>
              <a:rPr lang="en-US" sz="2000" dirty="0" err="1"/>
              <a:t>administrativos</a:t>
            </a:r>
            <a:r>
              <a:rPr lang="en-US" sz="2000" dirty="0"/>
              <a:t>, </a:t>
            </a:r>
            <a:r>
              <a:rPr lang="en-US" sz="2000" dirty="0" err="1"/>
              <a:t>dificultando</a:t>
            </a:r>
            <a:r>
              <a:rPr lang="en-US" sz="2000" dirty="0"/>
              <a:t> </a:t>
            </a:r>
            <a:r>
              <a:rPr lang="en-US" sz="2000" dirty="0" err="1"/>
              <a:t>segurança</a:t>
            </a:r>
            <a:r>
              <a:rPr lang="en-US" sz="2000" dirty="0"/>
              <a:t> e </a:t>
            </a:r>
            <a:r>
              <a:rPr lang="en-US" sz="2000" dirty="0" err="1"/>
              <a:t>conformidade</a:t>
            </a:r>
            <a:r>
              <a:rPr lang="en-US" sz="2000" dirty="0"/>
              <a:t> com ISO 27001</a:t>
            </a:r>
            <a:endParaRPr lang="pt-BR" sz="200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3364890-BEB0-9D7B-ADF8-2E73EC970A94}"/>
              </a:ext>
            </a:extLst>
          </p:cNvPr>
          <p:cNvSpPr txBox="1">
            <a:spLocks/>
          </p:cNvSpPr>
          <p:nvPr/>
        </p:nvSpPr>
        <p:spPr>
          <a:xfrm>
            <a:off x="3924576" y="1101108"/>
            <a:ext cx="8329045" cy="451608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Calibri"/>
                <a:cs typeface="Calibri"/>
              </a:rPr>
              <a:t>SOLUÇÃO - Segurança com Microsoft Defender for </a:t>
            </a:r>
            <a:r>
              <a:rPr lang="pt-BR" b="1" dirty="0" err="1">
                <a:latin typeface="Calibri"/>
                <a:cs typeface="Calibri"/>
              </a:rPr>
              <a:t>Endpoint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10" y="1116607"/>
            <a:ext cx="2904640" cy="516185"/>
          </a:xfrm>
        </p:spPr>
        <p:txBody>
          <a:bodyPr rtlCol="0"/>
          <a:lstStyle/>
          <a:p>
            <a:r>
              <a:rPr lang="pt-BR" b="1">
                <a:latin typeface="Calibri"/>
                <a:ea typeface="Source Sans Pro"/>
                <a:cs typeface="Calibri"/>
              </a:rPr>
              <a:t>ProblemÁtica 02</a:t>
            </a:r>
            <a:endParaRPr lang="pt-BR" b="1" err="1">
              <a:latin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6CC0C9-E199-FFAC-6157-CE1ACB2057F3}"/>
              </a:ext>
            </a:extLst>
          </p:cNvPr>
          <p:cNvSpPr txBox="1"/>
          <p:nvPr/>
        </p:nvSpPr>
        <p:spPr>
          <a:xfrm>
            <a:off x="414647" y="2051316"/>
            <a:ext cx="29000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O TJDF possui 29 </a:t>
            </a:r>
            <a:r>
              <a:rPr lang="pt-BR" sz="2000" err="1">
                <a:solidFill>
                  <a:srgbClr val="FFFFFF"/>
                </a:solidFill>
                <a:ea typeface="+mn-lt"/>
                <a:cs typeface="+mn-lt"/>
              </a:rPr>
              <a:t>iPads</a:t>
            </a:r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 não gerenciados que acessam recursos corporativos. </a:t>
            </a:r>
            <a:endParaRPr lang="pt-BR" sz="2000" dirty="0">
              <a:solidFill>
                <a:srgbClr val="FFFFFF"/>
              </a:solidFill>
              <a:ea typeface="Source Sans Pro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7DF8C1-F9C4-0AA7-4E8D-8D3F6F43BDAC}"/>
              </a:ext>
            </a:extLst>
          </p:cNvPr>
          <p:cNvSpPr txBox="1">
            <a:spLocks/>
          </p:cNvSpPr>
          <p:nvPr/>
        </p:nvSpPr>
        <p:spPr>
          <a:xfrm>
            <a:off x="3950407" y="519923"/>
            <a:ext cx="2904640" cy="1110286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>
              <a:ea typeface="Source Sans Pro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162C53-04DF-18AD-D9EB-8BDBA0A497B9}"/>
              </a:ext>
            </a:extLst>
          </p:cNvPr>
          <p:cNvSpPr txBox="1">
            <a:spLocks/>
          </p:cNvSpPr>
          <p:nvPr/>
        </p:nvSpPr>
        <p:spPr>
          <a:xfrm>
            <a:off x="4040813" y="1023618"/>
            <a:ext cx="7541215" cy="606592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Calibri"/>
                <a:ea typeface="Source Sans Pro"/>
                <a:cs typeface="Calibri"/>
              </a:rPr>
              <a:t>SOLUÇÃO - </a:t>
            </a:r>
            <a:r>
              <a:rPr lang="pt-BR" b="1">
                <a:latin typeface="Calibri"/>
                <a:ea typeface="Source Sans Pro"/>
                <a:cs typeface="Calibri"/>
              </a:rPr>
              <a:t>Integrar pessoas, dispositivos e aplicativos com Azure AD, Intune e Endpoint</a:t>
            </a:r>
            <a:endParaRPr lang="pt-BR" err="1">
              <a:latin typeface="Calibri"/>
              <a:ea typeface="Source Sans Pro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48D213-5B9E-562C-E345-FAC0A6EA8723}"/>
              </a:ext>
            </a:extLst>
          </p:cNvPr>
          <p:cNvSpPr txBox="1"/>
          <p:nvPr/>
        </p:nvSpPr>
        <p:spPr>
          <a:xfrm>
            <a:off x="8866228" y="2036719"/>
            <a:ext cx="3556859" cy="2680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Integração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dos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dispositivos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Acesso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condicional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Controle de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acesso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err="1">
                <a:latin typeface="Source Sans Pro"/>
                <a:ea typeface="Source Sans Pro"/>
                <a:cs typeface="Arial"/>
              </a:rPr>
              <a:t>Gerenciamento</a:t>
            </a:r>
            <a:r>
              <a:rPr lang="en-US" sz="1600" dirty="0">
                <a:latin typeface="Source Sans Pro"/>
                <a:ea typeface="Source Sans Pro"/>
                <a:cs typeface="Arial"/>
              </a:rPr>
              <a:t> </a:t>
            </a:r>
            <a:r>
              <a:rPr lang="en-US" sz="1600" err="1">
                <a:latin typeface="Source Sans Pro"/>
                <a:ea typeface="Source Sans Pro"/>
                <a:cs typeface="Arial"/>
              </a:rPr>
              <a:t>centralizado</a:t>
            </a:r>
            <a:endParaRPr lang="en-US" sz="1600"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err="1">
                <a:latin typeface="Source Sans Pro"/>
                <a:ea typeface="Source Sans Pro"/>
                <a:cs typeface="Arial"/>
              </a:rPr>
              <a:t>Conformidade</a:t>
            </a:r>
            <a:r>
              <a:rPr lang="en-US" sz="1600" dirty="0">
                <a:latin typeface="Source Sans Pro"/>
                <a:ea typeface="Source Sans Pro"/>
                <a:cs typeface="Arial"/>
              </a:rPr>
              <a:t> e </a:t>
            </a:r>
            <a:r>
              <a:rPr lang="en-US" sz="1600" err="1">
                <a:latin typeface="Source Sans Pro"/>
                <a:ea typeface="Source Sans Pro"/>
                <a:cs typeface="Arial"/>
              </a:rPr>
              <a:t>segurança</a:t>
            </a:r>
            <a:endParaRPr lang="en-US" sz="1600">
              <a:latin typeface="Source Sans Pro"/>
              <a:ea typeface="Source Sans Pro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err="1">
                <a:latin typeface="Source Sans Pro"/>
                <a:ea typeface="Source Sans Pro"/>
                <a:cs typeface="Arial"/>
              </a:rPr>
              <a:t>Autenticação</a:t>
            </a:r>
            <a:r>
              <a:rPr lang="en-US" sz="1600" dirty="0">
                <a:latin typeface="Source Sans Pro"/>
                <a:ea typeface="Source Sans Pro"/>
                <a:cs typeface="Arial"/>
              </a:rPr>
              <a:t> e SSO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endParaRPr lang="en-US">
              <a:ea typeface="Source Sans Pro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1B693F9-A2D9-7777-7280-722213FD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483" y="2052307"/>
            <a:ext cx="4912962" cy="32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8DF89C-3CA5-2467-2BCD-BD9B7E0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03" y="419184"/>
            <a:ext cx="2908539" cy="1110286"/>
          </a:xfrm>
        </p:spPr>
        <p:txBody>
          <a:bodyPr/>
          <a:lstStyle/>
          <a:p>
            <a:r>
              <a:rPr lang="pt-BR" b="1">
                <a:latin typeface="Calibri"/>
                <a:cs typeface="Calibri"/>
              </a:rPr>
              <a:t>PROBLEMÁTICA 03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0B4898-9AAB-BC00-03EA-4BDFE45C5CA4}"/>
              </a:ext>
            </a:extLst>
          </p:cNvPr>
          <p:cNvSpPr txBox="1"/>
          <p:nvPr/>
        </p:nvSpPr>
        <p:spPr>
          <a:xfrm>
            <a:off x="142068" y="1859795"/>
            <a:ext cx="353102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ea typeface="Source Sans Pro"/>
              </a:rPr>
              <a:t>O TJDF precisa armazenar 47TB de dados processuais com crescimento futuro, mantendo em conformidade:</a:t>
            </a:r>
            <a:endParaRPr lang="pt-BR" dirty="0">
              <a:ea typeface="Source Sans Pro"/>
            </a:endParaRPr>
          </a:p>
          <a:p>
            <a:endParaRPr lang="pt-BR" sz="2000" dirty="0">
              <a:solidFill>
                <a:srgbClr val="FFFFFF"/>
              </a:solidFill>
              <a:ea typeface="Source Sans Pro"/>
            </a:endParaRPr>
          </a:p>
          <a:p>
            <a:pPr marL="800100" indent="-342900">
              <a:buFont typeface="Wingdings"/>
              <a:buChar char="Ø"/>
            </a:pPr>
            <a:r>
              <a:rPr lang="pt-BR" sz="2000" dirty="0">
                <a:solidFill>
                  <a:srgbClr val="FFFFFF"/>
                </a:solidFill>
                <a:ea typeface="Source Sans Pro"/>
              </a:rPr>
              <a:t>Não podem sair do Basil </a:t>
            </a:r>
            <a:endParaRPr lang="pt-BR" dirty="0">
              <a:solidFill>
                <a:srgbClr val="FFFFFF"/>
              </a:solidFill>
              <a:ea typeface="Source Sans Pro"/>
            </a:endParaRPr>
          </a:p>
          <a:p>
            <a:pPr marL="800100" indent="-342900">
              <a:buFont typeface="Wingdings"/>
              <a:buChar char="Ø"/>
            </a:pPr>
            <a:r>
              <a:rPr lang="pt-BR" sz="2000" dirty="0">
                <a:solidFill>
                  <a:srgbClr val="FFFFFF"/>
                </a:solidFill>
                <a:ea typeface="Source Sans Pro"/>
              </a:rPr>
              <a:t>Criptografia de dados mesmo quando em repouso</a:t>
            </a:r>
            <a:endParaRPr lang="pt-BR" dirty="0">
              <a:solidFill>
                <a:srgbClr val="FFFFFF"/>
              </a:solidFill>
              <a:ea typeface="Source Sans Pro"/>
            </a:endParaRPr>
          </a:p>
          <a:p>
            <a:pPr marL="800100" indent="-342900">
              <a:buFont typeface="Wingdings"/>
              <a:buChar char="Ø"/>
            </a:pPr>
            <a:r>
              <a:rPr lang="pt-BR" sz="2000" dirty="0">
                <a:solidFill>
                  <a:srgbClr val="FFFFFF"/>
                </a:solidFill>
                <a:ea typeface="Source Sans Pro"/>
              </a:rPr>
              <a:t> Processos pós-julgados com mais de 180 devem ser arquivados automaticamente</a:t>
            </a:r>
            <a:endParaRPr lang="pt-BR" dirty="0">
              <a:ea typeface="Source Sans Pro"/>
            </a:endParaRPr>
          </a:p>
        </p:txBody>
      </p:sp>
      <p:sp>
        <p:nvSpPr>
          <p:cNvPr id="18" name="Título 3">
            <a:extLst>
              <a:ext uri="{FF2B5EF4-FFF2-40B4-BE49-F238E27FC236}">
                <a16:creationId xmlns:a16="http://schemas.microsoft.com/office/drawing/2014/main" id="{F66975FC-3288-788D-1664-AC7150156866}"/>
              </a:ext>
            </a:extLst>
          </p:cNvPr>
          <p:cNvSpPr txBox="1">
            <a:spLocks/>
          </p:cNvSpPr>
          <p:nvPr/>
        </p:nvSpPr>
        <p:spPr>
          <a:xfrm>
            <a:off x="4033260" y="413433"/>
            <a:ext cx="5165784" cy="1110286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Calibri"/>
                <a:cs typeface="Calibri"/>
              </a:rPr>
              <a:t>SOLUÇÃO - </a:t>
            </a:r>
            <a:r>
              <a:rPr lang="pt-BR" b="1" err="1">
                <a:latin typeface="Calibri"/>
                <a:cs typeface="Calibri"/>
              </a:rPr>
              <a:t>azure</a:t>
            </a:r>
            <a:r>
              <a:rPr lang="pt-BR" b="1">
                <a:latin typeface="Calibri"/>
                <a:cs typeface="Calibri"/>
              </a:rPr>
              <a:t> </a:t>
            </a:r>
            <a:r>
              <a:rPr lang="pt-BR" b="1" err="1">
                <a:latin typeface="Calibri"/>
                <a:cs typeface="Calibri"/>
              </a:rPr>
              <a:t>storage</a:t>
            </a:r>
          </a:p>
        </p:txBody>
      </p:sp>
      <p:pic>
        <p:nvPicPr>
          <p:cNvPr id="19" name="Imagem 18" descr="Diagrama&#10;&#10;Descrição gerada automaticamente">
            <a:extLst>
              <a:ext uri="{FF2B5EF4-FFF2-40B4-BE49-F238E27FC236}">
                <a16:creationId xmlns:a16="http://schemas.microsoft.com/office/drawing/2014/main" id="{27259CDC-2155-77B3-6218-FE302809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831" y="1981501"/>
            <a:ext cx="4988749" cy="39087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CC1E6F-812F-7A50-9011-6791B38C5CB0}"/>
              </a:ext>
            </a:extLst>
          </p:cNvPr>
          <p:cNvSpPr txBox="1"/>
          <p:nvPr/>
        </p:nvSpPr>
        <p:spPr>
          <a:xfrm>
            <a:off x="8904864" y="1709616"/>
            <a:ext cx="31177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1600"/>
          </a:p>
          <a:p>
            <a:pPr marL="285750" indent="-285750">
              <a:buFont typeface="Wingdings"/>
              <a:buChar char="Ø"/>
            </a:pPr>
            <a:r>
              <a:rPr lang="en-US" sz="1600" b="1" err="1"/>
              <a:t>Escalabilidade</a:t>
            </a:r>
            <a:r>
              <a:rPr lang="en-US" sz="1600" b="1"/>
              <a:t>: </a:t>
            </a:r>
            <a:r>
              <a:rPr lang="en-US" sz="1600" err="1"/>
              <a:t>Capacidade</a:t>
            </a:r>
            <a:r>
              <a:rPr lang="en-US" sz="1600"/>
              <a:t> de </a:t>
            </a:r>
            <a:r>
              <a:rPr lang="en-US" sz="1600" err="1"/>
              <a:t>expandir</a:t>
            </a:r>
            <a:r>
              <a:rPr lang="en-US" sz="1600"/>
              <a:t> o </a:t>
            </a:r>
            <a:r>
              <a:rPr lang="en-US" sz="1600" err="1"/>
              <a:t>armazenamento</a:t>
            </a:r>
            <a:r>
              <a:rPr lang="en-US" sz="1600"/>
              <a:t> </a:t>
            </a:r>
            <a:r>
              <a:rPr lang="en-US" sz="1600" err="1"/>
              <a:t>conforme</a:t>
            </a:r>
            <a:r>
              <a:rPr lang="en-US" sz="1600"/>
              <a:t> </a:t>
            </a:r>
            <a:r>
              <a:rPr lang="en-US" sz="1600" err="1"/>
              <a:t>necessário</a:t>
            </a:r>
            <a:r>
              <a:rPr lang="en-US" sz="1600"/>
              <a:t>, </a:t>
            </a:r>
            <a:r>
              <a:rPr lang="en-US" sz="1600" err="1"/>
              <a:t>sem</a:t>
            </a:r>
            <a:r>
              <a:rPr lang="en-US" sz="1600"/>
              <a:t> </a:t>
            </a:r>
            <a:r>
              <a:rPr lang="en-US" sz="1600" err="1"/>
              <a:t>preocupações</a:t>
            </a:r>
            <a:r>
              <a:rPr lang="en-US" sz="1600"/>
              <a:t> com </a:t>
            </a:r>
            <a:r>
              <a:rPr lang="en-US" sz="1600" err="1"/>
              <a:t>capacidade</a:t>
            </a:r>
            <a:r>
              <a:rPr lang="en-US" sz="1600"/>
              <a:t> </a:t>
            </a:r>
            <a:r>
              <a:rPr lang="en-US" sz="1600" err="1"/>
              <a:t>física</a:t>
            </a:r>
            <a:r>
              <a:rPr lang="en-US" sz="1600"/>
              <a:t>.</a:t>
            </a:r>
            <a:endParaRPr lang="en-US" sz="1600">
              <a:ea typeface="Source Sans Pro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8FD1A3-41A0-5B9B-5AAB-62050730ED0E}"/>
              </a:ext>
            </a:extLst>
          </p:cNvPr>
          <p:cNvSpPr txBox="1"/>
          <p:nvPr/>
        </p:nvSpPr>
        <p:spPr>
          <a:xfrm>
            <a:off x="8904864" y="3327627"/>
            <a:ext cx="334435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b="1" err="1"/>
              <a:t>Conformidade</a:t>
            </a:r>
            <a:r>
              <a:rPr lang="en-US" sz="1600" b="1" dirty="0"/>
              <a:t>:</a:t>
            </a:r>
            <a:r>
              <a:rPr lang="en-US" b="1" dirty="0"/>
              <a:t> </a:t>
            </a:r>
            <a:r>
              <a:rPr lang="en-US" sz="1600" err="1"/>
              <a:t>Atendimento</a:t>
            </a:r>
            <a:r>
              <a:rPr lang="en-US" sz="1600" dirty="0"/>
              <a:t> </a:t>
            </a:r>
            <a:r>
              <a:rPr lang="en-US" sz="1600" err="1"/>
              <a:t>aos</a:t>
            </a:r>
            <a:r>
              <a:rPr lang="en-US" sz="1600" dirty="0"/>
              <a:t> </a:t>
            </a:r>
            <a:r>
              <a:rPr lang="en-US" sz="1600" err="1"/>
              <a:t>requisitos</a:t>
            </a:r>
            <a:r>
              <a:rPr lang="en-US" sz="1600" dirty="0"/>
              <a:t> de </a:t>
            </a:r>
            <a:r>
              <a:rPr lang="en-US" sz="1600" err="1"/>
              <a:t>conformidade</a:t>
            </a:r>
            <a:r>
              <a:rPr lang="en-US" sz="1600" dirty="0"/>
              <a:t>, </a:t>
            </a:r>
            <a:r>
              <a:rPr lang="en-US" sz="1600" err="1"/>
              <a:t>incluindo</a:t>
            </a:r>
            <a:r>
              <a:rPr lang="en-US" sz="1600" dirty="0"/>
              <a:t> a </a:t>
            </a:r>
            <a:r>
              <a:rPr lang="en-US" sz="1600" err="1"/>
              <a:t>restrição</a:t>
            </a:r>
            <a:r>
              <a:rPr lang="en-US" sz="1600" dirty="0"/>
              <a:t> de dados fora do </a:t>
            </a:r>
            <a:r>
              <a:rPr lang="en-US" sz="1600" err="1"/>
              <a:t>Brasil</a:t>
            </a:r>
            <a:r>
              <a:rPr lang="en-US" sz="1600" dirty="0"/>
              <a:t>.</a:t>
            </a:r>
            <a:endParaRPr lang="pt-BR" sz="1600">
              <a:ea typeface="Source Sans Pro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127981-F017-E487-900B-EB153651B3E2}"/>
              </a:ext>
            </a:extLst>
          </p:cNvPr>
          <p:cNvSpPr txBox="1"/>
          <p:nvPr/>
        </p:nvSpPr>
        <p:spPr>
          <a:xfrm>
            <a:off x="8904864" y="4486660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b="1" err="1"/>
              <a:t>Criptografia</a:t>
            </a:r>
            <a:r>
              <a:rPr lang="en-US" sz="1600" b="1"/>
              <a:t>: </a:t>
            </a:r>
            <a:r>
              <a:rPr lang="en-US" sz="1600"/>
              <a:t>Garantia de que </a:t>
            </a:r>
            <a:r>
              <a:rPr lang="en-US" sz="1600" err="1"/>
              <a:t>os</a:t>
            </a:r>
            <a:r>
              <a:rPr lang="en-US" sz="1600"/>
              <a:t> dados </a:t>
            </a:r>
            <a:r>
              <a:rPr lang="en-US" sz="1600" err="1"/>
              <a:t>em</a:t>
            </a:r>
            <a:r>
              <a:rPr lang="en-US" sz="1600"/>
              <a:t> </a:t>
            </a:r>
            <a:r>
              <a:rPr lang="en-US" sz="1600" err="1"/>
              <a:t>repouso</a:t>
            </a:r>
            <a:r>
              <a:rPr lang="en-US" sz="1600"/>
              <a:t> </a:t>
            </a:r>
            <a:r>
              <a:rPr lang="en-US" sz="1600" err="1"/>
              <a:t>estejam</a:t>
            </a:r>
            <a:r>
              <a:rPr lang="en-US" sz="1600"/>
              <a:t> </a:t>
            </a:r>
            <a:r>
              <a:rPr lang="en-US" sz="1600" err="1"/>
              <a:t>criptografados</a:t>
            </a:r>
            <a:r>
              <a:rPr lang="en-US" sz="1600"/>
              <a:t>, </a:t>
            </a:r>
            <a:r>
              <a:rPr lang="en-US" sz="1600" err="1"/>
              <a:t>protegendo</a:t>
            </a:r>
            <a:r>
              <a:rPr lang="en-US" sz="1600"/>
              <a:t> contra </a:t>
            </a:r>
            <a:r>
              <a:rPr lang="en-US" sz="1600" err="1"/>
              <a:t>acesso</a:t>
            </a:r>
            <a:r>
              <a:rPr lang="en-US" sz="1600"/>
              <a:t> </a:t>
            </a:r>
            <a:r>
              <a:rPr lang="en-US" sz="1600" err="1"/>
              <a:t>não</a:t>
            </a:r>
            <a:r>
              <a:rPr lang="en-US" sz="1600"/>
              <a:t> </a:t>
            </a:r>
            <a:r>
              <a:rPr lang="en-US" sz="1600" err="1"/>
              <a:t>autorizado</a:t>
            </a:r>
            <a:endParaRPr lang="en-US" sz="1600" err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8325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3C63B8-8673-C17D-BAD4-5F3178E6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03" y="419184"/>
            <a:ext cx="2908539" cy="1110286"/>
          </a:xfrm>
        </p:spPr>
        <p:txBody>
          <a:bodyPr/>
          <a:lstStyle/>
          <a:p>
            <a:r>
              <a:rPr lang="pt-BR" b="1">
                <a:latin typeface="Calibri"/>
                <a:cs typeface="Calibri"/>
              </a:rPr>
              <a:t>PROBLEMÁTICA 04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F4F195-F713-D43D-2C2D-0BA6E5CA76C3}"/>
              </a:ext>
            </a:extLst>
          </p:cNvPr>
          <p:cNvSpPr txBox="1"/>
          <p:nvPr/>
        </p:nvSpPr>
        <p:spPr>
          <a:xfrm>
            <a:off x="488197" y="2047362"/>
            <a:ext cx="2743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 TJDF </a:t>
            </a:r>
            <a:r>
              <a:rPr lang="en-US" sz="2000" err="1"/>
              <a:t>precisa</a:t>
            </a:r>
            <a:r>
              <a:rPr lang="en-US" sz="2000" dirty="0"/>
              <a:t> </a:t>
            </a:r>
            <a:r>
              <a:rPr lang="en-US" sz="2000" err="1"/>
              <a:t>restringir</a:t>
            </a:r>
            <a:r>
              <a:rPr lang="en-US" sz="2000" dirty="0"/>
              <a:t> o </a:t>
            </a:r>
            <a:r>
              <a:rPr lang="en-US" sz="2000" err="1"/>
              <a:t>acesso</a:t>
            </a:r>
            <a:r>
              <a:rPr lang="en-US" sz="2000" dirty="0"/>
              <a:t> </a:t>
            </a:r>
            <a:r>
              <a:rPr lang="en-US" sz="2000" err="1"/>
              <a:t>aos</a:t>
            </a:r>
            <a:r>
              <a:rPr lang="en-US" sz="2000" dirty="0"/>
              <a:t> Storage Accounts  e </a:t>
            </a:r>
            <a:r>
              <a:rPr lang="en-US" sz="2000" err="1"/>
              <a:t>recursos</a:t>
            </a:r>
            <a:r>
              <a:rPr lang="en-US" sz="2000" dirty="0"/>
              <a:t> do Microsoft 365 </a:t>
            </a:r>
            <a:r>
              <a:rPr lang="en-US" sz="2000" err="1"/>
              <a:t>apenas</a:t>
            </a:r>
            <a:r>
              <a:rPr lang="en-US" sz="2000" dirty="0"/>
              <a:t> para </a:t>
            </a:r>
            <a:r>
              <a:rPr lang="en-US" sz="2000" err="1"/>
              <a:t>equipamentos</a:t>
            </a:r>
            <a:r>
              <a:rPr lang="en-US" sz="2000" dirty="0"/>
              <a:t> e </a:t>
            </a:r>
            <a:r>
              <a:rPr lang="en-US" sz="2000" err="1"/>
              <a:t>conexões</a:t>
            </a:r>
            <a:r>
              <a:rPr lang="en-US" sz="2000" dirty="0"/>
              <a:t> </a:t>
            </a:r>
            <a:r>
              <a:rPr lang="en-US" sz="2000" err="1"/>
              <a:t>oriundas</a:t>
            </a:r>
            <a:r>
              <a:rPr lang="en-US" sz="2000" dirty="0"/>
              <a:t> do </a:t>
            </a:r>
            <a:r>
              <a:rPr lang="en-US" sz="2000" err="1"/>
              <a:t>Brasil</a:t>
            </a:r>
            <a:endParaRPr lang="pt-BR" sz="2000" err="1">
              <a:ea typeface="Source Sans Pro"/>
            </a:endParaRPr>
          </a:p>
        </p:txBody>
      </p:sp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59B03894-E993-4B88-157F-280B7C92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300" y="2056581"/>
            <a:ext cx="5480776" cy="3422660"/>
          </a:xfrm>
          <a:prstGeom prst="rect">
            <a:avLst/>
          </a:prstGeom>
        </p:spPr>
      </p:pic>
      <p:sp>
        <p:nvSpPr>
          <p:cNvPr id="11" name="Título 3">
            <a:extLst>
              <a:ext uri="{FF2B5EF4-FFF2-40B4-BE49-F238E27FC236}">
                <a16:creationId xmlns:a16="http://schemas.microsoft.com/office/drawing/2014/main" id="{F18D4879-E58D-31E3-11A7-9041ECCD6B1B}"/>
              </a:ext>
            </a:extLst>
          </p:cNvPr>
          <p:cNvSpPr txBox="1">
            <a:spLocks/>
          </p:cNvSpPr>
          <p:nvPr/>
        </p:nvSpPr>
        <p:spPr>
          <a:xfrm>
            <a:off x="3942853" y="1046279"/>
            <a:ext cx="8394597" cy="47743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>
                <a:latin typeface="Calibri"/>
                <a:cs typeface="Calibri"/>
              </a:rPr>
              <a:t>SOLUÇÃO - Acesso Condicional com Azure AD Premium</a:t>
            </a:r>
            <a:endParaRPr lang="pt-BR" sz="2500">
              <a:latin typeface="Source Sans Pro"/>
              <a:ea typeface="Source Sans Pro"/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5613CD-87A8-9B5A-5B23-D36BD8334118}"/>
              </a:ext>
            </a:extLst>
          </p:cNvPr>
          <p:cNvSpPr txBox="1"/>
          <p:nvPr/>
        </p:nvSpPr>
        <p:spPr>
          <a:xfrm>
            <a:off x="9408728" y="2060968"/>
            <a:ext cx="2566294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err="1"/>
              <a:t>Políticas</a:t>
            </a:r>
            <a:r>
              <a:rPr lang="en-US" sz="1600" dirty="0"/>
              <a:t> de </a:t>
            </a:r>
            <a:r>
              <a:rPr lang="en-US" sz="1600" err="1"/>
              <a:t>acesso</a:t>
            </a:r>
            <a:r>
              <a:rPr lang="en-US" sz="1600" dirty="0"/>
              <a:t> </a:t>
            </a:r>
            <a:r>
              <a:rPr lang="en-US" sz="1600" err="1"/>
              <a:t>condicional</a:t>
            </a:r>
            <a:r>
              <a:rPr lang="en-US" sz="1600" dirty="0"/>
              <a:t> </a:t>
            </a:r>
            <a:r>
              <a:rPr lang="en-US" sz="1600" err="1"/>
              <a:t>baseadas</a:t>
            </a:r>
            <a:r>
              <a:rPr lang="en-US" sz="1600" dirty="0"/>
              <a:t> </a:t>
            </a:r>
            <a:r>
              <a:rPr lang="en-US" sz="1600" err="1"/>
              <a:t>em</a:t>
            </a:r>
            <a:r>
              <a:rPr lang="en-US" sz="1600" dirty="0"/>
              <a:t> </a:t>
            </a:r>
            <a:r>
              <a:rPr lang="en-US" sz="1600" err="1"/>
              <a:t>localização</a:t>
            </a:r>
            <a:r>
              <a:rPr lang="en-US" sz="1600" dirty="0"/>
              <a:t> </a:t>
            </a:r>
            <a:r>
              <a:rPr lang="en-US" sz="1600" err="1"/>
              <a:t>segura</a:t>
            </a:r>
            <a:r>
              <a:rPr lang="en-US" sz="1600" dirty="0"/>
              <a:t>. </a:t>
            </a:r>
            <a:endParaRPr lang="en-US" sz="1600" err="1"/>
          </a:p>
          <a:p>
            <a:pPr marL="285750" indent="-285750">
              <a:buFont typeface="Wingdings"/>
              <a:buChar char="Ø"/>
            </a:pPr>
            <a:endParaRPr lang="en-US" sz="1600" dirty="0"/>
          </a:p>
          <a:p>
            <a:pPr marL="285750" indent="-285750">
              <a:buFont typeface="Wingdings"/>
              <a:buChar char="Ø"/>
            </a:pPr>
            <a:r>
              <a:rPr lang="en-US" sz="1600" dirty="0" err="1"/>
              <a:t>G</a:t>
            </a:r>
            <a:r>
              <a:rPr lang="en-US" sz="1600" dirty="0" err="1">
                <a:latin typeface="Calibri"/>
                <a:cs typeface="Calibri"/>
              </a:rPr>
              <a:t>arantir</a:t>
            </a:r>
            <a:r>
              <a:rPr lang="en-US" sz="1600" dirty="0">
                <a:latin typeface="Calibri"/>
                <a:cs typeface="Calibri"/>
              </a:rPr>
              <a:t> que </a:t>
            </a:r>
            <a:r>
              <a:rPr lang="en-US" sz="1600" dirty="0" err="1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acesso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aos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recursos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seja</a:t>
            </a:r>
            <a:r>
              <a:rPr lang="en-US" sz="1600" dirty="0">
                <a:latin typeface="Calibri"/>
                <a:cs typeface="Calibri"/>
              </a:rPr>
              <a:t> </a:t>
            </a:r>
            <a:r>
              <a:rPr lang="en-US" sz="1600" dirty="0" err="1">
                <a:latin typeface="Calibri"/>
                <a:cs typeface="Calibri"/>
              </a:rPr>
              <a:t>permitido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apenas</a:t>
            </a:r>
            <a:r>
              <a:rPr lang="en-US" sz="1600" dirty="0">
                <a:latin typeface="Calibri"/>
                <a:cs typeface="Calibri"/>
              </a:rPr>
              <a:t> a </a:t>
            </a:r>
            <a:r>
              <a:rPr lang="en-US" sz="1600" dirty="0" err="1">
                <a:latin typeface="Calibri"/>
                <a:cs typeface="Calibri"/>
              </a:rPr>
              <a:t>partir</a:t>
            </a:r>
            <a:r>
              <a:rPr lang="en-US" sz="1600" dirty="0">
                <a:latin typeface="Calibri"/>
                <a:cs typeface="Calibri"/>
              </a:rPr>
              <a:t> de </a:t>
            </a:r>
            <a:r>
              <a:rPr lang="en-US" sz="1600" dirty="0" err="1">
                <a:latin typeface="Calibri"/>
                <a:cs typeface="Calibri"/>
              </a:rPr>
              <a:t>locais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confiáveis</a:t>
            </a:r>
            <a:endParaRPr lang="en-US" sz="1600" dirty="0">
              <a:ea typeface="Source Sans Pro"/>
            </a:endParaRPr>
          </a:p>
          <a:p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54094CBD-03E2-9FF5-5DF8-A44A84250998}"/>
              </a:ext>
            </a:extLst>
          </p:cNvPr>
          <p:cNvSpPr txBox="1">
            <a:spLocks/>
          </p:cNvSpPr>
          <p:nvPr/>
        </p:nvSpPr>
        <p:spPr>
          <a:xfrm>
            <a:off x="558686" y="1110300"/>
            <a:ext cx="2908539" cy="472333"/>
          </a:xfrm>
          <a:prstGeom prst="rect">
            <a:avLst/>
          </a:prstGeom>
        </p:spPr>
        <p:txBody>
          <a:bodyPr vert="horz" lIns="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Calibri"/>
                <a:cs typeface="Calibri"/>
              </a:rPr>
              <a:t>PROBLEMÁTICA 05</a:t>
            </a:r>
            <a:endParaRPr lang="pt-BR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8828B295-FDD1-6589-1C2B-D923C7586A88}"/>
              </a:ext>
            </a:extLst>
          </p:cNvPr>
          <p:cNvSpPr txBox="1">
            <a:spLocks/>
          </p:cNvSpPr>
          <p:nvPr/>
        </p:nvSpPr>
        <p:spPr>
          <a:xfrm>
            <a:off x="3882632" y="626083"/>
            <a:ext cx="8311248" cy="96851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Calibri"/>
                <a:cs typeface="Calibri"/>
              </a:rPr>
              <a:t>SOLUÇÃO - MICROSOFT PURVIEW E DLP (PREVENÇÃO DE DADOS)</a:t>
            </a:r>
            <a:endParaRPr lang="pt-BR" b="1" err="1">
              <a:latin typeface="Calibri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203184-02E3-0CD1-48BB-4D2A9480FF4F}"/>
              </a:ext>
            </a:extLst>
          </p:cNvPr>
          <p:cNvSpPr txBox="1"/>
          <p:nvPr/>
        </p:nvSpPr>
        <p:spPr>
          <a:xfrm>
            <a:off x="338140" y="1932127"/>
            <a:ext cx="313065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O TJDF precisa proteger aplicações críticas e monitorar todo o tráfego de dados entre computadores para evitar vazamento de informações sensíveis e comprometimento do ambiente.</a:t>
            </a:r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31522F-E588-243C-9139-4E27E8B29872}"/>
              </a:ext>
            </a:extLst>
          </p:cNvPr>
          <p:cNvSpPr txBox="1"/>
          <p:nvPr/>
        </p:nvSpPr>
        <p:spPr>
          <a:xfrm>
            <a:off x="9636138" y="1930075"/>
            <a:ext cx="2255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err="1"/>
              <a:t>Classificação</a:t>
            </a:r>
            <a:r>
              <a:rPr lang="en-US" sz="1600" dirty="0"/>
              <a:t> e </a:t>
            </a:r>
            <a:r>
              <a:rPr lang="en-US" sz="1600" err="1"/>
              <a:t>rotulação</a:t>
            </a:r>
            <a:r>
              <a:rPr lang="en-US" sz="1600" dirty="0"/>
              <a:t> </a:t>
            </a:r>
            <a:r>
              <a:rPr lang="en-US" sz="1600" err="1"/>
              <a:t>automática</a:t>
            </a:r>
            <a:r>
              <a:rPr lang="en-US" sz="1600" dirty="0"/>
              <a:t> de dados </a:t>
            </a:r>
            <a:r>
              <a:rPr lang="en-US" sz="1600" err="1"/>
              <a:t>confidenciais</a:t>
            </a:r>
            <a:r>
              <a:rPr lang="en-US" sz="1600" dirty="0"/>
              <a:t> com base </a:t>
            </a:r>
            <a:r>
              <a:rPr lang="en-US" sz="1600" err="1"/>
              <a:t>em</a:t>
            </a:r>
            <a:r>
              <a:rPr lang="en-US" sz="1600" dirty="0"/>
              <a:t> </a:t>
            </a:r>
            <a:r>
              <a:rPr lang="en-US" sz="1600" err="1"/>
              <a:t>políticas</a:t>
            </a:r>
            <a:endParaRPr lang="pt-BR" sz="1600" err="1">
              <a:ea typeface="Source Sans Pro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CCE63C-3894-B870-F8A5-0DF02C14AB80}"/>
              </a:ext>
            </a:extLst>
          </p:cNvPr>
          <p:cNvSpPr txBox="1"/>
          <p:nvPr/>
        </p:nvSpPr>
        <p:spPr>
          <a:xfrm>
            <a:off x="9637929" y="3576155"/>
            <a:ext cx="236476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err="1"/>
              <a:t>Bloqueio</a:t>
            </a:r>
            <a:r>
              <a:rPr lang="en-US" sz="1600" dirty="0"/>
              <a:t>/</a:t>
            </a:r>
            <a:r>
              <a:rPr lang="en-US" sz="1600" err="1"/>
              <a:t>prevenção</a:t>
            </a:r>
            <a:r>
              <a:rPr lang="en-US" sz="1600" dirty="0"/>
              <a:t> da </a:t>
            </a:r>
            <a:r>
              <a:rPr lang="en-US" sz="1600" err="1"/>
              <a:t>exfiltração</a:t>
            </a:r>
            <a:r>
              <a:rPr lang="en-US" sz="1600" dirty="0"/>
              <a:t> </a:t>
            </a:r>
            <a:r>
              <a:rPr lang="en-US" sz="1600" err="1"/>
              <a:t>não</a:t>
            </a:r>
            <a:r>
              <a:rPr lang="en-US" sz="1600" dirty="0"/>
              <a:t> </a:t>
            </a:r>
            <a:r>
              <a:rPr lang="en-US" sz="1600" err="1"/>
              <a:t>autorizada</a:t>
            </a:r>
            <a:r>
              <a:rPr lang="en-US" sz="1600" dirty="0"/>
              <a:t> de </a:t>
            </a:r>
            <a:r>
              <a:rPr lang="en-US" sz="1600" err="1"/>
              <a:t>informações</a:t>
            </a:r>
            <a:r>
              <a:rPr lang="en-US" sz="1600" dirty="0"/>
              <a:t> </a:t>
            </a:r>
            <a:r>
              <a:rPr lang="en-US" sz="1600" err="1"/>
              <a:t>críticas</a:t>
            </a:r>
            <a:endParaRPr lang="pt-BR" sz="160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3D5015-2668-DD9A-01B3-939AE8E02EF2}"/>
              </a:ext>
            </a:extLst>
          </p:cNvPr>
          <p:cNvSpPr txBox="1"/>
          <p:nvPr/>
        </p:nvSpPr>
        <p:spPr>
          <a:xfrm>
            <a:off x="9637929" y="4795988"/>
            <a:ext cx="2415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err="1"/>
              <a:t>Suporte</a:t>
            </a:r>
            <a:r>
              <a:rPr lang="en-US" sz="1600" dirty="0"/>
              <a:t> para dados </a:t>
            </a:r>
            <a:r>
              <a:rPr lang="en-US" sz="1600" err="1"/>
              <a:t>em</a:t>
            </a:r>
            <a:r>
              <a:rPr lang="en-US" sz="1600" dirty="0"/>
              <a:t> multi-cloud e no local</a:t>
            </a:r>
            <a:endParaRPr lang="pt-BR" sz="1600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4F9BF1-32A9-7530-9F86-7948CC18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08" y="1887876"/>
            <a:ext cx="5752454" cy="43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3">
            <a:extLst>
              <a:ext uri="{FF2B5EF4-FFF2-40B4-BE49-F238E27FC236}">
                <a16:creationId xmlns:a16="http://schemas.microsoft.com/office/drawing/2014/main" id="{FBB37129-9599-CA91-B6E3-1796850DD6F1}"/>
              </a:ext>
            </a:extLst>
          </p:cNvPr>
          <p:cNvSpPr txBox="1">
            <a:spLocks/>
          </p:cNvSpPr>
          <p:nvPr/>
        </p:nvSpPr>
        <p:spPr>
          <a:xfrm>
            <a:off x="558686" y="1110300"/>
            <a:ext cx="2908539" cy="472333"/>
          </a:xfrm>
          <a:prstGeom prst="rect">
            <a:avLst/>
          </a:prstGeom>
        </p:spPr>
        <p:txBody>
          <a:bodyPr vert="horz" lIns="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Calibri"/>
                <a:cs typeface="Calibri"/>
              </a:rPr>
              <a:t>PROBLEMÁTICA 06</a:t>
            </a:r>
            <a:endParaRPr lang="pt-BR"/>
          </a:p>
        </p:txBody>
      </p:sp>
      <p:pic>
        <p:nvPicPr>
          <p:cNvPr id="14" name="Imagem 1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9F5F7D94-A847-E6A8-25A0-B68D2F1D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71" y="2159858"/>
            <a:ext cx="4435549" cy="29777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55C9242-39F9-6E2D-C606-CCAC4A7B8EBF}"/>
              </a:ext>
            </a:extLst>
          </p:cNvPr>
          <p:cNvSpPr txBox="1"/>
          <p:nvPr/>
        </p:nvSpPr>
        <p:spPr>
          <a:xfrm>
            <a:off x="559982" y="2162226"/>
            <a:ext cx="27432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 TJDF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centralizar</a:t>
            </a:r>
            <a:r>
              <a:rPr lang="en-US" sz="2000" dirty="0"/>
              <a:t> a coleta de dados de </a:t>
            </a:r>
            <a:r>
              <a:rPr lang="en-US" sz="2000" dirty="0" err="1"/>
              <a:t>infraestrutura</a:t>
            </a:r>
            <a:r>
              <a:rPr lang="en-US" sz="2000" dirty="0"/>
              <a:t>, software e </a:t>
            </a:r>
            <a:r>
              <a:rPr lang="en-US" sz="2000" dirty="0" err="1"/>
              <a:t>recursos</a:t>
            </a:r>
            <a:r>
              <a:rPr lang="en-US" sz="2000" dirty="0"/>
              <a:t>, para com base nesses dados, </a:t>
            </a:r>
            <a:r>
              <a:rPr lang="en-US" sz="2000" dirty="0" err="1"/>
              <a:t>disparar</a:t>
            </a:r>
            <a:r>
              <a:rPr lang="en-US" sz="2000" dirty="0"/>
              <a:t> </a:t>
            </a:r>
            <a:r>
              <a:rPr lang="en-US" sz="2000" dirty="0" err="1"/>
              <a:t>processos</a:t>
            </a:r>
            <a:r>
              <a:rPr lang="en-US" sz="2000" dirty="0"/>
              <a:t> </a:t>
            </a:r>
            <a:r>
              <a:rPr lang="en-US" sz="2000" dirty="0" err="1"/>
              <a:t>automatizados</a:t>
            </a:r>
            <a:r>
              <a:rPr lang="en-US" sz="2000" dirty="0"/>
              <a:t> que </a:t>
            </a:r>
            <a:r>
              <a:rPr lang="en-US" sz="2000" dirty="0" err="1"/>
              <a:t>tratem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e </a:t>
            </a:r>
            <a:r>
              <a:rPr lang="en-US" sz="2000" dirty="0" err="1"/>
              <a:t>anomalias</a:t>
            </a:r>
            <a:r>
              <a:rPr lang="en-US" sz="2000" dirty="0"/>
              <a:t> no </a:t>
            </a:r>
            <a:r>
              <a:rPr lang="en-US" sz="2000" dirty="0" err="1"/>
              <a:t>ambiente</a:t>
            </a:r>
            <a:r>
              <a:rPr lang="en-US" sz="2000" dirty="0"/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34C81F-09EB-A531-F824-71874B61BAB3}"/>
              </a:ext>
            </a:extLst>
          </p:cNvPr>
          <p:cNvSpPr txBox="1"/>
          <p:nvPr/>
        </p:nvSpPr>
        <p:spPr>
          <a:xfrm>
            <a:off x="8315835" y="2015468"/>
            <a:ext cx="3505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b="1" dirty="0" err="1"/>
              <a:t>Camadas</a:t>
            </a:r>
            <a:r>
              <a:rPr lang="en-US" sz="1600" b="1" dirty="0"/>
              <a:t> de </a:t>
            </a:r>
            <a:r>
              <a:rPr lang="en-US" sz="1600" b="1" dirty="0" err="1"/>
              <a:t>segurança</a:t>
            </a:r>
            <a:r>
              <a:rPr lang="en-US" sz="1600" dirty="0"/>
              <a:t> - O NSG </a:t>
            </a:r>
            <a:r>
              <a:rPr lang="en-US" sz="1600" dirty="0" err="1"/>
              <a:t>fornece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en-US" sz="1600" dirty="0"/>
              <a:t> </a:t>
            </a:r>
            <a:r>
              <a:rPr lang="en-US" sz="1600" dirty="0" err="1"/>
              <a:t>camada</a:t>
            </a:r>
            <a:r>
              <a:rPr lang="en-US" sz="1600" dirty="0"/>
              <a:t> de </a:t>
            </a:r>
            <a:r>
              <a:rPr lang="en-US" sz="1600" dirty="0" err="1"/>
              <a:t>perímetro</a:t>
            </a:r>
            <a:r>
              <a:rPr lang="en-US" sz="1600" dirty="0"/>
              <a:t> e o Firewall </a:t>
            </a:r>
            <a:r>
              <a:rPr lang="en-US" sz="1600" dirty="0" err="1"/>
              <a:t>inspeciona</a:t>
            </a:r>
            <a:r>
              <a:rPr lang="en-US" sz="1600" dirty="0"/>
              <a:t> o </a:t>
            </a:r>
            <a:r>
              <a:rPr lang="en-US" sz="1600" dirty="0" err="1"/>
              <a:t>tráfego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a </a:t>
            </a:r>
            <a:r>
              <a:rPr lang="en-US" sz="1600" dirty="0" err="1"/>
              <a:t>fundo</a:t>
            </a:r>
            <a:r>
              <a:rPr lang="en-US" sz="1600" dirty="0"/>
              <a:t>. </a:t>
            </a:r>
            <a:r>
              <a:rPr lang="en-US" sz="1600" dirty="0" err="1"/>
              <a:t>Defesa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profundidade</a:t>
            </a:r>
            <a:r>
              <a:rPr lang="en-US" sz="1600" dirty="0"/>
              <a:t>.</a:t>
            </a:r>
            <a:endParaRPr lang="pt-BR" sz="1600" dirty="0">
              <a:ea typeface="Source Sans Pro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EB19A2E-9FDF-723A-A819-6358C82B6D9C}"/>
              </a:ext>
            </a:extLst>
          </p:cNvPr>
          <p:cNvSpPr txBox="1"/>
          <p:nvPr/>
        </p:nvSpPr>
        <p:spPr>
          <a:xfrm>
            <a:off x="8315834" y="3233363"/>
            <a:ext cx="3505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b="1" dirty="0" err="1"/>
              <a:t>Monitoramento</a:t>
            </a:r>
            <a:r>
              <a:rPr lang="en-US" sz="1600" b="1" dirty="0"/>
              <a:t> </a:t>
            </a:r>
            <a:r>
              <a:rPr lang="en-US" sz="1600" dirty="0"/>
              <a:t>- O Firewall </a:t>
            </a:r>
            <a:r>
              <a:rPr lang="en-US" sz="1600" dirty="0" err="1"/>
              <a:t>possui</a:t>
            </a:r>
            <a:r>
              <a:rPr lang="en-US" sz="1600" dirty="0"/>
              <a:t> </a:t>
            </a:r>
            <a:r>
              <a:rPr lang="en-US" sz="1600" dirty="0" err="1"/>
              <a:t>recursos</a:t>
            </a:r>
            <a:r>
              <a:rPr lang="en-US" sz="1600" dirty="0"/>
              <a:t> </a:t>
            </a:r>
            <a:r>
              <a:rPr lang="en-US" sz="1600" dirty="0" err="1"/>
              <a:t>avançados</a:t>
            </a:r>
            <a:r>
              <a:rPr lang="en-US" sz="1600" dirty="0"/>
              <a:t> de logging e </a:t>
            </a:r>
            <a:r>
              <a:rPr lang="en-US" sz="1600" dirty="0" err="1"/>
              <a:t>monitoramento</a:t>
            </a:r>
            <a:r>
              <a:rPr lang="en-US" sz="1600" dirty="0"/>
              <a:t> de </a:t>
            </a:r>
            <a:r>
              <a:rPr lang="en-US" sz="1600" dirty="0" err="1"/>
              <a:t>tráfego</a:t>
            </a:r>
            <a:r>
              <a:rPr lang="en-US" sz="1600" dirty="0"/>
              <a:t>.</a:t>
            </a:r>
            <a:endParaRPr lang="pt-BR" sz="1600" dirty="0">
              <a:ea typeface="Source Sans Pro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55467F-33EE-2E69-ECBD-7984B074FAF7}"/>
              </a:ext>
            </a:extLst>
          </p:cNvPr>
          <p:cNvSpPr txBox="1"/>
          <p:nvPr/>
        </p:nvSpPr>
        <p:spPr>
          <a:xfrm>
            <a:off x="8315834" y="4211310"/>
            <a:ext cx="3505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b="1" dirty="0" err="1"/>
              <a:t>Escalabilidade</a:t>
            </a:r>
            <a:r>
              <a:rPr lang="en-US" sz="1600" dirty="0"/>
              <a:t> - O NSG é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leve</a:t>
            </a:r>
            <a:r>
              <a:rPr lang="en-US" sz="1600" dirty="0"/>
              <a:t> e </a:t>
            </a:r>
            <a:r>
              <a:rPr lang="en-US" sz="1600" dirty="0" err="1"/>
              <a:t>rápido</a:t>
            </a:r>
            <a:r>
              <a:rPr lang="en-US" sz="1600" dirty="0"/>
              <a:t>, ideal para </a:t>
            </a:r>
            <a:r>
              <a:rPr lang="en-US" sz="1600" dirty="0" err="1"/>
              <a:t>grandes</a:t>
            </a:r>
            <a:r>
              <a:rPr lang="en-US" sz="1600" dirty="0"/>
              <a:t> volumes de </a:t>
            </a:r>
            <a:r>
              <a:rPr lang="en-US" sz="1600" dirty="0" err="1"/>
              <a:t>tráfego</a:t>
            </a:r>
            <a:r>
              <a:rPr lang="en-US" sz="1600" dirty="0"/>
              <a:t>. O Firewall é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robusto</a:t>
            </a:r>
            <a:r>
              <a:rPr lang="en-US" sz="1600" dirty="0"/>
              <a:t>.</a:t>
            </a:r>
            <a:endParaRPr lang="pt-BR" sz="1600" dirty="0">
              <a:ea typeface="Source Sans Pro"/>
            </a:endParaRPr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B849AA0E-0383-757D-2006-81039B157AE4}"/>
              </a:ext>
            </a:extLst>
          </p:cNvPr>
          <p:cNvSpPr txBox="1">
            <a:spLocks/>
          </p:cNvSpPr>
          <p:nvPr/>
        </p:nvSpPr>
        <p:spPr>
          <a:xfrm>
            <a:off x="3882632" y="626083"/>
            <a:ext cx="8311248" cy="96851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Calibri"/>
                <a:cs typeface="Calibri"/>
              </a:rPr>
              <a:t>SOLUÇÃO - </a:t>
            </a:r>
            <a:r>
              <a:rPr lang="pt-BR" b="1" dirty="0">
                <a:solidFill>
                  <a:srgbClr val="81CC48"/>
                </a:solidFill>
                <a:latin typeface="Calibri"/>
                <a:ea typeface="+mj-lt"/>
                <a:cs typeface="Calibri"/>
              </a:rPr>
              <a:t>Filtragem de Tráfego em Múltiplos Níveis com Azure Firewall - NSG - SENTINEL</a:t>
            </a:r>
          </a:p>
        </p:txBody>
      </p:sp>
    </p:spTree>
    <p:extLst>
      <p:ext uri="{BB962C8B-B14F-4D97-AF65-F5344CB8AC3E}">
        <p14:creationId xmlns:p14="http://schemas.microsoft.com/office/powerpoint/2010/main" val="18448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3">
            <a:extLst>
              <a:ext uri="{FF2B5EF4-FFF2-40B4-BE49-F238E27FC236}">
                <a16:creationId xmlns:a16="http://schemas.microsoft.com/office/drawing/2014/main" id="{FBB37129-9599-CA91-B6E3-1796850DD6F1}"/>
              </a:ext>
            </a:extLst>
          </p:cNvPr>
          <p:cNvSpPr txBox="1">
            <a:spLocks/>
          </p:cNvSpPr>
          <p:nvPr/>
        </p:nvSpPr>
        <p:spPr>
          <a:xfrm>
            <a:off x="558686" y="1110300"/>
            <a:ext cx="2908539" cy="472333"/>
          </a:xfrm>
          <a:prstGeom prst="rect">
            <a:avLst/>
          </a:prstGeom>
        </p:spPr>
        <p:txBody>
          <a:bodyPr vert="horz" lIns="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Calibri"/>
                <a:cs typeface="Calibri"/>
              </a:rPr>
              <a:t>PROBLEMÁTICA 07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55C9242-39F9-6E2D-C606-CCAC4A7B8EBF}"/>
              </a:ext>
            </a:extLst>
          </p:cNvPr>
          <p:cNvSpPr txBox="1"/>
          <p:nvPr/>
        </p:nvSpPr>
        <p:spPr>
          <a:xfrm>
            <a:off x="469745" y="2115460"/>
            <a:ext cx="280522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O TJDF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tomou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conhecimento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da ferramenta Microsoft Purview mas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tem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clareza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ela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pode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melhorar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segurança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no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ambiente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deles.</a:t>
            </a:r>
            <a:endParaRPr lang="pt-BR" sz="20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34C81F-09EB-A531-F824-71874B61BAB3}"/>
              </a:ext>
            </a:extLst>
          </p:cNvPr>
          <p:cNvSpPr txBox="1"/>
          <p:nvPr/>
        </p:nvSpPr>
        <p:spPr>
          <a:xfrm>
            <a:off x="9665002" y="2150667"/>
            <a:ext cx="24065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dirty="0" err="1"/>
              <a:t>Visibilidade</a:t>
            </a:r>
            <a:r>
              <a:rPr lang="en-US" sz="1600" dirty="0"/>
              <a:t> dos </a:t>
            </a:r>
            <a:r>
              <a:rPr lang="en-US" sz="1600" dirty="0" err="1"/>
              <a:t>ativos</a:t>
            </a:r>
            <a:r>
              <a:rPr lang="en-US" sz="1600" dirty="0"/>
              <a:t> de dados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toda</a:t>
            </a:r>
            <a:r>
              <a:rPr lang="en-US" sz="1600" dirty="0"/>
              <a:t> a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organização</a:t>
            </a:r>
            <a:endParaRPr lang="pt-BR" sz="1600" dirty="0">
              <a:ea typeface="Source Sans Pro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EB19A2E-9FDF-723A-A819-6358C82B6D9C}"/>
              </a:ext>
            </a:extLst>
          </p:cNvPr>
          <p:cNvSpPr txBox="1"/>
          <p:nvPr/>
        </p:nvSpPr>
        <p:spPr>
          <a:xfrm>
            <a:off x="9654268" y="3075661"/>
            <a:ext cx="2291317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Habilitar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o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acesso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aos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seus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dados,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segurança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e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soluções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risco</a:t>
            </a:r>
            <a:endParaRPr lang="pt-BR" sz="1600" dirty="0">
              <a:solidFill>
                <a:srgbClr val="FFFFFF"/>
              </a:solidFill>
              <a:latin typeface="Source Sans Pro"/>
              <a:ea typeface="Source Sans Pro"/>
              <a:cs typeface="Segoe UI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ea typeface="Source Sans Pro"/>
              <a:cs typeface="Segoe U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55467F-33EE-2E69-ECBD-7984B074FAF7}"/>
              </a:ext>
            </a:extLst>
          </p:cNvPr>
          <p:cNvSpPr txBox="1"/>
          <p:nvPr/>
        </p:nvSpPr>
        <p:spPr>
          <a:xfrm>
            <a:off x="9654269" y="4232643"/>
            <a:ext cx="240230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Capacitar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sua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organização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para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controlar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proteger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e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gerenciar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os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dados de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maneiras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novas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 e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cs typeface="Segoe UI"/>
              </a:rPr>
              <a:t>abrangentes</a:t>
            </a:r>
            <a:endParaRPr lang="pt-BR" sz="1600" dirty="0">
              <a:solidFill>
                <a:srgbClr val="FFFFFF"/>
              </a:solidFill>
              <a:latin typeface="Source Sans Pro"/>
              <a:ea typeface="Source Sans Pro"/>
              <a:cs typeface="Segoe UI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ea typeface="Source Sans Pro"/>
              <a:cs typeface="Segoe UI"/>
            </a:endParaRPr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B849AA0E-0383-757D-2006-81039B157AE4}"/>
              </a:ext>
            </a:extLst>
          </p:cNvPr>
          <p:cNvSpPr txBox="1">
            <a:spLocks/>
          </p:cNvSpPr>
          <p:nvPr/>
        </p:nvSpPr>
        <p:spPr>
          <a:xfrm>
            <a:off x="3882632" y="626083"/>
            <a:ext cx="8311248" cy="96851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Calibri"/>
                <a:cs typeface="Calibri"/>
              </a:rPr>
              <a:t>SOLUÇÃO - </a:t>
            </a:r>
            <a:r>
              <a:rPr lang="pt-BR" b="1">
                <a:latin typeface="Calibri"/>
                <a:ea typeface="+mj-lt"/>
                <a:cs typeface="Calibri"/>
              </a:rPr>
              <a:t> Excelência em Segurança de Dados com Microsoft Purview</a:t>
            </a:r>
            <a:endParaRPr lang="pt-BR" b="1" err="1">
              <a:latin typeface="Calibri"/>
              <a:ea typeface="+mj-lt"/>
              <a:cs typeface="Calibri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BF4DC57-FB53-DE74-E8EE-FE7E3F84F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44" y="2151853"/>
            <a:ext cx="5725808" cy="36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26E60-8824-40C8-9624-5890E719C52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B6A28-7094-4F7C-9CE6-FEFFCFA7E15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579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Source Sans Pro</vt:lpstr>
      <vt:lpstr>Times New Roman</vt:lpstr>
      <vt:lpstr>Wingdings</vt:lpstr>
      <vt:lpstr>Tema do Office</vt:lpstr>
      <vt:lpstr>shield</vt:lpstr>
      <vt:lpstr>Quem somos</vt:lpstr>
      <vt:lpstr>PROBLEMÁTICA 01</vt:lpstr>
      <vt:lpstr>ProblemÁtica 02</vt:lpstr>
      <vt:lpstr>PROBLEMÁTICA 03</vt:lpstr>
      <vt:lpstr>PROBLEMÁTICA 04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argumento de vendas</dc:title>
  <dc:creator/>
  <cp:lastModifiedBy>Bruno Bonatini</cp:lastModifiedBy>
  <cp:revision>264</cp:revision>
  <dcterms:created xsi:type="dcterms:W3CDTF">2023-08-31T13:57:35Z</dcterms:created>
  <dcterms:modified xsi:type="dcterms:W3CDTF">2023-09-05T00:23:50Z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