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5"/>
  </p:sldMasterIdLst>
  <p:notesMasterIdLst>
    <p:notesMasterId r:id="rId10"/>
  </p:notesMasterIdLst>
  <p:sldIdLst>
    <p:sldId id="385" r:id="rId6"/>
    <p:sldId id="383" r:id="rId7"/>
    <p:sldId id="386" r:id="rId8"/>
    <p:sldId id="3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04" userDrawn="1">
          <p15:clr>
            <a:srgbClr val="A4A3A4"/>
          </p15:clr>
        </p15:guide>
        <p15:guide id="2" orient="horz" pos="3864" userDrawn="1">
          <p15:clr>
            <a:srgbClr val="A4A3A4"/>
          </p15:clr>
        </p15:guide>
        <p15:guide id="3" orient="horz" pos="201" userDrawn="1">
          <p15:clr>
            <a:srgbClr val="A4A3A4"/>
          </p15:clr>
        </p15:guide>
        <p15:guide id="4" pos="7313" userDrawn="1">
          <p15:clr>
            <a:srgbClr val="A4A3A4"/>
          </p15:clr>
        </p15:guide>
        <p15:guide id="5" pos="40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01D"/>
    <a:srgbClr val="00B050"/>
    <a:srgbClr val="A7A9AC"/>
    <a:srgbClr val="6D6E71"/>
    <a:srgbClr val="FDBC5F"/>
    <a:srgbClr val="E31837"/>
    <a:srgbClr val="7C3520"/>
    <a:srgbClr val="DC4128"/>
    <a:srgbClr val="FFC000"/>
    <a:srgbClr val="BE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Estilo Médio 3 - Ênfas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Estilo Escuro 1 - Ênfas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Estilo Escuro 1 - Ênfase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6274" autoAdjust="0"/>
  </p:normalViewPr>
  <p:slideViewPr>
    <p:cSldViewPr snapToGrid="0" showGuides="1">
      <p:cViewPr varScale="1">
        <p:scale>
          <a:sx n="76" d="100"/>
          <a:sy n="76" d="100"/>
        </p:scale>
        <p:origin x="822" y="84"/>
      </p:cViewPr>
      <p:guideLst>
        <p:guide orient="horz" pos="4104"/>
        <p:guide orient="horz" pos="3864"/>
        <p:guide orient="horz" pos="201"/>
        <p:guide pos="7313"/>
        <p:guide pos="40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48" d="100"/>
          <a:sy n="48" d="100"/>
        </p:scale>
        <p:origin x="-266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8/29/2019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‹nº›</a:t>
            </a:fld>
            <a:endParaRPr lang="en-US" dirty="0"/>
          </a:p>
        </p:txBody>
      </p:sp>
    </p:spTree>
    <p:extLst>
      <p:ext uri="{BB962C8B-B14F-4D97-AF65-F5344CB8AC3E}">
        <p14:creationId xmlns:p14="http://schemas.microsoft.com/office/powerpoint/2010/main" val="335455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mn-lt"/>
                <a:ea typeface="+mn-ea"/>
                <a:cs typeface="+mn-cs"/>
              </a:rPr>
              <a:t>RDAP is one of the company’s key profiles includes an ultra high performance, multi vendor,</a:t>
            </a:r>
            <a:r>
              <a:rPr lang="en-IN" sz="1200" kern="1200" baseline="0" dirty="0">
                <a:solidFill>
                  <a:schemeClr val="tx1"/>
                </a:solidFill>
                <a:effectLst/>
                <a:latin typeface="+mn-lt"/>
                <a:ea typeface="+mn-ea"/>
                <a:cs typeface="+mn-cs"/>
              </a:rPr>
              <a:t> multi technology</a:t>
            </a:r>
            <a:r>
              <a:rPr lang="en-IN" sz="1200" kern="1200" dirty="0">
                <a:solidFill>
                  <a:schemeClr val="tx1"/>
                </a:solidFill>
                <a:effectLst/>
                <a:latin typeface="+mn-lt"/>
                <a:ea typeface="+mn-ea"/>
                <a:cs typeface="+mn-cs"/>
              </a:rPr>
              <a:t> data extraction platform and an Advanced Analytics solution designed to meet the needs of mobile operation in the next generation network and beyond… Platform</a:t>
            </a:r>
            <a:r>
              <a:rPr lang="en-IN" sz="1200" kern="1200" baseline="0" dirty="0">
                <a:solidFill>
                  <a:schemeClr val="tx1"/>
                </a:solidFill>
                <a:effectLst/>
                <a:latin typeface="+mn-lt"/>
                <a:ea typeface="+mn-ea"/>
                <a:cs typeface="+mn-cs"/>
              </a:rPr>
              <a:t> is capable of extracting near real time data, historical data, inventory data and data from EMS/NMS.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cs typeface="Arial" charset="0"/>
              </a:rPr>
              <a:t>RDAP powered by KNIME analytics platform to perform</a:t>
            </a:r>
            <a:r>
              <a:rPr lang="en-US" baseline="0" dirty="0">
                <a:latin typeface="Arial" charset="0"/>
                <a:cs typeface="Arial" charset="0"/>
              </a:rPr>
              <a:t> Data extraction, transform and load. </a:t>
            </a:r>
            <a:r>
              <a:rPr lang="en-US" dirty="0">
                <a:latin typeface="Arial" charset="0"/>
                <a:cs typeface="Arial" charset="0"/>
              </a:rPr>
              <a:t>KNIME</a:t>
            </a:r>
            <a:r>
              <a:rPr lang="en-US" baseline="0" dirty="0">
                <a:latin typeface="Arial" charset="0"/>
                <a:cs typeface="Arial" charset="0"/>
              </a:rPr>
              <a:t> analytics platform is a </a:t>
            </a:r>
            <a:r>
              <a:rPr lang="en-US" dirty="0">
                <a:latin typeface="Arial" charset="0"/>
                <a:cs typeface="Arial" charset="0"/>
              </a:rPr>
              <a:t>Modular platform for building and running workflows using predefined components.</a:t>
            </a:r>
            <a:r>
              <a:rPr lang="en-US" baseline="0" dirty="0">
                <a:latin typeface="Arial" charset="0"/>
                <a:cs typeface="Arial" charset="0"/>
              </a:rPr>
              <a:t> Within KNIME Analytics platform e</a:t>
            </a:r>
            <a:r>
              <a:rPr lang="en-US" dirty="0">
                <a:latin typeface="Arial" charset="0"/>
                <a:cs typeface="Arial" charset="0"/>
              </a:rPr>
              <a:t>xtensive data analytics features are available –Machine</a:t>
            </a:r>
            <a:r>
              <a:rPr lang="en-US" baseline="0" dirty="0">
                <a:latin typeface="Arial" charset="0"/>
                <a:cs typeface="Arial" charset="0"/>
              </a:rPr>
              <a:t> Learning algorithms, </a:t>
            </a:r>
            <a:r>
              <a:rPr lang="en-US" dirty="0">
                <a:latin typeface="Arial" charset="0"/>
                <a:cs typeface="Arial" charset="0"/>
              </a:rPr>
              <a:t>Statistical, Clustering, Decision trees, for KPI</a:t>
            </a:r>
            <a:r>
              <a:rPr lang="en-US" baseline="0" dirty="0">
                <a:latin typeface="Arial" charset="0"/>
                <a:cs typeface="Arial" charset="0"/>
              </a:rPr>
              <a:t> Calculations and reports generation.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cs typeface="Arial" charset="0"/>
              </a:rPr>
              <a:t>RDAP made</a:t>
            </a:r>
            <a:r>
              <a:rPr lang="en-US" baseline="0" dirty="0">
                <a:latin typeface="Arial" charset="0"/>
                <a:cs typeface="Arial" charset="0"/>
              </a:rPr>
              <a:t> it simple to </a:t>
            </a:r>
            <a:r>
              <a:rPr lang="en-US" dirty="0">
                <a:latin typeface="Trebuchet MS"/>
                <a:ea typeface="Times New Roman" panose="02020603050405020304" pitchFamily="18" charset="0"/>
              </a:rPr>
              <a:t>Visibility to the network raw counters and provision to create customized KPIs,</a:t>
            </a:r>
            <a:r>
              <a:rPr lang="en-US" baseline="0" dirty="0">
                <a:latin typeface="Trebuchet MS"/>
                <a:ea typeface="Times New Roman" panose="02020603050405020304" pitchFamily="18" charset="0"/>
              </a:rPr>
              <a:t> </a:t>
            </a:r>
            <a:r>
              <a:rPr lang="en-US" dirty="0">
                <a:latin typeface="Trebuchet MS"/>
                <a:ea typeface="Times New Roman" panose="02020603050405020304" pitchFamily="18" charset="0"/>
              </a:rPr>
              <a:t>Automatic dashboard generation in</a:t>
            </a:r>
            <a:r>
              <a:rPr lang="en-US" baseline="0" dirty="0">
                <a:latin typeface="Trebuchet MS"/>
                <a:ea typeface="Times New Roman" panose="02020603050405020304" pitchFamily="18" charset="0"/>
              </a:rPr>
              <a:t> near real time</a:t>
            </a:r>
            <a:r>
              <a:rPr lang="en-US" dirty="0">
                <a:latin typeface="Trebuchet MS"/>
                <a:ea typeface="Times New Roman" panose="02020603050405020304" pitchFamily="18" charset="0"/>
              </a:rPr>
              <a:t> using robotic process by fetching the data from central database.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rebuchet MS"/>
                <a:ea typeface="Times New Roman" panose="02020603050405020304" pitchFamily="18" charset="0"/>
              </a:rPr>
              <a:t>Some</a:t>
            </a:r>
            <a:r>
              <a:rPr lang="en-US" baseline="0" dirty="0">
                <a:latin typeface="Trebuchet MS"/>
                <a:ea typeface="Times New Roman" panose="02020603050405020304" pitchFamily="18" charset="0"/>
              </a:rPr>
              <a:t> of the major benefits of RDAP are 1) near real time reporting 2) Auto Data pulling from data sources 3) User flavored report formation 4) Maintenance and Audit reports 5) Network Health Management reports 6) Asset Inventory reports etc.</a:t>
            </a:r>
            <a:endParaRPr lang="en-IN"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Arial" charset="0"/>
              <a:cs typeface="Arial" charset="0"/>
            </a:endParaRPr>
          </a:p>
          <a:p>
            <a:pPr lvl="0"/>
            <a:endParaRPr lang="en-I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pPr>
              <a:defRPr/>
            </a:pPr>
            <a:fld id="{23A356D5-C1AA-46B7-92C6-8456CE072E63}" type="slidenum">
              <a:rPr lang="en-US" smtClean="0"/>
              <a:pPr>
                <a:defRPr/>
              </a:pPr>
              <a:t>1</a:t>
            </a:fld>
            <a:endParaRPr lang="en-US" dirty="0"/>
          </a:p>
        </p:txBody>
      </p:sp>
    </p:spTree>
    <p:extLst>
      <p:ext uri="{BB962C8B-B14F-4D97-AF65-F5344CB8AC3E}">
        <p14:creationId xmlns:p14="http://schemas.microsoft.com/office/powerpoint/2010/main" val="246733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mn-lt"/>
                <a:ea typeface="+mn-ea"/>
                <a:cs typeface="+mn-cs"/>
              </a:rPr>
              <a:t>RDAP is one of the company’s key profiles includes an ultra high performance, multi vendor,</a:t>
            </a:r>
            <a:r>
              <a:rPr lang="en-IN" sz="1200" kern="1200" baseline="0" dirty="0">
                <a:solidFill>
                  <a:schemeClr val="tx1"/>
                </a:solidFill>
                <a:effectLst/>
                <a:latin typeface="+mn-lt"/>
                <a:ea typeface="+mn-ea"/>
                <a:cs typeface="+mn-cs"/>
              </a:rPr>
              <a:t> multi technology</a:t>
            </a:r>
            <a:r>
              <a:rPr lang="en-IN" sz="1200" kern="1200" dirty="0">
                <a:solidFill>
                  <a:schemeClr val="tx1"/>
                </a:solidFill>
                <a:effectLst/>
                <a:latin typeface="+mn-lt"/>
                <a:ea typeface="+mn-ea"/>
                <a:cs typeface="+mn-cs"/>
              </a:rPr>
              <a:t> data extraction platform and an Advanced Analytics solution designed to meet the needs of mobile operation in the next generation network and beyond… Platform</a:t>
            </a:r>
            <a:r>
              <a:rPr lang="en-IN" sz="1200" kern="1200" baseline="0" dirty="0">
                <a:solidFill>
                  <a:schemeClr val="tx1"/>
                </a:solidFill>
                <a:effectLst/>
                <a:latin typeface="+mn-lt"/>
                <a:ea typeface="+mn-ea"/>
                <a:cs typeface="+mn-cs"/>
              </a:rPr>
              <a:t> is capable of extracting near real time data, historical data, inventory data and data from EMS/NMS.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cs typeface="Arial" charset="0"/>
              </a:rPr>
              <a:t>RDAP powered by KNIME analytics platform to perform</a:t>
            </a:r>
            <a:r>
              <a:rPr lang="en-US" baseline="0" dirty="0">
                <a:latin typeface="Arial" charset="0"/>
                <a:cs typeface="Arial" charset="0"/>
              </a:rPr>
              <a:t> Data extraction, transform and load. </a:t>
            </a:r>
            <a:r>
              <a:rPr lang="en-US" dirty="0">
                <a:latin typeface="Arial" charset="0"/>
                <a:cs typeface="Arial" charset="0"/>
              </a:rPr>
              <a:t>KNIME</a:t>
            </a:r>
            <a:r>
              <a:rPr lang="en-US" baseline="0" dirty="0">
                <a:latin typeface="Arial" charset="0"/>
                <a:cs typeface="Arial" charset="0"/>
              </a:rPr>
              <a:t> analytics platform is a </a:t>
            </a:r>
            <a:r>
              <a:rPr lang="en-US" dirty="0">
                <a:latin typeface="Arial" charset="0"/>
                <a:cs typeface="Arial" charset="0"/>
              </a:rPr>
              <a:t>Modular platform for building and running workflows using predefined components.</a:t>
            </a:r>
            <a:r>
              <a:rPr lang="en-US" baseline="0" dirty="0">
                <a:latin typeface="Arial" charset="0"/>
                <a:cs typeface="Arial" charset="0"/>
              </a:rPr>
              <a:t> Within KNIME Analytics platform e</a:t>
            </a:r>
            <a:r>
              <a:rPr lang="en-US" dirty="0">
                <a:latin typeface="Arial" charset="0"/>
                <a:cs typeface="Arial" charset="0"/>
              </a:rPr>
              <a:t>xtensive data analytics features are available –Machine</a:t>
            </a:r>
            <a:r>
              <a:rPr lang="en-US" baseline="0" dirty="0">
                <a:latin typeface="Arial" charset="0"/>
                <a:cs typeface="Arial" charset="0"/>
              </a:rPr>
              <a:t> Learning algorithms, </a:t>
            </a:r>
            <a:r>
              <a:rPr lang="en-US" dirty="0">
                <a:latin typeface="Arial" charset="0"/>
                <a:cs typeface="Arial" charset="0"/>
              </a:rPr>
              <a:t>Statistical, Clustering, Decision trees, for KPI</a:t>
            </a:r>
            <a:r>
              <a:rPr lang="en-US" baseline="0" dirty="0">
                <a:latin typeface="Arial" charset="0"/>
                <a:cs typeface="Arial" charset="0"/>
              </a:rPr>
              <a:t> Calculations and reports generation.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cs typeface="Arial" charset="0"/>
              </a:rPr>
              <a:t>RDAP made</a:t>
            </a:r>
            <a:r>
              <a:rPr lang="en-US" baseline="0" dirty="0">
                <a:latin typeface="Arial" charset="0"/>
                <a:cs typeface="Arial" charset="0"/>
              </a:rPr>
              <a:t> it simple to </a:t>
            </a:r>
            <a:r>
              <a:rPr lang="en-US" dirty="0">
                <a:latin typeface="Trebuchet MS"/>
                <a:ea typeface="Times New Roman" panose="02020603050405020304" pitchFamily="18" charset="0"/>
              </a:rPr>
              <a:t>Visibility to the network raw counters and provision to create customized KPIs,</a:t>
            </a:r>
            <a:r>
              <a:rPr lang="en-US" baseline="0" dirty="0">
                <a:latin typeface="Trebuchet MS"/>
                <a:ea typeface="Times New Roman" panose="02020603050405020304" pitchFamily="18" charset="0"/>
              </a:rPr>
              <a:t> </a:t>
            </a:r>
            <a:r>
              <a:rPr lang="en-US" dirty="0">
                <a:latin typeface="Trebuchet MS"/>
                <a:ea typeface="Times New Roman" panose="02020603050405020304" pitchFamily="18" charset="0"/>
              </a:rPr>
              <a:t>Automatic dashboard generation in</a:t>
            </a:r>
            <a:r>
              <a:rPr lang="en-US" baseline="0" dirty="0">
                <a:latin typeface="Trebuchet MS"/>
                <a:ea typeface="Times New Roman" panose="02020603050405020304" pitchFamily="18" charset="0"/>
              </a:rPr>
              <a:t> near real time</a:t>
            </a:r>
            <a:r>
              <a:rPr lang="en-US" dirty="0">
                <a:latin typeface="Trebuchet MS"/>
                <a:ea typeface="Times New Roman" panose="02020603050405020304" pitchFamily="18" charset="0"/>
              </a:rPr>
              <a:t> using robotic process by fetching the data from central database.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rebuchet MS"/>
                <a:ea typeface="Times New Roman" panose="02020603050405020304" pitchFamily="18" charset="0"/>
              </a:rPr>
              <a:t>Some</a:t>
            </a:r>
            <a:r>
              <a:rPr lang="en-US" baseline="0" dirty="0">
                <a:latin typeface="Trebuchet MS"/>
                <a:ea typeface="Times New Roman" panose="02020603050405020304" pitchFamily="18" charset="0"/>
              </a:rPr>
              <a:t> of the major benefits of RDAP are 1) near real time reporting 2) Auto Data pulling from data sources 3) User flavored report formation 4) Maintenance and Audit reports 5) Network Health Management reports 6) Asset Inventory reports etc.</a:t>
            </a:r>
            <a:endParaRPr lang="en-IN"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Arial" charset="0"/>
              <a:cs typeface="Arial" charset="0"/>
            </a:endParaRPr>
          </a:p>
          <a:p>
            <a:pPr lvl="0"/>
            <a:endParaRPr lang="en-I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pPr>
              <a:defRPr/>
            </a:pPr>
            <a:fld id="{23A356D5-C1AA-46B7-92C6-8456CE072E63}" type="slidenum">
              <a:rPr lang="en-US" smtClean="0"/>
              <a:pPr>
                <a:defRPr/>
              </a:pPr>
              <a:t>2</a:t>
            </a:fld>
            <a:endParaRPr lang="en-US" dirty="0"/>
          </a:p>
        </p:txBody>
      </p:sp>
    </p:spTree>
    <p:extLst>
      <p:ext uri="{BB962C8B-B14F-4D97-AF65-F5344CB8AC3E}">
        <p14:creationId xmlns:p14="http://schemas.microsoft.com/office/powerpoint/2010/main" val="12190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mn-lt"/>
                <a:ea typeface="+mn-ea"/>
                <a:cs typeface="+mn-cs"/>
              </a:rPr>
              <a:t>RDAP is one of the company’s key profiles includes an ultra high performance, multi vendor,</a:t>
            </a:r>
            <a:r>
              <a:rPr lang="en-IN" sz="1200" kern="1200" baseline="0" dirty="0">
                <a:solidFill>
                  <a:schemeClr val="tx1"/>
                </a:solidFill>
                <a:effectLst/>
                <a:latin typeface="+mn-lt"/>
                <a:ea typeface="+mn-ea"/>
                <a:cs typeface="+mn-cs"/>
              </a:rPr>
              <a:t> multi technology</a:t>
            </a:r>
            <a:r>
              <a:rPr lang="en-IN" sz="1200" kern="1200" dirty="0">
                <a:solidFill>
                  <a:schemeClr val="tx1"/>
                </a:solidFill>
                <a:effectLst/>
                <a:latin typeface="+mn-lt"/>
                <a:ea typeface="+mn-ea"/>
                <a:cs typeface="+mn-cs"/>
              </a:rPr>
              <a:t> data extraction platform and an Advanced Analytics solution designed to meet the needs of mobile operation in the next generation network and beyond… Platform</a:t>
            </a:r>
            <a:r>
              <a:rPr lang="en-IN" sz="1200" kern="1200" baseline="0" dirty="0">
                <a:solidFill>
                  <a:schemeClr val="tx1"/>
                </a:solidFill>
                <a:effectLst/>
                <a:latin typeface="+mn-lt"/>
                <a:ea typeface="+mn-ea"/>
                <a:cs typeface="+mn-cs"/>
              </a:rPr>
              <a:t> is capable of extracting near real time data, historical data, inventory data and data from EMS/NMS.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cs typeface="Arial" charset="0"/>
              </a:rPr>
              <a:t>RDAP powered by KNIME analytics platform to perform</a:t>
            </a:r>
            <a:r>
              <a:rPr lang="en-US" baseline="0" dirty="0">
                <a:latin typeface="Arial" charset="0"/>
                <a:cs typeface="Arial" charset="0"/>
              </a:rPr>
              <a:t> Data extraction, transform and load. </a:t>
            </a:r>
            <a:r>
              <a:rPr lang="en-US" dirty="0">
                <a:latin typeface="Arial" charset="0"/>
                <a:cs typeface="Arial" charset="0"/>
              </a:rPr>
              <a:t>KNIME</a:t>
            </a:r>
            <a:r>
              <a:rPr lang="en-US" baseline="0" dirty="0">
                <a:latin typeface="Arial" charset="0"/>
                <a:cs typeface="Arial" charset="0"/>
              </a:rPr>
              <a:t> analytics platform is a </a:t>
            </a:r>
            <a:r>
              <a:rPr lang="en-US" dirty="0">
                <a:latin typeface="Arial" charset="0"/>
                <a:cs typeface="Arial" charset="0"/>
              </a:rPr>
              <a:t>Modular platform for building and running workflows using predefined components.</a:t>
            </a:r>
            <a:r>
              <a:rPr lang="en-US" baseline="0" dirty="0">
                <a:latin typeface="Arial" charset="0"/>
                <a:cs typeface="Arial" charset="0"/>
              </a:rPr>
              <a:t> Within KNIME Analytics platform e</a:t>
            </a:r>
            <a:r>
              <a:rPr lang="en-US" dirty="0">
                <a:latin typeface="Arial" charset="0"/>
                <a:cs typeface="Arial" charset="0"/>
              </a:rPr>
              <a:t>xtensive data analytics features are available –Machine</a:t>
            </a:r>
            <a:r>
              <a:rPr lang="en-US" baseline="0" dirty="0">
                <a:latin typeface="Arial" charset="0"/>
                <a:cs typeface="Arial" charset="0"/>
              </a:rPr>
              <a:t> Learning algorithms, </a:t>
            </a:r>
            <a:r>
              <a:rPr lang="en-US" dirty="0">
                <a:latin typeface="Arial" charset="0"/>
                <a:cs typeface="Arial" charset="0"/>
              </a:rPr>
              <a:t>Statistical, Clustering, Decision trees, for KPI</a:t>
            </a:r>
            <a:r>
              <a:rPr lang="en-US" baseline="0" dirty="0">
                <a:latin typeface="Arial" charset="0"/>
                <a:cs typeface="Arial" charset="0"/>
              </a:rPr>
              <a:t> Calculations and reports generation.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cs typeface="Arial" charset="0"/>
              </a:rPr>
              <a:t>RDAP made</a:t>
            </a:r>
            <a:r>
              <a:rPr lang="en-US" baseline="0" dirty="0">
                <a:latin typeface="Arial" charset="0"/>
                <a:cs typeface="Arial" charset="0"/>
              </a:rPr>
              <a:t> it simple to </a:t>
            </a:r>
            <a:r>
              <a:rPr lang="en-US" dirty="0">
                <a:latin typeface="Trebuchet MS"/>
                <a:ea typeface="Times New Roman" panose="02020603050405020304" pitchFamily="18" charset="0"/>
              </a:rPr>
              <a:t>Visibility to the network raw counters and provision to create customized KPIs,</a:t>
            </a:r>
            <a:r>
              <a:rPr lang="en-US" baseline="0" dirty="0">
                <a:latin typeface="Trebuchet MS"/>
                <a:ea typeface="Times New Roman" panose="02020603050405020304" pitchFamily="18" charset="0"/>
              </a:rPr>
              <a:t> </a:t>
            </a:r>
            <a:r>
              <a:rPr lang="en-US" dirty="0">
                <a:latin typeface="Trebuchet MS"/>
                <a:ea typeface="Times New Roman" panose="02020603050405020304" pitchFamily="18" charset="0"/>
              </a:rPr>
              <a:t>Automatic dashboard generation in</a:t>
            </a:r>
            <a:r>
              <a:rPr lang="en-US" baseline="0" dirty="0">
                <a:latin typeface="Trebuchet MS"/>
                <a:ea typeface="Times New Roman" panose="02020603050405020304" pitchFamily="18" charset="0"/>
              </a:rPr>
              <a:t> near real time</a:t>
            </a:r>
            <a:r>
              <a:rPr lang="en-US" dirty="0">
                <a:latin typeface="Trebuchet MS"/>
                <a:ea typeface="Times New Roman" panose="02020603050405020304" pitchFamily="18" charset="0"/>
              </a:rPr>
              <a:t> using robotic process by fetching the data from central database.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rebuchet MS"/>
                <a:ea typeface="Times New Roman" panose="02020603050405020304" pitchFamily="18" charset="0"/>
              </a:rPr>
              <a:t>Some</a:t>
            </a:r>
            <a:r>
              <a:rPr lang="en-US" baseline="0" dirty="0">
                <a:latin typeface="Trebuchet MS"/>
                <a:ea typeface="Times New Roman" panose="02020603050405020304" pitchFamily="18" charset="0"/>
              </a:rPr>
              <a:t> of the major benefits of RDAP are 1) near real time reporting 2) Auto Data pulling from data sources 3) User flavored report formation 4) Maintenance and Audit reports 5) Network Health Management reports 6) Asset Inventory reports etc.</a:t>
            </a:r>
            <a:endParaRPr lang="en-IN"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Arial" charset="0"/>
              <a:cs typeface="Arial" charset="0"/>
            </a:endParaRPr>
          </a:p>
          <a:p>
            <a:pPr lvl="0"/>
            <a:endParaRPr lang="en-I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pPr>
              <a:defRPr/>
            </a:pPr>
            <a:fld id="{23A356D5-C1AA-46B7-92C6-8456CE072E63}" type="slidenum">
              <a:rPr lang="en-US" smtClean="0"/>
              <a:pPr>
                <a:defRPr/>
              </a:pPr>
              <a:t>3</a:t>
            </a:fld>
            <a:endParaRPr lang="en-US" dirty="0"/>
          </a:p>
        </p:txBody>
      </p:sp>
    </p:spTree>
    <p:extLst>
      <p:ext uri="{BB962C8B-B14F-4D97-AF65-F5344CB8AC3E}">
        <p14:creationId xmlns:p14="http://schemas.microsoft.com/office/powerpoint/2010/main" val="257250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IN" sz="1200" kern="1200" dirty="0">
                <a:solidFill>
                  <a:schemeClr val="tx1"/>
                </a:solidFill>
                <a:effectLst/>
                <a:latin typeface="+mn-lt"/>
                <a:ea typeface="+mn-ea"/>
                <a:cs typeface="+mn-cs"/>
              </a:rPr>
              <a:t>RDAP is one of the company’s key profiles includes an ultra high performance, multi vendor,</a:t>
            </a:r>
            <a:r>
              <a:rPr lang="en-IN" sz="1200" kern="1200" baseline="0" dirty="0">
                <a:solidFill>
                  <a:schemeClr val="tx1"/>
                </a:solidFill>
                <a:effectLst/>
                <a:latin typeface="+mn-lt"/>
                <a:ea typeface="+mn-ea"/>
                <a:cs typeface="+mn-cs"/>
              </a:rPr>
              <a:t> multi technology</a:t>
            </a:r>
            <a:r>
              <a:rPr lang="en-IN" sz="1200" kern="1200" dirty="0">
                <a:solidFill>
                  <a:schemeClr val="tx1"/>
                </a:solidFill>
                <a:effectLst/>
                <a:latin typeface="+mn-lt"/>
                <a:ea typeface="+mn-ea"/>
                <a:cs typeface="+mn-cs"/>
              </a:rPr>
              <a:t> data extraction platform and an Advanced Analytics solution designed to meet the needs of mobile operation in the next generation network and beyond… Platform</a:t>
            </a:r>
            <a:r>
              <a:rPr lang="en-IN" sz="1200" kern="1200" baseline="0" dirty="0">
                <a:solidFill>
                  <a:schemeClr val="tx1"/>
                </a:solidFill>
                <a:effectLst/>
                <a:latin typeface="+mn-lt"/>
                <a:ea typeface="+mn-ea"/>
                <a:cs typeface="+mn-cs"/>
              </a:rPr>
              <a:t> is capable of extracting near real time data, historical data, inventory data and data from EMS/NMS.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cs typeface="Arial" charset="0"/>
              </a:rPr>
              <a:t>RDAP powered by KNIME analytics platform to perform</a:t>
            </a:r>
            <a:r>
              <a:rPr lang="en-US" baseline="0" dirty="0">
                <a:latin typeface="Arial" charset="0"/>
                <a:cs typeface="Arial" charset="0"/>
              </a:rPr>
              <a:t> Data extraction, transform and load. </a:t>
            </a:r>
            <a:r>
              <a:rPr lang="en-US" dirty="0">
                <a:latin typeface="Arial" charset="0"/>
                <a:cs typeface="Arial" charset="0"/>
              </a:rPr>
              <a:t>KNIME</a:t>
            </a:r>
            <a:r>
              <a:rPr lang="en-US" baseline="0" dirty="0">
                <a:latin typeface="Arial" charset="0"/>
                <a:cs typeface="Arial" charset="0"/>
              </a:rPr>
              <a:t> analytics platform is a </a:t>
            </a:r>
            <a:r>
              <a:rPr lang="en-US" dirty="0">
                <a:latin typeface="Arial" charset="0"/>
                <a:cs typeface="Arial" charset="0"/>
              </a:rPr>
              <a:t>Modular platform for building and running workflows using predefined components.</a:t>
            </a:r>
            <a:r>
              <a:rPr lang="en-US" baseline="0" dirty="0">
                <a:latin typeface="Arial" charset="0"/>
                <a:cs typeface="Arial" charset="0"/>
              </a:rPr>
              <a:t> Within KNIME Analytics platform e</a:t>
            </a:r>
            <a:r>
              <a:rPr lang="en-US" dirty="0">
                <a:latin typeface="Arial" charset="0"/>
                <a:cs typeface="Arial" charset="0"/>
              </a:rPr>
              <a:t>xtensive data analytics features are available –Machine</a:t>
            </a:r>
            <a:r>
              <a:rPr lang="en-US" baseline="0" dirty="0">
                <a:latin typeface="Arial" charset="0"/>
                <a:cs typeface="Arial" charset="0"/>
              </a:rPr>
              <a:t> Learning algorithms, </a:t>
            </a:r>
            <a:r>
              <a:rPr lang="en-US" dirty="0">
                <a:latin typeface="Arial" charset="0"/>
                <a:cs typeface="Arial" charset="0"/>
              </a:rPr>
              <a:t>Statistical, Clustering, Decision trees, for KPI</a:t>
            </a:r>
            <a:r>
              <a:rPr lang="en-US" baseline="0" dirty="0">
                <a:latin typeface="Arial" charset="0"/>
                <a:cs typeface="Arial" charset="0"/>
              </a:rPr>
              <a:t> Calculations and reports generation.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Arial" charset="0"/>
                <a:cs typeface="Arial" charset="0"/>
              </a:rPr>
              <a:t>RDAP made</a:t>
            </a:r>
            <a:r>
              <a:rPr lang="en-US" baseline="0" dirty="0">
                <a:latin typeface="Arial" charset="0"/>
                <a:cs typeface="Arial" charset="0"/>
              </a:rPr>
              <a:t> it simple to </a:t>
            </a:r>
            <a:r>
              <a:rPr lang="en-US" dirty="0">
                <a:latin typeface="Trebuchet MS"/>
                <a:ea typeface="Times New Roman" panose="02020603050405020304" pitchFamily="18" charset="0"/>
              </a:rPr>
              <a:t>Visibility to the network raw counters and provision to create customized KPIs,</a:t>
            </a:r>
            <a:r>
              <a:rPr lang="en-US" baseline="0" dirty="0">
                <a:latin typeface="Trebuchet MS"/>
                <a:ea typeface="Times New Roman" panose="02020603050405020304" pitchFamily="18" charset="0"/>
              </a:rPr>
              <a:t> </a:t>
            </a:r>
            <a:r>
              <a:rPr lang="en-US" dirty="0">
                <a:latin typeface="Trebuchet MS"/>
                <a:ea typeface="Times New Roman" panose="02020603050405020304" pitchFamily="18" charset="0"/>
              </a:rPr>
              <a:t>Automatic dashboard generation in</a:t>
            </a:r>
            <a:r>
              <a:rPr lang="en-US" baseline="0" dirty="0">
                <a:latin typeface="Trebuchet MS"/>
                <a:ea typeface="Times New Roman" panose="02020603050405020304" pitchFamily="18" charset="0"/>
              </a:rPr>
              <a:t> near real time</a:t>
            </a:r>
            <a:r>
              <a:rPr lang="en-US" dirty="0">
                <a:latin typeface="Trebuchet MS"/>
                <a:ea typeface="Times New Roman" panose="02020603050405020304" pitchFamily="18" charset="0"/>
              </a:rPr>
              <a:t> using robotic process by fetching the data from central database.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rebuchet MS"/>
                <a:ea typeface="Times New Roman" panose="02020603050405020304" pitchFamily="18" charset="0"/>
              </a:rPr>
              <a:t>Some</a:t>
            </a:r>
            <a:r>
              <a:rPr lang="en-US" baseline="0" dirty="0">
                <a:latin typeface="Trebuchet MS"/>
                <a:ea typeface="Times New Roman" panose="02020603050405020304" pitchFamily="18" charset="0"/>
              </a:rPr>
              <a:t> of the major benefits of RDAP are 1) near real time reporting 2) Auto Data pulling from data sources 3) User flavored report formation 4) Maintenance and Audit reports 5) Network Health Management reports 6) Asset Inventory reports etc.</a:t>
            </a:r>
            <a:endParaRPr lang="en-IN" dirty="0">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latin typeface="Arial" charset="0"/>
              <a:cs typeface="Arial" charset="0"/>
            </a:endParaRPr>
          </a:p>
          <a:p>
            <a:pPr lvl="0"/>
            <a:endParaRPr lang="en-I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IN" sz="1200" kern="1200" baseline="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pPr>
              <a:defRPr/>
            </a:pPr>
            <a:fld id="{23A356D5-C1AA-46B7-92C6-8456CE072E63}" type="slidenum">
              <a:rPr lang="en-US" smtClean="0"/>
              <a:pPr>
                <a:defRPr/>
              </a:pPr>
              <a:t>4</a:t>
            </a:fld>
            <a:endParaRPr lang="en-US" dirty="0"/>
          </a:p>
        </p:txBody>
      </p:sp>
    </p:spTree>
    <p:extLst>
      <p:ext uri="{BB962C8B-B14F-4D97-AF65-F5344CB8AC3E}">
        <p14:creationId xmlns:p14="http://schemas.microsoft.com/office/powerpoint/2010/main" val="872954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a:stretch>
            <a:fillRect/>
          </a:stretch>
        </p:blipFill>
        <p:spPr bwMode="ltGray">
          <a:xfrm>
            <a:off x="1070" y="1"/>
            <a:ext cx="5291765" cy="1443209"/>
          </a:xfrm>
          <a:prstGeom prst="rect">
            <a:avLst/>
          </a:prstGeom>
        </p:spPr>
      </p:pic>
      <p:sp>
        <p:nvSpPr>
          <p:cNvPr id="10" name="Slide Number Placeholder 5"/>
          <p:cNvSpPr txBox="1">
            <a:spLocks/>
          </p:cNvSpPr>
          <p:nvPr userDrawn="1"/>
        </p:nvSpPr>
        <p:spPr bwMode="auto">
          <a:xfrm>
            <a:off x="11769154" y="6614013"/>
            <a:ext cx="203581" cy="153888"/>
          </a:xfrm>
          <a:prstGeom prst="rect">
            <a:avLst/>
          </a:prstGeom>
          <a:noFill/>
          <a:ln w="9525">
            <a:noFill/>
            <a:miter lim="800000"/>
            <a:headEnd/>
            <a:tailEnd/>
          </a:ln>
        </p:spPr>
        <p:txBody>
          <a:bodyPr wrap="none" lIns="0" tIns="0" rIns="0" bIns="0" anchor="ctr">
            <a:spAutoFit/>
          </a:bodyPr>
          <a:lstStyle/>
          <a:p>
            <a:pPr marL="0" algn="r" defTabSz="914400" rtl="0" eaLnBrk="1" latinLnBrk="0" hangingPunct="1">
              <a:defRPr/>
            </a:pPr>
            <a:fld id="{6856ECDB-1CEE-4F69-ADCA-557460F2116E}" type="slidenum">
              <a:rPr lang="en-US" sz="1000" kern="1200" smtClean="0">
                <a:solidFill>
                  <a:schemeClr val="tx2"/>
                </a:solidFill>
                <a:latin typeface="Arial" pitchFamily="34" charset="0"/>
                <a:ea typeface="+mn-ea"/>
                <a:cs typeface="Arial" pitchFamily="34" charset="0"/>
              </a:rPr>
              <a:pPr marL="0" algn="r" defTabSz="914400" rtl="0" eaLnBrk="1" latinLnBrk="0" hangingPunct="1">
                <a:defRPr/>
              </a:pPr>
              <a:t>‹nº›</a:t>
            </a:fld>
            <a:endParaRPr lang="en-US" sz="1000" kern="1200" dirty="0">
              <a:solidFill>
                <a:schemeClr val="tx2"/>
              </a:solidFill>
              <a:latin typeface="Arial" pitchFamily="34" charset="0"/>
              <a:ea typeface="+mn-ea"/>
              <a:cs typeface="Arial" pitchFamily="34" charset="0"/>
            </a:endParaRPr>
          </a:p>
        </p:txBody>
      </p:sp>
      <p:pic>
        <p:nvPicPr>
          <p:cNvPr id="7" name="Picture 6" descr="Mahindra Logo.png"/>
          <p:cNvPicPr>
            <a:picLocks noChangeAspect="1"/>
          </p:cNvPicPr>
          <p:nvPr userDrawn="1"/>
        </p:nvPicPr>
        <p:blipFill>
          <a:blip r:embed="rId3"/>
          <a:stretch>
            <a:fillRect/>
          </a:stretch>
        </p:blipFill>
        <p:spPr bwMode="gray">
          <a:xfrm>
            <a:off x="8439867" y="476643"/>
            <a:ext cx="3170051" cy="65655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7"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18"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1"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32"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33" name="Straight Connector 32"/>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641351"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6" name="Text Placeholder 4"/>
          <p:cNvSpPr>
            <a:spLocks noGrp="1"/>
          </p:cNvSpPr>
          <p:nvPr>
            <p:ph type="body" sz="quarter" idx="16" hasCustomPrompt="1"/>
          </p:nvPr>
        </p:nvSpPr>
        <p:spPr bwMode="gray">
          <a:xfrm>
            <a:off x="6364818" y="470329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37" name="Text Placeholder 4"/>
          <p:cNvSpPr>
            <a:spLocks noGrp="1"/>
          </p:cNvSpPr>
          <p:nvPr>
            <p:ph type="body" sz="quarter" idx="17" hasCustomPrompt="1"/>
          </p:nvPr>
        </p:nvSpPr>
        <p:spPr bwMode="gray">
          <a:xfrm>
            <a:off x="641351"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3</a:t>
            </a:r>
          </a:p>
        </p:txBody>
      </p:sp>
      <p:sp>
        <p:nvSpPr>
          <p:cNvPr id="38" name="Text Placeholder 4"/>
          <p:cNvSpPr>
            <a:spLocks noGrp="1"/>
          </p:cNvSpPr>
          <p:nvPr>
            <p:ph type="body" sz="quarter" idx="18" hasCustomPrompt="1"/>
          </p:nvPr>
        </p:nvSpPr>
        <p:spPr bwMode="gray">
          <a:xfrm>
            <a:off x="6364818" y="4207996"/>
            <a:ext cx="5245100"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a:t>Heading 4</a:t>
            </a:r>
          </a:p>
        </p:txBody>
      </p:sp>
      <p:cxnSp>
        <p:nvCxnSpPr>
          <p:cNvPr id="39" name="Straight Connector 38"/>
          <p:cNvCxnSpPr/>
          <p:nvPr userDrawn="1"/>
        </p:nvCxnSpPr>
        <p:spPr bwMode="gray">
          <a:xfrm>
            <a:off x="641351"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6364818" y="458105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3251199"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1</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2" name="Text Placeholder 4"/>
          <p:cNvSpPr>
            <a:spLocks noGrp="1"/>
          </p:cNvSpPr>
          <p:nvPr>
            <p:ph type="body" sz="quarter" idx="19" hasCustomPrompt="1"/>
          </p:nvPr>
        </p:nvSpPr>
        <p:spPr bwMode="gray">
          <a:xfrm>
            <a:off x="8892117" y="1971676"/>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hasCustomPrompt="1"/>
          </p:nvPr>
        </p:nvSpPr>
        <p:spPr bwMode="gray">
          <a:xfrm>
            <a:off x="3251199"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hasCustomPrompt="1"/>
          </p:nvPr>
        </p:nvSpPr>
        <p:spPr bwMode="gray">
          <a:xfrm>
            <a:off x="8892117" y="4241802"/>
            <a:ext cx="2724151" cy="1261884"/>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a:t>First level</a:t>
            </a:r>
          </a:p>
          <a:p>
            <a:pPr lvl="2"/>
            <a:r>
              <a:rPr lang="en-US" dirty="0"/>
              <a:t>Second level</a:t>
            </a:r>
          </a:p>
          <a:p>
            <a:pPr lvl="3"/>
            <a:r>
              <a:rPr lang="en-US" dirty="0"/>
              <a:t>Third level</a:t>
            </a:r>
          </a:p>
          <a:p>
            <a:pPr lvl="4"/>
            <a:r>
              <a:rPr lang="en-US" dirty="0"/>
              <a:t>Fourth level</a:t>
            </a:r>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r>
              <a:rPr lang="en-US"/>
              <a:t>Click icon to add table</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r>
              <a:rPr lang="en-US"/>
              <a:t>Click icon to add chart</a:t>
            </a:r>
            <a:endParaRPr lang="en-US"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822451" y="1527296"/>
            <a:ext cx="8973312"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a:t>Click to edit master title style</a:t>
            </a:r>
          </a:p>
        </p:txBody>
      </p:sp>
      <p:sp>
        <p:nvSpPr>
          <p:cNvPr id="9" name="TextBox 8"/>
          <p:cNvSpPr txBox="1">
            <a:spLocks noChangeArrowheads="1"/>
          </p:cNvSpPr>
          <p:nvPr userDrawn="1"/>
        </p:nvSpPr>
        <p:spPr bwMode="gray">
          <a:xfrm>
            <a:off x="1822453" y="3369513"/>
            <a:ext cx="9006415" cy="1892826"/>
          </a:xfrm>
          <a:prstGeom prst="rect">
            <a:avLst/>
          </a:prstGeom>
          <a:noFill/>
          <a:ln w="9525">
            <a:noFill/>
            <a:miter lim="800000"/>
            <a:headEnd/>
            <a:tailEnd/>
          </a:ln>
        </p:spPr>
        <p:txBody>
          <a:bodyPr wrap="square" lIns="0" tIns="0" rIns="0" bIns="0">
            <a:spAutoFit/>
          </a:bodyPr>
          <a:lstStyle/>
          <a:p>
            <a:pPr algn="just">
              <a:spcBef>
                <a:spcPts val="600"/>
              </a:spcBef>
            </a:pPr>
            <a:r>
              <a:rPr lang="en-US" sz="1000" b="1" dirty="0">
                <a:solidFill>
                  <a:schemeClr val="tx2"/>
                </a:solidFill>
                <a:latin typeface="Arial" pitchFamily="34" charset="0"/>
                <a:cs typeface="Arial" pitchFamily="34" charset="0"/>
              </a:rPr>
              <a:t>Disclaimer </a:t>
            </a:r>
          </a:p>
          <a:p>
            <a:pPr algn="just">
              <a:spcBef>
                <a:spcPts val="600"/>
              </a:spcBef>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pic>
        <p:nvPicPr>
          <p:cNvPr id="4" name="Picture 3" descr="Mahindra Logo.png"/>
          <p:cNvPicPr>
            <a:picLocks noChangeAspect="1"/>
          </p:cNvPicPr>
          <p:nvPr userDrawn="1"/>
        </p:nvPicPr>
        <p:blipFill>
          <a:blip r:embed="rId2"/>
          <a:stretch>
            <a:fillRect/>
          </a:stretch>
        </p:blipFill>
        <p:spPr bwMode="gray">
          <a:xfrm>
            <a:off x="2621623" y="2717227"/>
            <a:ext cx="7199132" cy="1491023"/>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7467"/>
            <a:ext cx="9144000" cy="692497"/>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9"/>
            <a:ext cx="9144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0C6BB338-8BC2-4A26-80E3-4156D97EFAA0}" type="datetimeFigureOut">
              <a:rPr lang="en-US" smtClean="0"/>
              <a:t>8/29/2019</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703849ED-458D-45CA-A97B-A34523617DFB}" type="slidenum">
              <a:rPr lang="en-US" smtClean="0"/>
              <a:t>‹nº›</a:t>
            </a:fld>
            <a:endParaRPr lang="en-US"/>
          </a:p>
        </p:txBody>
      </p:sp>
    </p:spTree>
    <p:extLst>
      <p:ext uri="{BB962C8B-B14F-4D97-AF65-F5344CB8AC3E}">
        <p14:creationId xmlns:p14="http://schemas.microsoft.com/office/powerpoint/2010/main" val="398481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36284" y="4053702"/>
            <a:ext cx="7349067"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2436284" y="2184400"/>
            <a:ext cx="7349067" cy="615553"/>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a:t>Click to Edit Master Title Style</a:t>
            </a:r>
          </a:p>
        </p:txBody>
      </p:sp>
      <p:pic>
        <p:nvPicPr>
          <p:cNvPr id="12" name="Picture 11" descr="ridge4.png"/>
          <p:cNvPicPr>
            <a:picLocks noChangeAspect="1"/>
          </p:cNvPicPr>
          <p:nvPr userDrawn="1"/>
        </p:nvPicPr>
        <p:blipFill>
          <a:blip r:embed="rId2"/>
          <a:stretch>
            <a:fillRect/>
          </a:stretch>
        </p:blipFill>
        <p:spPr bwMode="ltGray">
          <a:xfrm>
            <a:off x="1070" y="1"/>
            <a:ext cx="5291765" cy="1443209"/>
          </a:xfrm>
          <a:prstGeom prst="rect">
            <a:avLst/>
          </a:prstGeom>
        </p:spPr>
      </p:pic>
      <p:pic>
        <p:nvPicPr>
          <p:cNvPr id="8" name="Picture 7" descr="Mahindra Logo.png"/>
          <p:cNvPicPr>
            <a:picLocks noChangeAspect="1"/>
          </p:cNvPicPr>
          <p:nvPr userDrawn="1"/>
        </p:nvPicPr>
        <p:blipFill>
          <a:blip r:embed="rId3"/>
          <a:stretch>
            <a:fillRect/>
          </a:stretch>
        </p:blipFill>
        <p:spPr bwMode="gray">
          <a:xfrm>
            <a:off x="8439867" y="476643"/>
            <a:ext cx="3170051" cy="65655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3" name="Text Placeholder 4"/>
          <p:cNvSpPr>
            <a:spLocks noGrp="1"/>
          </p:cNvSpPr>
          <p:nvPr>
            <p:ph type="body" sz="quarter" idx="10" hasCustomPrompt="1"/>
          </p:nvPr>
        </p:nvSpPr>
        <p:spPr bwMode="gray">
          <a:xfrm>
            <a:off x="641349" y="1971676"/>
            <a:ext cx="10966451"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1"/>
          <p:cNvSpPr>
            <a:spLocks noGrp="1"/>
          </p:cNvSpPr>
          <p:nvPr userDrawn="1">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4" name="Text Placeholder 4"/>
          <p:cNvSpPr>
            <a:spLocks noGrp="1"/>
          </p:cNvSpPr>
          <p:nvPr>
            <p:ph type="body" sz="quarter" idx="10" hasCustomPrompt="1"/>
          </p:nvPr>
        </p:nvSpPr>
        <p:spPr bwMode="gray">
          <a:xfrm>
            <a:off x="641349" y="1971676"/>
            <a:ext cx="10966451"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r>
              <a:rPr lang="en-US"/>
              <a:t>Click icon to add picture</a:t>
            </a:r>
            <a:endParaRPr lang="en-US" dirty="0"/>
          </a:p>
        </p:txBody>
      </p:sp>
      <p:sp>
        <p:nvSpPr>
          <p:cNvPr id="18" name="Text Placeholder 4"/>
          <p:cNvSpPr>
            <a:spLocks noGrp="1"/>
          </p:cNvSpPr>
          <p:nvPr>
            <p:ph type="body" sz="quarter" idx="19" hasCustomPrompt="1"/>
          </p:nvPr>
        </p:nvSpPr>
        <p:spPr bwMode="gray">
          <a:xfrm>
            <a:off x="6451600" y="1971676"/>
            <a:ext cx="5128683"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2453217" y="4067176"/>
            <a:ext cx="73660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8"/>
          <p:cNvSpPr>
            <a:spLocks noGrp="1"/>
          </p:cNvSpPr>
          <p:nvPr>
            <p:ph type="title" hasCustomPrompt="1"/>
          </p:nvPr>
        </p:nvSpPr>
        <p:spPr bwMode="gray">
          <a:xfrm>
            <a:off x="2453219" y="2200275"/>
            <a:ext cx="7366000" cy="615553"/>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a:stretch>
            <a:fillRect/>
          </a:stretch>
        </p:blipFill>
        <p:spPr bwMode="ltGray">
          <a:xfrm>
            <a:off x="1070" y="1"/>
            <a:ext cx="5291765" cy="1443209"/>
          </a:xfrm>
          <a:prstGeom prst="rect">
            <a:avLst/>
          </a:prstGeom>
        </p:spPr>
      </p:pic>
      <p:pic>
        <p:nvPicPr>
          <p:cNvPr id="6" name="Picture 5" descr="Mahindra Logo.png"/>
          <p:cNvPicPr>
            <a:picLocks noChangeAspect="1"/>
          </p:cNvPicPr>
          <p:nvPr userDrawn="1"/>
        </p:nvPicPr>
        <p:blipFill>
          <a:blip r:embed="rId3"/>
          <a:stretch>
            <a:fillRect/>
          </a:stretch>
        </p:blipFill>
        <p:spPr bwMode="gray">
          <a:xfrm>
            <a:off x="8439867" y="476643"/>
            <a:ext cx="3170051" cy="65655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641351" y="1971675"/>
            <a:ext cx="5469467" cy="4175125"/>
          </a:xfrm>
        </p:spPr>
        <p:txBody>
          <a:bodyPr rtlCol="0">
            <a:normAutofit/>
          </a:bodyPr>
          <a:lstStyle>
            <a:lvl1pPr>
              <a:buNone/>
              <a:defRPr>
                <a:latin typeface="Arial" pitchFamily="34" charset="0"/>
                <a:cs typeface="Arial" pitchFamily="34" charset="0"/>
              </a:defRPr>
            </a:lvl1pPr>
          </a:lstStyle>
          <a:p>
            <a:pPr lvl="0"/>
            <a:r>
              <a:rPr lang="en-US" noProof="0"/>
              <a:t>Click icon to add picture</a:t>
            </a:r>
          </a:p>
        </p:txBody>
      </p:sp>
      <p:sp>
        <p:nvSpPr>
          <p:cNvPr id="22" name="Subtitle 2"/>
          <p:cNvSpPr>
            <a:spLocks noGrp="1"/>
          </p:cNvSpPr>
          <p:nvPr>
            <p:ph type="subTitle" idx="1" hasCustomPrompt="1"/>
          </p:nvPr>
        </p:nvSpPr>
        <p:spPr bwMode="gray">
          <a:xfrm>
            <a:off x="6568017" y="4295776"/>
            <a:ext cx="5041899"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3" name="Title 8"/>
          <p:cNvSpPr>
            <a:spLocks noGrp="1"/>
          </p:cNvSpPr>
          <p:nvPr>
            <p:ph type="title" hasCustomPrompt="1"/>
          </p:nvPr>
        </p:nvSpPr>
        <p:spPr bwMode="gray">
          <a:xfrm>
            <a:off x="6568019" y="1971676"/>
            <a:ext cx="5041899"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a:t>Click to Edit Master Title Style</a:t>
            </a:r>
          </a:p>
        </p:txBody>
      </p:sp>
      <p:pic>
        <p:nvPicPr>
          <p:cNvPr id="11" name="Picture 10" descr="ridge4.png"/>
          <p:cNvPicPr>
            <a:picLocks noChangeAspect="1"/>
          </p:cNvPicPr>
          <p:nvPr userDrawn="1"/>
        </p:nvPicPr>
        <p:blipFill>
          <a:blip r:embed="rId2"/>
          <a:stretch>
            <a:fillRect/>
          </a:stretch>
        </p:blipFill>
        <p:spPr bwMode="ltGray">
          <a:xfrm>
            <a:off x="1070" y="1"/>
            <a:ext cx="5291765" cy="1443209"/>
          </a:xfrm>
          <a:prstGeom prst="rect">
            <a:avLst/>
          </a:prstGeom>
        </p:spPr>
      </p:pic>
      <p:pic>
        <p:nvPicPr>
          <p:cNvPr id="7" name="Picture 6" descr="Mahindra Logo.png"/>
          <p:cNvPicPr>
            <a:picLocks noChangeAspect="1"/>
          </p:cNvPicPr>
          <p:nvPr userDrawn="1"/>
        </p:nvPicPr>
        <p:blipFill>
          <a:blip r:embed="rId3"/>
          <a:stretch>
            <a:fillRect/>
          </a:stretch>
        </p:blipFill>
        <p:spPr bwMode="gray">
          <a:xfrm>
            <a:off x="8439867" y="476643"/>
            <a:ext cx="3170051" cy="65655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641351"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4" name="Text Placeholder 4"/>
          <p:cNvSpPr>
            <a:spLocks noGrp="1"/>
          </p:cNvSpPr>
          <p:nvPr>
            <p:ph type="body" sz="quarter" idx="11" hasCustomPrompt="1"/>
          </p:nvPr>
        </p:nvSpPr>
        <p:spPr bwMode="gray">
          <a:xfrm>
            <a:off x="6364818" y="2466976"/>
            <a:ext cx="5245100"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a:t>Fifth level</a:t>
            </a:r>
          </a:p>
        </p:txBody>
      </p:sp>
      <p:sp>
        <p:nvSpPr>
          <p:cNvPr id="5" name="Text Placeholder 4"/>
          <p:cNvSpPr>
            <a:spLocks noGrp="1"/>
          </p:cNvSpPr>
          <p:nvPr>
            <p:ph type="body" sz="quarter" idx="12" hasCustomPrompt="1"/>
          </p:nvPr>
        </p:nvSpPr>
        <p:spPr bwMode="gray">
          <a:xfrm>
            <a:off x="641351"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1</a:t>
            </a:r>
          </a:p>
        </p:txBody>
      </p:sp>
      <p:sp>
        <p:nvSpPr>
          <p:cNvPr id="6" name="Text Placeholder 4"/>
          <p:cNvSpPr>
            <a:spLocks noGrp="1"/>
          </p:cNvSpPr>
          <p:nvPr>
            <p:ph type="body" sz="quarter" idx="13" hasCustomPrompt="1"/>
          </p:nvPr>
        </p:nvSpPr>
        <p:spPr bwMode="gray">
          <a:xfrm>
            <a:off x="6364818" y="1971676"/>
            <a:ext cx="5245100"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a:t>Heading 2</a:t>
            </a:r>
          </a:p>
        </p:txBody>
      </p:sp>
      <p:cxnSp>
        <p:nvCxnSpPr>
          <p:cNvPr id="8" name="Straight Connector 7"/>
          <p:cNvCxnSpPr/>
          <p:nvPr userDrawn="1"/>
        </p:nvCxnSpPr>
        <p:spPr bwMode="gray">
          <a:xfrm>
            <a:off x="641351"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6364818" y="2344738"/>
            <a:ext cx="5208869"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641350" y="727075"/>
            <a:ext cx="1096856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Ridge.pdf"/>
          <p:cNvPicPr>
            <a:picLocks noChangeAspect="1"/>
          </p:cNvPicPr>
          <p:nvPr/>
        </p:nvPicPr>
        <p:blipFill>
          <a:blip r:embed="rId18"/>
          <a:stretch>
            <a:fillRect/>
          </a:stretch>
        </p:blipFill>
        <p:spPr bwMode="ltGray">
          <a:xfrm>
            <a:off x="612" y="0"/>
            <a:ext cx="3026832" cy="825500"/>
          </a:xfrm>
          <a:prstGeom prst="rect">
            <a:avLst/>
          </a:prstGeom>
        </p:spPr>
      </p:pic>
      <p:sp>
        <p:nvSpPr>
          <p:cNvPr id="2" name="Title Placeholder 1"/>
          <p:cNvSpPr>
            <a:spLocks noGrp="1"/>
          </p:cNvSpPr>
          <p:nvPr>
            <p:ph type="title"/>
          </p:nvPr>
        </p:nvSpPr>
        <p:spPr>
          <a:xfrm>
            <a:off x="624418" y="711201"/>
            <a:ext cx="10949516"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a:t>Click to edit Master title style</a:t>
            </a:r>
            <a:endParaRPr lang="en-US" dirty="0"/>
          </a:p>
        </p:txBody>
      </p:sp>
      <p:sp>
        <p:nvSpPr>
          <p:cNvPr id="3" name="Text Placeholder 2"/>
          <p:cNvSpPr>
            <a:spLocks noGrp="1"/>
          </p:cNvSpPr>
          <p:nvPr>
            <p:ph type="body" idx="1"/>
          </p:nvPr>
        </p:nvSpPr>
        <p:spPr>
          <a:xfrm>
            <a:off x="641351" y="1971675"/>
            <a:ext cx="10949516" cy="147732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marL="571500" marR="0" lvl="2" indent="-279400" algn="l" defTabSz="914400" rtl="0" eaLnBrk="1" fontAlgn="base" latinLnBrk="0" hangingPunct="1">
              <a:lnSpc>
                <a:spcPct val="100000"/>
              </a:lnSpc>
              <a:spcBef>
                <a:spcPts val="0"/>
              </a:spcBef>
              <a:spcAft>
                <a:spcPts val="0"/>
              </a:spcAft>
              <a:buClr>
                <a:schemeClr val="bg2"/>
              </a:buClr>
              <a:buSzPct val="90000"/>
              <a:buFont typeface="Arial" pitchFamily="34" charset="0"/>
              <a:buChar char="–"/>
              <a:tabLst/>
              <a:defRPr/>
            </a:pPr>
            <a:r>
              <a:rPr lang="en-US" dirty="0"/>
              <a:t>First level</a:t>
            </a:r>
          </a:p>
          <a:p>
            <a:pPr lvl="3"/>
            <a:r>
              <a:rPr lang="en-US" dirty="0"/>
              <a:t>Second level</a:t>
            </a:r>
          </a:p>
          <a:p>
            <a:pPr lvl="4"/>
            <a:r>
              <a:rPr lang="en-US" dirty="0"/>
              <a:t>Third level</a:t>
            </a:r>
          </a:p>
          <a:p>
            <a:pPr lvl="5"/>
            <a:r>
              <a:rPr lang="en-US" dirty="0"/>
              <a:t>Fifth level</a:t>
            </a:r>
          </a:p>
        </p:txBody>
      </p:sp>
      <p:sp>
        <p:nvSpPr>
          <p:cNvPr id="9" name="Slide Number Placeholder 5"/>
          <p:cNvSpPr txBox="1">
            <a:spLocks/>
          </p:cNvSpPr>
          <p:nvPr/>
        </p:nvSpPr>
        <p:spPr bwMode="auto">
          <a:xfrm>
            <a:off x="11769154" y="6614013"/>
            <a:ext cx="203581" cy="153888"/>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1000" smtClean="0">
                <a:solidFill>
                  <a:schemeClr val="tx2"/>
                </a:solidFill>
                <a:latin typeface="Arial" pitchFamily="34" charset="0"/>
                <a:cs typeface="Arial" pitchFamily="34" charset="0"/>
              </a:rPr>
              <a:pPr algn="r">
                <a:defRPr/>
              </a:pPr>
              <a:t>‹nº›</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641351" y="6629402"/>
            <a:ext cx="2460610" cy="123111"/>
          </a:xfrm>
          <a:prstGeom prst="rect">
            <a:avLst/>
          </a:prstGeom>
          <a:noFill/>
          <a:ln w="9525">
            <a:noFill/>
            <a:miter lim="800000"/>
            <a:headEnd/>
            <a:tailEnd/>
          </a:ln>
        </p:spPr>
        <p:txBody>
          <a:bodyPr wrap="none" lIns="0" tIns="0" rIns="0" bIns="0">
            <a:spAutoFit/>
          </a:bodyPr>
          <a:lstStyle/>
          <a:p>
            <a:pPr marL="0" algn="l" defTabSz="914400" rtl="0" eaLnBrk="1" latinLnBrk="0" hangingPunct="1">
              <a:defRPr/>
            </a:pPr>
            <a:r>
              <a:rPr lang="en-US" sz="800" kern="1200" dirty="0">
                <a:solidFill>
                  <a:schemeClr val="tx2"/>
                </a:solidFill>
                <a:latin typeface="Arial" pitchFamily="34" charset="0"/>
                <a:ea typeface="+mn-ea"/>
                <a:cs typeface="Arial" pitchFamily="34" charset="0"/>
              </a:rPr>
              <a:t>Copyright © 2017.</a:t>
            </a:r>
            <a:r>
              <a:rPr lang="en-US" sz="800" kern="1200" baseline="0" dirty="0">
                <a:solidFill>
                  <a:schemeClr val="tx2"/>
                </a:solidFill>
                <a:latin typeface="Arial" pitchFamily="34" charset="0"/>
                <a:ea typeface="+mn-ea"/>
                <a:cs typeface="Arial" pitchFamily="34" charset="0"/>
              </a:rPr>
              <a:t> </a:t>
            </a:r>
            <a:r>
              <a:rPr lang="en-US" sz="800" kern="1200" dirty="0">
                <a:solidFill>
                  <a:schemeClr val="tx2"/>
                </a:solidFill>
                <a:latin typeface="Arial" pitchFamily="34" charset="0"/>
                <a:ea typeface="+mn-ea"/>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69" r:id="rId3"/>
    <p:sldLayoutId id="2147483668" r:id="rId4"/>
    <p:sldLayoutId id="2147483667" r:id="rId5"/>
    <p:sldLayoutId id="2147483659" r:id="rId6"/>
    <p:sldLayoutId id="2147483651" r:id="rId7"/>
    <p:sldLayoutId id="2147483664" r:id="rId8"/>
    <p:sldLayoutId id="2147483658" r:id="rId9"/>
    <p:sldLayoutId id="2147483665" r:id="rId10"/>
    <p:sldLayoutId id="2147483650" r:id="rId11"/>
    <p:sldLayoutId id="2147483660" r:id="rId12"/>
    <p:sldLayoutId id="2147483661" r:id="rId13"/>
    <p:sldLayoutId id="2147483656" r:id="rId14"/>
    <p:sldLayoutId id="2147483666" r:id="rId15"/>
    <p:sldLayoutId id="2147483670" r:id="rId16"/>
  </p:sldLayoutIdLst>
  <p:hf sldNum="0" hdr="0" dt="0"/>
  <p:txStyles>
    <p:titleStyle>
      <a:lvl1pPr algn="l" defTabSz="914400" rtl="0" eaLnBrk="1" latinLnBrk="0" hangingPunct="1">
        <a:spcBef>
          <a:spcPct val="0"/>
        </a:spcBef>
        <a:buNone/>
        <a:defRPr lang="en-US" sz="3200" b="1" kern="1200" dirty="0" smtClean="0">
          <a:solidFill>
            <a:schemeClr val="tx2"/>
          </a:solidFill>
          <a:latin typeface="Arial" pitchFamily="34" charset="0"/>
          <a:ea typeface="+mj-ea"/>
          <a:cs typeface="Arial" pitchFamily="34" charset="0"/>
        </a:defRPr>
      </a:lvl1pPr>
    </p:titleStyle>
    <p:bodyStyle>
      <a:lvl1pPr marL="290513" indent="-290513" algn="l" defTabSz="914400" rtl="0" eaLnBrk="1" fontAlgn="base" latinLnBrk="0" hangingPunct="1">
        <a:spcBef>
          <a:spcPts val="0"/>
        </a:spcBef>
        <a:spcAft>
          <a:spcPct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defTabSz="914400" rtl="0" eaLnBrk="1" fontAlgn="base" latinLnBrk="0" hangingPunct="1">
        <a:spcBef>
          <a:spcPts val="0"/>
        </a:spcBef>
        <a:spcAft>
          <a:spcPct val="0"/>
        </a:spcAft>
        <a:buClr>
          <a:schemeClr val="bg2"/>
        </a:buClr>
        <a:buSzPct val="100000"/>
        <a:buFont typeface="Wingdings" pitchFamily="2" charset="2"/>
        <a:buChar char="§"/>
        <a:defRPr lang="en-US" sz="1800" b="0" kern="1200" baseline="0" dirty="0" smtClean="0">
          <a:solidFill>
            <a:schemeClr val="tx1"/>
          </a:solidFill>
          <a:latin typeface="+mn-lt"/>
          <a:ea typeface="+mn-ea"/>
          <a:cs typeface="+mn-cs"/>
        </a:defRPr>
      </a:lvl2pPr>
      <a:lvl3pPr marL="571500" indent="-279400" algn="l" defTabSz="914400" rtl="0" eaLnBrk="1" fontAlgn="base" latinLnBrk="0" hangingPunct="1">
        <a:spcBef>
          <a:spcPts val="0"/>
        </a:spcBef>
        <a:spcAft>
          <a:spcPct val="0"/>
        </a:spcAft>
        <a:buClr>
          <a:schemeClr val="bg2"/>
        </a:buClr>
        <a:buSzPct val="90000"/>
        <a:buFont typeface="Arial" pitchFamily="34" charset="0"/>
        <a:buChar char="–"/>
        <a:defRPr kumimoji="0" lang="en-US"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3pPr>
      <a:lvl4pPr marL="850900" indent="-279400" algn="l" defTabSz="914400" rtl="0" eaLnBrk="1" fontAlgn="base" latinLnBrk="0" hangingPunct="1">
        <a:spcBef>
          <a:spcPts val="0"/>
        </a:spcBef>
        <a:spcAft>
          <a:spcPct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bg2"/>
        </a:buClr>
        <a:buSzPct val="70000"/>
        <a:buFont typeface="Arial" pitchFamily="34" charset="0"/>
        <a:buChar char="–"/>
        <a:defRPr lang="en-US" sz="1800" b="0" kern="1200" baseline="0" dirty="0" smtClean="0">
          <a:solidFill>
            <a:schemeClr val="tx1"/>
          </a:solidFill>
          <a:latin typeface="Arial" pitchFamily="34" charset="0"/>
          <a:ea typeface="+mn-ea"/>
          <a:cs typeface="+mn-cs"/>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2503" y="781790"/>
            <a:ext cx="5906682" cy="561692"/>
          </a:xfrm>
          <a:prstGeom prst="rect">
            <a:avLst/>
          </a:prstGeom>
          <a:noFill/>
        </p:spPr>
        <p:txBody>
          <a:bodyPr wrap="none" lIns="68580" tIns="34290" rIns="68580" bIns="34290">
            <a:spAutoFit/>
          </a:bodyPr>
          <a:lstStyle/>
          <a:p>
            <a:pPr algn="ctr"/>
            <a:r>
              <a:rPr lang="en-US" sz="3200" b="1" dirty="0">
                <a:solidFill>
                  <a:schemeClr val="tx2"/>
                </a:solidFill>
                <a:latin typeface="Arial" pitchFamily="34" charset="0"/>
                <a:ea typeface="+mj-ea"/>
                <a:cs typeface="Arial" pitchFamily="34" charset="0"/>
              </a:rPr>
              <a:t>1 – TOP50 – Santa Rosa - LTE</a:t>
            </a:r>
          </a:p>
        </p:txBody>
      </p:sp>
      <p:pic>
        <p:nvPicPr>
          <p:cNvPr id="3" name="Imagem 2"/>
          <p:cNvPicPr>
            <a:picLocks noChangeAspect="1"/>
          </p:cNvPicPr>
          <p:nvPr/>
        </p:nvPicPr>
        <p:blipFill>
          <a:blip r:embed="rId3"/>
          <a:stretch>
            <a:fillRect/>
          </a:stretch>
        </p:blipFill>
        <p:spPr>
          <a:xfrm>
            <a:off x="3119689" y="1343482"/>
            <a:ext cx="5897312" cy="2264177"/>
          </a:xfrm>
          <a:prstGeom prst="rect">
            <a:avLst/>
          </a:prstGeom>
        </p:spPr>
      </p:pic>
      <p:pic>
        <p:nvPicPr>
          <p:cNvPr id="7" name="Imagem 6"/>
          <p:cNvPicPr>
            <a:picLocks noChangeAspect="1"/>
          </p:cNvPicPr>
          <p:nvPr/>
        </p:nvPicPr>
        <p:blipFill>
          <a:blip r:embed="rId4"/>
          <a:stretch>
            <a:fillRect/>
          </a:stretch>
        </p:blipFill>
        <p:spPr>
          <a:xfrm>
            <a:off x="6512109" y="4076528"/>
            <a:ext cx="5679891" cy="2205305"/>
          </a:xfrm>
          <a:prstGeom prst="rect">
            <a:avLst/>
          </a:prstGeom>
        </p:spPr>
      </p:pic>
      <p:pic>
        <p:nvPicPr>
          <p:cNvPr id="8" name="Imagem 7"/>
          <p:cNvPicPr>
            <a:picLocks noChangeAspect="1"/>
          </p:cNvPicPr>
          <p:nvPr/>
        </p:nvPicPr>
        <p:blipFill>
          <a:blip r:embed="rId5"/>
          <a:stretch>
            <a:fillRect/>
          </a:stretch>
        </p:blipFill>
        <p:spPr>
          <a:xfrm>
            <a:off x="173815" y="4076529"/>
            <a:ext cx="5503085" cy="2205305"/>
          </a:xfrm>
          <a:prstGeom prst="rect">
            <a:avLst/>
          </a:prstGeom>
        </p:spPr>
      </p:pic>
    </p:spTree>
    <p:extLst>
      <p:ext uri="{BB962C8B-B14F-4D97-AF65-F5344CB8AC3E}">
        <p14:creationId xmlns:p14="http://schemas.microsoft.com/office/powerpoint/2010/main" val="383703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126" y="781790"/>
            <a:ext cx="6097439" cy="561692"/>
          </a:xfrm>
          <a:prstGeom prst="rect">
            <a:avLst/>
          </a:prstGeom>
          <a:noFill/>
        </p:spPr>
        <p:txBody>
          <a:bodyPr wrap="none" lIns="68580" tIns="34290" rIns="68580" bIns="34290">
            <a:spAutoFit/>
          </a:bodyPr>
          <a:lstStyle/>
          <a:p>
            <a:pPr algn="ctr"/>
            <a:r>
              <a:rPr lang="en-US" sz="3200" b="1" dirty="0">
                <a:solidFill>
                  <a:schemeClr val="tx2"/>
                </a:solidFill>
                <a:latin typeface="Arial" pitchFamily="34" charset="0"/>
                <a:ea typeface="+mj-ea"/>
                <a:cs typeface="Arial" pitchFamily="34" charset="0"/>
              </a:rPr>
              <a:t>1 – TOP50 – Santa Rosa - GSM</a:t>
            </a:r>
          </a:p>
        </p:txBody>
      </p:sp>
      <p:pic>
        <p:nvPicPr>
          <p:cNvPr id="7" name="Imagem 6"/>
          <p:cNvPicPr>
            <a:picLocks noChangeAspect="1"/>
          </p:cNvPicPr>
          <p:nvPr/>
        </p:nvPicPr>
        <p:blipFill>
          <a:blip r:embed="rId3"/>
          <a:stretch>
            <a:fillRect/>
          </a:stretch>
        </p:blipFill>
        <p:spPr>
          <a:xfrm>
            <a:off x="350369" y="1343482"/>
            <a:ext cx="5382671" cy="2083939"/>
          </a:xfrm>
          <a:prstGeom prst="rect">
            <a:avLst/>
          </a:prstGeom>
        </p:spPr>
      </p:pic>
      <p:pic>
        <p:nvPicPr>
          <p:cNvPr id="8" name="Imagem 7"/>
          <p:cNvPicPr>
            <a:picLocks noChangeAspect="1"/>
          </p:cNvPicPr>
          <p:nvPr/>
        </p:nvPicPr>
        <p:blipFill>
          <a:blip r:embed="rId4"/>
          <a:stretch>
            <a:fillRect/>
          </a:stretch>
        </p:blipFill>
        <p:spPr>
          <a:xfrm>
            <a:off x="350368" y="4283912"/>
            <a:ext cx="5382674" cy="2111585"/>
          </a:xfrm>
          <a:prstGeom prst="rect">
            <a:avLst/>
          </a:prstGeom>
        </p:spPr>
      </p:pic>
      <p:pic>
        <p:nvPicPr>
          <p:cNvPr id="9" name="Imagem 8"/>
          <p:cNvPicPr>
            <a:picLocks noChangeAspect="1"/>
          </p:cNvPicPr>
          <p:nvPr/>
        </p:nvPicPr>
        <p:blipFill>
          <a:blip r:embed="rId5"/>
          <a:stretch>
            <a:fillRect/>
          </a:stretch>
        </p:blipFill>
        <p:spPr>
          <a:xfrm>
            <a:off x="6506704" y="1356854"/>
            <a:ext cx="5308845" cy="2083939"/>
          </a:xfrm>
          <a:prstGeom prst="rect">
            <a:avLst/>
          </a:prstGeom>
        </p:spPr>
      </p:pic>
      <p:pic>
        <p:nvPicPr>
          <p:cNvPr id="10" name="Imagem 9"/>
          <p:cNvPicPr>
            <a:picLocks noChangeAspect="1"/>
          </p:cNvPicPr>
          <p:nvPr/>
        </p:nvPicPr>
        <p:blipFill>
          <a:blip r:embed="rId6"/>
          <a:stretch>
            <a:fillRect/>
          </a:stretch>
        </p:blipFill>
        <p:spPr>
          <a:xfrm>
            <a:off x="6506704" y="4300966"/>
            <a:ext cx="5308846" cy="2094531"/>
          </a:xfrm>
          <a:prstGeom prst="rect">
            <a:avLst/>
          </a:prstGeom>
        </p:spPr>
      </p:pic>
    </p:spTree>
    <p:extLst>
      <p:ext uri="{BB962C8B-B14F-4D97-AF65-F5344CB8AC3E}">
        <p14:creationId xmlns:p14="http://schemas.microsoft.com/office/powerpoint/2010/main" val="3389971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5046" y="385550"/>
            <a:ext cx="6781921" cy="561692"/>
          </a:xfrm>
          <a:prstGeom prst="rect">
            <a:avLst/>
          </a:prstGeom>
          <a:noFill/>
        </p:spPr>
        <p:txBody>
          <a:bodyPr wrap="none" lIns="68580" tIns="34290" rIns="68580" bIns="34290">
            <a:spAutoFit/>
          </a:bodyPr>
          <a:lstStyle/>
          <a:p>
            <a:pPr algn="ctr"/>
            <a:r>
              <a:rPr lang="en-US" sz="3200" b="1" dirty="0">
                <a:solidFill>
                  <a:schemeClr val="tx2"/>
                </a:solidFill>
                <a:latin typeface="Arial" pitchFamily="34" charset="0"/>
                <a:ea typeface="+mj-ea"/>
                <a:cs typeface="Arial" pitchFamily="34" charset="0"/>
              </a:rPr>
              <a:t>1 – TOP50 – Santa Rosa - WCDMA</a:t>
            </a:r>
          </a:p>
        </p:txBody>
      </p:sp>
      <p:pic>
        <p:nvPicPr>
          <p:cNvPr id="11" name="Imagem 10"/>
          <p:cNvPicPr>
            <a:picLocks noChangeAspect="1"/>
          </p:cNvPicPr>
          <p:nvPr/>
        </p:nvPicPr>
        <p:blipFill>
          <a:blip r:embed="rId3"/>
          <a:stretch>
            <a:fillRect/>
          </a:stretch>
        </p:blipFill>
        <p:spPr>
          <a:xfrm>
            <a:off x="0" y="2956086"/>
            <a:ext cx="3471001" cy="1420425"/>
          </a:xfrm>
          <a:prstGeom prst="rect">
            <a:avLst/>
          </a:prstGeom>
        </p:spPr>
      </p:pic>
      <p:pic>
        <p:nvPicPr>
          <p:cNvPr id="12" name="Imagem 11"/>
          <p:cNvPicPr>
            <a:picLocks noChangeAspect="1"/>
          </p:cNvPicPr>
          <p:nvPr/>
        </p:nvPicPr>
        <p:blipFill>
          <a:blip r:embed="rId4"/>
          <a:stretch>
            <a:fillRect/>
          </a:stretch>
        </p:blipFill>
        <p:spPr>
          <a:xfrm>
            <a:off x="0" y="947242"/>
            <a:ext cx="3471001" cy="1420425"/>
          </a:xfrm>
          <a:prstGeom prst="rect">
            <a:avLst/>
          </a:prstGeom>
        </p:spPr>
      </p:pic>
      <p:pic>
        <p:nvPicPr>
          <p:cNvPr id="13" name="Imagem 12"/>
          <p:cNvPicPr>
            <a:picLocks noChangeAspect="1"/>
          </p:cNvPicPr>
          <p:nvPr/>
        </p:nvPicPr>
        <p:blipFill>
          <a:blip r:embed="rId5"/>
          <a:stretch>
            <a:fillRect/>
          </a:stretch>
        </p:blipFill>
        <p:spPr>
          <a:xfrm>
            <a:off x="4257374" y="947241"/>
            <a:ext cx="3471001" cy="1420425"/>
          </a:xfrm>
          <a:prstGeom prst="rect">
            <a:avLst/>
          </a:prstGeom>
        </p:spPr>
      </p:pic>
      <p:pic>
        <p:nvPicPr>
          <p:cNvPr id="14" name="Imagem 13"/>
          <p:cNvPicPr>
            <a:picLocks noChangeAspect="1"/>
          </p:cNvPicPr>
          <p:nvPr/>
        </p:nvPicPr>
        <p:blipFill>
          <a:blip r:embed="rId6"/>
          <a:stretch>
            <a:fillRect/>
          </a:stretch>
        </p:blipFill>
        <p:spPr>
          <a:xfrm>
            <a:off x="34744" y="4907337"/>
            <a:ext cx="3416767" cy="1420425"/>
          </a:xfrm>
          <a:prstGeom prst="rect">
            <a:avLst/>
          </a:prstGeom>
        </p:spPr>
      </p:pic>
      <p:pic>
        <p:nvPicPr>
          <p:cNvPr id="15" name="Imagem 14"/>
          <p:cNvPicPr>
            <a:picLocks noChangeAspect="1"/>
          </p:cNvPicPr>
          <p:nvPr/>
        </p:nvPicPr>
        <p:blipFill>
          <a:blip r:embed="rId7"/>
          <a:stretch>
            <a:fillRect/>
          </a:stretch>
        </p:blipFill>
        <p:spPr>
          <a:xfrm>
            <a:off x="4257375" y="4907335"/>
            <a:ext cx="3445176" cy="1420425"/>
          </a:xfrm>
          <a:prstGeom prst="rect">
            <a:avLst/>
          </a:prstGeom>
        </p:spPr>
      </p:pic>
      <p:pic>
        <p:nvPicPr>
          <p:cNvPr id="16" name="Imagem 15"/>
          <p:cNvPicPr>
            <a:picLocks noChangeAspect="1"/>
          </p:cNvPicPr>
          <p:nvPr/>
        </p:nvPicPr>
        <p:blipFill>
          <a:blip r:embed="rId8"/>
          <a:stretch>
            <a:fillRect/>
          </a:stretch>
        </p:blipFill>
        <p:spPr>
          <a:xfrm>
            <a:off x="8514748" y="947241"/>
            <a:ext cx="3471001" cy="1420425"/>
          </a:xfrm>
          <a:prstGeom prst="rect">
            <a:avLst/>
          </a:prstGeom>
        </p:spPr>
      </p:pic>
      <p:pic>
        <p:nvPicPr>
          <p:cNvPr id="17" name="Imagem 16"/>
          <p:cNvPicPr>
            <a:picLocks noChangeAspect="1"/>
          </p:cNvPicPr>
          <p:nvPr/>
        </p:nvPicPr>
        <p:blipFill>
          <a:blip r:embed="rId9"/>
          <a:stretch>
            <a:fillRect/>
          </a:stretch>
        </p:blipFill>
        <p:spPr>
          <a:xfrm>
            <a:off x="5284881" y="10512211"/>
            <a:ext cx="4447234" cy="1819925"/>
          </a:xfrm>
          <a:prstGeom prst="rect">
            <a:avLst/>
          </a:prstGeom>
        </p:spPr>
      </p:pic>
      <p:pic>
        <p:nvPicPr>
          <p:cNvPr id="18" name="Imagem 17"/>
          <p:cNvPicPr>
            <a:picLocks noChangeAspect="1"/>
          </p:cNvPicPr>
          <p:nvPr/>
        </p:nvPicPr>
        <p:blipFill>
          <a:blip r:embed="rId10"/>
          <a:stretch>
            <a:fillRect/>
          </a:stretch>
        </p:blipFill>
        <p:spPr>
          <a:xfrm>
            <a:off x="4257374" y="2956084"/>
            <a:ext cx="3471001" cy="1420425"/>
          </a:xfrm>
          <a:prstGeom prst="rect">
            <a:avLst/>
          </a:prstGeom>
        </p:spPr>
      </p:pic>
      <p:pic>
        <p:nvPicPr>
          <p:cNvPr id="20" name="Imagem 19"/>
          <p:cNvPicPr>
            <a:picLocks noChangeAspect="1"/>
          </p:cNvPicPr>
          <p:nvPr/>
        </p:nvPicPr>
        <p:blipFill>
          <a:blip r:embed="rId9"/>
          <a:stretch>
            <a:fillRect/>
          </a:stretch>
        </p:blipFill>
        <p:spPr>
          <a:xfrm>
            <a:off x="8508415" y="2956085"/>
            <a:ext cx="3477334" cy="1423016"/>
          </a:xfrm>
          <a:prstGeom prst="rect">
            <a:avLst/>
          </a:prstGeom>
        </p:spPr>
      </p:pic>
    </p:spTree>
    <p:extLst>
      <p:ext uri="{BB962C8B-B14F-4D97-AF65-F5344CB8AC3E}">
        <p14:creationId xmlns:p14="http://schemas.microsoft.com/office/powerpoint/2010/main" val="681107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4885" y="235690"/>
            <a:ext cx="6781921" cy="561692"/>
          </a:xfrm>
          <a:prstGeom prst="rect">
            <a:avLst/>
          </a:prstGeom>
          <a:noFill/>
        </p:spPr>
        <p:txBody>
          <a:bodyPr wrap="none" lIns="68580" tIns="34290" rIns="68580" bIns="34290">
            <a:spAutoFit/>
          </a:bodyPr>
          <a:lstStyle/>
          <a:p>
            <a:pPr algn="ctr"/>
            <a:r>
              <a:rPr lang="en-US" sz="3200" b="1" dirty="0">
                <a:solidFill>
                  <a:schemeClr val="tx2"/>
                </a:solidFill>
                <a:latin typeface="Arial" pitchFamily="34" charset="0"/>
                <a:ea typeface="+mj-ea"/>
                <a:cs typeface="Arial" pitchFamily="34" charset="0"/>
              </a:rPr>
              <a:t>1 – TOP50 – Santa Rosa - WCDMA</a:t>
            </a:r>
          </a:p>
        </p:txBody>
      </p:sp>
      <p:pic>
        <p:nvPicPr>
          <p:cNvPr id="11" name="Imagem 10"/>
          <p:cNvPicPr>
            <a:picLocks noChangeAspect="1"/>
          </p:cNvPicPr>
          <p:nvPr/>
        </p:nvPicPr>
        <p:blipFill>
          <a:blip r:embed="rId3"/>
          <a:stretch>
            <a:fillRect/>
          </a:stretch>
        </p:blipFill>
        <p:spPr>
          <a:xfrm>
            <a:off x="30481" y="4889818"/>
            <a:ext cx="3644455" cy="1491407"/>
          </a:xfrm>
          <a:prstGeom prst="rect">
            <a:avLst/>
          </a:prstGeom>
        </p:spPr>
      </p:pic>
      <p:pic>
        <p:nvPicPr>
          <p:cNvPr id="12" name="Imagem 11"/>
          <p:cNvPicPr>
            <a:picLocks noChangeAspect="1"/>
          </p:cNvPicPr>
          <p:nvPr/>
        </p:nvPicPr>
        <p:blipFill>
          <a:blip r:embed="rId4"/>
          <a:stretch>
            <a:fillRect/>
          </a:stretch>
        </p:blipFill>
        <p:spPr>
          <a:xfrm>
            <a:off x="4075432" y="797383"/>
            <a:ext cx="3670915" cy="1502235"/>
          </a:xfrm>
          <a:prstGeom prst="rect">
            <a:avLst/>
          </a:prstGeom>
        </p:spPr>
      </p:pic>
      <p:pic>
        <p:nvPicPr>
          <p:cNvPr id="13" name="Imagem 12"/>
          <p:cNvPicPr>
            <a:picLocks noChangeAspect="1"/>
          </p:cNvPicPr>
          <p:nvPr/>
        </p:nvPicPr>
        <p:blipFill>
          <a:blip r:embed="rId5"/>
          <a:stretch>
            <a:fillRect/>
          </a:stretch>
        </p:blipFill>
        <p:spPr>
          <a:xfrm>
            <a:off x="0" y="2842974"/>
            <a:ext cx="3670915" cy="1502235"/>
          </a:xfrm>
          <a:prstGeom prst="rect">
            <a:avLst/>
          </a:prstGeom>
        </p:spPr>
      </p:pic>
      <p:pic>
        <p:nvPicPr>
          <p:cNvPr id="14" name="Imagem 13"/>
          <p:cNvPicPr>
            <a:picLocks noChangeAspect="1"/>
          </p:cNvPicPr>
          <p:nvPr/>
        </p:nvPicPr>
        <p:blipFill>
          <a:blip r:embed="rId6"/>
          <a:stretch>
            <a:fillRect/>
          </a:stretch>
        </p:blipFill>
        <p:spPr>
          <a:xfrm>
            <a:off x="0" y="797382"/>
            <a:ext cx="3670915" cy="1502235"/>
          </a:xfrm>
          <a:prstGeom prst="rect">
            <a:avLst/>
          </a:prstGeom>
        </p:spPr>
      </p:pic>
      <p:pic>
        <p:nvPicPr>
          <p:cNvPr id="15" name="Imagem 14"/>
          <p:cNvPicPr>
            <a:picLocks noChangeAspect="1"/>
          </p:cNvPicPr>
          <p:nvPr/>
        </p:nvPicPr>
        <p:blipFill>
          <a:blip r:embed="rId7"/>
          <a:stretch>
            <a:fillRect/>
          </a:stretch>
        </p:blipFill>
        <p:spPr>
          <a:xfrm>
            <a:off x="4075433" y="2841673"/>
            <a:ext cx="3670914" cy="1513496"/>
          </a:xfrm>
          <a:prstGeom prst="rect">
            <a:avLst/>
          </a:prstGeom>
        </p:spPr>
      </p:pic>
      <p:pic>
        <p:nvPicPr>
          <p:cNvPr id="16" name="Imagem 15"/>
          <p:cNvPicPr>
            <a:picLocks noChangeAspect="1"/>
          </p:cNvPicPr>
          <p:nvPr/>
        </p:nvPicPr>
        <p:blipFill>
          <a:blip r:embed="rId8"/>
          <a:stretch>
            <a:fillRect/>
          </a:stretch>
        </p:blipFill>
        <p:spPr>
          <a:xfrm>
            <a:off x="4075432" y="4888567"/>
            <a:ext cx="3670915" cy="1502235"/>
          </a:xfrm>
          <a:prstGeom prst="rect">
            <a:avLst/>
          </a:prstGeom>
        </p:spPr>
      </p:pic>
      <p:pic>
        <p:nvPicPr>
          <p:cNvPr id="18" name="Imagem 17"/>
          <p:cNvPicPr>
            <a:picLocks noChangeAspect="1"/>
          </p:cNvPicPr>
          <p:nvPr/>
        </p:nvPicPr>
        <p:blipFill>
          <a:blip r:embed="rId9"/>
          <a:stretch>
            <a:fillRect/>
          </a:stretch>
        </p:blipFill>
        <p:spPr>
          <a:xfrm>
            <a:off x="8150863" y="797383"/>
            <a:ext cx="3670915" cy="1502235"/>
          </a:xfrm>
          <a:prstGeom prst="rect">
            <a:avLst/>
          </a:prstGeom>
        </p:spPr>
      </p:pic>
      <p:pic>
        <p:nvPicPr>
          <p:cNvPr id="19" name="Imagem 18"/>
          <p:cNvPicPr>
            <a:picLocks noChangeAspect="1"/>
          </p:cNvPicPr>
          <p:nvPr/>
        </p:nvPicPr>
        <p:blipFill>
          <a:blip r:embed="rId10"/>
          <a:stretch>
            <a:fillRect/>
          </a:stretch>
        </p:blipFill>
        <p:spPr>
          <a:xfrm>
            <a:off x="8150864" y="2841673"/>
            <a:ext cx="3670914" cy="1513496"/>
          </a:xfrm>
          <a:prstGeom prst="rect">
            <a:avLst/>
          </a:prstGeom>
        </p:spPr>
      </p:pic>
    </p:spTree>
    <p:extLst>
      <p:ext uri="{BB962C8B-B14F-4D97-AF65-F5344CB8AC3E}">
        <p14:creationId xmlns:p14="http://schemas.microsoft.com/office/powerpoint/2010/main" val="2141087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Mahindra Powerpoint Template">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2650EF6BD6E64E8E258D7FFE1A2177" ma:contentTypeVersion="25" ma:contentTypeDescription="Create a new document." ma:contentTypeScope="" ma:versionID="090850c1d1486218bf98c07732a090f2">
  <xsd:schema xmlns:xsd="http://www.w3.org/2001/XMLSchema" xmlns:xs="http://www.w3.org/2001/XMLSchema" xmlns:p="http://schemas.microsoft.com/office/2006/metadata/properties" xmlns:ns1="http://schemas.microsoft.com/sharepoint/v3" xmlns:ns2="605782e4-1af4-41fc-b1fc-c0bc654f2c7d" xmlns:ns4="e4a7238e-61a3-4c26-800a-6ca014754111" targetNamespace="http://schemas.microsoft.com/office/2006/metadata/properties" ma:root="true" ma:fieldsID="4e609b3accff6200f91b98b347e90cd5" ns1:_="" ns2:_="" ns4:_="">
    <xsd:import namespace="http://schemas.microsoft.com/sharepoint/v3"/>
    <xsd:import namespace="605782e4-1af4-41fc-b1fc-c0bc654f2c7d"/>
    <xsd:import namespace="e4a7238e-61a3-4c26-800a-6ca014754111"/>
    <xsd:element name="properties">
      <xsd:complexType>
        <xsd:sequence>
          <xsd:element name="documentManagement">
            <xsd:complexType>
              <xsd:all>
                <xsd:element ref="ns2:Abstracts" minOccurs="0"/>
                <xsd:element ref="ns2:Customer" minOccurs="0"/>
                <xsd:element ref="ns2:Date" minOccurs="0"/>
                <xsd:element ref="ns2:Document_x0020_Classification" minOccurs="0"/>
                <xsd:element ref="ns2:Domain" minOccurs="0"/>
                <xsd:element ref="ns2:Service_x0020_Line" minOccurs="0"/>
                <xsd:element ref="ns2:Service_x0020_Offering" minOccurs="0"/>
                <xsd:element ref="ns2:Single_x0020_Line" minOccurs="0"/>
                <xsd:element ref="ns2:Technology" minOccurs="0"/>
                <xsd:element ref="ns2:Usage_x0020_Type" minOccurs="0"/>
                <xsd:element ref="ns1:AverageRating" minOccurs="0"/>
                <xsd:element ref="ns1:RatingCount" minOccurs="0"/>
                <xsd:element ref="ns4:Document_x0020_Sub_x0020_Classification" minOccurs="0"/>
                <xsd:element ref="ns1:LikesCount" minOccurs="0"/>
                <xsd:element ref="ns1:RatedBy" minOccurs="0"/>
                <xsd:element ref="ns1:Ratings" minOccurs="0"/>
                <xsd:element ref="ns1:LikedBy"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3" nillable="true" ma:displayName="Rating (0-5)" ma:decimals="2" ma:description="Average value of all the ratings that have been submitted" ma:internalName="AverageRating" ma:readOnly="true">
      <xsd:simpleType>
        <xsd:restriction base="dms:Number"/>
      </xsd:simpleType>
    </xsd:element>
    <xsd:element name="RatingCount" ma:index="14" nillable="true" ma:displayName="Number of Ratings" ma:decimals="0" ma:description="Number of ratings submitted" ma:internalName="RatingCount" ma:readOnly="true">
      <xsd:simpleType>
        <xsd:restriction base="dms:Number"/>
      </xsd:simpleType>
    </xsd:element>
    <xsd:element name="LikesCount" ma:index="16" nillable="true" ma:displayName="Number of Likes" ma:internalName="LikesCount">
      <xsd:simpleType>
        <xsd:restriction base="dms:Unknown"/>
      </xsd:simpleType>
    </xsd:element>
    <xsd:element name="RatedBy" ma:index="20"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21" nillable="true" ma:displayName="User ratings" ma:description="User ratings for the item" ma:hidden="true" ma:internalName="Ratings">
      <xsd:simpleType>
        <xsd:restriction base="dms:Note"/>
      </xsd:simpleType>
    </xsd:element>
    <xsd:element name="LikedBy" ma:index="2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05782e4-1af4-41fc-b1fc-c0bc654f2c7d" elementFormDefault="qualified">
    <xsd:import namespace="http://schemas.microsoft.com/office/2006/documentManagement/types"/>
    <xsd:import namespace="http://schemas.microsoft.com/office/infopath/2007/PartnerControls"/>
    <xsd:element name="Abstracts" ma:index="1" nillable="true" ma:displayName="Abstracts" ma:default="" ma:internalName="Abstracts">
      <xsd:simpleType>
        <xsd:restriction base="dms:Note">
          <xsd:maxLength value="255"/>
        </xsd:restriction>
      </xsd:simpleType>
    </xsd:element>
    <xsd:element name="Customer" ma:index="2" nillable="true" ma:displayName="Customer" ma:internalName="Customer">
      <xsd:simpleType>
        <xsd:restriction base="dms:Text">
          <xsd:maxLength value="255"/>
        </xsd:restriction>
      </xsd:simpleType>
    </xsd:element>
    <xsd:element name="Date" ma:index="3" nillable="true" ma:displayName="Date of Expiry" ma:default="" ma:format="DateOnly" ma:internalName="Date">
      <xsd:simpleType>
        <xsd:restriction base="dms:DateTime"/>
      </xsd:simpleType>
    </xsd:element>
    <xsd:element name="Document_x0020_Classification" ma:index="4" nillable="true" ma:displayName="Document Sub Classification" ma:format="Dropdown" ma:internalName="Document_x0020_Classification">
      <xsd:simpleType>
        <xsd:restriction base="dms:Choice">
          <xsd:enumeration value="Alliance info"/>
          <xsd:enumeration value="Alliances"/>
          <xsd:enumeration value="AMS"/>
          <xsd:enumeration value="Analyst"/>
          <xsd:enumeration value="Applciation Development"/>
          <xsd:enumeration value="Application Development"/>
          <xsd:enumeration value="Application Re-engineering"/>
          <xsd:enumeration value="Application Support / Maintenance"/>
          <xsd:enumeration value="Assessment"/>
          <xsd:enumeration value="Best Practices"/>
          <xsd:enumeration value="Bid Management"/>
          <xsd:enumeration value="BPM"/>
          <xsd:enumeration value="BPR"/>
          <xsd:enumeration value="Brochure"/>
          <xsd:enumeration value="Business Service Group"/>
          <xsd:enumeration value="Capability deck"/>
          <xsd:enumeration value="Case Studies"/>
          <xsd:enumeration value="Client Info"/>
          <xsd:enumeration value="Client Presentation"/>
          <xsd:enumeration value="Competency Presentations"/>
          <xsd:enumeration value="Competition Analysis"/>
          <xsd:enumeration value="Consultancy"/>
          <xsd:enumeration value="Data Conversion / Migration"/>
          <xsd:enumeration value="Data Sheets"/>
          <xsd:enumeration value="Due Diligence"/>
          <xsd:enumeration value="End-to-End Management"/>
          <xsd:enumeration value="Finance sheet"/>
          <xsd:enumeration value="Flyers"/>
          <xsd:enumeration value="Frameworks"/>
          <xsd:enumeration value="Guidelines"/>
          <xsd:enumeration value="IMS Projects Report"/>
          <xsd:enumeration value="Induction Kits"/>
          <xsd:enumeration value="Infrastructure Management"/>
          <xsd:enumeration value="ITIL"/>
          <xsd:enumeration value="Key Learnings"/>
          <xsd:enumeration value="Large Deals &gt; 10 MN"/>
          <xsd:enumeration value="Lessons Learnt"/>
          <xsd:enumeration value="Market Research"/>
          <xsd:enumeration value="Newsletter"/>
          <xsd:enumeration value="Operations data"/>
          <xsd:enumeration value="Optimization"/>
          <xsd:enumeration value="Others"/>
          <xsd:enumeration value="Performance Analysis"/>
          <xsd:enumeration value="POCs"/>
          <xsd:enumeration value="Practice Collaterals"/>
          <xsd:enumeration value="Pre sales Collaterals"/>
          <xsd:enumeration value="Process Collateral"/>
          <xsd:enumeration value="Process Enhancements"/>
          <xsd:enumeration value="Process Integration"/>
          <xsd:enumeration value="Processes, Standards, ITIL"/>
          <xsd:enumeration value="Product Development"/>
          <xsd:enumeration value="Product Implemention &amp; Integration"/>
          <xsd:enumeration value="Projects Data"/>
          <xsd:enumeration value="Proof of concepts"/>
          <xsd:enumeration value="ReEngineering"/>
          <xsd:enumeration value="Reports"/>
          <xsd:enumeration value="Reusable Assets"/>
          <xsd:enumeration value="RFP / Proposals / RFIs"/>
          <xsd:enumeration value="RFP Questionnaire"/>
          <xsd:enumeration value="Road-show collaterals"/>
          <xsd:enumeration value="Service Catalogue"/>
          <xsd:enumeration value="Skill Sets"/>
          <xsd:enumeration value="SO Collateral"/>
          <xsd:enumeration value="Solutioning"/>
          <xsd:enumeration value="Solutions"/>
          <xsd:enumeration value="System Integration"/>
          <xsd:enumeration value="Technical Papers"/>
          <xsd:enumeration value="Templates"/>
          <xsd:enumeration value="Tools"/>
          <xsd:enumeration value="Training collaterals"/>
          <xsd:enumeration value="Trainings"/>
          <xsd:enumeration value="Transformation"/>
          <xsd:enumeration value="Transition"/>
          <xsd:enumeration value="Value Register"/>
          <xsd:enumeration value="White Paper"/>
          <xsd:enumeration value="White Papers"/>
        </xsd:restriction>
      </xsd:simpleType>
    </xsd:element>
    <xsd:element name="Domain" ma:index="5" nillable="true" ma:displayName="Domain" ma:format="Dropdown" ma:internalName="Domain">
      <xsd:simpleType>
        <xsd:restriction base="dms:Choice">
          <xsd:enumeration value="NA"/>
          <xsd:enumeration value="Aerospace and Defense"/>
          <xsd:enumeration value="Air Transport"/>
          <xsd:enumeration value="Automotive"/>
          <xsd:enumeration value="Banking and Finance"/>
          <xsd:enumeration value="Bioinformatics"/>
          <xsd:enumeration value="Business Process Outsourcing"/>
          <xsd:enumeration value="CMM"/>
          <xsd:enumeration value="Construction"/>
          <xsd:enumeration value="Consulting Organization"/>
          <xsd:enumeration value="Consumer Products"/>
          <xsd:enumeration value="Corporate Services"/>
          <xsd:enumeration value="Defense"/>
          <xsd:enumeration value="Discreet"/>
          <xsd:enumeration value="Downstream"/>
          <xsd:enumeration value="Education and Training"/>
          <xsd:enumeration value="Embedded System"/>
          <xsd:enumeration value="Energy OFS"/>
          <xsd:enumeration value="Engineering Design"/>
          <xsd:enumeration value="GIS"/>
          <xsd:enumeration value="Government-eGovernment"/>
          <xsd:enumeration value="Healthcare"/>
          <xsd:enumeration value="Hitec/HLS"/>
          <xsd:enumeration value="Hospitality"/>
          <xsd:enumeration value="Human Resources"/>
          <xsd:enumeration value="Industrial"/>
          <xsd:enumeration value="Information Technology"/>
          <xsd:enumeration value="Infrastructure (Non-IT)"/>
          <xsd:enumeration value="Insurance"/>
          <xsd:enumeration value="IT Enabled Services"/>
          <xsd:enumeration value="IT Infrastructure"/>
          <xsd:enumeration value="IT Outsourcing"/>
          <xsd:enumeration value="Knowledge Management"/>
          <xsd:enumeration value="Legal"/>
          <xsd:enumeration value="Life and Health Insurance"/>
          <xsd:enumeration value="Life Sciences"/>
          <xsd:enumeration value="Logistics"/>
          <xsd:enumeration value="Manufacturing"/>
          <xsd:enumeration value="Media and Entertainment"/>
          <xsd:enumeration value="Midstream"/>
          <xsd:enumeration value="Non Profit Organization"/>
          <xsd:enumeration value="Oil and Gas Industry"/>
          <xsd:enumeration value="Others"/>
          <xsd:enumeration value="Payer"/>
          <xsd:enumeration value="Pharmaceuticals"/>
          <xsd:enumeration value="Process"/>
          <xsd:enumeration value="Property and Casualty Insurance"/>
          <xsd:enumeration value="Provider"/>
          <xsd:enumeration value="Public Health"/>
          <xsd:enumeration value="Quality"/>
          <xsd:enumeration value="Rail Transportation"/>
          <xsd:enumeration value="Real Estates"/>
          <xsd:enumeration value="Retail"/>
          <xsd:enumeration value="RetailCPG"/>
          <xsd:enumeration value="Sales and Marketing"/>
          <xsd:enumeration value="Semiconductor"/>
          <xsd:enumeration value="Service Provider"/>
          <xsd:enumeration value="Smart Grid"/>
          <xsd:enumeration value="Surface Transport"/>
          <xsd:enumeration value="Technology"/>
          <xsd:enumeration value="Telecom"/>
          <xsd:enumeration value="Transportation"/>
          <xsd:enumeration value="Travel"/>
          <xsd:enumeration value="Upstream"/>
          <xsd:enumeration value="Utilities"/>
        </xsd:restriction>
      </xsd:simpleType>
    </xsd:element>
    <xsd:element name="Service_x0020_Line" ma:index="6" nillable="true" ma:displayName="Service Line" ma:default="" ma:format="Dropdown" ma:internalName="Service_x0020_Line">
      <xsd:simpleType>
        <xsd:restriction base="dms:Choice">
          <xsd:enumeration value="NA"/>
          <xsd:enumeration value="Application Development and Maintenance (ADMS)"/>
          <xsd:enumeration value="Business Process Outsourcing"/>
          <xsd:enumeration value="Enterprise Business Solutions"/>
          <xsd:enumeration value="Integrated Engineering Services"/>
          <xsd:enumeration value="Infrastructure Management Services"/>
          <xsd:enumeration value="Vertical or Industry Native Solutions"/>
        </xsd:restriction>
      </xsd:simpleType>
    </xsd:element>
    <xsd:element name="Service_x0020_Offering" ma:index="7" nillable="true" ma:displayName="Service Offering" ma:format="Dropdown" ma:internalName="Service_x0020_Offering">
      <xsd:simpleType>
        <xsd:restriction base="dms:Choice">
          <xsd:enumeration value="NA"/>
          <xsd:enumeration value="3G Content Services"/>
          <xsd:enumeration value="Aero Manufacturing"/>
          <xsd:enumeration value="Aero Structures"/>
          <xsd:enumeration value="Aero Systems"/>
          <xsd:enumeration value="Airline MRO Solutions"/>
          <xsd:enumeration value="Airlines and Travel services"/>
          <xsd:enumeration value="Airport Solutions"/>
          <xsd:enumeration value="Application Data Management Services"/>
          <xsd:enumeration value="Application Security"/>
          <xsd:enumeration value="Application Transition/Transformation Solutions"/>
          <xsd:enumeration value="Automotive Electronics"/>
          <xsd:enumeration value="Avionics Solutions for Aerospace &amp; Defense"/>
          <xsd:enumeration value="B2B or EDI"/>
          <xsd:enumeration value="BI / DW Lifecycle Consulting"/>
          <xsd:enumeration value="BI / DW Technology Services (COE)"/>
          <xsd:enumeration value="BI / DW Testing, Maintenance and Support"/>
          <xsd:enumeration value="BPO Services"/>
          <xsd:enumeration value="Business Analytics"/>
          <xsd:enumeration value="Business Consulting"/>
          <xsd:enumeration value="Business Performance Excellence"/>
          <xsd:enumeration value="Business Process Management  Solutions"/>
          <xsd:enumeration value="Business Process Re-engineering"/>
          <xsd:enumeration value="Business Strategy Group"/>
          <xsd:enumeration value="Business Support Services"/>
          <xsd:enumeration value="Central Banking Solutions"/>
          <xsd:enumeration value="Cloud computing  - new biz model, novel solutions"/>
          <xsd:enumeration value="CoE (Aerospace &amp; Defence)"/>
          <xsd:enumeration value="Communication enabled business process and applications(UC services &amp; Apps, Soln Arch)"/>
          <xsd:enumeration value="Consulting Services"/>
          <xsd:enumeration value="Consumer Lending"/>
          <xsd:enumeration value="Core Banking Solutions"/>
          <xsd:enumeration value="Corporate Performance Management"/>
          <xsd:enumeration value="CPG Solutions"/>
          <xsd:enumeration value="Custom &amp; Composite Applications Development using Oracle Middleware"/>
          <xsd:enumeration value="Customer Acquisition Services"/>
          <xsd:enumeration value="Customer In-life Services"/>
          <xsd:enumeration value="Customer Relationship Management  Solutions"/>
          <xsd:enumeration value="Customer Retention Services"/>
          <xsd:enumeration value="Data and Metadata Management Services"/>
          <xsd:enumeration value="Data Center Services"/>
          <xsd:enumeration value="DBA Services - DB2, Informix, Progress"/>
          <xsd:enumeration value="DBA Services - Oracle"/>
          <xsd:enumeration value="DBA Services - SQL Server, Sybase, Ingres"/>
          <xsd:enumeration value="DBA Services - Teradata"/>
          <xsd:enumeration value="Deployment"/>
          <xsd:enumeration value="Design Services"/>
          <xsd:enumeration value="Digital Convergence – IP/patent based Components"/>
          <xsd:enumeration value="Ecommerce"/>
          <xsd:enumeration value="eHealth"/>
          <xsd:enumeration value="Embedded Engineering"/>
          <xsd:enumeration value="Embedded Security Solution for IPTV, VOIP and Content"/>
          <xsd:enumeration value="Emergency Management (108)"/>
          <xsd:enumeration value="Emerging Network Management Solution"/>
          <xsd:enumeration value="Emerging Technologies and Rich Internet Applications"/>
          <xsd:enumeration value="End-User Computing Services"/>
          <xsd:enumeration value="Enterprise Application Integration Solutions"/>
          <xsd:enumeration value="Enterprise Architecture and SOA"/>
          <xsd:enumeration value="Enterprise Asset Management"/>
          <xsd:enumeration value="Enterprise Content Management Solutions"/>
          <xsd:enumeration value="Enterprise Risk Management"/>
          <xsd:enumeration value="EPM Solutions"/>
          <xsd:enumeration value="Extended ERP"/>
          <xsd:enumeration value="FUTURUS"/>
          <xsd:enumeration value="Gov E Services"/>
          <xsd:enumeration value="Governance, Compliance &amp; Risk Management (GRC) Implementation"/>
          <xsd:enumeration value="Health Insurance Solutions"/>
          <xsd:enumeration value="Hospital Information Systems"/>
          <xsd:enumeration value="ICT Advisory and Transformation Services"/>
          <xsd:enumeration value="iDecision"/>
          <xsd:enumeration value="Identity and Access Management"/>
          <xsd:enumeration value="Industrial &amp; defense Electronics"/>
          <xsd:enumeration value="Infrastructure Applications and Tools"/>
          <xsd:enumeration value="Infrastructure Enterprise Systems"/>
          <xsd:enumeration value="Infrastructure integration solutions"/>
          <xsd:enumeration value="Integrated Testing Solutions"/>
          <xsd:enumeration value="Integration"/>
          <xsd:enumeration value="IT Quality Consulting"/>
          <xsd:enumeration value="IT Tooling Center of Excellence"/>
          <xsd:enumeration value="ITSM Consulting"/>
          <xsd:enumeration value="Java &amp; Open Source Solutions"/>
          <xsd:enumeration value="JDE Applications  Maintenance &amp; Support"/>
          <xsd:enumeration value="JDE Applications Custom Development"/>
          <xsd:enumeration value="JDE Applications Implementation"/>
          <xsd:enumeration value="JDE Applications Upgrade"/>
          <xsd:enumeration value="Lab Systems"/>
          <xsd:enumeration value="Lean &amp; 6 Sigma Consulting"/>
          <xsd:enumeration value="Learning Services"/>
          <xsd:enumeration value="Life Insurance Solutions"/>
          <xsd:enumeration value="Life Sciences R&amp;D Solutions"/>
          <xsd:enumeration value="LS - Manufacturing and Supply Chain Solutions"/>
          <xsd:enumeration value="LS Sales and Marketing Solutions"/>
          <xsd:enumeration value="Mainframe Solutions"/>
          <xsd:enumeration value="Managed Security Services"/>
          <xsd:enumeration value="Managed Services"/>
          <xsd:enumeration value="Managed Services"/>
          <xsd:enumeration value="Manufacturing &amp; Sourcing"/>
          <xsd:enumeration value="Manufacturing Execution System"/>
          <xsd:enumeration value="Manufacturing Operations and Consulting Solutions"/>
          <xsd:enumeration value="Mechanical Structures"/>
          <xsd:enumeration value="Mechanical Systems"/>
          <xsd:enumeration value="Media analytics and IT solutions - advertising, online behavior"/>
          <xsd:enumeration value="Media publishing solutions - DAM/DRM, CDN (ingestion, conversion, repurposing and distribution)"/>
          <xsd:enumeration value="Media service provider solutions"/>
          <xsd:enumeration value="Microsoft Platform Solutions"/>
          <xsd:enumeration value="Microsoft Sharepoint and Biztalk"/>
          <xsd:enumeration value="Mobility Solutions"/>
          <xsd:enumeration value="MTCA-Microsoft Technical Consulting &amp; Alliance"/>
          <xsd:enumeration value="Network Infrastructure Management Service"/>
          <xsd:enumeration value="Networking platforms and solutions"/>
          <xsd:enumeration value="NFC-enabled Commerce"/>
          <xsd:enumeration value="O&amp;G Midstream, Refining &amp; Trading Solutions"/>
          <xsd:enumeration value="Oil &amp; GAS Upstream Solutions"/>
          <xsd:enumeration value="Oil and Gas Downstream Marketing and Retail"/>
          <xsd:enumeration value="Operations"/>
          <xsd:enumeration value="Oracle 360 Commerce Implementation"/>
          <xsd:enumeration value="Oracle Content Management Services"/>
          <xsd:enumeration value="Oracle Ebusiness Applications Maintenance &amp; Support"/>
          <xsd:enumeration value="Oracle Ebusiness Custom Development"/>
          <xsd:enumeration value="Oracle Ebusiness Implementation"/>
          <xsd:enumeration value="Oracle Ebusiness Upgrade"/>
          <xsd:enumeration value="Oracle Identity and Access Management Services"/>
          <xsd:enumeration value="Oracle Master Data Management (MDM)"/>
          <xsd:enumeration value="Oracle Portal Services"/>
          <xsd:enumeration value="Oracle Retek Implementation"/>
          <xsd:enumeration value="Payments &amp; Cards"/>
          <xsd:enumeration value="PeopleSoft Applications Custom Development"/>
          <xsd:enumeration value="PeopleSoft Applications Implementation"/>
          <xsd:enumeration value="PeopleSoft Applications Maintenance &amp; Support"/>
          <xsd:enumeration value="PeopleSoft Applications Upgrade"/>
          <xsd:enumeration value="Performance Engineering"/>
          <xsd:enumeration value="PLM and EDI Solutions"/>
          <xsd:enumeration value="PMO  Consulting and ProgramManagement"/>
          <xsd:enumeration value="Point Solutions"/>
          <xsd:enumeration value="Product Development and Support"/>
          <xsd:enumeration value="Product Lifecycle Management"/>
          <xsd:enumeration value="Property and Casualty Insurance Solutions"/>
          <xsd:enumeration value="Public Health Management (104)"/>
          <xsd:enumeration value="QAD or MFG Pro"/>
          <xsd:enumeration value="Q-Edge"/>
          <xsd:enumeration value="Requirement Management Consulting"/>
          <xsd:enumeration value="Retail Solutions"/>
          <xsd:enumeration value="SaaS for Manufacturing"/>
          <xsd:enumeration value="Sales and After Market solutions"/>
          <xsd:enumeration value="SAP ABAP Development and Enhacement Services"/>
          <xsd:enumeration value="SAP BASIS System Administration Services"/>
          <xsd:enumeration value="SAP Branding and Product Alliance Services"/>
          <xsd:enumeration value="SAP CoE and Innovation Services"/>
          <xsd:enumeration value="SAP End-To-End Implementation &amp; Roll Out Services"/>
          <xsd:enumeration value="SAP Financial &amp; Analytics Services"/>
          <xsd:enumeration value="SAP Human Capital Management Solutions"/>
          <xsd:enumeration value="SAP Knowledge Management &amp; Learning Services"/>
          <xsd:enumeration value="SAP Manufacturing &amp; Supply Chain Services"/>
          <xsd:enumeration value="SAP NetWeaver &amp; Integration Solutions"/>
          <xsd:enumeration value="SAP O2C &amp; CRM Services"/>
          <xsd:enumeration value="SAP Upgrade and AMS Services"/>
          <xsd:enumeration value="Security Governance and Compliance"/>
          <xsd:enumeration value="Semicon Analytics and IT solutions"/>
          <xsd:enumeration value="Semicon equipment engg services -- mechanical, electronics"/>
          <xsd:enumeration value="Semicon Manufacturing IT solutions"/>
          <xsd:enumeration value="Siebel Applications  Maintenance &amp; Support"/>
          <xsd:enumeration value="Siebel Applications Custom Development"/>
          <xsd:enumeration value="Siebel Applications Implementation"/>
          <xsd:enumeration value="Siebel Applications Upgrade"/>
          <xsd:enumeration value="Software Engineering Consulting"/>
          <xsd:enumeration value="Software product engg services for computing platforms (Apple, MS, Oracle, IBM)"/>
          <xsd:enumeration value="Software product engg services for network equipment, devices and appliances"/>
          <xsd:enumeration value="Software product engg services for Online &amp; Video games"/>
          <xsd:enumeration value="Solutions for Development Banks"/>
          <xsd:enumeration value="Solutions for Higher Education"/>
          <xsd:enumeration value="Solutions for Infrastructure and Real Estate"/>
          <xsd:enumeration value="Solutions for Logistics Service Providers"/>
          <xsd:enumeration value="Sourcing &amp; Asset (MES, LIMS, EAM) Management Solutions"/>
          <xsd:enumeration value="Sports OSS/BSS services"/>
          <xsd:enumeration value="SRM"/>
          <xsd:enumeration value="STP and Asset Servicing"/>
          <xsd:enumeration value="Strategic IT Advisory Services"/>
          <xsd:enumeration value="Strategic Sourcing Consulting"/>
          <xsd:enumeration value="Stress, Fatigue &amp; Damage Tolerance"/>
          <xsd:enumeration value="System Integration"/>
          <xsd:enumeration value="Technical Publication Solutions"/>
          <xsd:enumeration value="Telecom Analytics and IT solutions"/>
          <xsd:enumeration value="Telecom BSS services"/>
          <xsd:enumeration value="Telecom Electronics"/>
          <xsd:enumeration value="Telecom OSS and NMS services"/>
          <xsd:enumeration value="Telecom SDP"/>
          <xsd:enumeration value="Testing"/>
          <xsd:enumeration value="Testing Frameworks"/>
          <xsd:enumeration value="TOC Consulting"/>
          <xsd:enumeration value="Transformation"/>
          <xsd:enumeration value="Triple Screen Advertising"/>
          <xsd:enumeration value="User Experience Management Solutions"/>
          <xsd:enumeration value="Utilities Solutions Offerings"/>
          <xsd:enumeration value="Utility Based Services"/>
          <xsd:enumeration value="Value Engineering"/>
          <xsd:enumeration value="VAS Managed Service and System Integration"/>
          <xsd:enumeration value="VAS Strategy and Consulting"/>
          <xsd:enumeration value="Vendor Collaboration Solutions"/>
          <xsd:enumeration value="Vertical Solutions Frameworks"/>
          <xsd:enumeration value="VisionPLUS - Credit Processing"/>
          <xsd:enumeration value="Web Content Management"/>
          <xsd:enumeration value="Websphere and Liferay Portals"/>
          <xsd:enumeration value="Work Force Management"/>
          <xsd:enumeration value="Workspace-as-a-Service"/>
        </xsd:restriction>
      </xsd:simpleType>
    </xsd:element>
    <xsd:element name="Single_x0020_Line" ma:index="8" nillable="true" ma:displayName="Single Line" ma:internalName="Single_x0020_Line">
      <xsd:simpleType>
        <xsd:restriction base="dms:Text">
          <xsd:maxLength value="255"/>
        </xsd:restriction>
      </xsd:simpleType>
    </xsd:element>
    <xsd:element name="Technology" ma:index="9" nillable="true" ma:displayName="Technology" ma:default="" ma:format="Dropdown" ma:internalName="Technology">
      <xsd:simpleType>
        <xsd:restriction base="dms:Choice">
          <xsd:enumeration value="NA"/>
          <xsd:enumeration value="Applcn Server Technologies"/>
          <xsd:enumeration value="Actuate"/>
          <xsd:enumeration value="Ariba"/>
          <xsd:enumeration value="Baan"/>
          <xsd:enumeration value="Business Intelligence Solution"/>
          <xsd:enumeration value="Business Objects"/>
          <xsd:enumeration value="Client-Server Technologies"/>
          <xsd:enumeration value="Cognos"/>
          <xsd:enumeration value="Cold Fusion"/>
          <xsd:enumeration value="Component Technologies"/>
          <xsd:enumeration value="Date Stage"/>
          <xsd:enumeration value="Database"/>
          <xsd:enumeration value="DB2"/>
          <xsd:enumeration value="DW/Data Mining Technologies"/>
          <xsd:enumeration value="Engg Services CAD/CAM"/>
          <xsd:enumeration value="Enterprise App. Integration"/>
          <xsd:enumeration value="Enterprise Application"/>
          <xsd:enumeration value="ERP"/>
          <xsd:enumeration value="Hyperion"/>
          <xsd:enumeration value="IBM Technologies"/>
          <xsd:enumeration value="Infomatica"/>
          <xsd:enumeration value="Internet(Biz)"/>
          <xsd:enumeration value="Linux"/>
          <xsd:enumeration value="Lotus Domino"/>
          <xsd:enumeration value="Lotus Notes"/>
          <xsd:enumeration value="Mac OS"/>
          <xsd:enumeration value="Mainframe Technologies"/>
          <xsd:enumeration value="Microstrategy"/>
          <xsd:enumeration value="Maximo"/>
          <xsd:enumeration value="Not Applicable"/>
          <xsd:enumeration value="NSIG"/>
          <xsd:enumeration value="OLAP"/>
          <xsd:enumeration value="ORACLE"/>
          <xsd:enumeration value="Peoplesoft"/>
          <xsd:enumeration value="PSOS"/>
          <xsd:enumeration value="Quality"/>
          <xsd:enumeration value="SAP"/>
          <xsd:enumeration value="SAS"/>
          <xsd:enumeration value="SQL Server"/>
          <xsd:enumeration value="SUN Technologies"/>
          <xsd:enumeration value="System Software"/>
          <xsd:enumeration value="Teradata"/>
          <xsd:enumeration value="UML"/>
          <xsd:enumeration value="UNIX"/>
          <xsd:enumeration value="Visual Studio"/>
          <xsd:enumeration value="VxWorks"/>
          <xsd:enumeration value="WAP"/>
          <xsd:enumeration value="WebLogic"/>
          <xsd:enumeration value="WebSphere"/>
        </xsd:restriction>
      </xsd:simpleType>
    </xsd:element>
    <xsd:element name="Usage_x0020_Type" ma:index="10" nillable="true" ma:displayName="Usage Type" ma:format="Dropdown" ma:internalName="Usage_x0020_Type">
      <xsd:simpleType>
        <xsd:restriction base="dms:Choice">
          <xsd:enumeration value="Confidential (Folder level)"/>
          <xsd:enumeration value="Public (all sites)"/>
        </xsd:restriction>
      </xsd:simple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Url" ma:index="2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5"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e4a7238e-61a3-4c26-800a-6ca014754111" elementFormDefault="qualified">
    <xsd:import namespace="http://schemas.microsoft.com/office/2006/documentManagement/types"/>
    <xsd:import namespace="http://schemas.microsoft.com/office/infopath/2007/PartnerControls"/>
    <xsd:element name="Document_x0020_Sub_x0020_Classification" ma:index="15" nillable="true" ma:displayName="Document Classification" ma:internalName="Document_x0020_Sub_x0020_Classification">
      <xsd:simpleType>
        <xsd:restriction base="dms:Choice">
          <xsd:enumeration value="Delivery"/>
          <xsd:enumeration value="Sales &amp; Presales"/>
          <xsd:enumeration value="Process and Service Offering"/>
          <xsd:enumeration value="Alliances"/>
          <xsd:enumeration value="Operation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26" ma:displayName="Content Type"/>
        <xsd:element ref="dc:title" minOccurs="0" maxOccurs="1" ma:displayName="Title"/>
        <xsd:element ref="dc:subject" minOccurs="0" maxOccurs="1"/>
        <xsd:element ref="dc:description" minOccurs="0" maxOccurs="1"/>
        <xsd:element name="keywords" minOccurs="0" maxOccurs="1" type="xsd:string" ma:index="12"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AverageRating xmlns="http://schemas.microsoft.com/sharepoint/v3" xsi:nil="true"/>
    <Document_x0020_Classification xmlns="605782e4-1af4-41fc-b1fc-c0bc654f2c7d">Templates</Document_x0020_Classification>
    <Document_x0020_Sub_x0020_Classification xmlns="e4a7238e-61a3-4c26-800a-6ca014754111">Process and Service Offering</Document_x0020_Sub_x0020_Classification>
    <Service_x0020_Line xmlns="605782e4-1af4-41fc-b1fc-c0bc654f2c7d">NA</Service_x0020_Line>
    <Service_x0020_Offering xmlns="605782e4-1af4-41fc-b1fc-c0bc654f2c7d">NA</Service_x0020_Offering>
    <Domain xmlns="605782e4-1af4-41fc-b1fc-c0bc654f2c7d" xsi:nil="true"/>
    <Technology xmlns="605782e4-1af4-41fc-b1fc-c0bc654f2c7d">NA</Technology>
    <Single_x0020_Line xmlns="605782e4-1af4-41fc-b1fc-c0bc654f2c7d" xsi:nil="true"/>
    <Usage_x0020_Type xmlns="605782e4-1af4-41fc-b1fc-c0bc654f2c7d">Public (all sites)</Usage_x0020_Type>
    <Date xmlns="605782e4-1af4-41fc-b1fc-c0bc654f2c7d" xsi:nil="true"/>
    <Customer xmlns="605782e4-1af4-41fc-b1fc-c0bc654f2c7d" xsi:nil="true"/>
    <Abstracts xmlns="605782e4-1af4-41fc-b1fc-c0bc654f2c7d">Tech Mahindra Powerpoint Template, PPT Template</Abstracts>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_dlc_DocId xmlns="605782e4-1af4-41fc-b1fc-c0bc654f2c7d">KEEDOC-25-3021</_dlc_DocId>
    <_dlc_DocIdUrl xmlns="605782e4-1af4-41fc-b1fc-c0bc654f2c7d">
      <Url>https://kee.techmahindra.com/_layouts/15/DocIdRedir.aspx?ID=KEEDOC-25-3021</Url>
      <Description>KEEDOC-25-3021</Description>
    </_dlc_DocIdUrl>
  </documentManagement>
</p:properties>
</file>

<file path=customXml/itemProps1.xml><?xml version="1.0" encoding="utf-8"?>
<ds:datastoreItem xmlns:ds="http://schemas.openxmlformats.org/officeDocument/2006/customXml" ds:itemID="{A7741187-575E-4320-AB91-E5CAB678CA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05782e4-1af4-41fc-b1fc-c0bc654f2c7d"/>
    <ds:schemaRef ds:uri="e4a7238e-61a3-4c26-800a-6ca0147541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FC6F09C1-71D9-4B8F-89E5-C1A373D7A043}">
  <ds:schemaRefs>
    <ds:schemaRef ds:uri="http://schemas.microsoft.com/sharepoint/events"/>
  </ds:schemaRefs>
</ds:datastoreItem>
</file>

<file path=customXml/itemProps4.xml><?xml version="1.0" encoding="utf-8"?>
<ds:datastoreItem xmlns:ds="http://schemas.openxmlformats.org/officeDocument/2006/customXml" ds:itemID="{B753E0E9-BBAC-4E77-B03C-F4757A7347B6}">
  <ds:schemaRefs>
    <ds:schemaRef ds:uri="http://purl.org/dc/dcmitype/"/>
    <ds:schemaRef ds:uri="http://schemas.microsoft.com/office/2006/documentManagement/types"/>
    <ds:schemaRef ds:uri="http://purl.org/dc/elements/1.1/"/>
    <ds:schemaRef ds:uri="http://schemas.microsoft.com/office/2006/metadata/properties"/>
    <ds:schemaRef ds:uri="605782e4-1af4-41fc-b1fc-c0bc654f2c7d"/>
    <ds:schemaRef ds:uri="http://schemas.microsoft.com/sharepoint/v3"/>
    <ds:schemaRef ds:uri="e4a7238e-61a3-4c26-800a-6ca014754111"/>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Mahindra Powerpoint Template</Template>
  <TotalTime>0</TotalTime>
  <Words>860</Words>
  <Application>Microsoft Office PowerPoint</Application>
  <PresentationFormat>Widescreen</PresentationFormat>
  <Paragraphs>36</Paragraphs>
  <Slides>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vt:i4>
      </vt:variant>
    </vt:vector>
  </HeadingPairs>
  <TitlesOfParts>
    <vt:vector size="10" baseType="lpstr">
      <vt:lpstr>Arial</vt:lpstr>
      <vt:lpstr>Calibri</vt:lpstr>
      <vt:lpstr>Times New Roman</vt:lpstr>
      <vt:lpstr>Trebuchet MS</vt:lpstr>
      <vt:lpstr>Wingdings</vt:lpstr>
      <vt:lpstr>Tech Mahindra Powerpoint Template</vt:lpstr>
      <vt:lpstr>Apresentação do PowerPoint</vt:lpstr>
      <vt:lpstr>Apresentação do PowerPoint</vt:lpstr>
      <vt:lpstr>Apresentação do PowerPoint</vt:lpstr>
      <vt:lpstr>Apresentação do PowerPoint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Tech Mahindra Powerpoint Template</cp:keywords>
  <cp:lastModifiedBy/>
  <cp:revision>1</cp:revision>
  <dcterms:created xsi:type="dcterms:W3CDTF">2016-10-21T14:32:28Z</dcterms:created>
  <dcterms:modified xsi:type="dcterms:W3CDTF">2019-08-29T13:17:15Z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0x010100E42650EF6BD6E64E8E258D7FFE1A2177</vt:lpwstr>
  </property>
  <property fmtid="{D5CDD505-2E9C-101B-9397-08002B2CF9AE}" pid="3" name="_dlc_DocIdItemGuid">
    <vt:lpwstr>6d65c5de-0a26-4091-aca8-956b5f0fce95</vt:lpwstr>
  </property>
  <property fmtid="{D5CDD505-2E9C-101B-9397-08002B2CF9AE}" pid="4" name="_2015_ms_pID_725343">
    <vt:lpwstr>(2)4qp6+/LP4K/ffXVmhv1wnFvWB/I2CVQ4fQkDK9YDoA4RuBN8CpcCROQtoGL1biLoks5gDe+z
nGsJlBD1Ws2+NKVQwTKpp1WRDVs09voJcWv6ZI+f+1t4UbiikWujthU4UEOvsjN81vFrTQbN
nRP9Ve/UkfbL+QBL4GtyAfJ+lJ3ekD/K0vR2fgcVcMEhOJEgBlHUU2kTiRCSeHVqlUcNST2B
+N3OdLF4CtYvhD42t9</vt:lpwstr>
  </property>
  <property fmtid="{D5CDD505-2E9C-101B-9397-08002B2CF9AE}" pid="5" name="_2015_ms_pID_7253431">
    <vt:lpwstr>GBuIe30JlJVUxlEXyxHUSHXhBBEGnTxGf2QnVXNc2kbwLsoZysdvMI
Sy0tdwso6s876V3QPEuS3oMTclWpV6Kya9YLD6ytl9hcmzZ4EcWJSGAcz0kyQVSdLl8GiFFK
nKFLyGnpKpAVx1uG+KeX1I7VyB/sK0rVND+HQNxjAsI1pCPJNDXT+5z+AoY3t/tidfVqvxDe
yyeWtn/SoOBFLJax</vt:lpwstr>
  </property>
</Properties>
</file>