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3"/>
  </p:sldMasterIdLst>
  <p:sldIdLst>
    <p:sldId id="256" r:id="rId4"/>
    <p:sldId id="323" r:id="rId5"/>
    <p:sldId id="324" r:id="rId6"/>
    <p:sldId id="325" r:id="rId7"/>
    <p:sldId id="326" r:id="rId8"/>
    <p:sldId id="327" r:id="rId9"/>
    <p:sldId id="328"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292" r:id="rId29"/>
    <p:sldId id="293" r:id="rId30"/>
    <p:sldId id="294" r:id="rId31"/>
    <p:sldId id="295" r:id="rId32"/>
    <p:sldId id="296" r:id="rId33"/>
    <p:sldId id="297" r:id="rId34"/>
    <p:sldId id="298" r:id="rId35"/>
    <p:sldId id="299" r:id="rId36"/>
    <p:sldId id="259" r:id="rId37"/>
    <p:sldId id="260" r:id="rId38"/>
    <p:sldId id="257" r:id="rId39"/>
    <p:sldId id="261" r:id="rId40"/>
    <p:sldId id="258" r:id="rId41"/>
    <p:sldId id="262" r:id="rId42"/>
    <p:sldId id="263" r:id="rId43"/>
    <p:sldId id="264" r:id="rId44"/>
    <p:sldId id="265" r:id="rId45"/>
    <p:sldId id="266" r:id="rId46"/>
    <p:sldId id="268" r:id="rId47"/>
    <p:sldId id="267" r:id="rId48"/>
    <p:sldId id="269" r:id="rId49"/>
    <p:sldId id="270" r:id="rId50"/>
    <p:sldId id="271" r:id="rId51"/>
    <p:sldId id="273" r:id="rId52"/>
    <p:sldId id="272" r:id="rId53"/>
    <p:sldId id="274" r:id="rId54"/>
    <p:sldId id="275" r:id="rId55"/>
    <p:sldId id="276" r:id="rId56"/>
    <p:sldId id="277" r:id="rId57"/>
    <p:sldId id="278" r:id="rId58"/>
    <p:sldId id="279" r:id="rId59"/>
    <p:sldId id="280" r:id="rId60"/>
    <p:sldId id="281" r:id="rId61"/>
    <p:sldId id="282" r:id="rId62"/>
    <p:sldId id="283" r:id="rId63"/>
    <p:sldId id="284" r:id="rId64"/>
    <p:sldId id="285" r:id="rId65"/>
    <p:sldId id="286" r:id="rId66"/>
    <p:sldId id="288" r:id="rId67"/>
    <p:sldId id="287" r:id="rId68"/>
    <p:sldId id="289" r:id="rId69"/>
    <p:sldId id="290" r:id="rId70"/>
    <p:sldId id="291" r:id="rId71"/>
    <p:sldId id="300" r:id="rId72"/>
    <p:sldId id="302" r:id="rId73"/>
    <p:sldId id="301" r:id="rId74"/>
    <p:sldId id="303" r:id="rId75"/>
    <p:sldId id="304" r:id="rId76"/>
    <p:sldId id="305" r:id="rId77"/>
    <p:sldId id="306" r:id="rId78"/>
    <p:sldId id="308" r:id="rId79"/>
    <p:sldId id="307" r:id="rId80"/>
    <p:sldId id="309" r:id="rId81"/>
    <p:sldId id="310" r:id="rId82"/>
    <p:sldId id="311" r:id="rId83"/>
    <p:sldId id="313" r:id="rId84"/>
    <p:sldId id="312" r:id="rId85"/>
    <p:sldId id="314" r:id="rId86"/>
    <p:sldId id="315" r:id="rId87"/>
    <p:sldId id="316" r:id="rId88"/>
    <p:sldId id="318" r:id="rId89"/>
    <p:sldId id="317" r:id="rId90"/>
    <p:sldId id="319" r:id="rId91"/>
    <p:sldId id="320" r:id="rId92"/>
    <p:sldId id="321" r:id="rId93"/>
    <p:sldId id="322" r:id="rId9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FF99CC"/>
    <a:srgbClr val="FFCCCC"/>
    <a:srgbClr val="FFFF99"/>
    <a:srgbClr val="5F5F5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presProps" Target="pres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927196-1DFE-4D4E-8AB1-EC1FBB0E0755}" type="doc">
      <dgm:prSet loTypeId="urn:microsoft.com/office/officeart/2005/8/layout/chevron2" loCatId="process" qsTypeId="urn:microsoft.com/office/officeart/2005/8/quickstyle/simple5" qsCatId="simple" csTypeId="urn:microsoft.com/office/officeart/2005/8/colors/colorful1" csCatId="colorful" phldr="1"/>
      <dgm:spPr/>
    </dgm:pt>
    <dgm:pt modelId="{98AD84D3-2C5F-4FAF-8A7F-E6B5EFFF1C10}">
      <dgm:prSet phldrT="[Texto]"/>
      <dgm:spPr/>
      <dgm:t>
        <a:bodyPr/>
        <a:lstStyle/>
        <a:p>
          <a:r>
            <a:rPr lang="pt-BR" dirty="0"/>
            <a:t>Requisitos</a:t>
          </a:r>
        </a:p>
      </dgm:t>
    </dgm:pt>
    <dgm:pt modelId="{BA9A4059-BD2E-454A-9B17-2CD95F2363A2}" type="parTrans" cxnId="{7D132F4D-7BC9-495B-A51B-55C3E7F33F6F}">
      <dgm:prSet/>
      <dgm:spPr/>
      <dgm:t>
        <a:bodyPr/>
        <a:lstStyle/>
        <a:p>
          <a:endParaRPr lang="pt-BR"/>
        </a:p>
      </dgm:t>
    </dgm:pt>
    <dgm:pt modelId="{69EB30F2-FC73-4405-AA87-01F70DAD9D34}" type="sibTrans" cxnId="{7D132F4D-7BC9-495B-A51B-55C3E7F33F6F}">
      <dgm:prSet/>
      <dgm:spPr/>
      <dgm:t>
        <a:bodyPr/>
        <a:lstStyle/>
        <a:p>
          <a:endParaRPr lang="pt-BR"/>
        </a:p>
      </dgm:t>
    </dgm:pt>
    <dgm:pt modelId="{B7DD3827-4949-4E56-AB04-BC5E684C854C}">
      <dgm:prSet phldrT="[Texto]"/>
      <dgm:spPr/>
      <dgm:t>
        <a:bodyPr/>
        <a:lstStyle/>
        <a:p>
          <a:r>
            <a:rPr lang="pt-BR" dirty="0"/>
            <a:t>Conceitual</a:t>
          </a:r>
        </a:p>
      </dgm:t>
    </dgm:pt>
    <dgm:pt modelId="{61589898-B6EF-4360-85FB-04BE69DBAC12}" type="parTrans" cxnId="{7833E31A-DCC6-478C-A939-74BF85391901}">
      <dgm:prSet/>
      <dgm:spPr/>
      <dgm:t>
        <a:bodyPr/>
        <a:lstStyle/>
        <a:p>
          <a:endParaRPr lang="pt-BR"/>
        </a:p>
      </dgm:t>
    </dgm:pt>
    <dgm:pt modelId="{5AA11D3E-8371-4280-B0BE-0D0B9A54CAE4}" type="sibTrans" cxnId="{7833E31A-DCC6-478C-A939-74BF85391901}">
      <dgm:prSet/>
      <dgm:spPr/>
      <dgm:t>
        <a:bodyPr/>
        <a:lstStyle/>
        <a:p>
          <a:endParaRPr lang="pt-BR"/>
        </a:p>
      </dgm:t>
    </dgm:pt>
    <dgm:pt modelId="{91DCCE6F-76B4-4237-A6DA-76D249A3FABF}">
      <dgm:prSet phldrT="[Texto]"/>
      <dgm:spPr/>
      <dgm:t>
        <a:bodyPr/>
        <a:lstStyle/>
        <a:p>
          <a:r>
            <a:rPr lang="pt-BR" dirty="0"/>
            <a:t>Lógico</a:t>
          </a:r>
        </a:p>
      </dgm:t>
    </dgm:pt>
    <dgm:pt modelId="{1587DD62-9276-48DB-BB17-A9A8CAEA8E63}" type="parTrans" cxnId="{E64541C8-3DB8-48F8-943C-8BAFC3EF35D1}">
      <dgm:prSet/>
      <dgm:spPr/>
      <dgm:t>
        <a:bodyPr/>
        <a:lstStyle/>
        <a:p>
          <a:endParaRPr lang="pt-BR"/>
        </a:p>
      </dgm:t>
    </dgm:pt>
    <dgm:pt modelId="{AE9D3CF3-98E1-485F-AD21-A52C71320E9C}" type="sibTrans" cxnId="{E64541C8-3DB8-48F8-943C-8BAFC3EF35D1}">
      <dgm:prSet/>
      <dgm:spPr/>
      <dgm:t>
        <a:bodyPr/>
        <a:lstStyle/>
        <a:p>
          <a:endParaRPr lang="pt-BR"/>
        </a:p>
      </dgm:t>
    </dgm:pt>
    <dgm:pt modelId="{8D8BE924-6352-41C1-96B1-C88FD9BA70D2}">
      <dgm:prSet phldrT="[Texto]"/>
      <dgm:spPr/>
      <dgm:t>
        <a:bodyPr/>
        <a:lstStyle/>
        <a:p>
          <a:r>
            <a:rPr lang="pt-BR" dirty="0"/>
            <a:t>Físico</a:t>
          </a:r>
        </a:p>
      </dgm:t>
    </dgm:pt>
    <dgm:pt modelId="{20D3A24B-222C-438A-9526-466027E635A6}" type="parTrans" cxnId="{280F040A-59D2-41B2-B2B1-9FC6B99764B4}">
      <dgm:prSet/>
      <dgm:spPr/>
      <dgm:t>
        <a:bodyPr/>
        <a:lstStyle/>
        <a:p>
          <a:endParaRPr lang="pt-BR"/>
        </a:p>
      </dgm:t>
    </dgm:pt>
    <dgm:pt modelId="{76DFB1FF-1419-48CA-BFAF-9EA277D79E8C}" type="sibTrans" cxnId="{280F040A-59D2-41B2-B2B1-9FC6B99764B4}">
      <dgm:prSet/>
      <dgm:spPr/>
      <dgm:t>
        <a:bodyPr/>
        <a:lstStyle/>
        <a:p>
          <a:endParaRPr lang="pt-BR"/>
        </a:p>
      </dgm:t>
    </dgm:pt>
    <dgm:pt modelId="{42F4C100-1713-4E17-AD44-F0D07A4B31F3}">
      <dgm:prSet custT="1"/>
      <dgm:spPr/>
      <dgm:t>
        <a:bodyPr/>
        <a:lstStyle/>
        <a:p>
          <a:pPr>
            <a:buNone/>
          </a:pPr>
          <a:r>
            <a:rPr lang="pt-BR" sz="2000" dirty="0"/>
            <a:t>Baseado em entrevistas com cliente, criamos a documentação do</a:t>
          </a:r>
        </a:p>
      </dgm:t>
    </dgm:pt>
    <dgm:pt modelId="{1BF46156-6772-4592-8FCE-4B207E39C214}" type="parTrans" cxnId="{C962F534-EE94-474C-9887-95996A49A1B7}">
      <dgm:prSet/>
      <dgm:spPr/>
      <dgm:t>
        <a:bodyPr/>
        <a:lstStyle/>
        <a:p>
          <a:endParaRPr lang="pt-BR"/>
        </a:p>
      </dgm:t>
    </dgm:pt>
    <dgm:pt modelId="{F02ABBAD-A128-4148-9B39-2CF805D4BF16}" type="sibTrans" cxnId="{C962F534-EE94-474C-9887-95996A49A1B7}">
      <dgm:prSet/>
      <dgm:spPr/>
      <dgm:t>
        <a:bodyPr/>
        <a:lstStyle/>
        <a:p>
          <a:endParaRPr lang="pt-BR"/>
        </a:p>
      </dgm:t>
    </dgm:pt>
    <dgm:pt modelId="{D9258E73-A8C7-42D8-ACD4-221708D94F93}">
      <dgm:prSet custT="1"/>
      <dgm:spPr/>
      <dgm:t>
        <a:bodyPr/>
        <a:lstStyle/>
        <a:p>
          <a:pPr>
            <a:buNone/>
          </a:pPr>
          <a:r>
            <a:rPr lang="pt-BR" sz="2000" dirty="0"/>
            <a:t>projeto.</a:t>
          </a:r>
        </a:p>
      </dgm:t>
    </dgm:pt>
    <dgm:pt modelId="{34242EB8-A936-4F9B-B443-BA8EDAEEA0DC}" type="parTrans" cxnId="{FCC56C16-7797-4782-A35D-9C82F41FA3F7}">
      <dgm:prSet/>
      <dgm:spPr/>
      <dgm:t>
        <a:bodyPr/>
        <a:lstStyle/>
        <a:p>
          <a:endParaRPr lang="pt-BR"/>
        </a:p>
      </dgm:t>
    </dgm:pt>
    <dgm:pt modelId="{8794BC8A-A39D-4B29-AF96-BA1091E6DC30}" type="sibTrans" cxnId="{FCC56C16-7797-4782-A35D-9C82F41FA3F7}">
      <dgm:prSet/>
      <dgm:spPr/>
      <dgm:t>
        <a:bodyPr/>
        <a:lstStyle/>
        <a:p>
          <a:endParaRPr lang="pt-BR"/>
        </a:p>
      </dgm:t>
    </dgm:pt>
    <dgm:pt modelId="{1699DBB5-1AF0-41E1-9EA4-127671F02487}">
      <dgm:prSet custT="1"/>
      <dgm:spPr/>
      <dgm:t>
        <a:bodyPr spcFirstLastPara="0" vert="horz" wrap="square" lIns="142240" tIns="12700" rIns="12700" bIns="12700" numCol="1" spcCol="1270" anchor="ctr" anchorCtr="0"/>
        <a:lstStyle/>
        <a:p>
          <a:pPr marL="228600" lvl="1" indent="-228600" algn="l" defTabSz="889000">
            <a:lnSpc>
              <a:spcPct val="90000"/>
            </a:lnSpc>
            <a:spcBef>
              <a:spcPct val="0"/>
            </a:spcBef>
            <a:spcAft>
              <a:spcPct val="15000"/>
            </a:spcAft>
            <a:buNone/>
          </a:pPr>
          <a:r>
            <a:rPr lang="pt-BR" sz="2000" kern="1200">
              <a:latin typeface="Tw Cen MT" panose="020B0602020104020603"/>
              <a:ea typeface="+mn-ea"/>
              <a:cs typeface="+mn-cs"/>
            </a:rPr>
            <a:t>Criação do modelo conceitual (para cliente).</a:t>
          </a:r>
          <a:endParaRPr lang="pt-BR" sz="2000" kern="1200" dirty="0">
            <a:latin typeface="Tw Cen MT" panose="020B0602020104020603"/>
            <a:ea typeface="+mn-ea"/>
            <a:cs typeface="+mn-cs"/>
          </a:endParaRPr>
        </a:p>
      </dgm:t>
    </dgm:pt>
    <dgm:pt modelId="{DFCD3144-1693-4331-BF39-7333A95D68E8}" type="parTrans" cxnId="{775261A5-9007-4722-A605-5814340A4D9E}">
      <dgm:prSet/>
      <dgm:spPr/>
      <dgm:t>
        <a:bodyPr/>
        <a:lstStyle/>
        <a:p>
          <a:endParaRPr lang="pt-BR"/>
        </a:p>
      </dgm:t>
    </dgm:pt>
    <dgm:pt modelId="{E0A8CBA8-67CF-4C43-AEBC-F5DE5CF2E524}" type="sibTrans" cxnId="{775261A5-9007-4722-A605-5814340A4D9E}">
      <dgm:prSet/>
      <dgm:spPr/>
      <dgm:t>
        <a:bodyPr/>
        <a:lstStyle/>
        <a:p>
          <a:endParaRPr lang="pt-BR"/>
        </a:p>
      </dgm:t>
    </dgm:pt>
    <dgm:pt modelId="{798DCE07-D4E6-4DB0-B99B-FF50AE5BCBA8}">
      <dgm:prSet custT="1"/>
      <dgm:spPr/>
      <dgm:t>
        <a:bodyPr spcFirstLastPara="0" vert="horz" wrap="square" lIns="142240" tIns="12700" rIns="12700" bIns="12700" numCol="1" spcCol="1270" anchor="ctr" anchorCtr="0"/>
        <a:lstStyle/>
        <a:p>
          <a:pPr marL="228600" lvl="1" indent="-228600" algn="l" defTabSz="889000">
            <a:lnSpc>
              <a:spcPct val="90000"/>
            </a:lnSpc>
            <a:spcBef>
              <a:spcPct val="0"/>
            </a:spcBef>
            <a:spcAft>
              <a:spcPct val="15000"/>
            </a:spcAft>
            <a:buNone/>
          </a:pPr>
          <a:r>
            <a:rPr lang="pt-BR" sz="2000" kern="1200">
              <a:latin typeface="Tw Cen MT" panose="020B0602020104020603"/>
              <a:ea typeface="+mn-ea"/>
              <a:cs typeface="+mn-cs"/>
            </a:rPr>
            <a:t>Criação do modelo lógico (mais técnico).</a:t>
          </a:r>
          <a:endParaRPr lang="pt-BR" sz="2000" kern="1200" dirty="0">
            <a:latin typeface="Tw Cen MT" panose="020B0602020104020603"/>
            <a:ea typeface="+mn-ea"/>
            <a:cs typeface="+mn-cs"/>
          </a:endParaRPr>
        </a:p>
      </dgm:t>
    </dgm:pt>
    <dgm:pt modelId="{142FF216-7051-4298-92F6-8F2E7963E22E}" type="parTrans" cxnId="{7D1FF4E5-5C78-4E30-B230-6F5D8B6D1373}">
      <dgm:prSet/>
      <dgm:spPr/>
      <dgm:t>
        <a:bodyPr/>
        <a:lstStyle/>
        <a:p>
          <a:endParaRPr lang="pt-BR"/>
        </a:p>
      </dgm:t>
    </dgm:pt>
    <dgm:pt modelId="{426C4581-AEDF-414B-A21A-F56EEDD5C5C7}" type="sibTrans" cxnId="{7D1FF4E5-5C78-4E30-B230-6F5D8B6D1373}">
      <dgm:prSet/>
      <dgm:spPr/>
      <dgm:t>
        <a:bodyPr/>
        <a:lstStyle/>
        <a:p>
          <a:endParaRPr lang="pt-BR"/>
        </a:p>
      </dgm:t>
    </dgm:pt>
    <dgm:pt modelId="{ACC71042-2543-42D4-99B7-7417BAE77520}">
      <dgm:prSet custT="1"/>
      <dgm:spPr/>
      <dgm:t>
        <a:bodyPr spcFirstLastPara="0" vert="horz" wrap="square" lIns="142240" tIns="12700" rIns="12700" bIns="12700" numCol="1" spcCol="1270" anchor="ctr" anchorCtr="0"/>
        <a:lstStyle/>
        <a:p>
          <a:pPr>
            <a:buNone/>
          </a:pPr>
          <a:r>
            <a:rPr lang="pt-BR" sz="2000" kern="1200"/>
            <a:t>Criação dos </a:t>
          </a:r>
          <a:r>
            <a:rPr lang="pt-BR" sz="2000" kern="1200">
              <a:latin typeface="Tw Cen MT" panose="020B0602020104020603"/>
              <a:ea typeface="+mn-ea"/>
              <a:cs typeface="+mn-cs"/>
            </a:rPr>
            <a:t>scripts</a:t>
          </a:r>
          <a:r>
            <a:rPr lang="pt-BR" sz="2000" kern="1200"/>
            <a:t>, modelo físico, estratégias de segurança e</a:t>
          </a:r>
          <a:endParaRPr lang="pt-BR" sz="2000" kern="1200" dirty="0"/>
        </a:p>
      </dgm:t>
    </dgm:pt>
    <dgm:pt modelId="{7D3D510C-6390-4854-BDC2-443A1573ED24}" type="parTrans" cxnId="{DCC54175-E801-4206-AF65-211B97D694A3}">
      <dgm:prSet/>
      <dgm:spPr/>
      <dgm:t>
        <a:bodyPr/>
        <a:lstStyle/>
        <a:p>
          <a:endParaRPr lang="pt-BR"/>
        </a:p>
      </dgm:t>
    </dgm:pt>
    <dgm:pt modelId="{F16859A3-D58C-4DC6-A2D2-0AA736B1157C}" type="sibTrans" cxnId="{DCC54175-E801-4206-AF65-211B97D694A3}">
      <dgm:prSet/>
      <dgm:spPr/>
      <dgm:t>
        <a:bodyPr/>
        <a:lstStyle/>
        <a:p>
          <a:endParaRPr lang="pt-BR"/>
        </a:p>
      </dgm:t>
    </dgm:pt>
    <dgm:pt modelId="{50CA4906-77AD-498F-B745-94E91E30D6E1}">
      <dgm:prSet custT="1"/>
      <dgm:spPr/>
      <dgm:t>
        <a:bodyPr spcFirstLastPara="0" vert="horz" wrap="square" lIns="142240" tIns="12700" rIns="12700" bIns="12700" numCol="1" spcCol="1270" anchor="ctr" anchorCtr="0"/>
        <a:lstStyle/>
        <a:p>
          <a:pPr>
            <a:buNone/>
          </a:pPr>
          <a:r>
            <a:rPr lang="pt-BR" sz="2000" kern="1200" dirty="0"/>
            <a:t>armazenamento.</a:t>
          </a:r>
        </a:p>
      </dgm:t>
    </dgm:pt>
    <dgm:pt modelId="{55504279-CAA8-41A0-A29A-4C60F9AB0F7D}" type="parTrans" cxnId="{1D0D4801-14BD-4A02-AC6C-79FDDCF0638D}">
      <dgm:prSet/>
      <dgm:spPr/>
      <dgm:t>
        <a:bodyPr/>
        <a:lstStyle/>
        <a:p>
          <a:endParaRPr lang="pt-BR"/>
        </a:p>
      </dgm:t>
    </dgm:pt>
    <dgm:pt modelId="{B2D0C4B0-88AE-4F19-91EE-E2A768845415}" type="sibTrans" cxnId="{1D0D4801-14BD-4A02-AC6C-79FDDCF0638D}">
      <dgm:prSet/>
      <dgm:spPr/>
      <dgm:t>
        <a:bodyPr/>
        <a:lstStyle/>
        <a:p>
          <a:endParaRPr lang="pt-BR"/>
        </a:p>
      </dgm:t>
    </dgm:pt>
    <dgm:pt modelId="{82FE4AF1-8900-4931-9C01-60D72EB7F616}" type="pres">
      <dgm:prSet presAssocID="{49927196-1DFE-4D4E-8AB1-EC1FBB0E0755}" presName="linearFlow" presStyleCnt="0">
        <dgm:presLayoutVars>
          <dgm:dir/>
          <dgm:animLvl val="lvl"/>
          <dgm:resizeHandles val="exact"/>
        </dgm:presLayoutVars>
      </dgm:prSet>
      <dgm:spPr/>
    </dgm:pt>
    <dgm:pt modelId="{FE5748C5-7BD2-4396-B8BA-734ED2C4A54A}" type="pres">
      <dgm:prSet presAssocID="{98AD84D3-2C5F-4FAF-8A7F-E6B5EFFF1C10}" presName="composite" presStyleCnt="0"/>
      <dgm:spPr/>
    </dgm:pt>
    <dgm:pt modelId="{63850DA0-FDAB-4703-B6FF-AC00F4200BFF}" type="pres">
      <dgm:prSet presAssocID="{98AD84D3-2C5F-4FAF-8A7F-E6B5EFFF1C10}" presName="parentText" presStyleLbl="alignNode1" presStyleIdx="0" presStyleCnt="4">
        <dgm:presLayoutVars>
          <dgm:chMax val="1"/>
          <dgm:bulletEnabled val="1"/>
        </dgm:presLayoutVars>
      </dgm:prSet>
      <dgm:spPr/>
    </dgm:pt>
    <dgm:pt modelId="{E9346149-89D2-4C9B-A802-A25F9629E990}" type="pres">
      <dgm:prSet presAssocID="{98AD84D3-2C5F-4FAF-8A7F-E6B5EFFF1C10}" presName="descendantText" presStyleLbl="alignAcc1" presStyleIdx="0" presStyleCnt="4">
        <dgm:presLayoutVars>
          <dgm:bulletEnabled val="1"/>
        </dgm:presLayoutVars>
      </dgm:prSet>
      <dgm:spPr/>
    </dgm:pt>
    <dgm:pt modelId="{AF1312A2-4D1B-4B53-8767-C3A61E03AE1E}" type="pres">
      <dgm:prSet presAssocID="{69EB30F2-FC73-4405-AA87-01F70DAD9D34}" presName="sp" presStyleCnt="0"/>
      <dgm:spPr/>
    </dgm:pt>
    <dgm:pt modelId="{D48EABA8-0E80-4C47-B477-1F566DC33CCB}" type="pres">
      <dgm:prSet presAssocID="{B7DD3827-4949-4E56-AB04-BC5E684C854C}" presName="composite" presStyleCnt="0"/>
      <dgm:spPr/>
    </dgm:pt>
    <dgm:pt modelId="{84A6EA50-F229-4499-AA30-2DB10F4579C2}" type="pres">
      <dgm:prSet presAssocID="{B7DD3827-4949-4E56-AB04-BC5E684C854C}" presName="parentText" presStyleLbl="alignNode1" presStyleIdx="1" presStyleCnt="4">
        <dgm:presLayoutVars>
          <dgm:chMax val="1"/>
          <dgm:bulletEnabled val="1"/>
        </dgm:presLayoutVars>
      </dgm:prSet>
      <dgm:spPr/>
    </dgm:pt>
    <dgm:pt modelId="{95ECE301-BB52-4A37-AB78-03B2DBB484CC}" type="pres">
      <dgm:prSet presAssocID="{B7DD3827-4949-4E56-AB04-BC5E684C854C}" presName="descendantText" presStyleLbl="alignAcc1" presStyleIdx="1" presStyleCnt="4">
        <dgm:presLayoutVars>
          <dgm:bulletEnabled val="1"/>
        </dgm:presLayoutVars>
      </dgm:prSet>
      <dgm:spPr>
        <a:xfrm rot="5400000">
          <a:off x="4068436" y="-2134613"/>
          <a:ext cx="794454" cy="7220194"/>
        </a:xfrm>
        <a:prstGeom prst="round2SameRect">
          <a:avLst/>
        </a:prstGeom>
      </dgm:spPr>
    </dgm:pt>
    <dgm:pt modelId="{5AF8C080-0CB6-44FE-8CAF-AEBF01D3B574}" type="pres">
      <dgm:prSet presAssocID="{5AA11D3E-8371-4280-B0BE-0D0B9A54CAE4}" presName="sp" presStyleCnt="0"/>
      <dgm:spPr/>
    </dgm:pt>
    <dgm:pt modelId="{19433315-6EBB-43BE-99DC-008D1E568E50}" type="pres">
      <dgm:prSet presAssocID="{91DCCE6F-76B4-4237-A6DA-76D249A3FABF}" presName="composite" presStyleCnt="0"/>
      <dgm:spPr/>
    </dgm:pt>
    <dgm:pt modelId="{DCF295C0-F6E0-45AD-9DA0-55800521A6D7}" type="pres">
      <dgm:prSet presAssocID="{91DCCE6F-76B4-4237-A6DA-76D249A3FABF}" presName="parentText" presStyleLbl="alignNode1" presStyleIdx="2" presStyleCnt="4">
        <dgm:presLayoutVars>
          <dgm:chMax val="1"/>
          <dgm:bulletEnabled val="1"/>
        </dgm:presLayoutVars>
      </dgm:prSet>
      <dgm:spPr/>
    </dgm:pt>
    <dgm:pt modelId="{9FE287C7-A868-482A-B225-149F5D6B8978}" type="pres">
      <dgm:prSet presAssocID="{91DCCE6F-76B4-4237-A6DA-76D249A3FABF}" presName="descendantText" presStyleLbl="alignAcc1" presStyleIdx="2" presStyleCnt="4">
        <dgm:presLayoutVars>
          <dgm:bulletEnabled val="1"/>
        </dgm:presLayoutVars>
      </dgm:prSet>
      <dgm:spPr>
        <a:xfrm rot="5400000">
          <a:off x="4068436" y="-1059373"/>
          <a:ext cx="794454" cy="7220194"/>
        </a:xfrm>
        <a:prstGeom prst="round2SameRect">
          <a:avLst/>
        </a:prstGeom>
      </dgm:spPr>
    </dgm:pt>
    <dgm:pt modelId="{393753A9-AE9D-4C06-BAD3-4A38BCB0E59A}" type="pres">
      <dgm:prSet presAssocID="{AE9D3CF3-98E1-485F-AD21-A52C71320E9C}" presName="sp" presStyleCnt="0"/>
      <dgm:spPr/>
    </dgm:pt>
    <dgm:pt modelId="{B31930ED-735B-41E3-BB0E-29AA82D7DBE5}" type="pres">
      <dgm:prSet presAssocID="{8D8BE924-6352-41C1-96B1-C88FD9BA70D2}" presName="composite" presStyleCnt="0"/>
      <dgm:spPr/>
    </dgm:pt>
    <dgm:pt modelId="{BFDAB880-C970-41D3-9AE5-7731303A1D79}" type="pres">
      <dgm:prSet presAssocID="{8D8BE924-6352-41C1-96B1-C88FD9BA70D2}" presName="parentText" presStyleLbl="alignNode1" presStyleIdx="3" presStyleCnt="4">
        <dgm:presLayoutVars>
          <dgm:chMax val="1"/>
          <dgm:bulletEnabled val="1"/>
        </dgm:presLayoutVars>
      </dgm:prSet>
      <dgm:spPr/>
    </dgm:pt>
    <dgm:pt modelId="{74B53DB6-5458-4B26-89FC-0440C790BB4E}" type="pres">
      <dgm:prSet presAssocID="{8D8BE924-6352-41C1-96B1-C88FD9BA70D2}" presName="descendantText" presStyleLbl="alignAcc1" presStyleIdx="3" presStyleCnt="4">
        <dgm:presLayoutVars>
          <dgm:bulletEnabled val="1"/>
        </dgm:presLayoutVars>
      </dgm:prSet>
      <dgm:spPr>
        <a:xfrm rot="5400000">
          <a:off x="4068436" y="15866"/>
          <a:ext cx="794454" cy="7220194"/>
        </a:xfrm>
        <a:prstGeom prst="round2SameRect">
          <a:avLst/>
        </a:prstGeom>
      </dgm:spPr>
    </dgm:pt>
  </dgm:ptLst>
  <dgm:cxnLst>
    <dgm:cxn modelId="{1D0D4801-14BD-4A02-AC6C-79FDDCF0638D}" srcId="{8D8BE924-6352-41C1-96B1-C88FD9BA70D2}" destId="{50CA4906-77AD-498F-B745-94E91E30D6E1}" srcOrd="1" destOrd="0" parTransId="{55504279-CAA8-41A0-A29A-4C60F9AB0F7D}" sibTransId="{B2D0C4B0-88AE-4F19-91EE-E2A768845415}"/>
    <dgm:cxn modelId="{11609502-19EB-4173-9880-A422073093EE}" type="presOf" srcId="{798DCE07-D4E6-4DB0-B99B-FF50AE5BCBA8}" destId="{9FE287C7-A868-482A-B225-149F5D6B8978}" srcOrd="0" destOrd="0" presId="urn:microsoft.com/office/officeart/2005/8/layout/chevron2"/>
    <dgm:cxn modelId="{280F040A-59D2-41B2-B2B1-9FC6B99764B4}" srcId="{49927196-1DFE-4D4E-8AB1-EC1FBB0E0755}" destId="{8D8BE924-6352-41C1-96B1-C88FD9BA70D2}" srcOrd="3" destOrd="0" parTransId="{20D3A24B-222C-438A-9526-466027E635A6}" sibTransId="{76DFB1FF-1419-48CA-BFAF-9EA277D79E8C}"/>
    <dgm:cxn modelId="{12D91B0D-04FE-49C6-9998-CC5C4864DD37}" type="presOf" srcId="{8D8BE924-6352-41C1-96B1-C88FD9BA70D2}" destId="{BFDAB880-C970-41D3-9AE5-7731303A1D79}" srcOrd="0" destOrd="0" presId="urn:microsoft.com/office/officeart/2005/8/layout/chevron2"/>
    <dgm:cxn modelId="{FCC56C16-7797-4782-A35D-9C82F41FA3F7}" srcId="{98AD84D3-2C5F-4FAF-8A7F-E6B5EFFF1C10}" destId="{D9258E73-A8C7-42D8-ACD4-221708D94F93}" srcOrd="1" destOrd="0" parTransId="{34242EB8-A936-4F9B-B443-BA8EDAEEA0DC}" sibTransId="{8794BC8A-A39D-4B29-AF96-BA1091E6DC30}"/>
    <dgm:cxn modelId="{7833E31A-DCC6-478C-A939-74BF85391901}" srcId="{49927196-1DFE-4D4E-8AB1-EC1FBB0E0755}" destId="{B7DD3827-4949-4E56-AB04-BC5E684C854C}" srcOrd="1" destOrd="0" parTransId="{61589898-B6EF-4360-85FB-04BE69DBAC12}" sibTransId="{5AA11D3E-8371-4280-B0BE-0D0B9A54CAE4}"/>
    <dgm:cxn modelId="{1DB8D123-2568-4BE0-8BF2-5BF8BF2538FD}" type="presOf" srcId="{ACC71042-2543-42D4-99B7-7417BAE77520}" destId="{74B53DB6-5458-4B26-89FC-0440C790BB4E}" srcOrd="0" destOrd="0" presId="urn:microsoft.com/office/officeart/2005/8/layout/chevron2"/>
    <dgm:cxn modelId="{C962F534-EE94-474C-9887-95996A49A1B7}" srcId="{98AD84D3-2C5F-4FAF-8A7F-E6B5EFFF1C10}" destId="{42F4C100-1713-4E17-AD44-F0D07A4B31F3}" srcOrd="0" destOrd="0" parTransId="{1BF46156-6772-4592-8FCE-4B207E39C214}" sibTransId="{F02ABBAD-A128-4148-9B39-2CF805D4BF16}"/>
    <dgm:cxn modelId="{421CDA60-E634-4D87-AA75-F020ABECB542}" type="presOf" srcId="{1699DBB5-1AF0-41E1-9EA4-127671F02487}" destId="{95ECE301-BB52-4A37-AB78-03B2DBB484CC}" srcOrd="0" destOrd="0" presId="urn:microsoft.com/office/officeart/2005/8/layout/chevron2"/>
    <dgm:cxn modelId="{9D036364-7021-440C-AB0C-0B3337FD7B4A}" type="presOf" srcId="{42F4C100-1713-4E17-AD44-F0D07A4B31F3}" destId="{E9346149-89D2-4C9B-A802-A25F9629E990}" srcOrd="0" destOrd="0" presId="urn:microsoft.com/office/officeart/2005/8/layout/chevron2"/>
    <dgm:cxn modelId="{7D132F4D-7BC9-495B-A51B-55C3E7F33F6F}" srcId="{49927196-1DFE-4D4E-8AB1-EC1FBB0E0755}" destId="{98AD84D3-2C5F-4FAF-8A7F-E6B5EFFF1C10}" srcOrd="0" destOrd="0" parTransId="{BA9A4059-BD2E-454A-9B17-2CD95F2363A2}" sibTransId="{69EB30F2-FC73-4405-AA87-01F70DAD9D34}"/>
    <dgm:cxn modelId="{9EFAF970-E332-45A4-A153-14646FD7DB04}" type="presOf" srcId="{D9258E73-A8C7-42D8-ACD4-221708D94F93}" destId="{E9346149-89D2-4C9B-A802-A25F9629E990}" srcOrd="0" destOrd="1" presId="urn:microsoft.com/office/officeart/2005/8/layout/chevron2"/>
    <dgm:cxn modelId="{DCC54175-E801-4206-AF65-211B97D694A3}" srcId="{8D8BE924-6352-41C1-96B1-C88FD9BA70D2}" destId="{ACC71042-2543-42D4-99B7-7417BAE77520}" srcOrd="0" destOrd="0" parTransId="{7D3D510C-6390-4854-BDC2-443A1573ED24}" sibTransId="{F16859A3-D58C-4DC6-A2D2-0AA736B1157C}"/>
    <dgm:cxn modelId="{64E3F282-CBE2-4745-8C95-AE0A912D41F7}" type="presOf" srcId="{50CA4906-77AD-498F-B745-94E91E30D6E1}" destId="{74B53DB6-5458-4B26-89FC-0440C790BB4E}" srcOrd="0" destOrd="1" presId="urn:microsoft.com/office/officeart/2005/8/layout/chevron2"/>
    <dgm:cxn modelId="{775261A5-9007-4722-A605-5814340A4D9E}" srcId="{B7DD3827-4949-4E56-AB04-BC5E684C854C}" destId="{1699DBB5-1AF0-41E1-9EA4-127671F02487}" srcOrd="0" destOrd="0" parTransId="{DFCD3144-1693-4331-BF39-7333A95D68E8}" sibTransId="{E0A8CBA8-67CF-4C43-AEBC-F5DE5CF2E524}"/>
    <dgm:cxn modelId="{97A954AA-F4E1-455F-912B-4EFAB75B9119}" type="presOf" srcId="{49927196-1DFE-4D4E-8AB1-EC1FBB0E0755}" destId="{82FE4AF1-8900-4931-9C01-60D72EB7F616}" srcOrd="0" destOrd="0" presId="urn:microsoft.com/office/officeart/2005/8/layout/chevron2"/>
    <dgm:cxn modelId="{07D0DFAA-8C6C-470D-9120-3FEFAC8424E2}" type="presOf" srcId="{B7DD3827-4949-4E56-AB04-BC5E684C854C}" destId="{84A6EA50-F229-4499-AA30-2DB10F4579C2}" srcOrd="0" destOrd="0" presId="urn:microsoft.com/office/officeart/2005/8/layout/chevron2"/>
    <dgm:cxn modelId="{596DC7BA-69F7-4DE8-87D8-DDD5C192BCF3}" type="presOf" srcId="{91DCCE6F-76B4-4237-A6DA-76D249A3FABF}" destId="{DCF295C0-F6E0-45AD-9DA0-55800521A6D7}" srcOrd="0" destOrd="0" presId="urn:microsoft.com/office/officeart/2005/8/layout/chevron2"/>
    <dgm:cxn modelId="{E64541C8-3DB8-48F8-943C-8BAFC3EF35D1}" srcId="{49927196-1DFE-4D4E-8AB1-EC1FBB0E0755}" destId="{91DCCE6F-76B4-4237-A6DA-76D249A3FABF}" srcOrd="2" destOrd="0" parTransId="{1587DD62-9276-48DB-BB17-A9A8CAEA8E63}" sibTransId="{AE9D3CF3-98E1-485F-AD21-A52C71320E9C}"/>
    <dgm:cxn modelId="{7D1FF4E5-5C78-4E30-B230-6F5D8B6D1373}" srcId="{91DCCE6F-76B4-4237-A6DA-76D249A3FABF}" destId="{798DCE07-D4E6-4DB0-B99B-FF50AE5BCBA8}" srcOrd="0" destOrd="0" parTransId="{142FF216-7051-4298-92F6-8F2E7963E22E}" sibTransId="{426C4581-AEDF-414B-A21A-F56EEDD5C5C7}"/>
    <dgm:cxn modelId="{37AEF9F9-352F-494C-84BC-1D8FE0402934}" type="presOf" srcId="{98AD84D3-2C5F-4FAF-8A7F-E6B5EFFF1C10}" destId="{63850DA0-FDAB-4703-B6FF-AC00F4200BFF}" srcOrd="0" destOrd="0" presId="urn:microsoft.com/office/officeart/2005/8/layout/chevron2"/>
    <dgm:cxn modelId="{2FBE06BA-8C93-4C14-97CE-1A7677116EC0}" type="presParOf" srcId="{82FE4AF1-8900-4931-9C01-60D72EB7F616}" destId="{FE5748C5-7BD2-4396-B8BA-734ED2C4A54A}" srcOrd="0" destOrd="0" presId="urn:microsoft.com/office/officeart/2005/8/layout/chevron2"/>
    <dgm:cxn modelId="{61B25B2A-0691-47D5-9FEB-D60345F9DB54}" type="presParOf" srcId="{FE5748C5-7BD2-4396-B8BA-734ED2C4A54A}" destId="{63850DA0-FDAB-4703-B6FF-AC00F4200BFF}" srcOrd="0" destOrd="0" presId="urn:microsoft.com/office/officeart/2005/8/layout/chevron2"/>
    <dgm:cxn modelId="{922323A7-55E5-4AD1-A42F-B715221C2F39}" type="presParOf" srcId="{FE5748C5-7BD2-4396-B8BA-734ED2C4A54A}" destId="{E9346149-89D2-4C9B-A802-A25F9629E990}" srcOrd="1" destOrd="0" presId="urn:microsoft.com/office/officeart/2005/8/layout/chevron2"/>
    <dgm:cxn modelId="{E2067E7A-8546-48E4-8CD8-A7FD7BAB07A3}" type="presParOf" srcId="{82FE4AF1-8900-4931-9C01-60D72EB7F616}" destId="{AF1312A2-4D1B-4B53-8767-C3A61E03AE1E}" srcOrd="1" destOrd="0" presId="urn:microsoft.com/office/officeart/2005/8/layout/chevron2"/>
    <dgm:cxn modelId="{186F399E-02FD-453F-B006-C9276432720D}" type="presParOf" srcId="{82FE4AF1-8900-4931-9C01-60D72EB7F616}" destId="{D48EABA8-0E80-4C47-B477-1F566DC33CCB}" srcOrd="2" destOrd="0" presId="urn:microsoft.com/office/officeart/2005/8/layout/chevron2"/>
    <dgm:cxn modelId="{B8F55ECD-BDFE-4AF5-B451-75A58E0D8EBB}" type="presParOf" srcId="{D48EABA8-0E80-4C47-B477-1F566DC33CCB}" destId="{84A6EA50-F229-4499-AA30-2DB10F4579C2}" srcOrd="0" destOrd="0" presId="urn:microsoft.com/office/officeart/2005/8/layout/chevron2"/>
    <dgm:cxn modelId="{209F6B3E-8363-4693-AEBD-A3B90C50ECBA}" type="presParOf" srcId="{D48EABA8-0E80-4C47-B477-1F566DC33CCB}" destId="{95ECE301-BB52-4A37-AB78-03B2DBB484CC}" srcOrd="1" destOrd="0" presId="urn:microsoft.com/office/officeart/2005/8/layout/chevron2"/>
    <dgm:cxn modelId="{678F221B-AE4F-4AB9-8318-E0AD6F0AF0DD}" type="presParOf" srcId="{82FE4AF1-8900-4931-9C01-60D72EB7F616}" destId="{5AF8C080-0CB6-44FE-8CAF-AEBF01D3B574}" srcOrd="3" destOrd="0" presId="urn:microsoft.com/office/officeart/2005/8/layout/chevron2"/>
    <dgm:cxn modelId="{D962E51B-293B-4F8E-9BD2-0E34B820F9F1}" type="presParOf" srcId="{82FE4AF1-8900-4931-9C01-60D72EB7F616}" destId="{19433315-6EBB-43BE-99DC-008D1E568E50}" srcOrd="4" destOrd="0" presId="urn:microsoft.com/office/officeart/2005/8/layout/chevron2"/>
    <dgm:cxn modelId="{3ACF2A43-4DAB-45E7-AFEE-BAF089620C77}" type="presParOf" srcId="{19433315-6EBB-43BE-99DC-008D1E568E50}" destId="{DCF295C0-F6E0-45AD-9DA0-55800521A6D7}" srcOrd="0" destOrd="0" presId="urn:microsoft.com/office/officeart/2005/8/layout/chevron2"/>
    <dgm:cxn modelId="{47FE5F0C-882A-443B-BDF3-0F857F7B17D8}" type="presParOf" srcId="{19433315-6EBB-43BE-99DC-008D1E568E50}" destId="{9FE287C7-A868-482A-B225-149F5D6B8978}" srcOrd="1" destOrd="0" presId="urn:microsoft.com/office/officeart/2005/8/layout/chevron2"/>
    <dgm:cxn modelId="{87F008CC-096E-4CFA-BA57-C0C8E25EF353}" type="presParOf" srcId="{82FE4AF1-8900-4931-9C01-60D72EB7F616}" destId="{393753A9-AE9D-4C06-BAD3-4A38BCB0E59A}" srcOrd="5" destOrd="0" presId="urn:microsoft.com/office/officeart/2005/8/layout/chevron2"/>
    <dgm:cxn modelId="{D0D4F78E-D599-44A2-9D1D-CBDA3A9737AD}" type="presParOf" srcId="{82FE4AF1-8900-4931-9C01-60D72EB7F616}" destId="{B31930ED-735B-41E3-BB0E-29AA82D7DBE5}" srcOrd="6" destOrd="0" presId="urn:microsoft.com/office/officeart/2005/8/layout/chevron2"/>
    <dgm:cxn modelId="{BED1A318-3211-46E3-8206-1E5A372E9CEA}" type="presParOf" srcId="{B31930ED-735B-41E3-BB0E-29AA82D7DBE5}" destId="{BFDAB880-C970-41D3-9AE5-7731303A1D79}" srcOrd="0" destOrd="0" presId="urn:microsoft.com/office/officeart/2005/8/layout/chevron2"/>
    <dgm:cxn modelId="{E146D3B4-3184-4C68-AE19-14C3BB4AAE51}" type="presParOf" srcId="{B31930ED-735B-41E3-BB0E-29AA82D7DBE5}" destId="{74B53DB6-5458-4B26-89FC-0440C790BB4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50DA0-FDAB-4703-B6FF-AC00F4200BFF}">
      <dsp:nvSpPr>
        <dsp:cNvPr id="0" name=""/>
        <dsp:cNvSpPr/>
      </dsp:nvSpPr>
      <dsp:spPr>
        <a:xfrm rot="5400000">
          <a:off x="-183335" y="186352"/>
          <a:ext cx="1222237" cy="855566"/>
        </a:xfrm>
        <a:prstGeom prst="chevron">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2">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t-BR" sz="1500" kern="1200" dirty="0"/>
            <a:t>Requisitos</a:t>
          </a:r>
        </a:p>
      </dsp:txBody>
      <dsp:txXfrm rot="-5400000">
        <a:off x="1" y="430799"/>
        <a:ext cx="855566" cy="366671"/>
      </dsp:txXfrm>
    </dsp:sp>
    <dsp:sp modelId="{E9346149-89D2-4C9B-A802-A25F9629E990}">
      <dsp:nvSpPr>
        <dsp:cNvPr id="0" name=""/>
        <dsp:cNvSpPr/>
      </dsp:nvSpPr>
      <dsp:spPr>
        <a:xfrm rot="5400000">
          <a:off x="4068436" y="-3209852"/>
          <a:ext cx="794454" cy="7220194"/>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12700" dir="5400000" algn="ctr" rotWithShape="0">
            <a:srgbClr val="000000">
              <a:alpha val="50000"/>
            </a:srgbClr>
          </a:outerShdw>
        </a:effectLst>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pt-BR" sz="2000" kern="1200" dirty="0"/>
            <a:t>Baseado em entrevistas com cliente, criamos a documentação do</a:t>
          </a:r>
        </a:p>
        <a:p>
          <a:pPr marL="228600" lvl="1" indent="-228600" algn="l" defTabSz="889000">
            <a:lnSpc>
              <a:spcPct val="90000"/>
            </a:lnSpc>
            <a:spcBef>
              <a:spcPct val="0"/>
            </a:spcBef>
            <a:spcAft>
              <a:spcPct val="15000"/>
            </a:spcAft>
            <a:buNone/>
          </a:pPr>
          <a:r>
            <a:rPr lang="pt-BR" sz="2000" kern="1200" dirty="0"/>
            <a:t>projeto.</a:t>
          </a:r>
        </a:p>
      </dsp:txBody>
      <dsp:txXfrm rot="-5400000">
        <a:off x="855566" y="41800"/>
        <a:ext cx="7181412" cy="716890"/>
      </dsp:txXfrm>
    </dsp:sp>
    <dsp:sp modelId="{84A6EA50-F229-4499-AA30-2DB10F4579C2}">
      <dsp:nvSpPr>
        <dsp:cNvPr id="0" name=""/>
        <dsp:cNvSpPr/>
      </dsp:nvSpPr>
      <dsp:spPr>
        <a:xfrm rot="5400000">
          <a:off x="-183335" y="1261592"/>
          <a:ext cx="1222237" cy="855566"/>
        </a:xfrm>
        <a:prstGeom prst="chevron">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t-BR" sz="1500" kern="1200" dirty="0"/>
            <a:t>Conceitual</a:t>
          </a:r>
        </a:p>
      </dsp:txBody>
      <dsp:txXfrm rot="-5400000">
        <a:off x="1" y="1506039"/>
        <a:ext cx="855566" cy="366671"/>
      </dsp:txXfrm>
    </dsp:sp>
    <dsp:sp modelId="{95ECE301-BB52-4A37-AB78-03B2DBB484CC}">
      <dsp:nvSpPr>
        <dsp:cNvPr id="0" name=""/>
        <dsp:cNvSpPr/>
      </dsp:nvSpPr>
      <dsp:spPr>
        <a:xfrm rot="5400000">
          <a:off x="4068436" y="-2134613"/>
          <a:ext cx="794454" cy="7220194"/>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50800" dist="12700" dir="5400000" algn="ctr" rotWithShape="0">
            <a:srgbClr val="000000">
              <a:alpha val="50000"/>
            </a:srgbClr>
          </a:outerShdw>
        </a:effectLst>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pt-BR" sz="2000" kern="1200">
              <a:latin typeface="Tw Cen MT" panose="020B0602020104020603"/>
              <a:ea typeface="+mn-ea"/>
              <a:cs typeface="+mn-cs"/>
            </a:rPr>
            <a:t>Criação do modelo conceitual (para cliente).</a:t>
          </a:r>
          <a:endParaRPr lang="pt-BR" sz="2000" kern="1200" dirty="0">
            <a:latin typeface="Tw Cen MT" panose="020B0602020104020603"/>
            <a:ea typeface="+mn-ea"/>
            <a:cs typeface="+mn-cs"/>
          </a:endParaRPr>
        </a:p>
      </dsp:txBody>
      <dsp:txXfrm rot="-5400000">
        <a:off x="855566" y="1117039"/>
        <a:ext cx="7181412" cy="716890"/>
      </dsp:txXfrm>
    </dsp:sp>
    <dsp:sp modelId="{DCF295C0-F6E0-45AD-9DA0-55800521A6D7}">
      <dsp:nvSpPr>
        <dsp:cNvPr id="0" name=""/>
        <dsp:cNvSpPr/>
      </dsp:nvSpPr>
      <dsp:spPr>
        <a:xfrm rot="5400000">
          <a:off x="-183335" y="2336832"/>
          <a:ext cx="1222237" cy="855566"/>
        </a:xfrm>
        <a:prstGeom prst="chevron">
          <a:avLst/>
        </a:prstGeom>
        <a:gradFill rotWithShape="0">
          <a:gsLst>
            <a:gs pos="0">
              <a:schemeClr val="accent4">
                <a:hueOff val="0"/>
                <a:satOff val="0"/>
                <a:lumOff val="0"/>
                <a:alphaOff val="0"/>
                <a:tint val="100000"/>
                <a:shade val="85000"/>
                <a:satMod val="100000"/>
                <a:lumMod val="100000"/>
              </a:schemeClr>
            </a:gs>
            <a:gs pos="100000">
              <a:schemeClr val="accent4">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4">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4">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t-BR" sz="1500" kern="1200" dirty="0"/>
            <a:t>Lógico</a:t>
          </a:r>
        </a:p>
      </dsp:txBody>
      <dsp:txXfrm rot="-5400000">
        <a:off x="1" y="2581279"/>
        <a:ext cx="855566" cy="366671"/>
      </dsp:txXfrm>
    </dsp:sp>
    <dsp:sp modelId="{9FE287C7-A868-482A-B225-149F5D6B8978}">
      <dsp:nvSpPr>
        <dsp:cNvPr id="0" name=""/>
        <dsp:cNvSpPr/>
      </dsp:nvSpPr>
      <dsp:spPr>
        <a:xfrm rot="5400000">
          <a:off x="4068436" y="-1059373"/>
          <a:ext cx="794454" cy="7220194"/>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50800" dist="12700" dir="5400000" algn="ctr" rotWithShape="0">
            <a:srgbClr val="000000">
              <a:alpha val="50000"/>
            </a:srgbClr>
          </a:outerShdw>
        </a:effectLst>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pt-BR" sz="2000" kern="1200">
              <a:latin typeface="Tw Cen MT" panose="020B0602020104020603"/>
              <a:ea typeface="+mn-ea"/>
              <a:cs typeface="+mn-cs"/>
            </a:rPr>
            <a:t>Criação do modelo lógico (mais técnico).</a:t>
          </a:r>
          <a:endParaRPr lang="pt-BR" sz="2000" kern="1200" dirty="0">
            <a:latin typeface="Tw Cen MT" panose="020B0602020104020603"/>
            <a:ea typeface="+mn-ea"/>
            <a:cs typeface="+mn-cs"/>
          </a:endParaRPr>
        </a:p>
      </dsp:txBody>
      <dsp:txXfrm rot="-5400000">
        <a:off x="855566" y="2192279"/>
        <a:ext cx="7181412" cy="716890"/>
      </dsp:txXfrm>
    </dsp:sp>
    <dsp:sp modelId="{BFDAB880-C970-41D3-9AE5-7731303A1D79}">
      <dsp:nvSpPr>
        <dsp:cNvPr id="0" name=""/>
        <dsp:cNvSpPr/>
      </dsp:nvSpPr>
      <dsp:spPr>
        <a:xfrm rot="5400000">
          <a:off x="-183335" y="3412071"/>
          <a:ext cx="1222237" cy="855566"/>
        </a:xfrm>
        <a:prstGeom prst="chevron">
          <a:avLst/>
        </a:prstGeom>
        <a:gradFill rotWithShape="0">
          <a:gsLst>
            <a:gs pos="0">
              <a:schemeClr val="accent5">
                <a:hueOff val="0"/>
                <a:satOff val="0"/>
                <a:lumOff val="0"/>
                <a:alphaOff val="0"/>
                <a:tint val="100000"/>
                <a:shade val="85000"/>
                <a:satMod val="100000"/>
                <a:lumMod val="100000"/>
              </a:schemeClr>
            </a:gs>
            <a:gs pos="100000">
              <a:schemeClr val="accent5">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5">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5">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t-BR" sz="1500" kern="1200" dirty="0"/>
            <a:t>Físico</a:t>
          </a:r>
        </a:p>
      </dsp:txBody>
      <dsp:txXfrm rot="-5400000">
        <a:off x="1" y="3656518"/>
        <a:ext cx="855566" cy="366671"/>
      </dsp:txXfrm>
    </dsp:sp>
    <dsp:sp modelId="{74B53DB6-5458-4B26-89FC-0440C790BB4E}">
      <dsp:nvSpPr>
        <dsp:cNvPr id="0" name=""/>
        <dsp:cNvSpPr/>
      </dsp:nvSpPr>
      <dsp:spPr>
        <a:xfrm rot="5400000">
          <a:off x="4068436" y="15866"/>
          <a:ext cx="794454" cy="7220194"/>
        </a:xfrm>
        <a:prstGeom prst="round2Same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50800" dist="12700" dir="5400000" algn="ctr" rotWithShape="0">
            <a:srgbClr val="000000">
              <a:alpha val="50000"/>
            </a:srgbClr>
          </a:outerShdw>
        </a:effectLst>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pt-BR" sz="2000" kern="1200"/>
            <a:t>Criação dos </a:t>
          </a:r>
          <a:r>
            <a:rPr lang="pt-BR" sz="2000" kern="1200">
              <a:latin typeface="Tw Cen MT" panose="020B0602020104020603"/>
              <a:ea typeface="+mn-ea"/>
              <a:cs typeface="+mn-cs"/>
            </a:rPr>
            <a:t>scripts</a:t>
          </a:r>
          <a:r>
            <a:rPr lang="pt-BR" sz="2000" kern="1200"/>
            <a:t>, modelo físico, estratégias de segurança e</a:t>
          </a:r>
          <a:endParaRPr lang="pt-BR" sz="2000" kern="1200" dirty="0"/>
        </a:p>
        <a:p>
          <a:pPr marL="228600" lvl="1" indent="-228600" algn="l" defTabSz="889000">
            <a:lnSpc>
              <a:spcPct val="90000"/>
            </a:lnSpc>
            <a:spcBef>
              <a:spcPct val="0"/>
            </a:spcBef>
            <a:spcAft>
              <a:spcPct val="15000"/>
            </a:spcAft>
            <a:buNone/>
          </a:pPr>
          <a:r>
            <a:rPr lang="pt-BR" sz="2000" kern="1200" dirty="0"/>
            <a:t>armazenamento.</a:t>
          </a:r>
        </a:p>
      </dsp:txBody>
      <dsp:txXfrm rot="-5400000">
        <a:off x="855566" y="3267518"/>
        <a:ext cx="7181412" cy="71689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pt-BR"/>
              <a:t>Clique para editar o título Mestre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lvl1pPr algn="l">
              <a:defRPr/>
            </a:lvl1pPr>
          </a:lstStyle>
          <a:p>
            <a:fld id="{4BAFA0DB-B1F1-418A-8837-01C33C73588E}" type="datetimeFigureOut">
              <a:rPr lang="pt-BR" smtClean="0"/>
              <a:t>16/02/2024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7584BF0-72BD-43F5-AE59-770670ED19DE}" type="slidenum">
              <a:rPr lang="pt-BR" smtClean="0"/>
              <a:t>‹#›</a:t>
            </a:fld>
            <a:endParaRPr lang="pt-BR"/>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211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BAFA0DB-B1F1-418A-8837-01C33C73588E}" type="datetimeFigureOut">
              <a:rPr lang="pt-BR" smtClean="0"/>
              <a:t>16/02/2024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7584BF0-72BD-43F5-AE59-770670ED19DE}" type="slidenum">
              <a:rPr lang="pt-BR" smtClean="0"/>
              <a:t>‹#›</a:t>
            </a:fld>
            <a:endParaRPr lang="pt-BR"/>
          </a:p>
        </p:txBody>
      </p:sp>
    </p:spTree>
    <p:extLst>
      <p:ext uri="{BB962C8B-B14F-4D97-AF65-F5344CB8AC3E}">
        <p14:creationId xmlns:p14="http://schemas.microsoft.com/office/powerpoint/2010/main" val="2020590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pt-BR"/>
              <a:t>Clique para editar o título Mestre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BAFA0DB-B1F1-418A-8837-01C33C73588E}" type="datetimeFigureOut">
              <a:rPr lang="pt-BR" smtClean="0"/>
              <a:t>16/02/2024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7584BF0-72BD-43F5-AE59-770670ED19DE}" type="slidenum">
              <a:rPr lang="pt-BR" smtClean="0"/>
              <a:t>‹#›</a:t>
            </a:fld>
            <a:endParaRPr lang="pt-BR"/>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25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BAFA0DB-B1F1-418A-8837-01C33C73588E}" type="datetimeFigureOut">
              <a:rPr lang="pt-BR" smtClean="0"/>
              <a:t>16/02/2024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7584BF0-72BD-43F5-AE59-770670ED19DE}" type="slidenum">
              <a:rPr lang="pt-BR" smtClean="0"/>
              <a:t>‹#›</a:t>
            </a:fld>
            <a:endParaRPr lang="pt-BR"/>
          </a:p>
        </p:txBody>
      </p:sp>
    </p:spTree>
    <p:extLst>
      <p:ext uri="{BB962C8B-B14F-4D97-AF65-F5344CB8AC3E}">
        <p14:creationId xmlns:p14="http://schemas.microsoft.com/office/powerpoint/2010/main" val="234025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pt-BR"/>
              <a:t>Clique para editar o título Mestre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BAFA0DB-B1F1-418A-8837-01C33C73588E}" type="datetimeFigureOut">
              <a:rPr lang="pt-BR" smtClean="0"/>
              <a:t>16/02/2024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7584BF0-72BD-43F5-AE59-770670ED19DE}" type="slidenum">
              <a:rPr lang="pt-BR" smtClean="0"/>
              <a:t>‹#›</a:t>
            </a:fld>
            <a:endParaRPr lang="pt-B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559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BAFA0DB-B1F1-418A-8837-01C33C73588E}" type="datetimeFigureOut">
              <a:rPr lang="pt-BR" smtClean="0"/>
              <a:t>16/02/2024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7584BF0-72BD-43F5-AE59-770670ED19DE}" type="slidenum">
              <a:rPr lang="pt-BR" smtClean="0"/>
              <a:t>‹#›</a:t>
            </a:fld>
            <a:endParaRPr lang="pt-BR"/>
          </a:p>
        </p:txBody>
      </p:sp>
    </p:spTree>
    <p:extLst>
      <p:ext uri="{BB962C8B-B14F-4D97-AF65-F5344CB8AC3E}">
        <p14:creationId xmlns:p14="http://schemas.microsoft.com/office/powerpoint/2010/main" val="1099220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024128" y="2967788"/>
            <a:ext cx="4754880" cy="33415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t-BR"/>
              <a:t>Editar estilos de texto Mestre</a:t>
            </a:r>
          </a:p>
        </p:txBody>
      </p:sp>
      <p:sp>
        <p:nvSpPr>
          <p:cNvPr id="6" name="Content Placeholder 5"/>
          <p:cNvSpPr>
            <a:spLocks noGrp="1"/>
          </p:cNvSpPr>
          <p:nvPr>
            <p:ph sz="quarter" idx="4"/>
          </p:nvPr>
        </p:nvSpPr>
        <p:spPr>
          <a:xfrm>
            <a:off x="5990888" y="2967788"/>
            <a:ext cx="4754880" cy="33415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BAFA0DB-B1F1-418A-8837-01C33C73588E}" type="datetimeFigureOut">
              <a:rPr lang="pt-BR" smtClean="0"/>
              <a:t>16/02/2024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7584BF0-72BD-43F5-AE59-770670ED19DE}" type="slidenum">
              <a:rPr lang="pt-BR" smtClean="0"/>
              <a:t>‹#›</a:t>
            </a:fld>
            <a:endParaRPr lang="pt-BR"/>
          </a:p>
        </p:txBody>
      </p:sp>
    </p:spTree>
    <p:extLst>
      <p:ext uri="{BB962C8B-B14F-4D97-AF65-F5344CB8AC3E}">
        <p14:creationId xmlns:p14="http://schemas.microsoft.com/office/powerpoint/2010/main" val="209650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BAFA0DB-B1F1-418A-8837-01C33C73588E}" type="datetimeFigureOut">
              <a:rPr lang="pt-BR" smtClean="0"/>
              <a:t>16/02/2024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7584BF0-72BD-43F5-AE59-770670ED19DE}" type="slidenum">
              <a:rPr lang="pt-BR" smtClean="0"/>
              <a:t>‹#›</a:t>
            </a:fld>
            <a:endParaRPr lang="pt-BR"/>
          </a:p>
        </p:txBody>
      </p:sp>
    </p:spTree>
    <p:extLst>
      <p:ext uri="{BB962C8B-B14F-4D97-AF65-F5344CB8AC3E}">
        <p14:creationId xmlns:p14="http://schemas.microsoft.com/office/powerpoint/2010/main" val="204605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AFA0DB-B1F1-418A-8837-01C33C73588E}" type="datetimeFigureOut">
              <a:rPr lang="pt-BR" smtClean="0"/>
              <a:t>16/02/2024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7584BF0-72BD-43F5-AE59-770670ED19DE}" type="slidenum">
              <a:rPr lang="pt-BR" smtClean="0"/>
              <a:t>‹#›</a:t>
            </a:fld>
            <a:endParaRPr lang="pt-BR"/>
          </a:p>
        </p:txBody>
      </p:sp>
    </p:spTree>
    <p:extLst>
      <p:ext uri="{BB962C8B-B14F-4D97-AF65-F5344CB8AC3E}">
        <p14:creationId xmlns:p14="http://schemas.microsoft.com/office/powerpoint/2010/main" val="420079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pt-BR"/>
              <a:t>Clique para editar o título Mestre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BAFA0DB-B1F1-418A-8837-01C33C73588E}" type="datetimeFigureOut">
              <a:rPr lang="pt-BR" smtClean="0"/>
              <a:t>16/02/2024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7584BF0-72BD-43F5-AE59-770670ED19DE}" type="slidenum">
              <a:rPr lang="pt-BR" smtClean="0"/>
              <a:t>‹#›</a:t>
            </a:fld>
            <a:endParaRPr lang="pt-BR"/>
          </a:p>
        </p:txBody>
      </p:sp>
    </p:spTree>
    <p:extLst>
      <p:ext uri="{BB962C8B-B14F-4D97-AF65-F5344CB8AC3E}">
        <p14:creationId xmlns:p14="http://schemas.microsoft.com/office/powerpoint/2010/main" val="269143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BAFA0DB-B1F1-418A-8837-01C33C73588E}" type="datetimeFigureOut">
              <a:rPr lang="pt-BR" smtClean="0"/>
              <a:t>16/02/2024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7584BF0-72BD-43F5-AE59-770670ED19DE}" type="slidenum">
              <a:rPr lang="pt-BR" smtClean="0"/>
              <a:t>‹#›</a:t>
            </a:fld>
            <a:endParaRPr lang="pt-B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96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BAFA0DB-B1F1-418A-8837-01C33C73588E}" type="datetimeFigureOut">
              <a:rPr lang="pt-BR" smtClean="0"/>
              <a:t>16/02/2024</a:t>
            </a:fld>
            <a:endParaRPr lang="pt-B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pt-B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584BF0-72BD-43F5-AE59-770670ED19DE}" type="slidenum">
              <a:rPr lang="pt-BR" smtClean="0"/>
              <a:t>‹#›</a:t>
            </a:fld>
            <a:endParaRPr lang="pt-BR"/>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31904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6F7211-8DB1-44BC-BAA9-A8E458A96FA3}"/>
              </a:ext>
            </a:extLst>
          </p:cNvPr>
          <p:cNvSpPr>
            <a:spLocks noGrp="1"/>
          </p:cNvSpPr>
          <p:nvPr>
            <p:ph type="ctrTitle"/>
          </p:nvPr>
        </p:nvSpPr>
        <p:spPr/>
        <p:txBody>
          <a:bodyPr/>
          <a:lstStyle/>
          <a:p>
            <a:r>
              <a:rPr lang="pt-BR" dirty="0"/>
              <a:t>Banco de dados</a:t>
            </a:r>
          </a:p>
        </p:txBody>
      </p:sp>
      <p:sp>
        <p:nvSpPr>
          <p:cNvPr id="3" name="Subtítulo 2">
            <a:extLst>
              <a:ext uri="{FF2B5EF4-FFF2-40B4-BE49-F238E27FC236}">
                <a16:creationId xmlns:a16="http://schemas.microsoft.com/office/drawing/2014/main" id="{C08EE92A-E75E-419F-8A26-66778EC6CF64}"/>
              </a:ext>
            </a:extLst>
          </p:cNvPr>
          <p:cNvSpPr>
            <a:spLocks noGrp="1"/>
          </p:cNvSpPr>
          <p:nvPr>
            <p:ph type="subTitle" idx="1"/>
          </p:nvPr>
        </p:nvSpPr>
        <p:spPr/>
        <p:txBody>
          <a:bodyPr/>
          <a:lstStyle/>
          <a:p>
            <a:r>
              <a:rPr lang="pt-BR" b="1" dirty="0"/>
              <a:t>Professor:</a:t>
            </a:r>
            <a:r>
              <a:rPr lang="pt-BR" dirty="0"/>
              <a:t> Eduardo </a:t>
            </a:r>
            <a:r>
              <a:rPr lang="pt-BR" dirty="0" err="1"/>
              <a:t>Inocencio</a:t>
            </a:r>
            <a:endParaRPr lang="pt-BR" dirty="0"/>
          </a:p>
        </p:txBody>
      </p:sp>
    </p:spTree>
    <p:extLst>
      <p:ext uri="{BB962C8B-B14F-4D97-AF65-F5344CB8AC3E}">
        <p14:creationId xmlns:p14="http://schemas.microsoft.com/office/powerpoint/2010/main" val="1777358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B55836-613B-41D8-A4EE-505AAF8E8BF3}"/>
              </a:ext>
            </a:extLst>
          </p:cNvPr>
          <p:cNvSpPr>
            <a:spLocks noGrp="1"/>
          </p:cNvSpPr>
          <p:nvPr>
            <p:ph type="title"/>
          </p:nvPr>
        </p:nvSpPr>
        <p:spPr/>
        <p:txBody>
          <a:bodyPr/>
          <a:lstStyle/>
          <a:p>
            <a:r>
              <a:rPr lang="pt-BR" b="1" dirty="0"/>
              <a:t>Entidade Forte?</a:t>
            </a:r>
            <a:endParaRPr lang="pt-BR" dirty="0"/>
          </a:p>
        </p:txBody>
      </p:sp>
      <p:sp>
        <p:nvSpPr>
          <p:cNvPr id="3" name="Espaço Reservado para Conteúdo 2">
            <a:extLst>
              <a:ext uri="{FF2B5EF4-FFF2-40B4-BE49-F238E27FC236}">
                <a16:creationId xmlns:a16="http://schemas.microsoft.com/office/drawing/2014/main" id="{83A5C317-AAEE-4CCB-BAFC-4589E909E287}"/>
              </a:ext>
            </a:extLst>
          </p:cNvPr>
          <p:cNvSpPr>
            <a:spLocks noGrp="1"/>
          </p:cNvSpPr>
          <p:nvPr>
            <p:ph idx="1"/>
          </p:nvPr>
        </p:nvSpPr>
        <p:spPr>
          <a:xfrm>
            <a:off x="1024128" y="2286000"/>
            <a:ext cx="7015691" cy="4023360"/>
          </a:xfrm>
        </p:spPr>
        <p:txBody>
          <a:bodyPr/>
          <a:lstStyle/>
          <a:p>
            <a:pPr>
              <a:lnSpc>
                <a:spcPct val="200000"/>
              </a:lnSpc>
            </a:pPr>
            <a:r>
              <a:rPr lang="pt-BR" dirty="0"/>
              <a:t>Uma entidade forte é uma entidade que pode existir por si só. Ela não precisa de outra entidade para existir.</a:t>
            </a:r>
          </a:p>
          <a:p>
            <a:pPr>
              <a:lnSpc>
                <a:spcPct val="200000"/>
              </a:lnSpc>
            </a:pPr>
            <a:r>
              <a:rPr lang="pt-BR" b="1" i="1" dirty="0">
                <a:solidFill>
                  <a:srgbClr val="66FF99"/>
                </a:solidFill>
              </a:rPr>
              <a:t>Por exemplo, uma entidade Funcionário é uma entidade forte, pois um funcionário pode existir independentemente de ter ou não dependentes.</a:t>
            </a:r>
          </a:p>
        </p:txBody>
      </p:sp>
      <p:sp>
        <p:nvSpPr>
          <p:cNvPr id="4" name="Retângulo: Cantos Arredondados 3">
            <a:extLst>
              <a:ext uri="{FF2B5EF4-FFF2-40B4-BE49-F238E27FC236}">
                <a16:creationId xmlns:a16="http://schemas.microsoft.com/office/drawing/2014/main" id="{B580D717-2DE5-4B6F-AC33-65B2CCC6383B}"/>
              </a:ext>
            </a:extLst>
          </p:cNvPr>
          <p:cNvSpPr/>
          <p:nvPr/>
        </p:nvSpPr>
        <p:spPr>
          <a:xfrm>
            <a:off x="8795166" y="3429000"/>
            <a:ext cx="2553419" cy="859719"/>
          </a:xfrm>
          <a:prstGeom prst="roundRect">
            <a:avLst>
              <a:gd name="adj" fmla="val 0"/>
            </a:avLst>
          </a:prstGeom>
          <a:ln w="38100">
            <a:solidFill>
              <a:schemeClr val="accent2">
                <a:lumMod val="75000"/>
              </a:schemeClr>
            </a:solidFill>
          </a:ln>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4450" lvl="1" algn="ctr">
              <a:buClr>
                <a:schemeClr val="accent2"/>
              </a:buClr>
            </a:pPr>
            <a:r>
              <a:rPr lang="pt-BR" sz="3600" dirty="0">
                <a:solidFill>
                  <a:schemeClr val="tx1">
                    <a:lumMod val="75000"/>
                  </a:schemeClr>
                </a:solidFill>
              </a:rPr>
              <a:t>FORTE</a:t>
            </a:r>
          </a:p>
        </p:txBody>
      </p:sp>
      <p:sp>
        <p:nvSpPr>
          <p:cNvPr id="5" name="Retângulo 4">
            <a:extLst>
              <a:ext uri="{FF2B5EF4-FFF2-40B4-BE49-F238E27FC236}">
                <a16:creationId xmlns:a16="http://schemas.microsoft.com/office/drawing/2014/main" id="{E0E8EAE2-854D-40C6-81CB-2A2303EA5C67}"/>
              </a:ext>
            </a:extLst>
          </p:cNvPr>
          <p:cNvSpPr/>
          <p:nvPr/>
        </p:nvSpPr>
        <p:spPr>
          <a:xfrm>
            <a:off x="9421402" y="4382213"/>
            <a:ext cx="1322798" cy="253916"/>
          </a:xfrm>
          <a:prstGeom prst="rect">
            <a:avLst/>
          </a:prstGeom>
        </p:spPr>
        <p:txBody>
          <a:bodyPr wrap="none">
            <a:spAutoFit/>
          </a:bodyPr>
          <a:lstStyle/>
          <a:p>
            <a:r>
              <a:rPr lang="pt-BR" sz="1050" i="1" u="sng" dirty="0">
                <a:solidFill>
                  <a:schemeClr val="tx1">
                    <a:lumMod val="75000"/>
                  </a:schemeClr>
                </a:solidFill>
              </a:rPr>
              <a:t>NOTAÇÃO GRÁFICA</a:t>
            </a:r>
          </a:p>
        </p:txBody>
      </p:sp>
    </p:spTree>
    <p:extLst>
      <p:ext uri="{BB962C8B-B14F-4D97-AF65-F5344CB8AC3E}">
        <p14:creationId xmlns:p14="http://schemas.microsoft.com/office/powerpoint/2010/main" val="365516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74893A-E870-43C3-AD5D-22C752B288CA}"/>
              </a:ext>
            </a:extLst>
          </p:cNvPr>
          <p:cNvSpPr>
            <a:spLocks noGrp="1"/>
          </p:cNvSpPr>
          <p:nvPr>
            <p:ph type="title"/>
          </p:nvPr>
        </p:nvSpPr>
        <p:spPr/>
        <p:txBody>
          <a:bodyPr/>
          <a:lstStyle/>
          <a:p>
            <a:r>
              <a:rPr lang="pt-BR" dirty="0"/>
              <a:t>Entidade fraca?</a:t>
            </a:r>
          </a:p>
        </p:txBody>
      </p:sp>
      <p:sp>
        <p:nvSpPr>
          <p:cNvPr id="3" name="Espaço Reservado para Conteúdo 2">
            <a:extLst>
              <a:ext uri="{FF2B5EF4-FFF2-40B4-BE49-F238E27FC236}">
                <a16:creationId xmlns:a16="http://schemas.microsoft.com/office/drawing/2014/main" id="{46BF4E6E-DC66-49A8-8630-B0149D966146}"/>
              </a:ext>
            </a:extLst>
          </p:cNvPr>
          <p:cNvSpPr>
            <a:spLocks noGrp="1"/>
          </p:cNvSpPr>
          <p:nvPr>
            <p:ph idx="1"/>
          </p:nvPr>
        </p:nvSpPr>
        <p:spPr>
          <a:xfrm>
            <a:off x="1024129" y="2286000"/>
            <a:ext cx="7119208" cy="4023360"/>
          </a:xfrm>
        </p:spPr>
        <p:txBody>
          <a:bodyPr/>
          <a:lstStyle/>
          <a:p>
            <a:pPr fontAlgn="auto">
              <a:lnSpc>
                <a:spcPct val="200000"/>
              </a:lnSpc>
            </a:pPr>
            <a:r>
              <a:rPr lang="pt-BR" dirty="0"/>
              <a:t>Uma entidade fraca é uma entidade que não pode existir por si só. Ela precisa de outra entidade para existir.</a:t>
            </a:r>
          </a:p>
          <a:p>
            <a:pPr fontAlgn="auto">
              <a:lnSpc>
                <a:spcPct val="200000"/>
              </a:lnSpc>
            </a:pPr>
            <a:r>
              <a:rPr lang="pt-BR" b="1" i="1" dirty="0">
                <a:solidFill>
                  <a:srgbClr val="66FF99"/>
                </a:solidFill>
              </a:rPr>
              <a:t>Por exemplo, uma entidade Dependente é uma entidade fraca, pois um dependente não pode existir sem um funcionário.</a:t>
            </a:r>
          </a:p>
          <a:p>
            <a:endParaRPr lang="pt-BR" dirty="0"/>
          </a:p>
        </p:txBody>
      </p:sp>
      <p:sp>
        <p:nvSpPr>
          <p:cNvPr id="4" name="Retângulo: Cantos Arredondados 3">
            <a:extLst>
              <a:ext uri="{FF2B5EF4-FFF2-40B4-BE49-F238E27FC236}">
                <a16:creationId xmlns:a16="http://schemas.microsoft.com/office/drawing/2014/main" id="{FCD17DB0-28E5-4037-BEA0-5E2B760C9F75}"/>
              </a:ext>
            </a:extLst>
          </p:cNvPr>
          <p:cNvSpPr/>
          <p:nvPr/>
        </p:nvSpPr>
        <p:spPr>
          <a:xfrm>
            <a:off x="8795166" y="3403122"/>
            <a:ext cx="2553419" cy="859719"/>
          </a:xfrm>
          <a:prstGeom prst="roundRect">
            <a:avLst>
              <a:gd name="adj" fmla="val 0"/>
            </a:avLst>
          </a:prstGeom>
          <a:ln w="38100">
            <a:solidFill>
              <a:schemeClr val="accent2">
                <a:lumMod val="75000"/>
              </a:schemeClr>
            </a:solidFill>
          </a:ln>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4450" lvl="1" algn="ctr">
              <a:buClr>
                <a:schemeClr val="accent2"/>
              </a:buClr>
            </a:pPr>
            <a:r>
              <a:rPr lang="pt-BR" sz="3600" dirty="0">
                <a:solidFill>
                  <a:schemeClr val="tx1">
                    <a:lumMod val="75000"/>
                  </a:schemeClr>
                </a:solidFill>
              </a:rPr>
              <a:t>FRACA</a:t>
            </a:r>
          </a:p>
        </p:txBody>
      </p:sp>
      <p:sp>
        <p:nvSpPr>
          <p:cNvPr id="5" name="Retângulo 4">
            <a:extLst>
              <a:ext uri="{FF2B5EF4-FFF2-40B4-BE49-F238E27FC236}">
                <a16:creationId xmlns:a16="http://schemas.microsoft.com/office/drawing/2014/main" id="{94B3008D-A361-403E-82A5-5F93273A3CD2}"/>
              </a:ext>
            </a:extLst>
          </p:cNvPr>
          <p:cNvSpPr/>
          <p:nvPr/>
        </p:nvSpPr>
        <p:spPr>
          <a:xfrm>
            <a:off x="9421402" y="4356335"/>
            <a:ext cx="1322798" cy="253916"/>
          </a:xfrm>
          <a:prstGeom prst="rect">
            <a:avLst/>
          </a:prstGeom>
        </p:spPr>
        <p:txBody>
          <a:bodyPr wrap="none">
            <a:spAutoFit/>
          </a:bodyPr>
          <a:lstStyle/>
          <a:p>
            <a:r>
              <a:rPr lang="pt-BR" sz="1050" i="1" u="sng" dirty="0">
                <a:solidFill>
                  <a:schemeClr val="tx1">
                    <a:lumMod val="75000"/>
                  </a:schemeClr>
                </a:solidFill>
              </a:rPr>
              <a:t>NOTAÇÃO GRÁFICA</a:t>
            </a:r>
          </a:p>
        </p:txBody>
      </p:sp>
      <p:sp>
        <p:nvSpPr>
          <p:cNvPr id="6" name="Retângulo: Cantos Arredondados 5">
            <a:extLst>
              <a:ext uri="{FF2B5EF4-FFF2-40B4-BE49-F238E27FC236}">
                <a16:creationId xmlns:a16="http://schemas.microsoft.com/office/drawing/2014/main" id="{7489904A-A600-4F8A-A660-13EB4FC561D2}"/>
              </a:ext>
            </a:extLst>
          </p:cNvPr>
          <p:cNvSpPr/>
          <p:nvPr/>
        </p:nvSpPr>
        <p:spPr>
          <a:xfrm>
            <a:off x="8900978" y="3459197"/>
            <a:ext cx="2361780" cy="752223"/>
          </a:xfrm>
          <a:prstGeom prst="roundRect">
            <a:avLst>
              <a:gd name="adj" fmla="val 0"/>
            </a:avLst>
          </a:prstGeom>
          <a:noFill/>
          <a:ln w="38100">
            <a:solidFill>
              <a:schemeClr val="tx1">
                <a:lumMod val="65000"/>
              </a:schemeClr>
            </a:solidFill>
          </a:ln>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4450" lvl="1" algn="ctr">
              <a:buClr>
                <a:schemeClr val="accent2"/>
              </a:buClr>
            </a:pPr>
            <a:endParaRPr lang="pt-BR" sz="3600" dirty="0">
              <a:solidFill>
                <a:schemeClr val="tx1">
                  <a:lumMod val="75000"/>
                </a:schemeClr>
              </a:solidFill>
            </a:endParaRPr>
          </a:p>
        </p:txBody>
      </p:sp>
    </p:spTree>
    <p:extLst>
      <p:ext uri="{BB962C8B-B14F-4D97-AF65-F5344CB8AC3E}">
        <p14:creationId xmlns:p14="http://schemas.microsoft.com/office/powerpoint/2010/main" val="1629378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826F3F-0BB1-4559-8293-4D24A9112B4C}"/>
              </a:ext>
            </a:extLst>
          </p:cNvPr>
          <p:cNvSpPr>
            <a:spLocks noGrp="1"/>
          </p:cNvSpPr>
          <p:nvPr>
            <p:ph type="title"/>
          </p:nvPr>
        </p:nvSpPr>
        <p:spPr/>
        <p:txBody>
          <a:bodyPr/>
          <a:lstStyle/>
          <a:p>
            <a:r>
              <a:rPr lang="pt-BR" b="1" dirty="0"/>
              <a:t>Entidade Associativa?</a:t>
            </a:r>
            <a:endParaRPr lang="pt-BR" dirty="0"/>
          </a:p>
        </p:txBody>
      </p:sp>
      <p:sp>
        <p:nvSpPr>
          <p:cNvPr id="3" name="Espaço Reservado para Conteúdo 2">
            <a:extLst>
              <a:ext uri="{FF2B5EF4-FFF2-40B4-BE49-F238E27FC236}">
                <a16:creationId xmlns:a16="http://schemas.microsoft.com/office/drawing/2014/main" id="{338C779F-6726-42F8-82B1-DD07DF5583DB}"/>
              </a:ext>
            </a:extLst>
          </p:cNvPr>
          <p:cNvSpPr>
            <a:spLocks noGrp="1"/>
          </p:cNvSpPr>
          <p:nvPr>
            <p:ph idx="1"/>
          </p:nvPr>
        </p:nvSpPr>
        <p:spPr>
          <a:xfrm>
            <a:off x="1024128" y="2286000"/>
            <a:ext cx="6894921" cy="4023360"/>
          </a:xfrm>
        </p:spPr>
        <p:txBody>
          <a:bodyPr>
            <a:normAutofit fontScale="85000" lnSpcReduction="20000"/>
          </a:bodyPr>
          <a:lstStyle/>
          <a:p>
            <a:pPr algn="just">
              <a:lnSpc>
                <a:spcPct val="200000"/>
              </a:lnSpc>
            </a:pPr>
            <a:r>
              <a:rPr lang="pt-BR" dirty="0"/>
              <a:t>Uma entidade associativa é uma entidade que representa uma associação entre duas ou mais entidades. Ela não tem atributos próprios, pois seus atributos são derivados dos atributos das entidades que ela associa.</a:t>
            </a:r>
          </a:p>
          <a:p>
            <a:pPr algn="just">
              <a:lnSpc>
                <a:spcPct val="200000"/>
              </a:lnSpc>
            </a:pPr>
            <a:r>
              <a:rPr lang="pt-BR" b="1" i="1" dirty="0">
                <a:solidFill>
                  <a:srgbClr val="66FF99"/>
                </a:solidFill>
              </a:rPr>
              <a:t>Por exemplo, a entidade Cartão de benefício é uma entidade associativa, pois representa uma associação entre um funcionário e um benefício oferecido pela empresa.</a:t>
            </a:r>
          </a:p>
        </p:txBody>
      </p:sp>
      <p:sp>
        <p:nvSpPr>
          <p:cNvPr id="4" name="Retângulo: Cantos Arredondados 3">
            <a:extLst>
              <a:ext uri="{FF2B5EF4-FFF2-40B4-BE49-F238E27FC236}">
                <a16:creationId xmlns:a16="http://schemas.microsoft.com/office/drawing/2014/main" id="{EF5ECB87-419A-49F2-82EC-A1D5C182A694}"/>
              </a:ext>
            </a:extLst>
          </p:cNvPr>
          <p:cNvSpPr/>
          <p:nvPr/>
        </p:nvSpPr>
        <p:spPr>
          <a:xfrm>
            <a:off x="8872800" y="3429000"/>
            <a:ext cx="2553419" cy="859719"/>
          </a:xfrm>
          <a:prstGeom prst="roundRect">
            <a:avLst>
              <a:gd name="adj" fmla="val 0"/>
            </a:avLst>
          </a:prstGeom>
          <a:ln w="38100">
            <a:solidFill>
              <a:schemeClr val="accent2">
                <a:lumMod val="75000"/>
              </a:schemeClr>
            </a:solidFill>
          </a:ln>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4450" lvl="1" algn="ctr">
              <a:buClr>
                <a:schemeClr val="accent2"/>
              </a:buClr>
            </a:pPr>
            <a:r>
              <a:rPr lang="pt-BR" dirty="0">
                <a:solidFill>
                  <a:schemeClr val="tx1">
                    <a:lumMod val="75000"/>
                  </a:schemeClr>
                </a:solidFill>
              </a:rPr>
              <a:t>ASSOCIATIVA</a:t>
            </a:r>
          </a:p>
        </p:txBody>
      </p:sp>
      <p:sp>
        <p:nvSpPr>
          <p:cNvPr id="5" name="Retângulo 4">
            <a:extLst>
              <a:ext uri="{FF2B5EF4-FFF2-40B4-BE49-F238E27FC236}">
                <a16:creationId xmlns:a16="http://schemas.microsoft.com/office/drawing/2014/main" id="{4DD6795F-5426-4386-9DDB-903CE09BFE0E}"/>
              </a:ext>
            </a:extLst>
          </p:cNvPr>
          <p:cNvSpPr/>
          <p:nvPr/>
        </p:nvSpPr>
        <p:spPr>
          <a:xfrm>
            <a:off x="9499036" y="4382213"/>
            <a:ext cx="1322798" cy="253916"/>
          </a:xfrm>
          <a:prstGeom prst="rect">
            <a:avLst/>
          </a:prstGeom>
        </p:spPr>
        <p:txBody>
          <a:bodyPr wrap="none">
            <a:spAutoFit/>
          </a:bodyPr>
          <a:lstStyle/>
          <a:p>
            <a:r>
              <a:rPr lang="pt-BR" sz="1050" i="1" u="sng" dirty="0">
                <a:solidFill>
                  <a:schemeClr val="tx1">
                    <a:lumMod val="75000"/>
                  </a:schemeClr>
                </a:solidFill>
              </a:rPr>
              <a:t>NOTAÇÃO GRÁFICA</a:t>
            </a:r>
          </a:p>
        </p:txBody>
      </p:sp>
      <p:sp>
        <p:nvSpPr>
          <p:cNvPr id="6" name="Losango 5">
            <a:extLst>
              <a:ext uri="{FF2B5EF4-FFF2-40B4-BE49-F238E27FC236}">
                <a16:creationId xmlns:a16="http://schemas.microsoft.com/office/drawing/2014/main" id="{29958CE2-4698-43C6-AF2B-3517CADA7C0C}"/>
              </a:ext>
            </a:extLst>
          </p:cNvPr>
          <p:cNvSpPr/>
          <p:nvPr/>
        </p:nvSpPr>
        <p:spPr>
          <a:xfrm>
            <a:off x="8872800" y="3428999"/>
            <a:ext cx="2553419" cy="859719"/>
          </a:xfrm>
          <a:prstGeom prst="diamond">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26649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2254F1-97FF-4F09-A211-42D05A54DFC8}"/>
              </a:ext>
            </a:extLst>
          </p:cNvPr>
          <p:cNvSpPr>
            <a:spLocks noGrp="1"/>
          </p:cNvSpPr>
          <p:nvPr>
            <p:ph type="title"/>
          </p:nvPr>
        </p:nvSpPr>
        <p:spPr/>
        <p:txBody>
          <a:bodyPr/>
          <a:lstStyle/>
          <a:p>
            <a:r>
              <a:rPr lang="pt-BR" dirty="0"/>
              <a:t>NOTAÇÃO GRÁFICA</a:t>
            </a:r>
          </a:p>
        </p:txBody>
      </p:sp>
      <p:sp>
        <p:nvSpPr>
          <p:cNvPr id="4" name="Retângulo: Cantos Arredondados 3">
            <a:extLst>
              <a:ext uri="{FF2B5EF4-FFF2-40B4-BE49-F238E27FC236}">
                <a16:creationId xmlns:a16="http://schemas.microsoft.com/office/drawing/2014/main" id="{02E053C3-4FC7-43DA-BD5E-3EE330A7D80D}"/>
              </a:ext>
            </a:extLst>
          </p:cNvPr>
          <p:cNvSpPr/>
          <p:nvPr/>
        </p:nvSpPr>
        <p:spPr>
          <a:xfrm>
            <a:off x="7708251" y="3213340"/>
            <a:ext cx="2553419" cy="859719"/>
          </a:xfrm>
          <a:prstGeom prst="roundRect">
            <a:avLst>
              <a:gd name="adj" fmla="val 0"/>
            </a:avLst>
          </a:prstGeom>
          <a:ln w="38100">
            <a:solidFill>
              <a:schemeClr val="accent2">
                <a:lumMod val="75000"/>
              </a:schemeClr>
            </a:solidFill>
          </a:ln>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4450" lvl="1" algn="ctr">
              <a:buClr>
                <a:schemeClr val="accent2"/>
              </a:buClr>
            </a:pPr>
            <a:r>
              <a:rPr lang="pt-BR" sz="1400" dirty="0">
                <a:solidFill>
                  <a:schemeClr val="tx1">
                    <a:lumMod val="75000"/>
                  </a:schemeClr>
                </a:solidFill>
              </a:rPr>
              <a:t>ASSOCIATIVA</a:t>
            </a:r>
          </a:p>
        </p:txBody>
      </p:sp>
      <p:sp>
        <p:nvSpPr>
          <p:cNvPr id="5" name="Losango 4">
            <a:extLst>
              <a:ext uri="{FF2B5EF4-FFF2-40B4-BE49-F238E27FC236}">
                <a16:creationId xmlns:a16="http://schemas.microsoft.com/office/drawing/2014/main" id="{57A4069B-A1ED-44AD-9CE8-C6736B4665B9}"/>
              </a:ext>
            </a:extLst>
          </p:cNvPr>
          <p:cNvSpPr/>
          <p:nvPr/>
        </p:nvSpPr>
        <p:spPr>
          <a:xfrm>
            <a:off x="7708251" y="3213339"/>
            <a:ext cx="2553419" cy="859719"/>
          </a:xfrm>
          <a:prstGeom prst="diamond">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Cantos Arredondados 5">
            <a:extLst>
              <a:ext uri="{FF2B5EF4-FFF2-40B4-BE49-F238E27FC236}">
                <a16:creationId xmlns:a16="http://schemas.microsoft.com/office/drawing/2014/main" id="{1314E891-B1ED-4EA0-BF54-C3FFB2C3A609}"/>
              </a:ext>
            </a:extLst>
          </p:cNvPr>
          <p:cNvSpPr/>
          <p:nvPr/>
        </p:nvSpPr>
        <p:spPr>
          <a:xfrm>
            <a:off x="4570022" y="3213339"/>
            <a:ext cx="2553419" cy="859719"/>
          </a:xfrm>
          <a:prstGeom prst="roundRect">
            <a:avLst>
              <a:gd name="adj" fmla="val 0"/>
            </a:avLst>
          </a:prstGeom>
          <a:ln w="38100">
            <a:solidFill>
              <a:schemeClr val="accent2">
                <a:lumMod val="75000"/>
              </a:schemeClr>
            </a:solidFill>
          </a:ln>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4450" lvl="1" algn="ctr">
              <a:buClr>
                <a:schemeClr val="accent2"/>
              </a:buClr>
            </a:pPr>
            <a:r>
              <a:rPr lang="pt-BR" sz="2000" dirty="0">
                <a:solidFill>
                  <a:schemeClr val="tx1">
                    <a:lumMod val="75000"/>
                  </a:schemeClr>
                </a:solidFill>
              </a:rPr>
              <a:t>FRACA</a:t>
            </a:r>
          </a:p>
        </p:txBody>
      </p:sp>
      <p:sp>
        <p:nvSpPr>
          <p:cNvPr id="7" name="Retângulo: Cantos Arredondados 6">
            <a:extLst>
              <a:ext uri="{FF2B5EF4-FFF2-40B4-BE49-F238E27FC236}">
                <a16:creationId xmlns:a16="http://schemas.microsoft.com/office/drawing/2014/main" id="{9D409786-60BD-43F0-82F0-366110A30C6C}"/>
              </a:ext>
            </a:extLst>
          </p:cNvPr>
          <p:cNvSpPr/>
          <p:nvPr/>
        </p:nvSpPr>
        <p:spPr>
          <a:xfrm>
            <a:off x="4675834" y="3269414"/>
            <a:ext cx="2361780" cy="752223"/>
          </a:xfrm>
          <a:prstGeom prst="roundRect">
            <a:avLst>
              <a:gd name="adj" fmla="val 0"/>
            </a:avLst>
          </a:prstGeom>
          <a:noFill/>
          <a:ln w="38100">
            <a:solidFill>
              <a:schemeClr val="tx1">
                <a:lumMod val="65000"/>
              </a:schemeClr>
            </a:solidFill>
          </a:ln>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4450" lvl="1" algn="ctr">
              <a:buClr>
                <a:schemeClr val="accent2"/>
              </a:buClr>
            </a:pPr>
            <a:endParaRPr lang="pt-BR" sz="3600" dirty="0">
              <a:solidFill>
                <a:schemeClr val="tx1">
                  <a:lumMod val="75000"/>
                </a:schemeClr>
              </a:solidFill>
            </a:endParaRPr>
          </a:p>
        </p:txBody>
      </p:sp>
      <p:sp>
        <p:nvSpPr>
          <p:cNvPr id="8" name="Retângulo: Cantos Arredondados 7">
            <a:extLst>
              <a:ext uri="{FF2B5EF4-FFF2-40B4-BE49-F238E27FC236}">
                <a16:creationId xmlns:a16="http://schemas.microsoft.com/office/drawing/2014/main" id="{BC19E8D0-D8DE-49F6-A4C0-AB525DBE8480}"/>
              </a:ext>
            </a:extLst>
          </p:cNvPr>
          <p:cNvSpPr/>
          <p:nvPr/>
        </p:nvSpPr>
        <p:spPr>
          <a:xfrm>
            <a:off x="1431793" y="3213340"/>
            <a:ext cx="2553419" cy="859719"/>
          </a:xfrm>
          <a:prstGeom prst="roundRect">
            <a:avLst>
              <a:gd name="adj" fmla="val 0"/>
            </a:avLst>
          </a:prstGeom>
          <a:ln w="38100">
            <a:solidFill>
              <a:schemeClr val="accent2">
                <a:lumMod val="75000"/>
              </a:schemeClr>
            </a:solidFill>
          </a:ln>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4450" lvl="1" algn="ctr">
              <a:buClr>
                <a:schemeClr val="accent2"/>
              </a:buClr>
            </a:pPr>
            <a:r>
              <a:rPr lang="pt-BR" dirty="0">
                <a:solidFill>
                  <a:schemeClr val="tx1">
                    <a:lumMod val="75000"/>
                  </a:schemeClr>
                </a:solidFill>
              </a:rPr>
              <a:t>FORTE</a:t>
            </a:r>
          </a:p>
        </p:txBody>
      </p:sp>
    </p:spTree>
    <p:extLst>
      <p:ext uri="{BB962C8B-B14F-4D97-AF65-F5344CB8AC3E}">
        <p14:creationId xmlns:p14="http://schemas.microsoft.com/office/powerpoint/2010/main" val="1920385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111651-5D1E-4118-A964-82738D5D0BE6}"/>
              </a:ext>
            </a:extLst>
          </p:cNvPr>
          <p:cNvSpPr>
            <a:spLocks noGrp="1"/>
          </p:cNvSpPr>
          <p:nvPr>
            <p:ph type="title"/>
          </p:nvPr>
        </p:nvSpPr>
        <p:spPr/>
        <p:txBody>
          <a:bodyPr/>
          <a:lstStyle/>
          <a:p>
            <a:r>
              <a:rPr lang="pt-BR" dirty="0"/>
              <a:t>EXEMPLO PRÁTICO</a:t>
            </a:r>
          </a:p>
        </p:txBody>
      </p:sp>
      <p:sp>
        <p:nvSpPr>
          <p:cNvPr id="3" name="Espaço Reservado para Conteúdo 2">
            <a:extLst>
              <a:ext uri="{FF2B5EF4-FFF2-40B4-BE49-F238E27FC236}">
                <a16:creationId xmlns:a16="http://schemas.microsoft.com/office/drawing/2014/main" id="{5A335E88-9E5D-4A86-A9FC-F618F5C43763}"/>
              </a:ext>
            </a:extLst>
          </p:cNvPr>
          <p:cNvSpPr>
            <a:spLocks noGrp="1"/>
          </p:cNvSpPr>
          <p:nvPr>
            <p:ph idx="1"/>
          </p:nvPr>
        </p:nvSpPr>
        <p:spPr>
          <a:xfrm>
            <a:off x="1024128" y="2286000"/>
            <a:ext cx="9793397" cy="4023360"/>
          </a:xfrm>
        </p:spPr>
        <p:txBody>
          <a:bodyPr numCol="1"/>
          <a:lstStyle/>
          <a:p>
            <a:pPr algn="just">
              <a:lnSpc>
                <a:spcPct val="200000"/>
              </a:lnSpc>
            </a:pPr>
            <a:r>
              <a:rPr lang="pt-BR" dirty="0"/>
              <a:t>Imagine uma empresa que oferece um plano de saúde aos seus funcionários. Para que um funcionário possa usufruir desse benefício, ele precisa solicitar um cartão de benefício. O cartão de benefício é uma </a:t>
            </a:r>
            <a:r>
              <a:rPr lang="pt-BR" b="1" dirty="0"/>
              <a:t>entidade associativa</a:t>
            </a:r>
            <a:r>
              <a:rPr lang="pt-BR" dirty="0"/>
              <a:t>, pois representa uma associação entre o funcionário e o plano de saúde.</a:t>
            </a:r>
          </a:p>
        </p:txBody>
      </p:sp>
    </p:spTree>
    <p:extLst>
      <p:ext uri="{BB962C8B-B14F-4D97-AF65-F5344CB8AC3E}">
        <p14:creationId xmlns:p14="http://schemas.microsoft.com/office/powerpoint/2010/main" val="1024121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111651-5D1E-4118-A964-82738D5D0BE6}"/>
              </a:ext>
            </a:extLst>
          </p:cNvPr>
          <p:cNvSpPr>
            <a:spLocks noGrp="1"/>
          </p:cNvSpPr>
          <p:nvPr>
            <p:ph type="title"/>
          </p:nvPr>
        </p:nvSpPr>
        <p:spPr/>
        <p:txBody>
          <a:bodyPr/>
          <a:lstStyle/>
          <a:p>
            <a:r>
              <a:rPr lang="pt-BR" dirty="0"/>
              <a:t>EXEMPLO PRÁTICO</a:t>
            </a:r>
          </a:p>
        </p:txBody>
      </p:sp>
      <p:sp>
        <p:nvSpPr>
          <p:cNvPr id="3" name="Espaço Reservado para Conteúdo 2">
            <a:extLst>
              <a:ext uri="{FF2B5EF4-FFF2-40B4-BE49-F238E27FC236}">
                <a16:creationId xmlns:a16="http://schemas.microsoft.com/office/drawing/2014/main" id="{5A335E88-9E5D-4A86-A9FC-F618F5C43763}"/>
              </a:ext>
            </a:extLst>
          </p:cNvPr>
          <p:cNvSpPr>
            <a:spLocks noGrp="1"/>
          </p:cNvSpPr>
          <p:nvPr>
            <p:ph idx="1"/>
          </p:nvPr>
        </p:nvSpPr>
        <p:spPr>
          <a:xfrm>
            <a:off x="1024128" y="2286000"/>
            <a:ext cx="9793397" cy="4023360"/>
          </a:xfrm>
        </p:spPr>
        <p:txBody>
          <a:bodyPr numCol="1"/>
          <a:lstStyle/>
          <a:p>
            <a:pPr algn="just">
              <a:lnSpc>
                <a:spcPct val="200000"/>
              </a:lnSpc>
            </a:pPr>
            <a:r>
              <a:rPr lang="pt-BR" dirty="0"/>
              <a:t>O cartão de benefício não tem atributos próprios, pois seus atributos são derivados dos atributos das entidades que ele associa. Por exemplo, o número do cartão é derivado do número do funcionário, o tipo de benefício é derivado do tipo de plano de saúde, e a validade é derivada da data de início e de término do plano de saúde.</a:t>
            </a:r>
          </a:p>
        </p:txBody>
      </p:sp>
    </p:spTree>
    <p:extLst>
      <p:ext uri="{BB962C8B-B14F-4D97-AF65-F5344CB8AC3E}">
        <p14:creationId xmlns:p14="http://schemas.microsoft.com/office/powerpoint/2010/main" val="3973278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D32634-FD29-4A11-98E0-A5783C49025C}"/>
              </a:ext>
            </a:extLst>
          </p:cNvPr>
          <p:cNvSpPr>
            <a:spLocks noGrp="1"/>
          </p:cNvSpPr>
          <p:nvPr>
            <p:ph type="title"/>
          </p:nvPr>
        </p:nvSpPr>
        <p:spPr/>
        <p:txBody>
          <a:bodyPr/>
          <a:lstStyle/>
          <a:p>
            <a:r>
              <a:rPr lang="pt-BR" dirty="0"/>
              <a:t>EXEMPLO PRÁTICO</a:t>
            </a:r>
          </a:p>
        </p:txBody>
      </p:sp>
      <p:sp>
        <p:nvSpPr>
          <p:cNvPr id="3" name="Espaço Reservado para Conteúdo 2">
            <a:extLst>
              <a:ext uri="{FF2B5EF4-FFF2-40B4-BE49-F238E27FC236}">
                <a16:creationId xmlns:a16="http://schemas.microsoft.com/office/drawing/2014/main" id="{FF4739B2-B54A-4E7C-A485-301C6E41A1E5}"/>
              </a:ext>
            </a:extLst>
          </p:cNvPr>
          <p:cNvSpPr>
            <a:spLocks noGrp="1"/>
          </p:cNvSpPr>
          <p:nvPr>
            <p:ph idx="1"/>
          </p:nvPr>
        </p:nvSpPr>
        <p:spPr/>
        <p:txBody>
          <a:bodyPr/>
          <a:lstStyle/>
          <a:p>
            <a:pPr algn="just">
              <a:lnSpc>
                <a:spcPct val="200000"/>
              </a:lnSpc>
            </a:pPr>
            <a:r>
              <a:rPr lang="pt-BR" dirty="0"/>
              <a:t>No exemplo prático, as entidades Funcionário e Plano de saúde são entidades fortes, pois elas podem existir por si só. O funcionário pode existir independentemente de ter ou não um cartão de benefício, e o plano de saúde pode existir independentemente de ser associado a um funcionário.</a:t>
            </a:r>
          </a:p>
        </p:txBody>
      </p:sp>
    </p:spTree>
    <p:extLst>
      <p:ext uri="{BB962C8B-B14F-4D97-AF65-F5344CB8AC3E}">
        <p14:creationId xmlns:p14="http://schemas.microsoft.com/office/powerpoint/2010/main" val="1401873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D30490-85A3-4D71-A2A9-2190DAEF9309}"/>
              </a:ext>
            </a:extLst>
          </p:cNvPr>
          <p:cNvSpPr>
            <a:spLocks noGrp="1"/>
          </p:cNvSpPr>
          <p:nvPr>
            <p:ph type="title"/>
          </p:nvPr>
        </p:nvSpPr>
        <p:spPr/>
        <p:txBody>
          <a:bodyPr/>
          <a:lstStyle/>
          <a:p>
            <a:r>
              <a:rPr lang="pt-BR" dirty="0"/>
              <a:t>EXEMPLO PRÁTICO</a:t>
            </a:r>
          </a:p>
        </p:txBody>
      </p:sp>
      <p:sp>
        <p:nvSpPr>
          <p:cNvPr id="3" name="Espaço Reservado para Conteúdo 2">
            <a:extLst>
              <a:ext uri="{FF2B5EF4-FFF2-40B4-BE49-F238E27FC236}">
                <a16:creationId xmlns:a16="http://schemas.microsoft.com/office/drawing/2014/main" id="{1509CFA6-91F6-4C6B-BC72-8C8A424864B0}"/>
              </a:ext>
            </a:extLst>
          </p:cNvPr>
          <p:cNvSpPr>
            <a:spLocks noGrp="1"/>
          </p:cNvSpPr>
          <p:nvPr>
            <p:ph idx="1"/>
          </p:nvPr>
        </p:nvSpPr>
        <p:spPr/>
        <p:txBody>
          <a:bodyPr/>
          <a:lstStyle/>
          <a:p>
            <a:pPr algn="just">
              <a:lnSpc>
                <a:spcPct val="200000"/>
              </a:lnSpc>
            </a:pPr>
            <a:r>
              <a:rPr lang="pt-BR" dirty="0"/>
              <a:t>Suponha que um funcionário é demitido da empresa. Nesse caso, o funcionário e todos os seus dependentes serão removidos do banco de dados. Portanto, a entidade Dependente é uma entidade fraca porque ela depende da entidade Funcionário para existir.</a:t>
            </a:r>
          </a:p>
        </p:txBody>
      </p:sp>
    </p:spTree>
    <p:extLst>
      <p:ext uri="{BB962C8B-B14F-4D97-AF65-F5344CB8AC3E}">
        <p14:creationId xmlns:p14="http://schemas.microsoft.com/office/powerpoint/2010/main" val="1523860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media.licdn.com/dms/image/D4D12AQECAO4nhtQF2w/article-inline_image-shrink_400_744/0/1702425901156?e=2147483647&amp;v=beta&amp;t=ERhog-63aVR_6WxpOUT71I0SXucBb10IwqNPojhmc1o">
            <a:extLst>
              <a:ext uri="{FF2B5EF4-FFF2-40B4-BE49-F238E27FC236}">
                <a16:creationId xmlns:a16="http://schemas.microsoft.com/office/drawing/2014/main" id="{FEF00B22-ED7B-40CB-979E-2909ABEA3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7" y="1121424"/>
            <a:ext cx="12256860" cy="4563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003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C6D95-306D-4C87-A3CE-22B40A9EF9C4}"/>
              </a:ext>
            </a:extLst>
          </p:cNvPr>
          <p:cNvSpPr>
            <a:spLocks noGrp="1"/>
          </p:cNvSpPr>
          <p:nvPr>
            <p:ph type="title"/>
          </p:nvPr>
        </p:nvSpPr>
        <p:spPr/>
        <p:txBody>
          <a:bodyPr/>
          <a:lstStyle/>
          <a:p>
            <a:r>
              <a:rPr lang="pt-BR" dirty="0"/>
              <a:t>ATRIBUTOS</a:t>
            </a:r>
          </a:p>
        </p:txBody>
      </p:sp>
      <p:sp>
        <p:nvSpPr>
          <p:cNvPr id="3" name="Espaço Reservado para Conteúdo 2">
            <a:extLst>
              <a:ext uri="{FF2B5EF4-FFF2-40B4-BE49-F238E27FC236}">
                <a16:creationId xmlns:a16="http://schemas.microsoft.com/office/drawing/2014/main" id="{22EE8816-7D26-426E-9DAD-89F135DB9DEC}"/>
              </a:ext>
            </a:extLst>
          </p:cNvPr>
          <p:cNvSpPr>
            <a:spLocks noGrp="1"/>
          </p:cNvSpPr>
          <p:nvPr>
            <p:ph idx="1"/>
          </p:nvPr>
        </p:nvSpPr>
        <p:spPr>
          <a:xfrm>
            <a:off x="1024129" y="2286000"/>
            <a:ext cx="6532612" cy="4023360"/>
          </a:xfrm>
        </p:spPr>
        <p:txBody>
          <a:bodyPr>
            <a:normAutofit fontScale="92500" lnSpcReduction="20000"/>
          </a:bodyPr>
          <a:lstStyle/>
          <a:p>
            <a:pPr algn="just">
              <a:lnSpc>
                <a:spcPct val="200000"/>
              </a:lnSpc>
            </a:pPr>
            <a:r>
              <a:rPr lang="pt-BR" dirty="0"/>
              <a:t>Atributos são as características que descrevem cada entidade dentro do domínio. Por exemplo, um cliente possui nome, endereço e telefone. Durante a análise de requisitos, são identificados os atributos relevantes de cada entidade naquele contexto, de forma a manter o modelo o mais simples possível e consequentemente armazenar apenas as informações que serão úteis futuramente. </a:t>
            </a:r>
          </a:p>
        </p:txBody>
      </p:sp>
    </p:spTree>
    <p:extLst>
      <p:ext uri="{BB962C8B-B14F-4D97-AF65-F5344CB8AC3E}">
        <p14:creationId xmlns:p14="http://schemas.microsoft.com/office/powerpoint/2010/main" val="3464380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6E7192-4D58-4F48-8ED1-2EE6C613498B}"/>
              </a:ext>
            </a:extLst>
          </p:cNvPr>
          <p:cNvSpPr>
            <a:spLocks noGrp="1"/>
          </p:cNvSpPr>
          <p:nvPr>
            <p:ph type="title"/>
          </p:nvPr>
        </p:nvSpPr>
        <p:spPr/>
        <p:txBody>
          <a:bodyPr/>
          <a:lstStyle/>
          <a:p>
            <a:r>
              <a:rPr lang="pt-BR" dirty="0"/>
              <a:t>Entidade-relacionamento e abordagem relacional</a:t>
            </a:r>
          </a:p>
        </p:txBody>
      </p:sp>
      <p:sp>
        <p:nvSpPr>
          <p:cNvPr id="5" name="Espaço Reservado para Texto 4">
            <a:extLst>
              <a:ext uri="{FF2B5EF4-FFF2-40B4-BE49-F238E27FC236}">
                <a16:creationId xmlns:a16="http://schemas.microsoft.com/office/drawing/2014/main" id="{FD00251C-6A24-4927-AD6D-EEF77969642A}"/>
              </a:ext>
            </a:extLst>
          </p:cNvPr>
          <p:cNvSpPr>
            <a:spLocks noGrp="1"/>
          </p:cNvSpPr>
          <p:nvPr>
            <p:ph type="body" idx="1"/>
          </p:nvPr>
        </p:nvSpPr>
        <p:spPr/>
        <p:txBody>
          <a:bodyPr/>
          <a:lstStyle/>
          <a:p>
            <a:r>
              <a:rPr lang="pt-BR" b="1" dirty="0"/>
              <a:t>Professor: </a:t>
            </a:r>
            <a:r>
              <a:rPr lang="pt-BR" dirty="0"/>
              <a:t>Eduardo </a:t>
            </a:r>
            <a:r>
              <a:rPr lang="pt-BR" dirty="0" err="1"/>
              <a:t>Inocencio</a:t>
            </a:r>
            <a:endParaRPr lang="pt-BR" dirty="0"/>
          </a:p>
        </p:txBody>
      </p:sp>
    </p:spTree>
    <p:extLst>
      <p:ext uri="{BB962C8B-B14F-4D97-AF65-F5344CB8AC3E}">
        <p14:creationId xmlns:p14="http://schemas.microsoft.com/office/powerpoint/2010/main" val="852811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155588-14AD-4E78-9DA3-5AB70BE3267B}"/>
              </a:ext>
            </a:extLst>
          </p:cNvPr>
          <p:cNvSpPr>
            <a:spLocks noGrp="1"/>
          </p:cNvSpPr>
          <p:nvPr>
            <p:ph type="title"/>
          </p:nvPr>
        </p:nvSpPr>
        <p:spPr/>
        <p:txBody>
          <a:bodyPr/>
          <a:lstStyle/>
          <a:p>
            <a:r>
              <a:rPr lang="pt-BR" dirty="0"/>
              <a:t>CLASSIFICAÇÃO DOS ATRIBUTOS</a:t>
            </a:r>
          </a:p>
        </p:txBody>
      </p:sp>
      <p:sp>
        <p:nvSpPr>
          <p:cNvPr id="3" name="Espaço Reservado para Conteúdo 2">
            <a:extLst>
              <a:ext uri="{FF2B5EF4-FFF2-40B4-BE49-F238E27FC236}">
                <a16:creationId xmlns:a16="http://schemas.microsoft.com/office/drawing/2014/main" id="{96AB1BC2-2756-4F7E-A913-651FF0E5F15C}"/>
              </a:ext>
            </a:extLst>
          </p:cNvPr>
          <p:cNvSpPr>
            <a:spLocks noGrp="1"/>
          </p:cNvSpPr>
          <p:nvPr>
            <p:ph idx="1"/>
          </p:nvPr>
        </p:nvSpPr>
        <p:spPr/>
        <p:txBody>
          <a:bodyPr>
            <a:normAutofit fontScale="92500"/>
          </a:bodyPr>
          <a:lstStyle/>
          <a:p>
            <a:pPr algn="just">
              <a:lnSpc>
                <a:spcPct val="200000"/>
              </a:lnSpc>
            </a:pPr>
            <a:r>
              <a:rPr lang="pt-BR" b="1" dirty="0">
                <a:solidFill>
                  <a:schemeClr val="accent2"/>
                </a:solidFill>
              </a:rPr>
              <a:t>Descritivos</a:t>
            </a:r>
            <a:r>
              <a:rPr lang="pt-BR" dirty="0">
                <a:solidFill>
                  <a:schemeClr val="accent2"/>
                </a:solidFill>
              </a:rPr>
              <a:t>: </a:t>
            </a:r>
            <a:r>
              <a:rPr lang="pt-BR" dirty="0"/>
              <a:t>representam característica intrínsecas de uma entidade, tais como nome ou cor.</a:t>
            </a:r>
          </a:p>
          <a:p>
            <a:pPr algn="just">
              <a:lnSpc>
                <a:spcPct val="200000"/>
              </a:lnSpc>
            </a:pPr>
            <a:r>
              <a:rPr lang="pt-BR" b="1" dirty="0">
                <a:solidFill>
                  <a:schemeClr val="accent2"/>
                </a:solidFill>
              </a:rPr>
              <a:t>Nominativos</a:t>
            </a:r>
            <a:r>
              <a:rPr lang="pt-BR" dirty="0">
                <a:solidFill>
                  <a:schemeClr val="accent2"/>
                </a:solidFill>
              </a:rPr>
              <a:t>: </a:t>
            </a:r>
            <a:r>
              <a:rPr lang="pt-BR" dirty="0"/>
              <a:t>além de serem também descritivos, estes têm a função de definir e identificar um objeto. Nome, código, número são exemplos de atributos nominativos.</a:t>
            </a:r>
          </a:p>
          <a:p>
            <a:pPr algn="just">
              <a:lnSpc>
                <a:spcPct val="200000"/>
              </a:lnSpc>
            </a:pPr>
            <a:r>
              <a:rPr lang="pt-BR" b="1" dirty="0">
                <a:solidFill>
                  <a:schemeClr val="accent2"/>
                </a:solidFill>
              </a:rPr>
              <a:t>Referenciais: </a:t>
            </a:r>
            <a:r>
              <a:rPr lang="pt-BR" dirty="0"/>
              <a:t>representam a ligação de uma entidade com outra em um relacionamento. Por exemplo, uma venda possui o CPF do cliente, que a relaciona com a entidade cliente.</a:t>
            </a:r>
          </a:p>
          <a:p>
            <a:pPr algn="just">
              <a:lnSpc>
                <a:spcPct val="200000"/>
              </a:lnSpc>
            </a:pPr>
            <a:endParaRPr lang="pt-BR" dirty="0"/>
          </a:p>
          <a:p>
            <a:pPr>
              <a:lnSpc>
                <a:spcPct val="200000"/>
              </a:lnSpc>
            </a:pPr>
            <a:endParaRPr lang="pt-BR" dirty="0"/>
          </a:p>
        </p:txBody>
      </p:sp>
    </p:spTree>
    <p:extLst>
      <p:ext uri="{BB962C8B-B14F-4D97-AF65-F5344CB8AC3E}">
        <p14:creationId xmlns:p14="http://schemas.microsoft.com/office/powerpoint/2010/main" val="275821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5ED9BD-185B-493F-81ED-9489D470EFD8}"/>
              </a:ext>
            </a:extLst>
          </p:cNvPr>
          <p:cNvSpPr>
            <a:spLocks noGrp="1"/>
          </p:cNvSpPr>
          <p:nvPr>
            <p:ph type="title"/>
          </p:nvPr>
        </p:nvSpPr>
        <p:spPr>
          <a:xfrm>
            <a:off x="1024127" y="585216"/>
            <a:ext cx="10673291" cy="1499616"/>
          </a:xfrm>
        </p:spPr>
        <p:txBody>
          <a:bodyPr/>
          <a:lstStyle/>
          <a:p>
            <a:r>
              <a:rPr lang="pt-BR" dirty="0"/>
              <a:t>Quanto à sua estrutura, podemos ainda classificá-los como:</a:t>
            </a:r>
          </a:p>
        </p:txBody>
      </p:sp>
      <p:sp>
        <p:nvSpPr>
          <p:cNvPr id="3" name="Espaço Reservado para Conteúdo 2">
            <a:extLst>
              <a:ext uri="{FF2B5EF4-FFF2-40B4-BE49-F238E27FC236}">
                <a16:creationId xmlns:a16="http://schemas.microsoft.com/office/drawing/2014/main" id="{43706CF6-E431-42CF-8021-EE3E4AB73A76}"/>
              </a:ext>
            </a:extLst>
          </p:cNvPr>
          <p:cNvSpPr>
            <a:spLocks noGrp="1"/>
          </p:cNvSpPr>
          <p:nvPr>
            <p:ph idx="1"/>
          </p:nvPr>
        </p:nvSpPr>
        <p:spPr/>
        <p:txBody>
          <a:bodyPr/>
          <a:lstStyle/>
          <a:p>
            <a:pPr>
              <a:lnSpc>
                <a:spcPct val="200000"/>
              </a:lnSpc>
            </a:pPr>
            <a:r>
              <a:rPr lang="pt-BR" b="1" dirty="0">
                <a:solidFill>
                  <a:schemeClr val="accent2"/>
                </a:solidFill>
              </a:rPr>
              <a:t>Simples</a:t>
            </a:r>
            <a:r>
              <a:rPr lang="pt-BR" dirty="0">
                <a:solidFill>
                  <a:schemeClr val="accent2"/>
                </a:solidFill>
              </a:rPr>
              <a:t>: </a:t>
            </a:r>
            <a:r>
              <a:rPr lang="pt-BR" dirty="0"/>
              <a:t>um único atributo define uma característica da entidade. Exemplos: nome, peso.</a:t>
            </a:r>
          </a:p>
          <a:p>
            <a:pPr>
              <a:lnSpc>
                <a:spcPct val="200000"/>
              </a:lnSpc>
            </a:pPr>
            <a:r>
              <a:rPr lang="pt-BR" b="1" dirty="0">
                <a:solidFill>
                  <a:schemeClr val="accent2"/>
                </a:solidFill>
              </a:rPr>
              <a:t>Compostos</a:t>
            </a:r>
            <a:r>
              <a:rPr lang="pt-BR" dirty="0">
                <a:solidFill>
                  <a:schemeClr val="accent2"/>
                </a:solidFill>
              </a:rPr>
              <a:t>: </a:t>
            </a:r>
            <a:r>
              <a:rPr lang="pt-BR" dirty="0"/>
              <a:t>para definir uma informação da entidade, são usados vários atributos. Por exemplo, o endereço pode ser composto por rua, número, bairro, etc.</a:t>
            </a:r>
          </a:p>
          <a:p>
            <a:pPr algn="just">
              <a:lnSpc>
                <a:spcPct val="200000"/>
              </a:lnSpc>
            </a:pPr>
            <a:endParaRPr lang="pt-BR" dirty="0"/>
          </a:p>
        </p:txBody>
      </p:sp>
    </p:spTree>
    <p:extLst>
      <p:ext uri="{BB962C8B-B14F-4D97-AF65-F5344CB8AC3E}">
        <p14:creationId xmlns:p14="http://schemas.microsoft.com/office/powerpoint/2010/main" val="1646989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F515B-DFA0-45A8-9B68-4DAB1AD29BA8}"/>
              </a:ext>
            </a:extLst>
          </p:cNvPr>
          <p:cNvSpPr>
            <a:spLocks noGrp="1"/>
          </p:cNvSpPr>
          <p:nvPr>
            <p:ph type="title"/>
          </p:nvPr>
        </p:nvSpPr>
        <p:spPr/>
        <p:txBody>
          <a:bodyPr/>
          <a:lstStyle/>
          <a:p>
            <a:r>
              <a:rPr lang="pt-BR" dirty="0"/>
              <a:t>Relacionamentos </a:t>
            </a:r>
            <a:r>
              <a:rPr lang="pt-BR" sz="2400" dirty="0"/>
              <a:t>(CARDINALIDADE)</a:t>
            </a:r>
            <a:endParaRPr lang="pt-BR" dirty="0"/>
          </a:p>
        </p:txBody>
      </p:sp>
      <p:sp>
        <p:nvSpPr>
          <p:cNvPr id="3" name="Espaço Reservado para Conteúdo 2">
            <a:extLst>
              <a:ext uri="{FF2B5EF4-FFF2-40B4-BE49-F238E27FC236}">
                <a16:creationId xmlns:a16="http://schemas.microsoft.com/office/drawing/2014/main" id="{5D350F5A-A559-49B4-9787-8A7ED68BBF52}"/>
              </a:ext>
            </a:extLst>
          </p:cNvPr>
          <p:cNvSpPr>
            <a:spLocks noGrp="1"/>
          </p:cNvSpPr>
          <p:nvPr>
            <p:ph idx="1"/>
          </p:nvPr>
        </p:nvSpPr>
        <p:spPr/>
        <p:txBody>
          <a:bodyPr/>
          <a:lstStyle/>
          <a:p>
            <a:pPr algn="just">
              <a:lnSpc>
                <a:spcPct val="300000"/>
              </a:lnSpc>
            </a:pPr>
            <a:r>
              <a:rPr lang="pt-BR" dirty="0"/>
              <a:t>Uma vez que as entidades são identificadas, deve-se então definir como se dá o relacionamento entre elas. De acordo com a quantidade de objetos envolvidos em cada lado do relacionamento, podemos classifica-los de três formas:</a:t>
            </a:r>
          </a:p>
        </p:txBody>
      </p:sp>
    </p:spTree>
    <p:extLst>
      <p:ext uri="{BB962C8B-B14F-4D97-AF65-F5344CB8AC3E}">
        <p14:creationId xmlns:p14="http://schemas.microsoft.com/office/powerpoint/2010/main" val="1366593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3C6BE6-2711-4FBA-B9C4-55811BC16CC4}"/>
              </a:ext>
            </a:extLst>
          </p:cNvPr>
          <p:cNvSpPr>
            <a:spLocks noGrp="1"/>
          </p:cNvSpPr>
          <p:nvPr>
            <p:ph type="title"/>
          </p:nvPr>
        </p:nvSpPr>
        <p:spPr/>
        <p:txBody>
          <a:bodyPr/>
          <a:lstStyle/>
          <a:p>
            <a:r>
              <a:rPr lang="pt-BR" dirty="0"/>
              <a:t>Relacionamentos </a:t>
            </a:r>
            <a:r>
              <a:rPr lang="pt-BR" sz="2400" dirty="0"/>
              <a:t>(CARDINALIDADE)</a:t>
            </a:r>
            <a:endParaRPr lang="pt-BR" dirty="0"/>
          </a:p>
        </p:txBody>
      </p:sp>
      <p:sp>
        <p:nvSpPr>
          <p:cNvPr id="3" name="Espaço Reservado para Conteúdo 2">
            <a:extLst>
              <a:ext uri="{FF2B5EF4-FFF2-40B4-BE49-F238E27FC236}">
                <a16:creationId xmlns:a16="http://schemas.microsoft.com/office/drawing/2014/main" id="{C471E4A1-9B50-4D1B-8970-BF7E90680BE2}"/>
              </a:ext>
            </a:extLst>
          </p:cNvPr>
          <p:cNvSpPr>
            <a:spLocks noGrp="1"/>
          </p:cNvSpPr>
          <p:nvPr>
            <p:ph idx="1"/>
          </p:nvPr>
        </p:nvSpPr>
        <p:spPr/>
        <p:txBody>
          <a:bodyPr/>
          <a:lstStyle/>
          <a:p>
            <a:pPr algn="just">
              <a:lnSpc>
                <a:spcPct val="200000"/>
              </a:lnSpc>
            </a:pPr>
            <a:r>
              <a:rPr lang="pt-BR" i="1" dirty="0">
                <a:solidFill>
                  <a:schemeClr val="accent2"/>
                </a:solidFill>
              </a:rPr>
              <a:t>Relacionamento 1..1 (um para um): </a:t>
            </a:r>
            <a:r>
              <a:rPr lang="pt-BR" dirty="0"/>
              <a:t>cada uma das duas entidades envolvidas referenciam obrigatoriamente apenas uma unidade da outra. Por exemplo, em um banco de dados de currículos, cada usuário cadastrado pode possuir apenas um currículo na base, ao mesmo tempo em que cada currículo só pertence a um único usuário cadastrado.</a:t>
            </a:r>
          </a:p>
        </p:txBody>
      </p:sp>
    </p:spTree>
    <p:extLst>
      <p:ext uri="{BB962C8B-B14F-4D97-AF65-F5344CB8AC3E}">
        <p14:creationId xmlns:p14="http://schemas.microsoft.com/office/powerpoint/2010/main" val="1824583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21B402-900D-4A6A-A411-067C95DB863D}"/>
              </a:ext>
            </a:extLst>
          </p:cNvPr>
          <p:cNvSpPr>
            <a:spLocks noGrp="1"/>
          </p:cNvSpPr>
          <p:nvPr>
            <p:ph type="title"/>
          </p:nvPr>
        </p:nvSpPr>
        <p:spPr/>
        <p:txBody>
          <a:bodyPr/>
          <a:lstStyle/>
          <a:p>
            <a:r>
              <a:rPr lang="pt-BR" dirty="0"/>
              <a:t>Relacionamentos </a:t>
            </a:r>
            <a:r>
              <a:rPr lang="pt-BR" sz="2400" dirty="0"/>
              <a:t>(CARDINALIDADE)</a:t>
            </a:r>
            <a:endParaRPr lang="pt-BR" dirty="0"/>
          </a:p>
        </p:txBody>
      </p:sp>
      <p:sp>
        <p:nvSpPr>
          <p:cNvPr id="3" name="Espaço Reservado para Conteúdo 2">
            <a:extLst>
              <a:ext uri="{FF2B5EF4-FFF2-40B4-BE49-F238E27FC236}">
                <a16:creationId xmlns:a16="http://schemas.microsoft.com/office/drawing/2014/main" id="{9B6F9443-5271-40CB-BD9C-473AA3F61C15}"/>
              </a:ext>
            </a:extLst>
          </p:cNvPr>
          <p:cNvSpPr>
            <a:spLocks noGrp="1"/>
          </p:cNvSpPr>
          <p:nvPr>
            <p:ph idx="1"/>
          </p:nvPr>
        </p:nvSpPr>
        <p:spPr/>
        <p:txBody>
          <a:bodyPr/>
          <a:lstStyle/>
          <a:p>
            <a:pPr algn="just">
              <a:lnSpc>
                <a:spcPct val="150000"/>
              </a:lnSpc>
            </a:pPr>
            <a:r>
              <a:rPr lang="pt-BR" i="1" dirty="0">
                <a:solidFill>
                  <a:schemeClr val="accent2"/>
                </a:solidFill>
              </a:rPr>
              <a:t>Relacionamento 1..n ou 1..* (um para muitos): </a:t>
            </a:r>
            <a:r>
              <a:rPr lang="pt-BR" dirty="0"/>
              <a:t>uma das entidades envolvidas pode referenciar várias unidades da outra, porém, do outro lado cada uma das várias unidades referenciadas só pode estar ligada uma unidade da outra entidade. Por exemplo, em um sistema de plano de saúde, um usuário pode ter vários dependentes, mas cada dependente só pode estar ligado a um usuário principal. Note que temos apenas duas entidades envolvidas: usuário e dependente. O que muda é a quantidade de unidades/exemplares envolvidas de cada lado.</a:t>
            </a:r>
          </a:p>
        </p:txBody>
      </p:sp>
    </p:spTree>
    <p:extLst>
      <p:ext uri="{BB962C8B-B14F-4D97-AF65-F5344CB8AC3E}">
        <p14:creationId xmlns:p14="http://schemas.microsoft.com/office/powerpoint/2010/main" val="696775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A408ED-2969-4B82-9105-700268F1A55C}"/>
              </a:ext>
            </a:extLst>
          </p:cNvPr>
          <p:cNvSpPr>
            <a:spLocks noGrp="1"/>
          </p:cNvSpPr>
          <p:nvPr>
            <p:ph type="title"/>
          </p:nvPr>
        </p:nvSpPr>
        <p:spPr/>
        <p:txBody>
          <a:bodyPr/>
          <a:lstStyle/>
          <a:p>
            <a:r>
              <a:rPr lang="pt-BR" dirty="0"/>
              <a:t>Relacionamentos </a:t>
            </a:r>
            <a:r>
              <a:rPr lang="pt-BR" sz="2400" dirty="0"/>
              <a:t>(CARDINALIDADE)</a:t>
            </a:r>
            <a:endParaRPr lang="pt-BR" dirty="0"/>
          </a:p>
        </p:txBody>
      </p:sp>
      <p:sp>
        <p:nvSpPr>
          <p:cNvPr id="3" name="Espaço Reservado para Conteúdo 2">
            <a:extLst>
              <a:ext uri="{FF2B5EF4-FFF2-40B4-BE49-F238E27FC236}">
                <a16:creationId xmlns:a16="http://schemas.microsoft.com/office/drawing/2014/main" id="{0904D332-0B27-4C92-8176-4A72D01C4FFA}"/>
              </a:ext>
            </a:extLst>
          </p:cNvPr>
          <p:cNvSpPr>
            <a:spLocks noGrp="1"/>
          </p:cNvSpPr>
          <p:nvPr>
            <p:ph idx="1"/>
          </p:nvPr>
        </p:nvSpPr>
        <p:spPr/>
        <p:txBody>
          <a:bodyPr/>
          <a:lstStyle/>
          <a:p>
            <a:pPr algn="just">
              <a:lnSpc>
                <a:spcPct val="200000"/>
              </a:lnSpc>
            </a:pPr>
            <a:r>
              <a:rPr lang="pt-BR" b="1" dirty="0"/>
              <a:t>Relacionamento </a:t>
            </a:r>
            <a:r>
              <a:rPr lang="pt-BR" b="1" dirty="0" err="1"/>
              <a:t>n..n</a:t>
            </a:r>
            <a:r>
              <a:rPr lang="pt-BR" b="1" dirty="0"/>
              <a:t> ou *..* (muitos para muitos)</a:t>
            </a:r>
            <a:r>
              <a:rPr lang="pt-BR" dirty="0"/>
              <a:t>: neste tipo de relacionamento cada entidade, de ambos os lados, podem referenciar múltiplas unidades da outra. Por exemplo, em um sistema de biblioteca, um título pode ser escrito por vários autores, ao mesmo tempo em que um autor pode escrever vários títulos. Assim, um objeto do tipo autor pode referenciar múltiplos objetos do tipo título, e vice versa.</a:t>
            </a:r>
          </a:p>
          <a:p>
            <a:pPr algn="just">
              <a:lnSpc>
                <a:spcPct val="200000"/>
              </a:lnSpc>
            </a:pPr>
            <a:endParaRPr lang="pt-BR" dirty="0"/>
          </a:p>
        </p:txBody>
      </p:sp>
    </p:spTree>
    <p:extLst>
      <p:ext uri="{BB962C8B-B14F-4D97-AF65-F5344CB8AC3E}">
        <p14:creationId xmlns:p14="http://schemas.microsoft.com/office/powerpoint/2010/main" val="556308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6F4D31-AF7E-42D3-A288-D832E55E2005}"/>
              </a:ext>
            </a:extLst>
          </p:cNvPr>
          <p:cNvSpPr>
            <a:spLocks noGrp="1"/>
          </p:cNvSpPr>
          <p:nvPr>
            <p:ph type="title"/>
          </p:nvPr>
        </p:nvSpPr>
        <p:spPr/>
        <p:txBody>
          <a:bodyPr/>
          <a:lstStyle/>
          <a:p>
            <a:r>
              <a:rPr lang="pt-BR" dirty="0"/>
              <a:t>Instrução </a:t>
            </a:r>
            <a:r>
              <a:rPr lang="pt-BR" dirty="0" err="1"/>
              <a:t>insert</a:t>
            </a:r>
            <a:endParaRPr lang="pt-BR" dirty="0"/>
          </a:p>
        </p:txBody>
      </p:sp>
      <p:sp>
        <p:nvSpPr>
          <p:cNvPr id="3" name="Espaço Reservado para Conteúdo 2">
            <a:extLst>
              <a:ext uri="{FF2B5EF4-FFF2-40B4-BE49-F238E27FC236}">
                <a16:creationId xmlns:a16="http://schemas.microsoft.com/office/drawing/2014/main" id="{276E72F4-12D7-4940-B614-C89FACAE37C1}"/>
              </a:ext>
            </a:extLst>
          </p:cNvPr>
          <p:cNvSpPr>
            <a:spLocks noGrp="1"/>
          </p:cNvSpPr>
          <p:nvPr>
            <p:ph idx="1"/>
          </p:nvPr>
        </p:nvSpPr>
        <p:spPr/>
        <p:txBody>
          <a:bodyPr/>
          <a:lstStyle/>
          <a:p>
            <a:r>
              <a:rPr lang="pt-BR" dirty="0"/>
              <a:t>A instrução </a:t>
            </a:r>
            <a:r>
              <a:rPr lang="pt-BR" b="1" dirty="0">
                <a:solidFill>
                  <a:srgbClr val="66FF99"/>
                </a:solidFill>
                <a:latin typeface="Courier New" panose="02070309020205020404" pitchFamily="49" charset="0"/>
                <a:cs typeface="Courier New" panose="02070309020205020404" pitchFamily="49" charset="0"/>
              </a:rPr>
              <a:t>INSERT INTO </a:t>
            </a:r>
            <a:r>
              <a:rPr lang="pt-BR" dirty="0"/>
              <a:t>é utilizada para inserir novos registros na tabela.</a:t>
            </a:r>
          </a:p>
        </p:txBody>
      </p:sp>
      <p:graphicFrame>
        <p:nvGraphicFramePr>
          <p:cNvPr id="4" name="Tabela 3">
            <a:extLst>
              <a:ext uri="{FF2B5EF4-FFF2-40B4-BE49-F238E27FC236}">
                <a16:creationId xmlns:a16="http://schemas.microsoft.com/office/drawing/2014/main" id="{EC62D25B-7B34-4D68-9CD2-6C4EA9B95469}"/>
              </a:ext>
            </a:extLst>
          </p:cNvPr>
          <p:cNvGraphicFramePr>
            <a:graphicFrameLocks noGrp="1"/>
          </p:cNvGraphicFramePr>
          <p:nvPr>
            <p:extLst>
              <p:ext uri="{D42A27DB-BD31-4B8C-83A1-F6EECF244321}">
                <p14:modId xmlns:p14="http://schemas.microsoft.com/office/powerpoint/2010/main" val="2882210333"/>
              </p:ext>
            </p:extLst>
          </p:nvPr>
        </p:nvGraphicFramePr>
        <p:xfrm>
          <a:off x="1911230" y="3243580"/>
          <a:ext cx="8127999" cy="1483360"/>
        </p:xfrm>
        <a:graphic>
          <a:graphicData uri="http://schemas.openxmlformats.org/drawingml/2006/table">
            <a:tbl>
              <a:tblPr firstRow="1" bandRow="1">
                <a:tableStyleId>{3B4B98B0-60AC-42C2-AFA5-B58CD77FA1E5}</a:tableStyleId>
              </a:tblPr>
              <a:tblGrid>
                <a:gridCol w="2709333">
                  <a:extLst>
                    <a:ext uri="{9D8B030D-6E8A-4147-A177-3AD203B41FA5}">
                      <a16:colId xmlns:a16="http://schemas.microsoft.com/office/drawing/2014/main" val="1665661768"/>
                    </a:ext>
                  </a:extLst>
                </a:gridCol>
                <a:gridCol w="2709333">
                  <a:extLst>
                    <a:ext uri="{9D8B030D-6E8A-4147-A177-3AD203B41FA5}">
                      <a16:colId xmlns:a16="http://schemas.microsoft.com/office/drawing/2014/main" val="3984264995"/>
                    </a:ext>
                  </a:extLst>
                </a:gridCol>
                <a:gridCol w="2709333">
                  <a:extLst>
                    <a:ext uri="{9D8B030D-6E8A-4147-A177-3AD203B41FA5}">
                      <a16:colId xmlns:a16="http://schemas.microsoft.com/office/drawing/2014/main" val="980939740"/>
                    </a:ext>
                  </a:extLst>
                </a:gridCol>
              </a:tblGrid>
              <a:tr h="370840">
                <a:tc>
                  <a:txBody>
                    <a:bodyPr/>
                    <a:lstStyle/>
                    <a:p>
                      <a:pPr algn="ctr"/>
                      <a:r>
                        <a:rPr lang="pt-BR" dirty="0"/>
                        <a:t>Coluna 1</a:t>
                      </a:r>
                    </a:p>
                  </a:txBody>
                  <a:tcPr/>
                </a:tc>
                <a:tc>
                  <a:txBody>
                    <a:bodyPr/>
                    <a:lstStyle/>
                    <a:p>
                      <a:pPr algn="ctr"/>
                      <a:r>
                        <a:rPr lang="pt-BR" dirty="0"/>
                        <a:t>Coluna 2 </a:t>
                      </a:r>
                    </a:p>
                  </a:txBody>
                  <a:tcPr/>
                </a:tc>
                <a:tc>
                  <a:txBody>
                    <a:bodyPr/>
                    <a:lstStyle/>
                    <a:p>
                      <a:pPr algn="ctr"/>
                      <a:r>
                        <a:rPr lang="pt-BR" dirty="0"/>
                        <a:t>Coluna 3</a:t>
                      </a:r>
                    </a:p>
                  </a:txBody>
                  <a:tcPr/>
                </a:tc>
                <a:extLst>
                  <a:ext uri="{0D108BD9-81ED-4DB2-BD59-A6C34878D82A}">
                    <a16:rowId xmlns:a16="http://schemas.microsoft.com/office/drawing/2014/main" val="3761342124"/>
                  </a:ext>
                </a:extLst>
              </a:tr>
              <a:tr h="370840">
                <a:tc>
                  <a:txBody>
                    <a:bodyPr/>
                    <a:lstStyle/>
                    <a:p>
                      <a:pPr algn="ctr"/>
                      <a:r>
                        <a:rPr lang="pt-BR" dirty="0" err="1"/>
                        <a:t>xxx</a:t>
                      </a:r>
                      <a:endParaRPr lang="pt-BR" dirty="0"/>
                    </a:p>
                  </a:txBody>
                  <a:tcPr/>
                </a:tc>
                <a:tc>
                  <a:txBody>
                    <a:bodyPr/>
                    <a:lstStyle/>
                    <a:p>
                      <a:pPr algn="ctr"/>
                      <a:r>
                        <a:rPr lang="pt-BR" dirty="0" err="1"/>
                        <a:t>xxx</a:t>
                      </a:r>
                      <a:endParaRPr lang="pt-BR" dirty="0"/>
                    </a:p>
                  </a:txBody>
                  <a:tcPr/>
                </a:tc>
                <a:tc>
                  <a:txBody>
                    <a:bodyPr/>
                    <a:lstStyle/>
                    <a:p>
                      <a:pPr algn="ctr"/>
                      <a:r>
                        <a:rPr lang="pt-BR" dirty="0" err="1"/>
                        <a:t>xxx</a:t>
                      </a:r>
                      <a:endParaRPr lang="pt-BR" dirty="0"/>
                    </a:p>
                  </a:txBody>
                  <a:tcPr/>
                </a:tc>
                <a:extLst>
                  <a:ext uri="{0D108BD9-81ED-4DB2-BD59-A6C34878D82A}">
                    <a16:rowId xmlns:a16="http://schemas.microsoft.com/office/drawing/2014/main" val="2003648198"/>
                  </a:ext>
                </a:extLst>
              </a:tr>
              <a:tr h="370840">
                <a:tc>
                  <a:txBody>
                    <a:bodyPr/>
                    <a:lstStyle/>
                    <a:p>
                      <a:pPr algn="ctr"/>
                      <a:r>
                        <a:rPr lang="pt-BR" dirty="0" err="1"/>
                        <a:t>xxx</a:t>
                      </a:r>
                      <a:endParaRPr lang="pt-BR" dirty="0"/>
                    </a:p>
                  </a:txBody>
                  <a:tcPr/>
                </a:tc>
                <a:tc>
                  <a:txBody>
                    <a:bodyPr/>
                    <a:lstStyle/>
                    <a:p>
                      <a:pPr algn="ctr"/>
                      <a:r>
                        <a:rPr lang="pt-BR" dirty="0" err="1"/>
                        <a:t>xxx</a:t>
                      </a:r>
                      <a:endParaRPr lang="pt-BR" dirty="0"/>
                    </a:p>
                  </a:txBody>
                  <a:tcPr/>
                </a:tc>
                <a:tc>
                  <a:txBody>
                    <a:bodyPr/>
                    <a:lstStyle/>
                    <a:p>
                      <a:pPr algn="ctr"/>
                      <a:r>
                        <a:rPr lang="pt-BR" dirty="0" err="1"/>
                        <a:t>xxx</a:t>
                      </a:r>
                      <a:endParaRPr lang="pt-BR" dirty="0"/>
                    </a:p>
                  </a:txBody>
                  <a:tcPr/>
                </a:tc>
                <a:extLst>
                  <a:ext uri="{0D108BD9-81ED-4DB2-BD59-A6C34878D82A}">
                    <a16:rowId xmlns:a16="http://schemas.microsoft.com/office/drawing/2014/main" val="1827319227"/>
                  </a:ext>
                </a:extLst>
              </a:tr>
              <a:tr h="370840">
                <a:tc>
                  <a:txBody>
                    <a:bodyPr/>
                    <a:lstStyle/>
                    <a:p>
                      <a:pPr algn="ctr"/>
                      <a:r>
                        <a:rPr lang="pt-BR" dirty="0" err="1"/>
                        <a:t>xxx</a:t>
                      </a:r>
                      <a:endParaRPr lang="pt-BR" dirty="0"/>
                    </a:p>
                  </a:txBody>
                  <a:tcPr/>
                </a:tc>
                <a:tc>
                  <a:txBody>
                    <a:bodyPr/>
                    <a:lstStyle/>
                    <a:p>
                      <a:pPr algn="ctr"/>
                      <a:r>
                        <a:rPr lang="pt-BR" dirty="0" err="1"/>
                        <a:t>xxx</a:t>
                      </a:r>
                      <a:endParaRPr lang="pt-BR" dirty="0"/>
                    </a:p>
                  </a:txBody>
                  <a:tcPr/>
                </a:tc>
                <a:tc>
                  <a:txBody>
                    <a:bodyPr/>
                    <a:lstStyle/>
                    <a:p>
                      <a:pPr algn="ctr"/>
                      <a:r>
                        <a:rPr lang="pt-BR" dirty="0" err="1"/>
                        <a:t>xxx</a:t>
                      </a:r>
                      <a:endParaRPr lang="pt-BR" dirty="0"/>
                    </a:p>
                  </a:txBody>
                  <a:tcPr/>
                </a:tc>
                <a:extLst>
                  <a:ext uri="{0D108BD9-81ED-4DB2-BD59-A6C34878D82A}">
                    <a16:rowId xmlns:a16="http://schemas.microsoft.com/office/drawing/2014/main" val="3051874194"/>
                  </a:ext>
                </a:extLst>
              </a:tr>
            </a:tbl>
          </a:graphicData>
        </a:graphic>
      </p:graphicFrame>
      <p:graphicFrame>
        <p:nvGraphicFramePr>
          <p:cNvPr id="5" name="Tabela 4">
            <a:extLst>
              <a:ext uri="{FF2B5EF4-FFF2-40B4-BE49-F238E27FC236}">
                <a16:creationId xmlns:a16="http://schemas.microsoft.com/office/drawing/2014/main" id="{FDF84BB2-3B07-4DB6-B68F-85EDCDE74DBD}"/>
              </a:ext>
            </a:extLst>
          </p:cNvPr>
          <p:cNvGraphicFramePr>
            <a:graphicFrameLocks noGrp="1"/>
          </p:cNvGraphicFramePr>
          <p:nvPr>
            <p:extLst>
              <p:ext uri="{D42A27DB-BD31-4B8C-83A1-F6EECF244321}">
                <p14:modId xmlns:p14="http://schemas.microsoft.com/office/powerpoint/2010/main" val="3604975489"/>
              </p:ext>
            </p:extLst>
          </p:nvPr>
        </p:nvGraphicFramePr>
        <p:xfrm>
          <a:off x="1911230" y="5907024"/>
          <a:ext cx="8127999" cy="365760"/>
        </p:xfrm>
        <a:graphic>
          <a:graphicData uri="http://schemas.openxmlformats.org/drawingml/2006/table">
            <a:tbl>
              <a:tblPr firstRow="1" bandRow="1">
                <a:tableStyleId>{BC89EF96-8CEA-46FF-86C4-4CE0E7609802}</a:tableStyleId>
              </a:tblPr>
              <a:tblGrid>
                <a:gridCol w="2709333">
                  <a:extLst>
                    <a:ext uri="{9D8B030D-6E8A-4147-A177-3AD203B41FA5}">
                      <a16:colId xmlns:a16="http://schemas.microsoft.com/office/drawing/2014/main" val="1665661768"/>
                    </a:ext>
                  </a:extLst>
                </a:gridCol>
                <a:gridCol w="2709333">
                  <a:extLst>
                    <a:ext uri="{9D8B030D-6E8A-4147-A177-3AD203B41FA5}">
                      <a16:colId xmlns:a16="http://schemas.microsoft.com/office/drawing/2014/main" val="3984264995"/>
                    </a:ext>
                  </a:extLst>
                </a:gridCol>
                <a:gridCol w="2709333">
                  <a:extLst>
                    <a:ext uri="{9D8B030D-6E8A-4147-A177-3AD203B41FA5}">
                      <a16:colId xmlns:a16="http://schemas.microsoft.com/office/drawing/2014/main" val="980939740"/>
                    </a:ext>
                  </a:extLst>
                </a:gridCol>
              </a:tblGrid>
              <a:tr h="245517">
                <a:tc>
                  <a:txBody>
                    <a:bodyPr/>
                    <a:lstStyle/>
                    <a:p>
                      <a:pPr algn="ctr"/>
                      <a:r>
                        <a:rPr lang="pt-BR" dirty="0" err="1"/>
                        <a:t>xxx</a:t>
                      </a:r>
                      <a:endParaRPr lang="pt-BR" dirty="0"/>
                    </a:p>
                  </a:txBody>
                  <a:tcPr/>
                </a:tc>
                <a:tc>
                  <a:txBody>
                    <a:bodyPr/>
                    <a:lstStyle/>
                    <a:p>
                      <a:pPr algn="ctr"/>
                      <a:r>
                        <a:rPr lang="pt-BR" dirty="0" err="1"/>
                        <a:t>xxx</a:t>
                      </a:r>
                      <a:endParaRPr lang="pt-BR" dirty="0"/>
                    </a:p>
                  </a:txBody>
                  <a:tcPr/>
                </a:tc>
                <a:tc>
                  <a:txBody>
                    <a:bodyPr/>
                    <a:lstStyle/>
                    <a:p>
                      <a:pPr algn="ctr"/>
                      <a:r>
                        <a:rPr lang="pt-BR" dirty="0" err="1"/>
                        <a:t>xxx</a:t>
                      </a:r>
                      <a:endParaRPr lang="pt-BR" dirty="0"/>
                    </a:p>
                  </a:txBody>
                  <a:tcPr/>
                </a:tc>
                <a:extLst>
                  <a:ext uri="{0D108BD9-81ED-4DB2-BD59-A6C34878D82A}">
                    <a16:rowId xmlns:a16="http://schemas.microsoft.com/office/drawing/2014/main" val="3051874194"/>
                  </a:ext>
                </a:extLst>
              </a:tr>
            </a:tbl>
          </a:graphicData>
        </a:graphic>
      </p:graphicFrame>
      <p:cxnSp>
        <p:nvCxnSpPr>
          <p:cNvPr id="10" name="Conector de Seta Reta 9">
            <a:extLst>
              <a:ext uri="{FF2B5EF4-FFF2-40B4-BE49-F238E27FC236}">
                <a16:creationId xmlns:a16="http://schemas.microsoft.com/office/drawing/2014/main" id="{29282CD5-4682-45AD-A18F-185DCDAB6B9B}"/>
              </a:ext>
            </a:extLst>
          </p:cNvPr>
          <p:cNvCxnSpPr>
            <a:endCxn id="4" idx="2"/>
          </p:cNvCxnSpPr>
          <p:nvPr/>
        </p:nvCxnSpPr>
        <p:spPr>
          <a:xfrm flipV="1">
            <a:off x="5975229" y="4726940"/>
            <a:ext cx="0" cy="114764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379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C71D8-2309-4CA0-A1CD-57B298FC8668}"/>
              </a:ext>
            </a:extLst>
          </p:cNvPr>
          <p:cNvSpPr>
            <a:spLocks noGrp="1"/>
          </p:cNvSpPr>
          <p:nvPr>
            <p:ph type="title"/>
          </p:nvPr>
        </p:nvSpPr>
        <p:spPr/>
        <p:txBody>
          <a:bodyPr/>
          <a:lstStyle/>
          <a:p>
            <a:r>
              <a:rPr lang="pt-BR" dirty="0"/>
              <a:t>Formas de inserir dados</a:t>
            </a:r>
          </a:p>
        </p:txBody>
      </p:sp>
      <p:sp>
        <p:nvSpPr>
          <p:cNvPr id="3" name="Espaço Reservado para Conteúdo 2">
            <a:extLst>
              <a:ext uri="{FF2B5EF4-FFF2-40B4-BE49-F238E27FC236}">
                <a16:creationId xmlns:a16="http://schemas.microsoft.com/office/drawing/2014/main" id="{5226BB01-9DB6-4386-A292-ED3CA1745573}"/>
              </a:ext>
            </a:extLst>
          </p:cNvPr>
          <p:cNvSpPr>
            <a:spLocks noGrp="1"/>
          </p:cNvSpPr>
          <p:nvPr>
            <p:ph idx="1"/>
          </p:nvPr>
        </p:nvSpPr>
        <p:spPr/>
        <p:txBody>
          <a:bodyPr/>
          <a:lstStyle/>
          <a:p>
            <a:r>
              <a:rPr lang="pt-BR" dirty="0"/>
              <a:t>1. Especificar o nome das colunas e os valores a serem inseridos.</a:t>
            </a:r>
          </a:p>
        </p:txBody>
      </p:sp>
      <p:sp>
        <p:nvSpPr>
          <p:cNvPr id="4" name="Retângulo 3">
            <a:extLst>
              <a:ext uri="{FF2B5EF4-FFF2-40B4-BE49-F238E27FC236}">
                <a16:creationId xmlns:a16="http://schemas.microsoft.com/office/drawing/2014/main" id="{3BC2F411-1E60-4274-BED0-FAEA50E1ED75}"/>
              </a:ext>
            </a:extLst>
          </p:cNvPr>
          <p:cNvSpPr/>
          <p:nvPr/>
        </p:nvSpPr>
        <p:spPr>
          <a:xfrm>
            <a:off x="2650466" y="3429000"/>
            <a:ext cx="6891068" cy="1988265"/>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INSERT INTO </a:t>
            </a:r>
            <a:r>
              <a:rPr lang="en-US" sz="1400" b="1" dirty="0" err="1">
                <a:solidFill>
                  <a:schemeClr val="tx1"/>
                </a:solidFill>
                <a:latin typeface="Courier New" panose="02070309020205020404" pitchFamily="49" charset="0"/>
                <a:cs typeface="Courier New" panose="02070309020205020404" pitchFamily="49" charset="0"/>
              </a:rPr>
              <a:t>table_name</a:t>
            </a:r>
            <a:r>
              <a:rPr lang="en-US" sz="1400" b="1" dirty="0">
                <a:solidFill>
                  <a:schemeClr val="tx1"/>
                </a:solidFill>
                <a:latin typeface="Courier New" panose="02070309020205020404" pitchFamily="49" charset="0"/>
                <a:cs typeface="Courier New" panose="02070309020205020404" pitchFamily="49" charset="0"/>
              </a:rPr>
              <a:t> </a:t>
            </a:r>
            <a:r>
              <a:rPr lang="en-US" sz="1400" b="1" dirty="0">
                <a:solidFill>
                  <a:srgbClr val="FFFF00"/>
                </a:solidFill>
                <a:latin typeface="Courier New" panose="02070309020205020404" pitchFamily="49" charset="0"/>
                <a:cs typeface="Courier New" panose="02070309020205020404" pitchFamily="49" charset="0"/>
              </a:rPr>
              <a:t>(</a:t>
            </a:r>
            <a:r>
              <a:rPr lang="en-US" sz="1400" b="1" dirty="0">
                <a:solidFill>
                  <a:schemeClr val="tx1"/>
                </a:solidFill>
                <a:latin typeface="Courier New" panose="02070309020205020404" pitchFamily="49" charset="0"/>
                <a:cs typeface="Courier New" panose="02070309020205020404" pitchFamily="49" charset="0"/>
              </a:rPr>
              <a:t>column1, column2, column3, ...</a:t>
            </a:r>
            <a:r>
              <a:rPr lang="en-US" sz="1400" b="1" dirty="0">
                <a:solidFill>
                  <a:srgbClr val="FFFF00"/>
                </a:solidFill>
                <a:latin typeface="Courier New" panose="02070309020205020404" pitchFamily="49" charset="0"/>
                <a:cs typeface="Courier New" panose="02070309020205020404" pitchFamily="49" charset="0"/>
              </a:rPr>
              <a:t>)</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VALUES </a:t>
            </a:r>
            <a:r>
              <a:rPr lang="en-US" sz="1400" b="1" dirty="0">
                <a:solidFill>
                  <a:srgbClr val="FFFF00"/>
                </a:solidFill>
                <a:latin typeface="Courier New" panose="02070309020205020404" pitchFamily="49" charset="0"/>
                <a:cs typeface="Courier New" panose="02070309020205020404" pitchFamily="49" charset="0"/>
              </a:rPr>
              <a:t>(</a:t>
            </a:r>
            <a:r>
              <a:rPr lang="en-US" sz="1400" b="1" dirty="0">
                <a:solidFill>
                  <a:schemeClr val="tx1"/>
                </a:solidFill>
                <a:latin typeface="Courier New" panose="02070309020205020404" pitchFamily="49" charset="0"/>
                <a:cs typeface="Courier New" panose="02070309020205020404" pitchFamily="49" charset="0"/>
              </a:rPr>
              <a:t>value1, value2, value3, ...);</a:t>
            </a:r>
            <a:endParaRPr lang="pt-BR"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8563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C71D8-2309-4CA0-A1CD-57B298FC8668}"/>
              </a:ext>
            </a:extLst>
          </p:cNvPr>
          <p:cNvSpPr>
            <a:spLocks noGrp="1"/>
          </p:cNvSpPr>
          <p:nvPr>
            <p:ph type="title"/>
          </p:nvPr>
        </p:nvSpPr>
        <p:spPr/>
        <p:txBody>
          <a:bodyPr/>
          <a:lstStyle/>
          <a:p>
            <a:r>
              <a:rPr lang="pt-BR" dirty="0"/>
              <a:t>Formas de inserir dados</a:t>
            </a:r>
          </a:p>
        </p:txBody>
      </p:sp>
      <p:sp>
        <p:nvSpPr>
          <p:cNvPr id="3" name="Espaço Reservado para Conteúdo 2">
            <a:extLst>
              <a:ext uri="{FF2B5EF4-FFF2-40B4-BE49-F238E27FC236}">
                <a16:creationId xmlns:a16="http://schemas.microsoft.com/office/drawing/2014/main" id="{5226BB01-9DB6-4386-A292-ED3CA1745573}"/>
              </a:ext>
            </a:extLst>
          </p:cNvPr>
          <p:cNvSpPr>
            <a:spLocks noGrp="1"/>
          </p:cNvSpPr>
          <p:nvPr>
            <p:ph idx="1"/>
          </p:nvPr>
        </p:nvSpPr>
        <p:spPr/>
        <p:txBody>
          <a:bodyPr/>
          <a:lstStyle/>
          <a:p>
            <a:pPr algn="just">
              <a:lnSpc>
                <a:spcPct val="150000"/>
              </a:lnSpc>
            </a:pPr>
            <a:r>
              <a:rPr lang="pt-BR" dirty="0"/>
              <a:t>2. Se você quiser adicionar dados à todas as colunas da tabela, não é necessário especificar os nomes das colunas dentro da instrução </a:t>
            </a:r>
            <a:r>
              <a:rPr lang="pt-BR" sz="2000" b="1" dirty="0">
                <a:solidFill>
                  <a:srgbClr val="66FF99"/>
                </a:solidFill>
                <a:latin typeface="Courier New" panose="02070309020205020404" pitchFamily="49" charset="0"/>
                <a:cs typeface="Courier New" panose="02070309020205020404" pitchFamily="49" charset="0"/>
              </a:rPr>
              <a:t>INSERT INTO</a:t>
            </a:r>
            <a:r>
              <a:rPr lang="pt-BR" dirty="0"/>
              <a:t>. Com isso, você deve certificar-se que as informação estão na mesma ordem das colunas da tabela.</a:t>
            </a:r>
          </a:p>
        </p:txBody>
      </p:sp>
      <p:sp>
        <p:nvSpPr>
          <p:cNvPr id="4" name="Retângulo 3">
            <a:extLst>
              <a:ext uri="{FF2B5EF4-FFF2-40B4-BE49-F238E27FC236}">
                <a16:creationId xmlns:a16="http://schemas.microsoft.com/office/drawing/2014/main" id="{3BC2F411-1E60-4274-BED0-FAEA50E1ED75}"/>
              </a:ext>
            </a:extLst>
          </p:cNvPr>
          <p:cNvSpPr/>
          <p:nvPr/>
        </p:nvSpPr>
        <p:spPr>
          <a:xfrm>
            <a:off x="2650466" y="4576315"/>
            <a:ext cx="6891068" cy="1134374"/>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INSERT INTO </a:t>
            </a:r>
            <a:r>
              <a:rPr lang="en-US" sz="1400" b="1" dirty="0" err="1">
                <a:solidFill>
                  <a:schemeClr val="tx1"/>
                </a:solidFill>
                <a:latin typeface="Courier New" panose="02070309020205020404" pitchFamily="49" charset="0"/>
                <a:cs typeface="Courier New" panose="02070309020205020404" pitchFamily="49" charset="0"/>
              </a:rPr>
              <a:t>table_name</a:t>
            </a:r>
            <a:endParaRPr lang="en-US" sz="1400" b="1" dirty="0">
              <a:solidFill>
                <a:srgbClr val="FFFF00"/>
              </a:solidFill>
              <a:latin typeface="Courier New" panose="02070309020205020404" pitchFamily="49" charset="0"/>
              <a:cs typeface="Courier New" panose="02070309020205020404" pitchFamily="49" charset="0"/>
            </a:endParaRP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VALUES </a:t>
            </a:r>
            <a:r>
              <a:rPr lang="en-US" sz="1400" b="1" dirty="0">
                <a:solidFill>
                  <a:srgbClr val="FFFF00"/>
                </a:solidFill>
                <a:latin typeface="Courier New" panose="02070309020205020404" pitchFamily="49" charset="0"/>
                <a:cs typeface="Courier New" panose="02070309020205020404" pitchFamily="49" charset="0"/>
              </a:rPr>
              <a:t>(</a:t>
            </a:r>
            <a:r>
              <a:rPr lang="en-US" sz="1400" b="1" dirty="0">
                <a:solidFill>
                  <a:schemeClr val="tx1"/>
                </a:solidFill>
                <a:latin typeface="Courier New" panose="02070309020205020404" pitchFamily="49" charset="0"/>
                <a:cs typeface="Courier New" panose="02070309020205020404" pitchFamily="49" charset="0"/>
              </a:rPr>
              <a:t>value1, value2, value3, ...);</a:t>
            </a:r>
            <a:endParaRPr lang="pt-BR"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04482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1CF7A-2843-4B6A-8D0A-1A37A0AC05F9}"/>
              </a:ext>
            </a:extLst>
          </p:cNvPr>
          <p:cNvSpPr>
            <a:spLocks noGrp="1"/>
          </p:cNvSpPr>
          <p:nvPr>
            <p:ph type="title"/>
          </p:nvPr>
        </p:nvSpPr>
        <p:spPr/>
        <p:txBody>
          <a:bodyPr/>
          <a:lstStyle/>
          <a:p>
            <a:r>
              <a:rPr lang="pt-BR" dirty="0"/>
              <a:t>Tabela exemplo</a:t>
            </a:r>
          </a:p>
        </p:txBody>
      </p:sp>
      <p:graphicFrame>
        <p:nvGraphicFramePr>
          <p:cNvPr id="4" name="Tabela 3">
            <a:extLst>
              <a:ext uri="{FF2B5EF4-FFF2-40B4-BE49-F238E27FC236}">
                <a16:creationId xmlns:a16="http://schemas.microsoft.com/office/drawing/2014/main" id="{78D3EA25-CE24-45DC-BC2E-BABC7942211F}"/>
              </a:ext>
            </a:extLst>
          </p:cNvPr>
          <p:cNvGraphicFramePr>
            <a:graphicFrameLocks noGrp="1"/>
          </p:cNvGraphicFramePr>
          <p:nvPr>
            <p:extLst>
              <p:ext uri="{D42A27DB-BD31-4B8C-83A1-F6EECF244321}">
                <p14:modId xmlns:p14="http://schemas.microsoft.com/office/powerpoint/2010/main" val="2625312847"/>
              </p:ext>
            </p:extLst>
          </p:nvPr>
        </p:nvGraphicFramePr>
        <p:xfrm>
          <a:off x="593246" y="2507527"/>
          <a:ext cx="11005507" cy="2103120"/>
        </p:xfrm>
        <a:graphic>
          <a:graphicData uri="http://schemas.openxmlformats.org/drawingml/2006/table">
            <a:tbl>
              <a:tblPr firstRow="1" bandRow="1">
                <a:tableStyleId>{3B4B98B0-60AC-42C2-AFA5-B58CD77FA1E5}</a:tableStyleId>
              </a:tblPr>
              <a:tblGrid>
                <a:gridCol w="1086928">
                  <a:extLst>
                    <a:ext uri="{9D8B030D-6E8A-4147-A177-3AD203B41FA5}">
                      <a16:colId xmlns:a16="http://schemas.microsoft.com/office/drawing/2014/main" val="1665661768"/>
                    </a:ext>
                  </a:extLst>
                </a:gridCol>
                <a:gridCol w="2191109">
                  <a:extLst>
                    <a:ext uri="{9D8B030D-6E8A-4147-A177-3AD203B41FA5}">
                      <a16:colId xmlns:a16="http://schemas.microsoft.com/office/drawing/2014/main" val="3984264995"/>
                    </a:ext>
                  </a:extLst>
                </a:gridCol>
                <a:gridCol w="1699404">
                  <a:extLst>
                    <a:ext uri="{9D8B030D-6E8A-4147-A177-3AD203B41FA5}">
                      <a16:colId xmlns:a16="http://schemas.microsoft.com/office/drawing/2014/main" val="980939740"/>
                    </a:ext>
                  </a:extLst>
                </a:gridCol>
                <a:gridCol w="2208362">
                  <a:extLst>
                    <a:ext uri="{9D8B030D-6E8A-4147-A177-3AD203B41FA5}">
                      <a16:colId xmlns:a16="http://schemas.microsoft.com/office/drawing/2014/main" val="3778798068"/>
                    </a:ext>
                  </a:extLst>
                </a:gridCol>
                <a:gridCol w="1328468">
                  <a:extLst>
                    <a:ext uri="{9D8B030D-6E8A-4147-A177-3AD203B41FA5}">
                      <a16:colId xmlns:a16="http://schemas.microsoft.com/office/drawing/2014/main" val="1782256102"/>
                    </a:ext>
                  </a:extLst>
                </a:gridCol>
                <a:gridCol w="1388853">
                  <a:extLst>
                    <a:ext uri="{9D8B030D-6E8A-4147-A177-3AD203B41FA5}">
                      <a16:colId xmlns:a16="http://schemas.microsoft.com/office/drawing/2014/main" val="4030228709"/>
                    </a:ext>
                  </a:extLst>
                </a:gridCol>
                <a:gridCol w="1102383">
                  <a:extLst>
                    <a:ext uri="{9D8B030D-6E8A-4147-A177-3AD203B41FA5}">
                      <a16:colId xmlns:a16="http://schemas.microsoft.com/office/drawing/2014/main" val="3614544498"/>
                    </a:ext>
                  </a:extLst>
                </a:gridCol>
              </a:tblGrid>
              <a:tr h="312107">
                <a:tc>
                  <a:txBody>
                    <a:bodyPr/>
                    <a:lstStyle/>
                    <a:p>
                      <a:pPr algn="l" fontAlgn="t"/>
                      <a:r>
                        <a:rPr lang="pt-BR" sz="1400" dirty="0" err="1">
                          <a:effectLst/>
                        </a:rPr>
                        <a:t>CustomerID</a:t>
                      </a:r>
                      <a:endParaRPr lang="pt-BR" sz="1400" dirty="0">
                        <a:effectLst/>
                      </a:endParaRPr>
                    </a:p>
                  </a:txBody>
                  <a:tcPr marL="152400" marR="76200" marT="76200" marB="76200"/>
                </a:tc>
                <a:tc>
                  <a:txBody>
                    <a:bodyPr/>
                    <a:lstStyle/>
                    <a:p>
                      <a:pPr algn="l" fontAlgn="t"/>
                      <a:r>
                        <a:rPr lang="pt-BR" sz="1400" dirty="0" err="1">
                          <a:effectLst/>
                        </a:rPr>
                        <a:t>CustomerName</a:t>
                      </a:r>
                      <a:endParaRPr lang="pt-BR" sz="1400" dirty="0">
                        <a:effectLst/>
                      </a:endParaRPr>
                    </a:p>
                  </a:txBody>
                  <a:tcPr marL="76200" marR="76200" marT="76200" marB="76200"/>
                </a:tc>
                <a:tc>
                  <a:txBody>
                    <a:bodyPr/>
                    <a:lstStyle/>
                    <a:p>
                      <a:pPr algn="l" fontAlgn="t"/>
                      <a:r>
                        <a:rPr lang="pt-BR" sz="1400">
                          <a:effectLst/>
                        </a:rPr>
                        <a:t>ContactName</a:t>
                      </a:r>
                    </a:p>
                  </a:txBody>
                  <a:tcPr marL="76200" marR="76200" marT="76200" marB="76200"/>
                </a:tc>
                <a:tc>
                  <a:txBody>
                    <a:bodyPr/>
                    <a:lstStyle/>
                    <a:p>
                      <a:pPr algn="l" fontAlgn="t"/>
                      <a:r>
                        <a:rPr lang="pt-BR" sz="1400">
                          <a:effectLst/>
                        </a:rPr>
                        <a:t>Address</a:t>
                      </a:r>
                    </a:p>
                  </a:txBody>
                  <a:tcPr marL="76200" marR="76200" marT="76200" marB="76200"/>
                </a:tc>
                <a:tc>
                  <a:txBody>
                    <a:bodyPr/>
                    <a:lstStyle/>
                    <a:p>
                      <a:pPr algn="l" fontAlgn="t"/>
                      <a:r>
                        <a:rPr lang="pt-BR" sz="1400">
                          <a:effectLst/>
                        </a:rPr>
                        <a:t>City</a:t>
                      </a:r>
                    </a:p>
                  </a:txBody>
                  <a:tcPr marL="76200" marR="76200" marT="76200" marB="76200"/>
                </a:tc>
                <a:tc>
                  <a:txBody>
                    <a:bodyPr/>
                    <a:lstStyle/>
                    <a:p>
                      <a:pPr algn="l" fontAlgn="t"/>
                      <a:r>
                        <a:rPr lang="pt-BR" sz="1400">
                          <a:effectLst/>
                        </a:rPr>
                        <a:t>PostalCode</a:t>
                      </a:r>
                    </a:p>
                  </a:txBody>
                  <a:tcPr marL="76200" marR="76200" marT="76200" marB="76200"/>
                </a:tc>
                <a:tc>
                  <a:txBody>
                    <a:bodyPr/>
                    <a:lstStyle/>
                    <a:p>
                      <a:pPr algn="l" fontAlgn="t"/>
                      <a:r>
                        <a:rPr lang="pt-BR" sz="1400">
                          <a:effectLst/>
                        </a:rPr>
                        <a:t>Country</a:t>
                      </a:r>
                    </a:p>
                  </a:txBody>
                  <a:tcPr marL="76200" marR="76200" marT="76200" marB="76200"/>
                </a:tc>
                <a:extLst>
                  <a:ext uri="{0D108BD9-81ED-4DB2-BD59-A6C34878D82A}">
                    <a16:rowId xmlns:a16="http://schemas.microsoft.com/office/drawing/2014/main" val="3761342124"/>
                  </a:ext>
                </a:extLst>
              </a:tr>
              <a:tr h="579120">
                <a:tc>
                  <a:txBody>
                    <a:bodyPr/>
                    <a:lstStyle/>
                    <a:p>
                      <a:pPr algn="l" fontAlgn="t"/>
                      <a:r>
                        <a:rPr lang="pt-BR" sz="1400">
                          <a:effectLst/>
                        </a:rPr>
                        <a:t>89</a:t>
                      </a:r>
                    </a:p>
                  </a:txBody>
                  <a:tcPr marL="152400" marR="76200" marT="76200" marB="76200"/>
                </a:tc>
                <a:tc>
                  <a:txBody>
                    <a:bodyPr/>
                    <a:lstStyle/>
                    <a:p>
                      <a:pPr algn="l" fontAlgn="t"/>
                      <a:r>
                        <a:rPr lang="pt-BR" sz="1400" dirty="0">
                          <a:effectLst/>
                        </a:rPr>
                        <a:t>White </a:t>
                      </a:r>
                      <a:r>
                        <a:rPr lang="pt-BR" sz="1400" dirty="0" err="1">
                          <a:effectLst/>
                        </a:rPr>
                        <a:t>Clover</a:t>
                      </a:r>
                      <a:r>
                        <a:rPr lang="pt-BR" sz="1400" dirty="0">
                          <a:effectLst/>
                        </a:rPr>
                        <a:t> </a:t>
                      </a:r>
                      <a:r>
                        <a:rPr lang="pt-BR" sz="1400" dirty="0" err="1">
                          <a:effectLst/>
                        </a:rPr>
                        <a:t>Markets</a:t>
                      </a:r>
                      <a:endParaRPr lang="pt-BR" sz="1400" dirty="0">
                        <a:effectLst/>
                      </a:endParaRPr>
                    </a:p>
                  </a:txBody>
                  <a:tcPr marL="76200" marR="76200" marT="76200" marB="76200"/>
                </a:tc>
                <a:tc>
                  <a:txBody>
                    <a:bodyPr/>
                    <a:lstStyle/>
                    <a:p>
                      <a:pPr algn="l" fontAlgn="t"/>
                      <a:r>
                        <a:rPr lang="pt-BR" sz="1400">
                          <a:effectLst/>
                        </a:rPr>
                        <a:t>Karl Jablonski</a:t>
                      </a:r>
                    </a:p>
                  </a:txBody>
                  <a:tcPr marL="76200" marR="76200" marT="76200" marB="76200"/>
                </a:tc>
                <a:tc>
                  <a:txBody>
                    <a:bodyPr/>
                    <a:lstStyle/>
                    <a:p>
                      <a:pPr algn="l" fontAlgn="t"/>
                      <a:r>
                        <a:rPr lang="en-US" sz="1400">
                          <a:effectLst/>
                        </a:rPr>
                        <a:t>305 - 14th Ave. S. Suite 3B</a:t>
                      </a:r>
                    </a:p>
                  </a:txBody>
                  <a:tcPr marL="76200" marR="76200" marT="76200" marB="76200"/>
                </a:tc>
                <a:tc>
                  <a:txBody>
                    <a:bodyPr/>
                    <a:lstStyle/>
                    <a:p>
                      <a:pPr algn="l" fontAlgn="t"/>
                      <a:r>
                        <a:rPr lang="pt-BR" sz="1400">
                          <a:effectLst/>
                        </a:rPr>
                        <a:t>Seattle</a:t>
                      </a:r>
                    </a:p>
                  </a:txBody>
                  <a:tcPr marL="76200" marR="76200" marT="76200" marB="76200"/>
                </a:tc>
                <a:tc>
                  <a:txBody>
                    <a:bodyPr/>
                    <a:lstStyle/>
                    <a:p>
                      <a:pPr algn="l" fontAlgn="t"/>
                      <a:r>
                        <a:rPr lang="pt-BR" sz="1400" dirty="0">
                          <a:effectLst/>
                        </a:rPr>
                        <a:t>98128</a:t>
                      </a:r>
                    </a:p>
                  </a:txBody>
                  <a:tcPr marL="76200" marR="76200" marT="76200" marB="76200"/>
                </a:tc>
                <a:tc>
                  <a:txBody>
                    <a:bodyPr/>
                    <a:lstStyle/>
                    <a:p>
                      <a:pPr algn="l" fontAlgn="t"/>
                      <a:r>
                        <a:rPr lang="pt-BR" sz="1400">
                          <a:effectLst/>
                        </a:rPr>
                        <a:t>USA</a:t>
                      </a:r>
                    </a:p>
                  </a:txBody>
                  <a:tcPr marL="76200" marR="76200" marT="76200" marB="76200"/>
                </a:tc>
                <a:extLst>
                  <a:ext uri="{0D108BD9-81ED-4DB2-BD59-A6C34878D82A}">
                    <a16:rowId xmlns:a16="http://schemas.microsoft.com/office/drawing/2014/main" val="2003648198"/>
                  </a:ext>
                </a:extLst>
              </a:tr>
              <a:tr h="579120">
                <a:tc>
                  <a:txBody>
                    <a:bodyPr/>
                    <a:lstStyle/>
                    <a:p>
                      <a:pPr algn="l" fontAlgn="t"/>
                      <a:r>
                        <a:rPr lang="pt-BR" sz="1400" dirty="0">
                          <a:effectLst/>
                        </a:rPr>
                        <a:t>90</a:t>
                      </a:r>
                      <a:br>
                        <a:rPr lang="pt-BR" sz="1400" dirty="0">
                          <a:effectLst/>
                        </a:rPr>
                      </a:br>
                      <a:endParaRPr lang="pt-BR" sz="1400" dirty="0">
                        <a:effectLst/>
                      </a:endParaRPr>
                    </a:p>
                  </a:txBody>
                  <a:tcPr marL="152400" marR="76200" marT="76200" marB="76200"/>
                </a:tc>
                <a:tc>
                  <a:txBody>
                    <a:bodyPr/>
                    <a:lstStyle/>
                    <a:p>
                      <a:pPr algn="l" fontAlgn="t"/>
                      <a:r>
                        <a:rPr lang="pt-BR" sz="1400" dirty="0" err="1">
                          <a:effectLst/>
                        </a:rPr>
                        <a:t>Wilman</a:t>
                      </a:r>
                      <a:r>
                        <a:rPr lang="pt-BR" sz="1400" dirty="0">
                          <a:effectLst/>
                        </a:rPr>
                        <a:t> </a:t>
                      </a:r>
                      <a:r>
                        <a:rPr lang="pt-BR" sz="1400" dirty="0" err="1">
                          <a:effectLst/>
                        </a:rPr>
                        <a:t>Kala</a:t>
                      </a:r>
                      <a:endParaRPr lang="pt-BR" sz="1400" dirty="0">
                        <a:effectLst/>
                      </a:endParaRPr>
                    </a:p>
                  </a:txBody>
                  <a:tcPr marL="76200" marR="76200" marT="76200" marB="76200"/>
                </a:tc>
                <a:tc>
                  <a:txBody>
                    <a:bodyPr/>
                    <a:lstStyle/>
                    <a:p>
                      <a:pPr algn="l" fontAlgn="t"/>
                      <a:r>
                        <a:rPr lang="pt-BR" sz="1400" dirty="0">
                          <a:effectLst/>
                        </a:rPr>
                        <a:t>Matti </a:t>
                      </a:r>
                      <a:r>
                        <a:rPr lang="pt-BR" sz="1400" dirty="0" err="1">
                          <a:effectLst/>
                        </a:rPr>
                        <a:t>Karttunen</a:t>
                      </a:r>
                      <a:endParaRPr lang="pt-BR" sz="1400" dirty="0">
                        <a:effectLst/>
                      </a:endParaRPr>
                    </a:p>
                  </a:txBody>
                  <a:tcPr marL="76200" marR="76200" marT="76200" marB="76200"/>
                </a:tc>
                <a:tc>
                  <a:txBody>
                    <a:bodyPr/>
                    <a:lstStyle/>
                    <a:p>
                      <a:pPr algn="l" fontAlgn="t"/>
                      <a:r>
                        <a:rPr lang="pt-BR" sz="1400" dirty="0" err="1">
                          <a:effectLst/>
                        </a:rPr>
                        <a:t>Keskuskatu</a:t>
                      </a:r>
                      <a:r>
                        <a:rPr lang="pt-BR" sz="1400" dirty="0">
                          <a:effectLst/>
                        </a:rPr>
                        <a:t> 45</a:t>
                      </a:r>
                    </a:p>
                  </a:txBody>
                  <a:tcPr marL="76200" marR="76200" marT="76200" marB="76200"/>
                </a:tc>
                <a:tc>
                  <a:txBody>
                    <a:bodyPr/>
                    <a:lstStyle/>
                    <a:p>
                      <a:pPr algn="l" fontAlgn="t"/>
                      <a:r>
                        <a:rPr lang="pt-BR" sz="1400" dirty="0">
                          <a:effectLst/>
                        </a:rPr>
                        <a:t>Helsinki</a:t>
                      </a:r>
                    </a:p>
                  </a:txBody>
                  <a:tcPr marL="76200" marR="76200" marT="76200" marB="76200"/>
                </a:tc>
                <a:tc>
                  <a:txBody>
                    <a:bodyPr/>
                    <a:lstStyle/>
                    <a:p>
                      <a:pPr algn="l" fontAlgn="t"/>
                      <a:r>
                        <a:rPr lang="pt-BR" sz="1400" dirty="0">
                          <a:effectLst/>
                        </a:rPr>
                        <a:t>21240</a:t>
                      </a:r>
                    </a:p>
                  </a:txBody>
                  <a:tcPr marL="76200" marR="76200" marT="76200" marB="76200"/>
                </a:tc>
                <a:tc>
                  <a:txBody>
                    <a:bodyPr/>
                    <a:lstStyle/>
                    <a:p>
                      <a:pPr algn="l" fontAlgn="t"/>
                      <a:r>
                        <a:rPr lang="pt-BR" sz="1400" dirty="0" err="1">
                          <a:effectLst/>
                        </a:rPr>
                        <a:t>Finland</a:t>
                      </a:r>
                      <a:endParaRPr lang="pt-BR" sz="1400" dirty="0">
                        <a:effectLst/>
                      </a:endParaRPr>
                    </a:p>
                  </a:txBody>
                  <a:tcPr marL="76200" marR="76200" marT="76200" marB="76200"/>
                </a:tc>
                <a:extLst>
                  <a:ext uri="{0D108BD9-81ED-4DB2-BD59-A6C34878D82A}">
                    <a16:rowId xmlns:a16="http://schemas.microsoft.com/office/drawing/2014/main" val="1827319227"/>
                  </a:ext>
                </a:extLst>
              </a:tr>
              <a:tr h="579120">
                <a:tc>
                  <a:txBody>
                    <a:bodyPr/>
                    <a:lstStyle/>
                    <a:p>
                      <a:pPr algn="l" fontAlgn="t"/>
                      <a:r>
                        <a:rPr lang="pt-BR" sz="1400" dirty="0">
                          <a:effectLst/>
                        </a:rPr>
                        <a:t>91</a:t>
                      </a:r>
                      <a:br>
                        <a:rPr lang="pt-BR" sz="1400" dirty="0">
                          <a:effectLst/>
                        </a:rPr>
                      </a:br>
                      <a:endParaRPr lang="pt-BR" sz="1400" dirty="0">
                        <a:effectLst/>
                      </a:endParaRPr>
                    </a:p>
                  </a:txBody>
                  <a:tcPr marL="152400" marR="76200" marT="76200" marB="76200"/>
                </a:tc>
                <a:tc>
                  <a:txBody>
                    <a:bodyPr/>
                    <a:lstStyle/>
                    <a:p>
                      <a:pPr algn="l" fontAlgn="t"/>
                      <a:r>
                        <a:rPr lang="pt-BR" sz="1400" dirty="0" err="1">
                          <a:effectLst/>
                        </a:rPr>
                        <a:t>Wolski</a:t>
                      </a:r>
                      <a:endParaRPr lang="pt-BR" sz="1400" dirty="0">
                        <a:effectLst/>
                      </a:endParaRPr>
                    </a:p>
                  </a:txBody>
                  <a:tcPr marL="76200" marR="76200" marT="76200" marB="76200"/>
                </a:tc>
                <a:tc>
                  <a:txBody>
                    <a:bodyPr/>
                    <a:lstStyle/>
                    <a:p>
                      <a:pPr algn="l" fontAlgn="t"/>
                      <a:r>
                        <a:rPr lang="pt-BR" sz="1400" dirty="0" err="1">
                          <a:effectLst/>
                        </a:rPr>
                        <a:t>Zbyszek</a:t>
                      </a:r>
                      <a:endParaRPr lang="pt-BR" sz="1400" dirty="0">
                        <a:effectLst/>
                      </a:endParaRPr>
                    </a:p>
                  </a:txBody>
                  <a:tcPr marL="76200" marR="76200" marT="76200" marB="76200"/>
                </a:tc>
                <a:tc>
                  <a:txBody>
                    <a:bodyPr/>
                    <a:lstStyle/>
                    <a:p>
                      <a:pPr algn="l" fontAlgn="t"/>
                      <a:r>
                        <a:rPr lang="pt-BR" sz="1400" dirty="0" err="1">
                          <a:effectLst/>
                        </a:rPr>
                        <a:t>ul</a:t>
                      </a:r>
                      <a:r>
                        <a:rPr lang="pt-BR" sz="1400" dirty="0">
                          <a:effectLst/>
                        </a:rPr>
                        <a:t>. </a:t>
                      </a:r>
                      <a:r>
                        <a:rPr lang="pt-BR" sz="1400" dirty="0" err="1">
                          <a:effectLst/>
                        </a:rPr>
                        <a:t>Filtrowa</a:t>
                      </a:r>
                      <a:r>
                        <a:rPr lang="pt-BR" sz="1400" dirty="0">
                          <a:effectLst/>
                        </a:rPr>
                        <a:t> 68</a:t>
                      </a:r>
                    </a:p>
                  </a:txBody>
                  <a:tcPr marL="76200" marR="76200" marT="76200" marB="76200"/>
                </a:tc>
                <a:tc>
                  <a:txBody>
                    <a:bodyPr/>
                    <a:lstStyle/>
                    <a:p>
                      <a:pPr algn="l" fontAlgn="t"/>
                      <a:r>
                        <a:rPr lang="pt-BR" sz="1400" dirty="0" err="1">
                          <a:effectLst/>
                        </a:rPr>
                        <a:t>Walla</a:t>
                      </a:r>
                      <a:endParaRPr lang="pt-BR" sz="1400" dirty="0">
                        <a:effectLst/>
                      </a:endParaRPr>
                    </a:p>
                  </a:txBody>
                  <a:tcPr marL="76200" marR="76200" marT="76200" marB="76200"/>
                </a:tc>
                <a:tc>
                  <a:txBody>
                    <a:bodyPr/>
                    <a:lstStyle/>
                    <a:p>
                      <a:pPr algn="l" fontAlgn="t"/>
                      <a:r>
                        <a:rPr lang="pt-BR" sz="1400" dirty="0">
                          <a:effectLst/>
                        </a:rPr>
                        <a:t>01-012</a:t>
                      </a:r>
                    </a:p>
                  </a:txBody>
                  <a:tcPr marL="76200" marR="76200" marT="76200" marB="76200"/>
                </a:tc>
                <a:tc>
                  <a:txBody>
                    <a:bodyPr/>
                    <a:lstStyle/>
                    <a:p>
                      <a:pPr algn="l" fontAlgn="t"/>
                      <a:r>
                        <a:rPr lang="pt-BR" sz="1400" dirty="0" err="1">
                          <a:effectLst/>
                        </a:rPr>
                        <a:t>Poland</a:t>
                      </a:r>
                      <a:endParaRPr lang="pt-BR" sz="1400" dirty="0">
                        <a:effectLst/>
                      </a:endParaRPr>
                    </a:p>
                  </a:txBody>
                  <a:tcPr marL="76200" marR="76200" marT="76200" marB="76200"/>
                </a:tc>
                <a:extLst>
                  <a:ext uri="{0D108BD9-81ED-4DB2-BD59-A6C34878D82A}">
                    <a16:rowId xmlns:a16="http://schemas.microsoft.com/office/drawing/2014/main" val="3051874194"/>
                  </a:ext>
                </a:extLst>
              </a:tr>
            </a:tbl>
          </a:graphicData>
        </a:graphic>
      </p:graphicFrame>
    </p:spTree>
    <p:extLst>
      <p:ext uri="{BB962C8B-B14F-4D97-AF65-F5344CB8AC3E}">
        <p14:creationId xmlns:p14="http://schemas.microsoft.com/office/powerpoint/2010/main" val="143693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0507CD9-20D6-4E5F-90AB-80E1C544FBA6}"/>
              </a:ext>
            </a:extLst>
          </p:cNvPr>
          <p:cNvSpPr>
            <a:spLocks noGrp="1"/>
          </p:cNvSpPr>
          <p:nvPr>
            <p:ph type="title"/>
          </p:nvPr>
        </p:nvSpPr>
        <p:spPr/>
        <p:txBody>
          <a:bodyPr/>
          <a:lstStyle/>
          <a:p>
            <a:r>
              <a:rPr lang="pt-BR" dirty="0"/>
              <a:t>Passos de um projeto de banco de dados</a:t>
            </a:r>
          </a:p>
        </p:txBody>
      </p:sp>
      <p:graphicFrame>
        <p:nvGraphicFramePr>
          <p:cNvPr id="6" name="Diagrama 5">
            <a:extLst>
              <a:ext uri="{FF2B5EF4-FFF2-40B4-BE49-F238E27FC236}">
                <a16:creationId xmlns:a16="http://schemas.microsoft.com/office/drawing/2014/main" id="{2AED2C7C-47E6-4F2A-A3C5-D858537616DD}"/>
              </a:ext>
            </a:extLst>
          </p:cNvPr>
          <p:cNvGraphicFramePr/>
          <p:nvPr>
            <p:extLst>
              <p:ext uri="{D42A27DB-BD31-4B8C-83A1-F6EECF244321}">
                <p14:modId xmlns:p14="http://schemas.microsoft.com/office/powerpoint/2010/main" val="1165182675"/>
              </p:ext>
            </p:extLst>
          </p:nvPr>
        </p:nvGraphicFramePr>
        <p:xfrm>
          <a:off x="1749727" y="2084832"/>
          <a:ext cx="8075761" cy="4453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4840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174CB4-5957-44DC-9395-CDCDCF4F6E98}"/>
              </a:ext>
            </a:extLst>
          </p:cNvPr>
          <p:cNvSpPr>
            <a:spLocks noGrp="1"/>
          </p:cNvSpPr>
          <p:nvPr>
            <p:ph type="title"/>
          </p:nvPr>
        </p:nvSpPr>
        <p:spPr/>
        <p:txBody>
          <a:bodyPr/>
          <a:lstStyle/>
          <a:p>
            <a:r>
              <a:rPr lang="pt-BR" dirty="0"/>
              <a:t>Exemplo – </a:t>
            </a:r>
            <a:r>
              <a:rPr lang="pt-BR" dirty="0" err="1"/>
              <a:t>insert</a:t>
            </a:r>
            <a:r>
              <a:rPr lang="pt-BR" dirty="0"/>
              <a:t> </a:t>
            </a:r>
            <a:r>
              <a:rPr lang="pt-BR" dirty="0" err="1"/>
              <a:t>into</a:t>
            </a:r>
            <a:endParaRPr lang="pt-BR" dirty="0"/>
          </a:p>
        </p:txBody>
      </p:sp>
      <p:sp>
        <p:nvSpPr>
          <p:cNvPr id="3" name="Espaço Reservado para Conteúdo 2">
            <a:extLst>
              <a:ext uri="{FF2B5EF4-FFF2-40B4-BE49-F238E27FC236}">
                <a16:creationId xmlns:a16="http://schemas.microsoft.com/office/drawing/2014/main" id="{EA9E181F-642A-4E8B-BA9C-73CD3FD022FD}"/>
              </a:ext>
            </a:extLst>
          </p:cNvPr>
          <p:cNvSpPr>
            <a:spLocks noGrp="1"/>
          </p:cNvSpPr>
          <p:nvPr>
            <p:ph idx="1"/>
          </p:nvPr>
        </p:nvSpPr>
        <p:spPr/>
        <p:txBody>
          <a:bodyPr/>
          <a:lstStyle/>
          <a:p>
            <a:r>
              <a:rPr lang="pt-BR" dirty="0"/>
              <a:t>A instrução a seguir, insere novos valores à tabela ‘</a:t>
            </a:r>
            <a:r>
              <a:rPr lang="pt-BR" dirty="0" err="1"/>
              <a:t>Customers</a:t>
            </a:r>
            <a:r>
              <a:rPr lang="pt-BR" dirty="0"/>
              <a:t>’.</a:t>
            </a:r>
          </a:p>
        </p:txBody>
      </p:sp>
      <p:sp>
        <p:nvSpPr>
          <p:cNvPr id="4" name="Retângulo 3">
            <a:extLst>
              <a:ext uri="{FF2B5EF4-FFF2-40B4-BE49-F238E27FC236}">
                <a16:creationId xmlns:a16="http://schemas.microsoft.com/office/drawing/2014/main" id="{E663D3E7-D48D-489C-8269-44955603079E}"/>
              </a:ext>
            </a:extLst>
          </p:cNvPr>
          <p:cNvSpPr/>
          <p:nvPr/>
        </p:nvSpPr>
        <p:spPr>
          <a:xfrm>
            <a:off x="1302588" y="3414681"/>
            <a:ext cx="9787646" cy="1499616"/>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200000"/>
              </a:lnSpc>
            </a:pPr>
            <a:r>
              <a:rPr lang="en-US" sz="1400" b="1" dirty="0">
                <a:solidFill>
                  <a:srgbClr val="66FF99"/>
                </a:solidFill>
                <a:latin typeface="Courier New" panose="02070309020205020404" pitchFamily="49" charset="0"/>
                <a:cs typeface="Courier New" panose="02070309020205020404" pitchFamily="49" charset="0"/>
              </a:rPr>
              <a:t>INSERT INTO </a:t>
            </a:r>
            <a:r>
              <a:rPr lang="en-US" sz="1400" b="1" dirty="0">
                <a:solidFill>
                  <a:schemeClr val="tx1"/>
                </a:solidFill>
                <a:latin typeface="Courier New" panose="02070309020205020404" pitchFamily="49" charset="0"/>
                <a:cs typeface="Courier New" panose="02070309020205020404" pitchFamily="49" charset="0"/>
              </a:rPr>
              <a:t>Customers</a:t>
            </a:r>
            <a:r>
              <a:rPr lang="en-US" sz="1400" b="1" dirty="0">
                <a:solidFill>
                  <a:srgbClr val="66FF99"/>
                </a:solidFill>
                <a:latin typeface="Courier New" panose="02070309020205020404" pitchFamily="49" charset="0"/>
                <a:cs typeface="Courier New" panose="02070309020205020404" pitchFamily="49" charset="0"/>
              </a:rPr>
              <a:t> </a:t>
            </a:r>
            <a:r>
              <a:rPr lang="en-US" sz="1400" b="1" dirty="0">
                <a:solidFill>
                  <a:srgbClr val="FFFF00"/>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CustomerName</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ContactName</a:t>
            </a:r>
            <a:r>
              <a:rPr lang="en-US" sz="1400" b="1" dirty="0">
                <a:solidFill>
                  <a:schemeClr val="tx1"/>
                </a:solidFill>
                <a:latin typeface="Courier New" panose="02070309020205020404" pitchFamily="49" charset="0"/>
                <a:cs typeface="Courier New" panose="02070309020205020404" pitchFamily="49" charset="0"/>
              </a:rPr>
              <a:t>, Address, City, </a:t>
            </a:r>
            <a:r>
              <a:rPr lang="en-US" sz="1400" b="1" dirty="0" err="1">
                <a:solidFill>
                  <a:schemeClr val="tx1"/>
                </a:solidFill>
                <a:latin typeface="Courier New" panose="02070309020205020404" pitchFamily="49" charset="0"/>
                <a:cs typeface="Courier New" panose="02070309020205020404" pitchFamily="49" charset="0"/>
              </a:rPr>
              <a:t>PostalCode</a:t>
            </a:r>
            <a:r>
              <a:rPr lang="en-US" sz="1400" b="1" dirty="0">
                <a:solidFill>
                  <a:schemeClr val="tx1"/>
                </a:solidFill>
                <a:latin typeface="Courier New" panose="02070309020205020404" pitchFamily="49" charset="0"/>
                <a:cs typeface="Courier New" panose="02070309020205020404" pitchFamily="49" charset="0"/>
              </a:rPr>
              <a:t>, Country</a:t>
            </a:r>
            <a:r>
              <a:rPr lang="en-US" sz="1400" b="1" dirty="0">
                <a:solidFill>
                  <a:srgbClr val="FFFF00"/>
                </a:solidFill>
                <a:latin typeface="Courier New" panose="02070309020205020404" pitchFamily="49" charset="0"/>
                <a:cs typeface="Courier New" panose="02070309020205020404" pitchFamily="49" charset="0"/>
              </a:rPr>
              <a:t>)</a:t>
            </a:r>
          </a:p>
          <a:p>
            <a:pPr lvl="1">
              <a:lnSpc>
                <a:spcPct val="200000"/>
              </a:lnSpc>
            </a:pPr>
            <a:r>
              <a:rPr lang="en-US" sz="1400" b="1" dirty="0">
                <a:solidFill>
                  <a:srgbClr val="66FF99"/>
                </a:solidFill>
                <a:latin typeface="Courier New" panose="02070309020205020404" pitchFamily="49" charset="0"/>
                <a:cs typeface="Courier New" panose="02070309020205020404" pitchFamily="49" charset="0"/>
              </a:rPr>
              <a:t>VALUES </a:t>
            </a:r>
            <a:r>
              <a:rPr lang="en-US" sz="1400" b="1" dirty="0">
                <a:solidFill>
                  <a:srgbClr val="FFFF00"/>
                </a:solidFill>
                <a:latin typeface="Courier New" panose="02070309020205020404" pitchFamily="49" charset="0"/>
                <a:cs typeface="Courier New" panose="02070309020205020404" pitchFamily="49" charset="0"/>
              </a:rPr>
              <a:t>(</a:t>
            </a:r>
            <a:r>
              <a:rPr lang="en-US" sz="1400" b="1" dirty="0">
                <a:solidFill>
                  <a:schemeClr val="tx1"/>
                </a:solidFill>
                <a:latin typeface="Courier New" panose="02070309020205020404" pitchFamily="49" charset="0"/>
                <a:cs typeface="Courier New" panose="02070309020205020404" pitchFamily="49" charset="0"/>
              </a:rPr>
              <a:t>'Cardinal', 'Tom B. </a:t>
            </a:r>
            <a:r>
              <a:rPr lang="en-US" sz="1400" b="1" dirty="0" err="1">
                <a:solidFill>
                  <a:schemeClr val="tx1"/>
                </a:solidFill>
                <a:latin typeface="Courier New" panose="02070309020205020404" pitchFamily="49" charset="0"/>
                <a:cs typeface="Courier New" panose="02070309020205020404" pitchFamily="49" charset="0"/>
              </a:rPr>
              <a:t>Erichsen</a:t>
            </a:r>
            <a:r>
              <a:rPr lang="en-US" sz="1400" b="1" dirty="0">
                <a:solidFill>
                  <a:schemeClr val="tx1"/>
                </a:solidFill>
                <a:latin typeface="Courier New" panose="02070309020205020404" pitchFamily="49" charset="0"/>
                <a:cs typeface="Courier New" panose="02070309020205020404" pitchFamily="49" charset="0"/>
              </a:rPr>
              <a:t>', 'Skagen 21', 'Stavanger', '4006', 'Norway'</a:t>
            </a:r>
            <a:r>
              <a:rPr lang="en-US" sz="1400" b="1" dirty="0">
                <a:solidFill>
                  <a:srgbClr val="FFFF00"/>
                </a:solidFill>
                <a:latin typeface="Courier New" panose="02070309020205020404" pitchFamily="49" charset="0"/>
                <a:cs typeface="Courier New" panose="02070309020205020404" pitchFamily="49" charset="0"/>
              </a:rPr>
              <a:t>)</a:t>
            </a:r>
            <a:r>
              <a:rPr lang="en-US" sz="1400" b="1" dirty="0">
                <a:solidFill>
                  <a:schemeClr val="tx1"/>
                </a:solidFill>
                <a:latin typeface="Courier New" panose="02070309020205020404" pitchFamily="49" charset="0"/>
                <a:cs typeface="Courier New" panose="02070309020205020404" pitchFamily="49" charset="0"/>
              </a:rPr>
              <a:t>;</a:t>
            </a:r>
            <a:endParaRPr lang="pt-BR"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997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1CF7A-2843-4B6A-8D0A-1A37A0AC05F9}"/>
              </a:ext>
            </a:extLst>
          </p:cNvPr>
          <p:cNvSpPr>
            <a:spLocks noGrp="1"/>
          </p:cNvSpPr>
          <p:nvPr>
            <p:ph type="title"/>
          </p:nvPr>
        </p:nvSpPr>
        <p:spPr/>
        <p:txBody>
          <a:bodyPr/>
          <a:lstStyle/>
          <a:p>
            <a:r>
              <a:rPr lang="pt-BR" dirty="0"/>
              <a:t>Tabela exemplo</a:t>
            </a:r>
          </a:p>
        </p:txBody>
      </p:sp>
      <p:graphicFrame>
        <p:nvGraphicFramePr>
          <p:cNvPr id="4" name="Tabela 3">
            <a:extLst>
              <a:ext uri="{FF2B5EF4-FFF2-40B4-BE49-F238E27FC236}">
                <a16:creationId xmlns:a16="http://schemas.microsoft.com/office/drawing/2014/main" id="{78D3EA25-CE24-45DC-BC2E-BABC7942211F}"/>
              </a:ext>
            </a:extLst>
          </p:cNvPr>
          <p:cNvGraphicFramePr>
            <a:graphicFrameLocks noGrp="1"/>
          </p:cNvGraphicFramePr>
          <p:nvPr/>
        </p:nvGraphicFramePr>
        <p:xfrm>
          <a:off x="593246" y="2507527"/>
          <a:ext cx="11005507" cy="2487167"/>
        </p:xfrm>
        <a:graphic>
          <a:graphicData uri="http://schemas.openxmlformats.org/drawingml/2006/table">
            <a:tbl>
              <a:tblPr firstRow="1" bandRow="1">
                <a:tableStyleId>{3B4B98B0-60AC-42C2-AFA5-B58CD77FA1E5}</a:tableStyleId>
              </a:tblPr>
              <a:tblGrid>
                <a:gridCol w="1086928">
                  <a:extLst>
                    <a:ext uri="{9D8B030D-6E8A-4147-A177-3AD203B41FA5}">
                      <a16:colId xmlns:a16="http://schemas.microsoft.com/office/drawing/2014/main" val="1665661768"/>
                    </a:ext>
                  </a:extLst>
                </a:gridCol>
                <a:gridCol w="2191109">
                  <a:extLst>
                    <a:ext uri="{9D8B030D-6E8A-4147-A177-3AD203B41FA5}">
                      <a16:colId xmlns:a16="http://schemas.microsoft.com/office/drawing/2014/main" val="3984264995"/>
                    </a:ext>
                  </a:extLst>
                </a:gridCol>
                <a:gridCol w="1699404">
                  <a:extLst>
                    <a:ext uri="{9D8B030D-6E8A-4147-A177-3AD203B41FA5}">
                      <a16:colId xmlns:a16="http://schemas.microsoft.com/office/drawing/2014/main" val="980939740"/>
                    </a:ext>
                  </a:extLst>
                </a:gridCol>
                <a:gridCol w="2208362">
                  <a:extLst>
                    <a:ext uri="{9D8B030D-6E8A-4147-A177-3AD203B41FA5}">
                      <a16:colId xmlns:a16="http://schemas.microsoft.com/office/drawing/2014/main" val="3778798068"/>
                    </a:ext>
                  </a:extLst>
                </a:gridCol>
                <a:gridCol w="1328468">
                  <a:extLst>
                    <a:ext uri="{9D8B030D-6E8A-4147-A177-3AD203B41FA5}">
                      <a16:colId xmlns:a16="http://schemas.microsoft.com/office/drawing/2014/main" val="1782256102"/>
                    </a:ext>
                  </a:extLst>
                </a:gridCol>
                <a:gridCol w="1388853">
                  <a:extLst>
                    <a:ext uri="{9D8B030D-6E8A-4147-A177-3AD203B41FA5}">
                      <a16:colId xmlns:a16="http://schemas.microsoft.com/office/drawing/2014/main" val="4030228709"/>
                    </a:ext>
                  </a:extLst>
                </a:gridCol>
                <a:gridCol w="1102383">
                  <a:extLst>
                    <a:ext uri="{9D8B030D-6E8A-4147-A177-3AD203B41FA5}">
                      <a16:colId xmlns:a16="http://schemas.microsoft.com/office/drawing/2014/main" val="3614544498"/>
                    </a:ext>
                  </a:extLst>
                </a:gridCol>
              </a:tblGrid>
              <a:tr h="312107">
                <a:tc>
                  <a:txBody>
                    <a:bodyPr/>
                    <a:lstStyle/>
                    <a:p>
                      <a:pPr algn="l" fontAlgn="t"/>
                      <a:r>
                        <a:rPr lang="pt-BR" sz="1400" dirty="0" err="1">
                          <a:effectLst/>
                        </a:rPr>
                        <a:t>CustomerID</a:t>
                      </a:r>
                      <a:endParaRPr lang="pt-BR" sz="1400" dirty="0">
                        <a:effectLst/>
                      </a:endParaRPr>
                    </a:p>
                  </a:txBody>
                  <a:tcPr marL="152400" marR="76200" marT="76200" marB="76200"/>
                </a:tc>
                <a:tc>
                  <a:txBody>
                    <a:bodyPr/>
                    <a:lstStyle/>
                    <a:p>
                      <a:pPr algn="l" fontAlgn="t"/>
                      <a:r>
                        <a:rPr lang="pt-BR" sz="1400" dirty="0" err="1">
                          <a:effectLst/>
                        </a:rPr>
                        <a:t>CustomerName</a:t>
                      </a:r>
                      <a:endParaRPr lang="pt-BR" sz="1400" dirty="0">
                        <a:effectLst/>
                      </a:endParaRPr>
                    </a:p>
                  </a:txBody>
                  <a:tcPr marL="76200" marR="76200" marT="76200" marB="76200"/>
                </a:tc>
                <a:tc>
                  <a:txBody>
                    <a:bodyPr/>
                    <a:lstStyle/>
                    <a:p>
                      <a:pPr algn="l" fontAlgn="t"/>
                      <a:r>
                        <a:rPr lang="pt-BR" sz="1400">
                          <a:effectLst/>
                        </a:rPr>
                        <a:t>ContactName</a:t>
                      </a:r>
                    </a:p>
                  </a:txBody>
                  <a:tcPr marL="76200" marR="76200" marT="76200" marB="76200"/>
                </a:tc>
                <a:tc>
                  <a:txBody>
                    <a:bodyPr/>
                    <a:lstStyle/>
                    <a:p>
                      <a:pPr algn="l" fontAlgn="t"/>
                      <a:r>
                        <a:rPr lang="pt-BR" sz="1400">
                          <a:effectLst/>
                        </a:rPr>
                        <a:t>Address</a:t>
                      </a:r>
                    </a:p>
                  </a:txBody>
                  <a:tcPr marL="76200" marR="76200" marT="76200" marB="76200"/>
                </a:tc>
                <a:tc>
                  <a:txBody>
                    <a:bodyPr/>
                    <a:lstStyle/>
                    <a:p>
                      <a:pPr algn="l" fontAlgn="t"/>
                      <a:r>
                        <a:rPr lang="pt-BR" sz="1400">
                          <a:effectLst/>
                        </a:rPr>
                        <a:t>City</a:t>
                      </a:r>
                    </a:p>
                  </a:txBody>
                  <a:tcPr marL="76200" marR="76200" marT="76200" marB="76200"/>
                </a:tc>
                <a:tc>
                  <a:txBody>
                    <a:bodyPr/>
                    <a:lstStyle/>
                    <a:p>
                      <a:pPr algn="l" fontAlgn="t"/>
                      <a:r>
                        <a:rPr lang="pt-BR" sz="1400">
                          <a:effectLst/>
                        </a:rPr>
                        <a:t>PostalCode</a:t>
                      </a:r>
                    </a:p>
                  </a:txBody>
                  <a:tcPr marL="76200" marR="76200" marT="76200" marB="76200"/>
                </a:tc>
                <a:tc>
                  <a:txBody>
                    <a:bodyPr/>
                    <a:lstStyle/>
                    <a:p>
                      <a:pPr algn="l" fontAlgn="t"/>
                      <a:r>
                        <a:rPr lang="pt-BR" sz="1400">
                          <a:effectLst/>
                        </a:rPr>
                        <a:t>Country</a:t>
                      </a:r>
                    </a:p>
                  </a:txBody>
                  <a:tcPr marL="76200" marR="76200" marT="76200" marB="76200"/>
                </a:tc>
                <a:extLst>
                  <a:ext uri="{0D108BD9-81ED-4DB2-BD59-A6C34878D82A}">
                    <a16:rowId xmlns:a16="http://schemas.microsoft.com/office/drawing/2014/main" val="3761342124"/>
                  </a:ext>
                </a:extLst>
              </a:tr>
              <a:tr h="579120">
                <a:tc>
                  <a:txBody>
                    <a:bodyPr/>
                    <a:lstStyle/>
                    <a:p>
                      <a:pPr algn="l" fontAlgn="t"/>
                      <a:r>
                        <a:rPr lang="pt-BR" sz="1400">
                          <a:effectLst/>
                        </a:rPr>
                        <a:t>89</a:t>
                      </a:r>
                    </a:p>
                  </a:txBody>
                  <a:tcPr marL="152400" marR="76200" marT="76200" marB="76200"/>
                </a:tc>
                <a:tc>
                  <a:txBody>
                    <a:bodyPr/>
                    <a:lstStyle/>
                    <a:p>
                      <a:pPr algn="l" fontAlgn="t"/>
                      <a:r>
                        <a:rPr lang="pt-BR" sz="1400" dirty="0">
                          <a:effectLst/>
                        </a:rPr>
                        <a:t>White </a:t>
                      </a:r>
                      <a:r>
                        <a:rPr lang="pt-BR" sz="1400" dirty="0" err="1">
                          <a:effectLst/>
                        </a:rPr>
                        <a:t>Clover</a:t>
                      </a:r>
                      <a:r>
                        <a:rPr lang="pt-BR" sz="1400" dirty="0">
                          <a:effectLst/>
                        </a:rPr>
                        <a:t> </a:t>
                      </a:r>
                      <a:r>
                        <a:rPr lang="pt-BR" sz="1400" dirty="0" err="1">
                          <a:effectLst/>
                        </a:rPr>
                        <a:t>Markets</a:t>
                      </a:r>
                      <a:endParaRPr lang="pt-BR" sz="1400" dirty="0">
                        <a:effectLst/>
                      </a:endParaRPr>
                    </a:p>
                  </a:txBody>
                  <a:tcPr marL="76200" marR="76200" marT="76200" marB="76200"/>
                </a:tc>
                <a:tc>
                  <a:txBody>
                    <a:bodyPr/>
                    <a:lstStyle/>
                    <a:p>
                      <a:pPr algn="l" fontAlgn="t"/>
                      <a:r>
                        <a:rPr lang="pt-BR" sz="1400">
                          <a:effectLst/>
                        </a:rPr>
                        <a:t>Karl Jablonski</a:t>
                      </a:r>
                    </a:p>
                  </a:txBody>
                  <a:tcPr marL="76200" marR="76200" marT="76200" marB="76200"/>
                </a:tc>
                <a:tc>
                  <a:txBody>
                    <a:bodyPr/>
                    <a:lstStyle/>
                    <a:p>
                      <a:pPr algn="l" fontAlgn="t"/>
                      <a:r>
                        <a:rPr lang="en-US" sz="1400">
                          <a:effectLst/>
                        </a:rPr>
                        <a:t>305 - 14th Ave. S. Suite 3B</a:t>
                      </a:r>
                    </a:p>
                  </a:txBody>
                  <a:tcPr marL="76200" marR="76200" marT="76200" marB="76200"/>
                </a:tc>
                <a:tc>
                  <a:txBody>
                    <a:bodyPr/>
                    <a:lstStyle/>
                    <a:p>
                      <a:pPr algn="l" fontAlgn="t"/>
                      <a:r>
                        <a:rPr lang="pt-BR" sz="1400">
                          <a:effectLst/>
                        </a:rPr>
                        <a:t>Seattle</a:t>
                      </a:r>
                    </a:p>
                  </a:txBody>
                  <a:tcPr marL="76200" marR="76200" marT="76200" marB="76200"/>
                </a:tc>
                <a:tc>
                  <a:txBody>
                    <a:bodyPr/>
                    <a:lstStyle/>
                    <a:p>
                      <a:pPr algn="l" fontAlgn="t"/>
                      <a:r>
                        <a:rPr lang="pt-BR" sz="1400" dirty="0">
                          <a:effectLst/>
                        </a:rPr>
                        <a:t>98128</a:t>
                      </a:r>
                    </a:p>
                  </a:txBody>
                  <a:tcPr marL="76200" marR="76200" marT="76200" marB="76200"/>
                </a:tc>
                <a:tc>
                  <a:txBody>
                    <a:bodyPr/>
                    <a:lstStyle/>
                    <a:p>
                      <a:pPr algn="l" fontAlgn="t"/>
                      <a:r>
                        <a:rPr lang="pt-BR" sz="1400">
                          <a:effectLst/>
                        </a:rPr>
                        <a:t>USA</a:t>
                      </a:r>
                    </a:p>
                  </a:txBody>
                  <a:tcPr marL="76200" marR="76200" marT="76200" marB="76200"/>
                </a:tc>
                <a:extLst>
                  <a:ext uri="{0D108BD9-81ED-4DB2-BD59-A6C34878D82A}">
                    <a16:rowId xmlns:a16="http://schemas.microsoft.com/office/drawing/2014/main" val="2003648198"/>
                  </a:ext>
                </a:extLst>
              </a:tr>
              <a:tr h="579120">
                <a:tc>
                  <a:txBody>
                    <a:bodyPr/>
                    <a:lstStyle/>
                    <a:p>
                      <a:pPr algn="l" fontAlgn="t"/>
                      <a:r>
                        <a:rPr lang="pt-BR" sz="1400" dirty="0">
                          <a:effectLst/>
                        </a:rPr>
                        <a:t>90</a:t>
                      </a:r>
                      <a:br>
                        <a:rPr lang="pt-BR" sz="1400" dirty="0">
                          <a:effectLst/>
                        </a:rPr>
                      </a:br>
                      <a:endParaRPr lang="pt-BR" sz="1400" dirty="0">
                        <a:effectLst/>
                      </a:endParaRPr>
                    </a:p>
                  </a:txBody>
                  <a:tcPr marL="152400" marR="76200" marT="76200" marB="76200"/>
                </a:tc>
                <a:tc>
                  <a:txBody>
                    <a:bodyPr/>
                    <a:lstStyle/>
                    <a:p>
                      <a:pPr algn="l" fontAlgn="t"/>
                      <a:r>
                        <a:rPr lang="pt-BR" sz="1400" dirty="0" err="1">
                          <a:effectLst/>
                        </a:rPr>
                        <a:t>Wilman</a:t>
                      </a:r>
                      <a:r>
                        <a:rPr lang="pt-BR" sz="1400" dirty="0">
                          <a:effectLst/>
                        </a:rPr>
                        <a:t> </a:t>
                      </a:r>
                      <a:r>
                        <a:rPr lang="pt-BR" sz="1400" dirty="0" err="1">
                          <a:effectLst/>
                        </a:rPr>
                        <a:t>Kala</a:t>
                      </a:r>
                      <a:endParaRPr lang="pt-BR" sz="1400" dirty="0">
                        <a:effectLst/>
                      </a:endParaRPr>
                    </a:p>
                  </a:txBody>
                  <a:tcPr marL="76200" marR="76200" marT="76200" marB="76200"/>
                </a:tc>
                <a:tc>
                  <a:txBody>
                    <a:bodyPr/>
                    <a:lstStyle/>
                    <a:p>
                      <a:pPr algn="l" fontAlgn="t"/>
                      <a:r>
                        <a:rPr lang="pt-BR" sz="1400" dirty="0">
                          <a:effectLst/>
                        </a:rPr>
                        <a:t>Matti </a:t>
                      </a:r>
                      <a:r>
                        <a:rPr lang="pt-BR" sz="1400" dirty="0" err="1">
                          <a:effectLst/>
                        </a:rPr>
                        <a:t>Karttunen</a:t>
                      </a:r>
                      <a:endParaRPr lang="pt-BR" sz="1400" dirty="0">
                        <a:effectLst/>
                      </a:endParaRPr>
                    </a:p>
                  </a:txBody>
                  <a:tcPr marL="76200" marR="76200" marT="76200" marB="76200"/>
                </a:tc>
                <a:tc>
                  <a:txBody>
                    <a:bodyPr/>
                    <a:lstStyle/>
                    <a:p>
                      <a:pPr algn="l" fontAlgn="t"/>
                      <a:r>
                        <a:rPr lang="pt-BR" sz="1400" dirty="0" err="1">
                          <a:effectLst/>
                        </a:rPr>
                        <a:t>Keskuskatu</a:t>
                      </a:r>
                      <a:r>
                        <a:rPr lang="pt-BR" sz="1400" dirty="0">
                          <a:effectLst/>
                        </a:rPr>
                        <a:t> 45</a:t>
                      </a:r>
                    </a:p>
                  </a:txBody>
                  <a:tcPr marL="76200" marR="76200" marT="76200" marB="76200"/>
                </a:tc>
                <a:tc>
                  <a:txBody>
                    <a:bodyPr/>
                    <a:lstStyle/>
                    <a:p>
                      <a:pPr algn="l" fontAlgn="t"/>
                      <a:r>
                        <a:rPr lang="pt-BR" sz="1400" dirty="0">
                          <a:effectLst/>
                        </a:rPr>
                        <a:t>Helsinki</a:t>
                      </a:r>
                    </a:p>
                  </a:txBody>
                  <a:tcPr marL="76200" marR="76200" marT="76200" marB="76200"/>
                </a:tc>
                <a:tc>
                  <a:txBody>
                    <a:bodyPr/>
                    <a:lstStyle/>
                    <a:p>
                      <a:pPr algn="l" fontAlgn="t"/>
                      <a:r>
                        <a:rPr lang="pt-BR" sz="1400" dirty="0">
                          <a:effectLst/>
                        </a:rPr>
                        <a:t>21240</a:t>
                      </a:r>
                    </a:p>
                  </a:txBody>
                  <a:tcPr marL="76200" marR="76200" marT="76200" marB="76200"/>
                </a:tc>
                <a:tc>
                  <a:txBody>
                    <a:bodyPr/>
                    <a:lstStyle/>
                    <a:p>
                      <a:pPr algn="l" fontAlgn="t"/>
                      <a:r>
                        <a:rPr lang="pt-BR" sz="1400" dirty="0" err="1">
                          <a:effectLst/>
                        </a:rPr>
                        <a:t>Finland</a:t>
                      </a:r>
                      <a:endParaRPr lang="pt-BR" sz="1400" dirty="0">
                        <a:effectLst/>
                      </a:endParaRPr>
                    </a:p>
                  </a:txBody>
                  <a:tcPr marL="76200" marR="76200" marT="76200" marB="76200"/>
                </a:tc>
                <a:extLst>
                  <a:ext uri="{0D108BD9-81ED-4DB2-BD59-A6C34878D82A}">
                    <a16:rowId xmlns:a16="http://schemas.microsoft.com/office/drawing/2014/main" val="1827319227"/>
                  </a:ext>
                </a:extLst>
              </a:tr>
              <a:tr h="579120">
                <a:tc>
                  <a:txBody>
                    <a:bodyPr/>
                    <a:lstStyle/>
                    <a:p>
                      <a:pPr algn="l" fontAlgn="t"/>
                      <a:r>
                        <a:rPr lang="pt-BR" sz="1400" dirty="0">
                          <a:effectLst/>
                        </a:rPr>
                        <a:t>91</a:t>
                      </a:r>
                      <a:br>
                        <a:rPr lang="pt-BR" sz="1400" dirty="0">
                          <a:effectLst/>
                        </a:rPr>
                      </a:br>
                      <a:endParaRPr lang="pt-BR" sz="1400" dirty="0">
                        <a:effectLst/>
                      </a:endParaRPr>
                    </a:p>
                  </a:txBody>
                  <a:tcPr marL="152400" marR="76200" marT="76200" marB="76200"/>
                </a:tc>
                <a:tc>
                  <a:txBody>
                    <a:bodyPr/>
                    <a:lstStyle/>
                    <a:p>
                      <a:pPr algn="l" fontAlgn="t"/>
                      <a:r>
                        <a:rPr lang="pt-BR" sz="1400" dirty="0" err="1">
                          <a:effectLst/>
                        </a:rPr>
                        <a:t>Wolski</a:t>
                      </a:r>
                      <a:endParaRPr lang="pt-BR" sz="1400" dirty="0">
                        <a:effectLst/>
                      </a:endParaRPr>
                    </a:p>
                  </a:txBody>
                  <a:tcPr marL="76200" marR="76200" marT="76200" marB="76200"/>
                </a:tc>
                <a:tc>
                  <a:txBody>
                    <a:bodyPr/>
                    <a:lstStyle/>
                    <a:p>
                      <a:pPr algn="l" fontAlgn="t"/>
                      <a:r>
                        <a:rPr lang="pt-BR" sz="1400" dirty="0" err="1">
                          <a:effectLst/>
                        </a:rPr>
                        <a:t>Zbyszek</a:t>
                      </a:r>
                      <a:endParaRPr lang="pt-BR" sz="1400" dirty="0">
                        <a:effectLst/>
                      </a:endParaRPr>
                    </a:p>
                  </a:txBody>
                  <a:tcPr marL="76200" marR="76200" marT="76200" marB="76200"/>
                </a:tc>
                <a:tc>
                  <a:txBody>
                    <a:bodyPr/>
                    <a:lstStyle/>
                    <a:p>
                      <a:pPr algn="l" fontAlgn="t"/>
                      <a:r>
                        <a:rPr lang="pt-BR" sz="1400" dirty="0" err="1">
                          <a:effectLst/>
                        </a:rPr>
                        <a:t>ul</a:t>
                      </a:r>
                      <a:r>
                        <a:rPr lang="pt-BR" sz="1400" dirty="0">
                          <a:effectLst/>
                        </a:rPr>
                        <a:t>. </a:t>
                      </a:r>
                      <a:r>
                        <a:rPr lang="pt-BR" sz="1400" dirty="0" err="1">
                          <a:effectLst/>
                        </a:rPr>
                        <a:t>Filtrowa</a:t>
                      </a:r>
                      <a:r>
                        <a:rPr lang="pt-BR" sz="1400" dirty="0">
                          <a:effectLst/>
                        </a:rPr>
                        <a:t> 68</a:t>
                      </a:r>
                    </a:p>
                  </a:txBody>
                  <a:tcPr marL="76200" marR="76200" marT="76200" marB="76200"/>
                </a:tc>
                <a:tc>
                  <a:txBody>
                    <a:bodyPr/>
                    <a:lstStyle/>
                    <a:p>
                      <a:pPr algn="l" fontAlgn="t"/>
                      <a:r>
                        <a:rPr lang="pt-BR" sz="1400" dirty="0" err="1">
                          <a:effectLst/>
                        </a:rPr>
                        <a:t>Walla</a:t>
                      </a:r>
                      <a:endParaRPr lang="pt-BR" sz="1400" dirty="0">
                        <a:effectLst/>
                      </a:endParaRPr>
                    </a:p>
                  </a:txBody>
                  <a:tcPr marL="76200" marR="76200" marT="76200" marB="76200"/>
                </a:tc>
                <a:tc>
                  <a:txBody>
                    <a:bodyPr/>
                    <a:lstStyle/>
                    <a:p>
                      <a:pPr algn="l" fontAlgn="t"/>
                      <a:r>
                        <a:rPr lang="pt-BR" sz="1400" dirty="0">
                          <a:effectLst/>
                        </a:rPr>
                        <a:t>01-012</a:t>
                      </a:r>
                    </a:p>
                  </a:txBody>
                  <a:tcPr marL="76200" marR="76200" marT="76200" marB="76200"/>
                </a:tc>
                <a:tc>
                  <a:txBody>
                    <a:bodyPr/>
                    <a:lstStyle/>
                    <a:p>
                      <a:pPr algn="l" fontAlgn="t"/>
                      <a:r>
                        <a:rPr lang="pt-BR" sz="1400" dirty="0" err="1">
                          <a:effectLst/>
                        </a:rPr>
                        <a:t>Poland</a:t>
                      </a:r>
                      <a:endParaRPr lang="pt-BR" sz="1400" dirty="0">
                        <a:effectLst/>
                      </a:endParaRPr>
                    </a:p>
                  </a:txBody>
                  <a:tcPr marL="76200" marR="76200" marT="76200" marB="76200"/>
                </a:tc>
                <a:extLst>
                  <a:ext uri="{0D108BD9-81ED-4DB2-BD59-A6C34878D82A}">
                    <a16:rowId xmlns:a16="http://schemas.microsoft.com/office/drawing/2014/main" val="3051874194"/>
                  </a:ext>
                </a:extLst>
              </a:tr>
              <a:tr h="384047">
                <a:tc>
                  <a:txBody>
                    <a:bodyPr/>
                    <a:lstStyle/>
                    <a:p>
                      <a:pPr algn="l" fontAlgn="t"/>
                      <a:r>
                        <a:rPr lang="pt-BR" sz="1400" dirty="0">
                          <a:effectLst/>
                        </a:rPr>
                        <a:t>92</a:t>
                      </a:r>
                    </a:p>
                  </a:txBody>
                  <a:tcPr marL="152400" marR="76200" marT="76200" marB="76200"/>
                </a:tc>
                <a:tc>
                  <a:txBody>
                    <a:bodyPr/>
                    <a:lstStyle/>
                    <a:p>
                      <a:pPr algn="l" fontAlgn="t"/>
                      <a:r>
                        <a:rPr lang="pt-BR" sz="1400">
                          <a:effectLst/>
                        </a:rPr>
                        <a:t>Cardinal</a:t>
                      </a:r>
                    </a:p>
                  </a:txBody>
                  <a:tcPr marL="76200" marR="76200" marT="76200" marB="76200"/>
                </a:tc>
                <a:tc>
                  <a:txBody>
                    <a:bodyPr/>
                    <a:lstStyle/>
                    <a:p>
                      <a:pPr algn="l" fontAlgn="t"/>
                      <a:r>
                        <a:rPr lang="pt-BR" sz="1400">
                          <a:effectLst/>
                        </a:rPr>
                        <a:t>Tom B. Erichsen</a:t>
                      </a:r>
                    </a:p>
                  </a:txBody>
                  <a:tcPr marL="76200" marR="76200" marT="76200" marB="76200"/>
                </a:tc>
                <a:tc>
                  <a:txBody>
                    <a:bodyPr/>
                    <a:lstStyle/>
                    <a:p>
                      <a:pPr algn="l" fontAlgn="t"/>
                      <a:r>
                        <a:rPr lang="pt-BR" sz="1400">
                          <a:effectLst/>
                        </a:rPr>
                        <a:t>Skagen 21</a:t>
                      </a:r>
                    </a:p>
                  </a:txBody>
                  <a:tcPr marL="76200" marR="76200" marT="76200" marB="76200"/>
                </a:tc>
                <a:tc>
                  <a:txBody>
                    <a:bodyPr/>
                    <a:lstStyle/>
                    <a:p>
                      <a:pPr algn="l" fontAlgn="t"/>
                      <a:r>
                        <a:rPr lang="pt-BR" sz="1400">
                          <a:effectLst/>
                        </a:rPr>
                        <a:t>Stavanger</a:t>
                      </a:r>
                    </a:p>
                  </a:txBody>
                  <a:tcPr marL="76200" marR="76200" marT="76200" marB="76200"/>
                </a:tc>
                <a:tc>
                  <a:txBody>
                    <a:bodyPr/>
                    <a:lstStyle/>
                    <a:p>
                      <a:pPr algn="l" fontAlgn="t"/>
                      <a:r>
                        <a:rPr lang="pt-BR" sz="1400">
                          <a:effectLst/>
                        </a:rPr>
                        <a:t>4006</a:t>
                      </a:r>
                    </a:p>
                  </a:txBody>
                  <a:tcPr marL="76200" marR="76200" marT="76200" marB="76200"/>
                </a:tc>
                <a:tc>
                  <a:txBody>
                    <a:bodyPr/>
                    <a:lstStyle/>
                    <a:p>
                      <a:pPr algn="l" fontAlgn="t"/>
                      <a:r>
                        <a:rPr lang="pt-BR" sz="1400" dirty="0" err="1">
                          <a:effectLst/>
                        </a:rPr>
                        <a:t>Norway</a:t>
                      </a:r>
                      <a:endParaRPr lang="pt-BR" sz="1400" dirty="0">
                        <a:effectLst/>
                      </a:endParaRPr>
                    </a:p>
                  </a:txBody>
                  <a:tcPr marL="76200" marR="76200" marT="76200" marB="76200"/>
                </a:tc>
                <a:extLst>
                  <a:ext uri="{0D108BD9-81ED-4DB2-BD59-A6C34878D82A}">
                    <a16:rowId xmlns:a16="http://schemas.microsoft.com/office/drawing/2014/main" val="3106279406"/>
                  </a:ext>
                </a:extLst>
              </a:tr>
            </a:tbl>
          </a:graphicData>
        </a:graphic>
      </p:graphicFrame>
      <p:sp>
        <p:nvSpPr>
          <p:cNvPr id="5" name="Retângulo 4">
            <a:extLst>
              <a:ext uri="{FF2B5EF4-FFF2-40B4-BE49-F238E27FC236}">
                <a16:creationId xmlns:a16="http://schemas.microsoft.com/office/drawing/2014/main" id="{3CF6503D-D878-43A7-B97A-22348E7DAE52}"/>
              </a:ext>
            </a:extLst>
          </p:cNvPr>
          <p:cNvSpPr/>
          <p:nvPr/>
        </p:nvSpPr>
        <p:spPr>
          <a:xfrm>
            <a:off x="405443" y="4511617"/>
            <a:ext cx="11291976" cy="586596"/>
          </a:xfrm>
          <a:prstGeom prst="rect">
            <a:avLst/>
          </a:prstGeom>
          <a:noFill/>
          <a:ln w="38100">
            <a:solidFill>
              <a:srgbClr val="C0000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56576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174CB4-5957-44DC-9395-CDCDCF4F6E98}"/>
              </a:ext>
            </a:extLst>
          </p:cNvPr>
          <p:cNvSpPr>
            <a:spLocks noGrp="1"/>
          </p:cNvSpPr>
          <p:nvPr>
            <p:ph type="title"/>
          </p:nvPr>
        </p:nvSpPr>
        <p:spPr/>
        <p:txBody>
          <a:bodyPr/>
          <a:lstStyle/>
          <a:p>
            <a:r>
              <a:rPr lang="pt-BR" dirty="0"/>
              <a:t>Exemplo – </a:t>
            </a:r>
            <a:r>
              <a:rPr lang="pt-BR" dirty="0" err="1"/>
              <a:t>insert</a:t>
            </a:r>
            <a:r>
              <a:rPr lang="pt-BR" dirty="0"/>
              <a:t> </a:t>
            </a:r>
            <a:r>
              <a:rPr lang="pt-BR" dirty="0" err="1"/>
              <a:t>into</a:t>
            </a:r>
            <a:endParaRPr lang="pt-BR" dirty="0"/>
          </a:p>
        </p:txBody>
      </p:sp>
      <p:sp>
        <p:nvSpPr>
          <p:cNvPr id="3" name="Espaço Reservado para Conteúdo 2">
            <a:extLst>
              <a:ext uri="{FF2B5EF4-FFF2-40B4-BE49-F238E27FC236}">
                <a16:creationId xmlns:a16="http://schemas.microsoft.com/office/drawing/2014/main" id="{EA9E181F-642A-4E8B-BA9C-73CD3FD022FD}"/>
              </a:ext>
            </a:extLst>
          </p:cNvPr>
          <p:cNvSpPr>
            <a:spLocks noGrp="1"/>
          </p:cNvSpPr>
          <p:nvPr>
            <p:ph idx="1"/>
          </p:nvPr>
        </p:nvSpPr>
        <p:spPr/>
        <p:txBody>
          <a:bodyPr/>
          <a:lstStyle/>
          <a:p>
            <a:r>
              <a:rPr lang="pt-BR" dirty="0"/>
              <a:t>A instrução a seguir, insere novos valores apenas às colunas </a:t>
            </a:r>
            <a:r>
              <a:rPr lang="pt-BR" dirty="0" err="1"/>
              <a:t>CustomerName</a:t>
            </a:r>
            <a:r>
              <a:rPr lang="pt-BR" dirty="0"/>
              <a:t>, City e Country na tabela </a:t>
            </a:r>
            <a:r>
              <a:rPr lang="pt-BR" dirty="0" err="1"/>
              <a:t>Customers</a:t>
            </a:r>
            <a:r>
              <a:rPr lang="pt-BR" dirty="0"/>
              <a:t>.</a:t>
            </a:r>
          </a:p>
        </p:txBody>
      </p:sp>
      <p:sp>
        <p:nvSpPr>
          <p:cNvPr id="4" name="Retângulo 3">
            <a:extLst>
              <a:ext uri="{FF2B5EF4-FFF2-40B4-BE49-F238E27FC236}">
                <a16:creationId xmlns:a16="http://schemas.microsoft.com/office/drawing/2014/main" id="{E663D3E7-D48D-489C-8269-44955603079E}"/>
              </a:ext>
            </a:extLst>
          </p:cNvPr>
          <p:cNvSpPr/>
          <p:nvPr/>
        </p:nvSpPr>
        <p:spPr>
          <a:xfrm>
            <a:off x="1302588" y="3414681"/>
            <a:ext cx="9787646" cy="1499616"/>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200000"/>
              </a:lnSpc>
            </a:pPr>
            <a:r>
              <a:rPr lang="en-US" sz="1400" b="1" dirty="0">
                <a:solidFill>
                  <a:srgbClr val="66FF99"/>
                </a:solidFill>
                <a:latin typeface="Courier New" panose="02070309020205020404" pitchFamily="49" charset="0"/>
                <a:cs typeface="Courier New" panose="02070309020205020404" pitchFamily="49" charset="0"/>
              </a:rPr>
              <a:t>INSERT INTO </a:t>
            </a:r>
            <a:r>
              <a:rPr lang="en-US" sz="1400" b="1" dirty="0">
                <a:solidFill>
                  <a:schemeClr val="tx1"/>
                </a:solidFill>
                <a:latin typeface="Courier New" panose="02070309020205020404" pitchFamily="49" charset="0"/>
                <a:cs typeface="Courier New" panose="02070309020205020404" pitchFamily="49" charset="0"/>
              </a:rPr>
              <a:t>Customers</a:t>
            </a:r>
            <a:r>
              <a:rPr lang="en-US" sz="1400" b="1" dirty="0">
                <a:solidFill>
                  <a:srgbClr val="66FF99"/>
                </a:solidFill>
                <a:latin typeface="Courier New" panose="02070309020205020404" pitchFamily="49" charset="0"/>
                <a:cs typeface="Courier New" panose="02070309020205020404" pitchFamily="49" charset="0"/>
              </a:rPr>
              <a:t> </a:t>
            </a:r>
            <a:r>
              <a:rPr lang="en-US" sz="1400" b="1" dirty="0">
                <a:solidFill>
                  <a:srgbClr val="FFFF00"/>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CustomerName</a:t>
            </a:r>
            <a:r>
              <a:rPr lang="en-US" sz="1400" b="1" dirty="0">
                <a:solidFill>
                  <a:schemeClr val="tx1"/>
                </a:solidFill>
                <a:latin typeface="Courier New" panose="02070309020205020404" pitchFamily="49" charset="0"/>
                <a:cs typeface="Courier New" panose="02070309020205020404" pitchFamily="49" charset="0"/>
              </a:rPr>
              <a:t>, City, Country</a:t>
            </a:r>
            <a:r>
              <a:rPr lang="en-US" sz="1400" b="1" dirty="0">
                <a:solidFill>
                  <a:srgbClr val="FFFF00"/>
                </a:solidFill>
                <a:latin typeface="Courier New" panose="02070309020205020404" pitchFamily="49" charset="0"/>
                <a:cs typeface="Courier New" panose="02070309020205020404" pitchFamily="49" charset="0"/>
              </a:rPr>
              <a:t>)</a:t>
            </a:r>
          </a:p>
          <a:p>
            <a:pPr lvl="1">
              <a:lnSpc>
                <a:spcPct val="200000"/>
              </a:lnSpc>
            </a:pPr>
            <a:r>
              <a:rPr lang="en-US" sz="1400" b="1" dirty="0">
                <a:solidFill>
                  <a:srgbClr val="66FF99"/>
                </a:solidFill>
                <a:latin typeface="Courier New" panose="02070309020205020404" pitchFamily="49" charset="0"/>
                <a:cs typeface="Courier New" panose="02070309020205020404" pitchFamily="49" charset="0"/>
              </a:rPr>
              <a:t>VALUES </a:t>
            </a:r>
            <a:r>
              <a:rPr lang="en-US" sz="1400" b="1" dirty="0">
                <a:solidFill>
                  <a:srgbClr val="FFFF00"/>
                </a:solidFill>
                <a:latin typeface="Courier New" panose="02070309020205020404" pitchFamily="49" charset="0"/>
                <a:cs typeface="Courier New" panose="02070309020205020404" pitchFamily="49" charset="0"/>
              </a:rPr>
              <a:t>(</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Toullean</a:t>
            </a:r>
            <a:r>
              <a:rPr lang="en-US" sz="1400" b="1" dirty="0">
                <a:solidFill>
                  <a:schemeClr val="tx1"/>
                </a:solidFill>
                <a:latin typeface="Courier New" panose="02070309020205020404" pitchFamily="49" charset="0"/>
                <a:cs typeface="Courier New" panose="02070309020205020404" pitchFamily="49" charset="0"/>
              </a:rPr>
              <a:t>', ‘Paris', ‘France'</a:t>
            </a:r>
            <a:r>
              <a:rPr lang="en-US" sz="1400" b="1" dirty="0">
                <a:solidFill>
                  <a:srgbClr val="FFFF00"/>
                </a:solidFill>
                <a:latin typeface="Courier New" panose="02070309020205020404" pitchFamily="49" charset="0"/>
                <a:cs typeface="Courier New" panose="02070309020205020404" pitchFamily="49" charset="0"/>
              </a:rPr>
              <a:t>)</a:t>
            </a:r>
            <a:r>
              <a:rPr lang="en-US" sz="1400" b="1" dirty="0">
                <a:solidFill>
                  <a:schemeClr val="tx1"/>
                </a:solidFill>
                <a:latin typeface="Courier New" panose="02070309020205020404" pitchFamily="49" charset="0"/>
                <a:cs typeface="Courier New" panose="02070309020205020404" pitchFamily="49" charset="0"/>
              </a:rPr>
              <a:t>;</a:t>
            </a:r>
            <a:endParaRPr lang="pt-BR"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4735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1CF7A-2843-4B6A-8D0A-1A37A0AC05F9}"/>
              </a:ext>
            </a:extLst>
          </p:cNvPr>
          <p:cNvSpPr>
            <a:spLocks noGrp="1"/>
          </p:cNvSpPr>
          <p:nvPr>
            <p:ph type="title"/>
          </p:nvPr>
        </p:nvSpPr>
        <p:spPr/>
        <p:txBody>
          <a:bodyPr/>
          <a:lstStyle/>
          <a:p>
            <a:r>
              <a:rPr lang="pt-BR" dirty="0"/>
              <a:t>Tabela exemplo</a:t>
            </a:r>
          </a:p>
        </p:txBody>
      </p:sp>
      <p:graphicFrame>
        <p:nvGraphicFramePr>
          <p:cNvPr id="4" name="Tabela 3">
            <a:extLst>
              <a:ext uri="{FF2B5EF4-FFF2-40B4-BE49-F238E27FC236}">
                <a16:creationId xmlns:a16="http://schemas.microsoft.com/office/drawing/2014/main" id="{78D3EA25-CE24-45DC-BC2E-BABC7942211F}"/>
              </a:ext>
            </a:extLst>
          </p:cNvPr>
          <p:cNvGraphicFramePr>
            <a:graphicFrameLocks noGrp="1"/>
          </p:cNvGraphicFramePr>
          <p:nvPr>
            <p:extLst>
              <p:ext uri="{D42A27DB-BD31-4B8C-83A1-F6EECF244321}">
                <p14:modId xmlns:p14="http://schemas.microsoft.com/office/powerpoint/2010/main" val="2970305823"/>
              </p:ext>
            </p:extLst>
          </p:nvPr>
        </p:nvGraphicFramePr>
        <p:xfrm>
          <a:off x="593246" y="2507527"/>
          <a:ext cx="11005507" cy="2871214"/>
        </p:xfrm>
        <a:graphic>
          <a:graphicData uri="http://schemas.openxmlformats.org/drawingml/2006/table">
            <a:tbl>
              <a:tblPr firstRow="1" bandRow="1">
                <a:tableStyleId>{3B4B98B0-60AC-42C2-AFA5-B58CD77FA1E5}</a:tableStyleId>
              </a:tblPr>
              <a:tblGrid>
                <a:gridCol w="1086928">
                  <a:extLst>
                    <a:ext uri="{9D8B030D-6E8A-4147-A177-3AD203B41FA5}">
                      <a16:colId xmlns:a16="http://schemas.microsoft.com/office/drawing/2014/main" val="1665661768"/>
                    </a:ext>
                  </a:extLst>
                </a:gridCol>
                <a:gridCol w="2191109">
                  <a:extLst>
                    <a:ext uri="{9D8B030D-6E8A-4147-A177-3AD203B41FA5}">
                      <a16:colId xmlns:a16="http://schemas.microsoft.com/office/drawing/2014/main" val="3984264995"/>
                    </a:ext>
                  </a:extLst>
                </a:gridCol>
                <a:gridCol w="1699404">
                  <a:extLst>
                    <a:ext uri="{9D8B030D-6E8A-4147-A177-3AD203B41FA5}">
                      <a16:colId xmlns:a16="http://schemas.microsoft.com/office/drawing/2014/main" val="980939740"/>
                    </a:ext>
                  </a:extLst>
                </a:gridCol>
                <a:gridCol w="2208362">
                  <a:extLst>
                    <a:ext uri="{9D8B030D-6E8A-4147-A177-3AD203B41FA5}">
                      <a16:colId xmlns:a16="http://schemas.microsoft.com/office/drawing/2014/main" val="3778798068"/>
                    </a:ext>
                  </a:extLst>
                </a:gridCol>
                <a:gridCol w="1328468">
                  <a:extLst>
                    <a:ext uri="{9D8B030D-6E8A-4147-A177-3AD203B41FA5}">
                      <a16:colId xmlns:a16="http://schemas.microsoft.com/office/drawing/2014/main" val="1782256102"/>
                    </a:ext>
                  </a:extLst>
                </a:gridCol>
                <a:gridCol w="1388853">
                  <a:extLst>
                    <a:ext uri="{9D8B030D-6E8A-4147-A177-3AD203B41FA5}">
                      <a16:colId xmlns:a16="http://schemas.microsoft.com/office/drawing/2014/main" val="4030228709"/>
                    </a:ext>
                  </a:extLst>
                </a:gridCol>
                <a:gridCol w="1102383">
                  <a:extLst>
                    <a:ext uri="{9D8B030D-6E8A-4147-A177-3AD203B41FA5}">
                      <a16:colId xmlns:a16="http://schemas.microsoft.com/office/drawing/2014/main" val="3614544498"/>
                    </a:ext>
                  </a:extLst>
                </a:gridCol>
              </a:tblGrid>
              <a:tr h="312107">
                <a:tc>
                  <a:txBody>
                    <a:bodyPr/>
                    <a:lstStyle/>
                    <a:p>
                      <a:pPr algn="l" fontAlgn="t"/>
                      <a:r>
                        <a:rPr lang="pt-BR" sz="1400" dirty="0" err="1">
                          <a:effectLst/>
                        </a:rPr>
                        <a:t>CustomerID</a:t>
                      </a:r>
                      <a:endParaRPr lang="pt-BR" sz="1400" dirty="0">
                        <a:effectLst/>
                      </a:endParaRPr>
                    </a:p>
                  </a:txBody>
                  <a:tcPr marL="152400" marR="76200" marT="76200" marB="76200"/>
                </a:tc>
                <a:tc>
                  <a:txBody>
                    <a:bodyPr/>
                    <a:lstStyle/>
                    <a:p>
                      <a:pPr algn="l" fontAlgn="t"/>
                      <a:r>
                        <a:rPr lang="pt-BR" sz="1400" dirty="0" err="1">
                          <a:effectLst/>
                        </a:rPr>
                        <a:t>CustomerName</a:t>
                      </a:r>
                      <a:endParaRPr lang="pt-BR" sz="1400" dirty="0">
                        <a:effectLst/>
                      </a:endParaRPr>
                    </a:p>
                  </a:txBody>
                  <a:tcPr marL="76200" marR="76200" marT="76200" marB="76200"/>
                </a:tc>
                <a:tc>
                  <a:txBody>
                    <a:bodyPr/>
                    <a:lstStyle/>
                    <a:p>
                      <a:pPr algn="l" fontAlgn="t"/>
                      <a:r>
                        <a:rPr lang="pt-BR" sz="1400">
                          <a:effectLst/>
                        </a:rPr>
                        <a:t>ContactName</a:t>
                      </a:r>
                    </a:p>
                  </a:txBody>
                  <a:tcPr marL="76200" marR="76200" marT="76200" marB="76200"/>
                </a:tc>
                <a:tc>
                  <a:txBody>
                    <a:bodyPr/>
                    <a:lstStyle/>
                    <a:p>
                      <a:pPr algn="l" fontAlgn="t"/>
                      <a:r>
                        <a:rPr lang="pt-BR" sz="1400">
                          <a:effectLst/>
                        </a:rPr>
                        <a:t>Address</a:t>
                      </a:r>
                    </a:p>
                  </a:txBody>
                  <a:tcPr marL="76200" marR="76200" marT="76200" marB="76200"/>
                </a:tc>
                <a:tc>
                  <a:txBody>
                    <a:bodyPr/>
                    <a:lstStyle/>
                    <a:p>
                      <a:pPr algn="l" fontAlgn="t"/>
                      <a:r>
                        <a:rPr lang="pt-BR" sz="1400">
                          <a:effectLst/>
                        </a:rPr>
                        <a:t>City</a:t>
                      </a:r>
                    </a:p>
                  </a:txBody>
                  <a:tcPr marL="76200" marR="76200" marT="76200" marB="76200"/>
                </a:tc>
                <a:tc>
                  <a:txBody>
                    <a:bodyPr/>
                    <a:lstStyle/>
                    <a:p>
                      <a:pPr algn="l" fontAlgn="t"/>
                      <a:r>
                        <a:rPr lang="pt-BR" sz="1400">
                          <a:effectLst/>
                        </a:rPr>
                        <a:t>PostalCode</a:t>
                      </a:r>
                    </a:p>
                  </a:txBody>
                  <a:tcPr marL="76200" marR="76200" marT="76200" marB="76200"/>
                </a:tc>
                <a:tc>
                  <a:txBody>
                    <a:bodyPr/>
                    <a:lstStyle/>
                    <a:p>
                      <a:pPr algn="l" fontAlgn="t"/>
                      <a:r>
                        <a:rPr lang="pt-BR" sz="1400">
                          <a:effectLst/>
                        </a:rPr>
                        <a:t>Country</a:t>
                      </a:r>
                    </a:p>
                  </a:txBody>
                  <a:tcPr marL="76200" marR="76200" marT="76200" marB="76200"/>
                </a:tc>
                <a:extLst>
                  <a:ext uri="{0D108BD9-81ED-4DB2-BD59-A6C34878D82A}">
                    <a16:rowId xmlns:a16="http://schemas.microsoft.com/office/drawing/2014/main" val="3761342124"/>
                  </a:ext>
                </a:extLst>
              </a:tr>
              <a:tr h="579120">
                <a:tc>
                  <a:txBody>
                    <a:bodyPr/>
                    <a:lstStyle/>
                    <a:p>
                      <a:pPr algn="l" fontAlgn="t"/>
                      <a:r>
                        <a:rPr lang="pt-BR" sz="1400">
                          <a:effectLst/>
                        </a:rPr>
                        <a:t>89</a:t>
                      </a:r>
                    </a:p>
                  </a:txBody>
                  <a:tcPr marL="152400" marR="76200" marT="76200" marB="76200"/>
                </a:tc>
                <a:tc>
                  <a:txBody>
                    <a:bodyPr/>
                    <a:lstStyle/>
                    <a:p>
                      <a:pPr algn="l" fontAlgn="t"/>
                      <a:r>
                        <a:rPr lang="pt-BR" sz="1400" dirty="0">
                          <a:effectLst/>
                        </a:rPr>
                        <a:t>White </a:t>
                      </a:r>
                      <a:r>
                        <a:rPr lang="pt-BR" sz="1400" dirty="0" err="1">
                          <a:effectLst/>
                        </a:rPr>
                        <a:t>Clover</a:t>
                      </a:r>
                      <a:r>
                        <a:rPr lang="pt-BR" sz="1400" dirty="0">
                          <a:effectLst/>
                        </a:rPr>
                        <a:t> </a:t>
                      </a:r>
                      <a:r>
                        <a:rPr lang="pt-BR" sz="1400" dirty="0" err="1">
                          <a:effectLst/>
                        </a:rPr>
                        <a:t>Markets</a:t>
                      </a:r>
                      <a:endParaRPr lang="pt-BR" sz="1400" dirty="0">
                        <a:effectLst/>
                      </a:endParaRPr>
                    </a:p>
                  </a:txBody>
                  <a:tcPr marL="76200" marR="76200" marT="76200" marB="76200"/>
                </a:tc>
                <a:tc>
                  <a:txBody>
                    <a:bodyPr/>
                    <a:lstStyle/>
                    <a:p>
                      <a:pPr algn="l" fontAlgn="t"/>
                      <a:r>
                        <a:rPr lang="pt-BR" sz="1400">
                          <a:effectLst/>
                        </a:rPr>
                        <a:t>Karl Jablonski</a:t>
                      </a:r>
                    </a:p>
                  </a:txBody>
                  <a:tcPr marL="76200" marR="76200" marT="76200" marB="76200"/>
                </a:tc>
                <a:tc>
                  <a:txBody>
                    <a:bodyPr/>
                    <a:lstStyle/>
                    <a:p>
                      <a:pPr algn="l" fontAlgn="t"/>
                      <a:r>
                        <a:rPr lang="en-US" sz="1400">
                          <a:effectLst/>
                        </a:rPr>
                        <a:t>305 - 14th Ave. S. Suite 3B</a:t>
                      </a:r>
                    </a:p>
                  </a:txBody>
                  <a:tcPr marL="76200" marR="76200" marT="76200" marB="76200"/>
                </a:tc>
                <a:tc>
                  <a:txBody>
                    <a:bodyPr/>
                    <a:lstStyle/>
                    <a:p>
                      <a:pPr algn="l" fontAlgn="t"/>
                      <a:r>
                        <a:rPr lang="pt-BR" sz="1400">
                          <a:effectLst/>
                        </a:rPr>
                        <a:t>Seattle</a:t>
                      </a:r>
                    </a:p>
                  </a:txBody>
                  <a:tcPr marL="76200" marR="76200" marT="76200" marB="76200"/>
                </a:tc>
                <a:tc>
                  <a:txBody>
                    <a:bodyPr/>
                    <a:lstStyle/>
                    <a:p>
                      <a:pPr algn="l" fontAlgn="t"/>
                      <a:r>
                        <a:rPr lang="pt-BR" sz="1400" dirty="0">
                          <a:effectLst/>
                        </a:rPr>
                        <a:t>98128</a:t>
                      </a:r>
                    </a:p>
                  </a:txBody>
                  <a:tcPr marL="76200" marR="76200" marT="76200" marB="76200"/>
                </a:tc>
                <a:tc>
                  <a:txBody>
                    <a:bodyPr/>
                    <a:lstStyle/>
                    <a:p>
                      <a:pPr algn="l" fontAlgn="t"/>
                      <a:r>
                        <a:rPr lang="pt-BR" sz="1400">
                          <a:effectLst/>
                        </a:rPr>
                        <a:t>USA</a:t>
                      </a:r>
                    </a:p>
                  </a:txBody>
                  <a:tcPr marL="76200" marR="76200" marT="76200" marB="76200"/>
                </a:tc>
                <a:extLst>
                  <a:ext uri="{0D108BD9-81ED-4DB2-BD59-A6C34878D82A}">
                    <a16:rowId xmlns:a16="http://schemas.microsoft.com/office/drawing/2014/main" val="2003648198"/>
                  </a:ext>
                </a:extLst>
              </a:tr>
              <a:tr h="579120">
                <a:tc>
                  <a:txBody>
                    <a:bodyPr/>
                    <a:lstStyle/>
                    <a:p>
                      <a:pPr algn="l" fontAlgn="t"/>
                      <a:r>
                        <a:rPr lang="pt-BR" sz="1400" dirty="0">
                          <a:effectLst/>
                        </a:rPr>
                        <a:t>90</a:t>
                      </a:r>
                      <a:br>
                        <a:rPr lang="pt-BR" sz="1400" dirty="0">
                          <a:effectLst/>
                        </a:rPr>
                      </a:br>
                      <a:endParaRPr lang="pt-BR" sz="1400" dirty="0">
                        <a:effectLst/>
                      </a:endParaRPr>
                    </a:p>
                  </a:txBody>
                  <a:tcPr marL="152400" marR="76200" marT="76200" marB="76200"/>
                </a:tc>
                <a:tc>
                  <a:txBody>
                    <a:bodyPr/>
                    <a:lstStyle/>
                    <a:p>
                      <a:pPr algn="l" fontAlgn="t"/>
                      <a:r>
                        <a:rPr lang="pt-BR" sz="1400" dirty="0" err="1">
                          <a:effectLst/>
                        </a:rPr>
                        <a:t>Wilman</a:t>
                      </a:r>
                      <a:r>
                        <a:rPr lang="pt-BR" sz="1400" dirty="0">
                          <a:effectLst/>
                        </a:rPr>
                        <a:t> </a:t>
                      </a:r>
                      <a:r>
                        <a:rPr lang="pt-BR" sz="1400" dirty="0" err="1">
                          <a:effectLst/>
                        </a:rPr>
                        <a:t>Kala</a:t>
                      </a:r>
                      <a:endParaRPr lang="pt-BR" sz="1400" dirty="0">
                        <a:effectLst/>
                      </a:endParaRPr>
                    </a:p>
                  </a:txBody>
                  <a:tcPr marL="76200" marR="76200" marT="76200" marB="76200"/>
                </a:tc>
                <a:tc>
                  <a:txBody>
                    <a:bodyPr/>
                    <a:lstStyle/>
                    <a:p>
                      <a:pPr algn="l" fontAlgn="t"/>
                      <a:r>
                        <a:rPr lang="pt-BR" sz="1400" dirty="0">
                          <a:effectLst/>
                        </a:rPr>
                        <a:t>Matti </a:t>
                      </a:r>
                      <a:r>
                        <a:rPr lang="pt-BR" sz="1400" dirty="0" err="1">
                          <a:effectLst/>
                        </a:rPr>
                        <a:t>Karttunen</a:t>
                      </a:r>
                      <a:endParaRPr lang="pt-BR" sz="1400" dirty="0">
                        <a:effectLst/>
                      </a:endParaRPr>
                    </a:p>
                  </a:txBody>
                  <a:tcPr marL="76200" marR="76200" marT="76200" marB="76200"/>
                </a:tc>
                <a:tc>
                  <a:txBody>
                    <a:bodyPr/>
                    <a:lstStyle/>
                    <a:p>
                      <a:pPr algn="l" fontAlgn="t"/>
                      <a:r>
                        <a:rPr lang="pt-BR" sz="1400" dirty="0" err="1">
                          <a:effectLst/>
                        </a:rPr>
                        <a:t>Keskuskatu</a:t>
                      </a:r>
                      <a:r>
                        <a:rPr lang="pt-BR" sz="1400" dirty="0">
                          <a:effectLst/>
                        </a:rPr>
                        <a:t> 45</a:t>
                      </a:r>
                    </a:p>
                  </a:txBody>
                  <a:tcPr marL="76200" marR="76200" marT="76200" marB="76200"/>
                </a:tc>
                <a:tc>
                  <a:txBody>
                    <a:bodyPr/>
                    <a:lstStyle/>
                    <a:p>
                      <a:pPr algn="l" fontAlgn="t"/>
                      <a:r>
                        <a:rPr lang="pt-BR" sz="1400" dirty="0">
                          <a:effectLst/>
                        </a:rPr>
                        <a:t>Helsinki</a:t>
                      </a:r>
                    </a:p>
                  </a:txBody>
                  <a:tcPr marL="76200" marR="76200" marT="76200" marB="76200"/>
                </a:tc>
                <a:tc>
                  <a:txBody>
                    <a:bodyPr/>
                    <a:lstStyle/>
                    <a:p>
                      <a:pPr algn="l" fontAlgn="t"/>
                      <a:r>
                        <a:rPr lang="pt-BR" sz="1400" dirty="0">
                          <a:effectLst/>
                        </a:rPr>
                        <a:t>21240</a:t>
                      </a:r>
                    </a:p>
                  </a:txBody>
                  <a:tcPr marL="76200" marR="76200" marT="76200" marB="76200"/>
                </a:tc>
                <a:tc>
                  <a:txBody>
                    <a:bodyPr/>
                    <a:lstStyle/>
                    <a:p>
                      <a:pPr algn="l" fontAlgn="t"/>
                      <a:r>
                        <a:rPr lang="pt-BR" sz="1400" dirty="0" err="1">
                          <a:effectLst/>
                        </a:rPr>
                        <a:t>Finland</a:t>
                      </a:r>
                      <a:endParaRPr lang="pt-BR" sz="1400" dirty="0">
                        <a:effectLst/>
                      </a:endParaRPr>
                    </a:p>
                  </a:txBody>
                  <a:tcPr marL="76200" marR="76200" marT="76200" marB="76200"/>
                </a:tc>
                <a:extLst>
                  <a:ext uri="{0D108BD9-81ED-4DB2-BD59-A6C34878D82A}">
                    <a16:rowId xmlns:a16="http://schemas.microsoft.com/office/drawing/2014/main" val="1827319227"/>
                  </a:ext>
                </a:extLst>
              </a:tr>
              <a:tr h="579120">
                <a:tc>
                  <a:txBody>
                    <a:bodyPr/>
                    <a:lstStyle/>
                    <a:p>
                      <a:pPr algn="l" fontAlgn="t"/>
                      <a:r>
                        <a:rPr lang="pt-BR" sz="1400" dirty="0">
                          <a:effectLst/>
                        </a:rPr>
                        <a:t>91</a:t>
                      </a:r>
                      <a:br>
                        <a:rPr lang="pt-BR" sz="1400" dirty="0">
                          <a:effectLst/>
                        </a:rPr>
                      </a:br>
                      <a:endParaRPr lang="pt-BR" sz="1400" dirty="0">
                        <a:effectLst/>
                      </a:endParaRPr>
                    </a:p>
                  </a:txBody>
                  <a:tcPr marL="152400" marR="76200" marT="76200" marB="76200"/>
                </a:tc>
                <a:tc>
                  <a:txBody>
                    <a:bodyPr/>
                    <a:lstStyle/>
                    <a:p>
                      <a:pPr algn="l" fontAlgn="t"/>
                      <a:r>
                        <a:rPr lang="pt-BR" sz="1400" dirty="0" err="1">
                          <a:effectLst/>
                        </a:rPr>
                        <a:t>Wolski</a:t>
                      </a:r>
                      <a:endParaRPr lang="pt-BR" sz="1400" dirty="0">
                        <a:effectLst/>
                      </a:endParaRPr>
                    </a:p>
                  </a:txBody>
                  <a:tcPr marL="76200" marR="76200" marT="76200" marB="76200"/>
                </a:tc>
                <a:tc>
                  <a:txBody>
                    <a:bodyPr/>
                    <a:lstStyle/>
                    <a:p>
                      <a:pPr algn="l" fontAlgn="t"/>
                      <a:r>
                        <a:rPr lang="pt-BR" sz="1400" dirty="0" err="1">
                          <a:effectLst/>
                        </a:rPr>
                        <a:t>Zbyszek</a:t>
                      </a:r>
                      <a:endParaRPr lang="pt-BR" sz="1400" dirty="0">
                        <a:effectLst/>
                      </a:endParaRPr>
                    </a:p>
                  </a:txBody>
                  <a:tcPr marL="76200" marR="76200" marT="76200" marB="76200"/>
                </a:tc>
                <a:tc>
                  <a:txBody>
                    <a:bodyPr/>
                    <a:lstStyle/>
                    <a:p>
                      <a:pPr algn="l" fontAlgn="t"/>
                      <a:r>
                        <a:rPr lang="pt-BR" sz="1400" dirty="0" err="1">
                          <a:effectLst/>
                        </a:rPr>
                        <a:t>ul</a:t>
                      </a:r>
                      <a:r>
                        <a:rPr lang="pt-BR" sz="1400" dirty="0">
                          <a:effectLst/>
                        </a:rPr>
                        <a:t>. </a:t>
                      </a:r>
                      <a:r>
                        <a:rPr lang="pt-BR" sz="1400" dirty="0" err="1">
                          <a:effectLst/>
                        </a:rPr>
                        <a:t>Filtrowa</a:t>
                      </a:r>
                      <a:r>
                        <a:rPr lang="pt-BR" sz="1400" dirty="0">
                          <a:effectLst/>
                        </a:rPr>
                        <a:t> 68</a:t>
                      </a:r>
                    </a:p>
                  </a:txBody>
                  <a:tcPr marL="76200" marR="76200" marT="76200" marB="76200"/>
                </a:tc>
                <a:tc>
                  <a:txBody>
                    <a:bodyPr/>
                    <a:lstStyle/>
                    <a:p>
                      <a:pPr algn="l" fontAlgn="t"/>
                      <a:r>
                        <a:rPr lang="pt-BR" sz="1400" dirty="0" err="1">
                          <a:effectLst/>
                        </a:rPr>
                        <a:t>Walla</a:t>
                      </a:r>
                      <a:endParaRPr lang="pt-BR" sz="1400" dirty="0">
                        <a:effectLst/>
                      </a:endParaRPr>
                    </a:p>
                  </a:txBody>
                  <a:tcPr marL="76200" marR="76200" marT="76200" marB="76200"/>
                </a:tc>
                <a:tc>
                  <a:txBody>
                    <a:bodyPr/>
                    <a:lstStyle/>
                    <a:p>
                      <a:pPr algn="l" fontAlgn="t"/>
                      <a:r>
                        <a:rPr lang="pt-BR" sz="1400" dirty="0">
                          <a:effectLst/>
                        </a:rPr>
                        <a:t>01-012</a:t>
                      </a:r>
                    </a:p>
                  </a:txBody>
                  <a:tcPr marL="76200" marR="76200" marT="76200" marB="76200"/>
                </a:tc>
                <a:tc>
                  <a:txBody>
                    <a:bodyPr/>
                    <a:lstStyle/>
                    <a:p>
                      <a:pPr algn="l" fontAlgn="t"/>
                      <a:r>
                        <a:rPr lang="pt-BR" sz="1400" dirty="0" err="1">
                          <a:effectLst/>
                        </a:rPr>
                        <a:t>Poland</a:t>
                      </a:r>
                      <a:endParaRPr lang="pt-BR" sz="1400" dirty="0">
                        <a:effectLst/>
                      </a:endParaRPr>
                    </a:p>
                  </a:txBody>
                  <a:tcPr marL="76200" marR="76200" marT="76200" marB="76200"/>
                </a:tc>
                <a:extLst>
                  <a:ext uri="{0D108BD9-81ED-4DB2-BD59-A6C34878D82A}">
                    <a16:rowId xmlns:a16="http://schemas.microsoft.com/office/drawing/2014/main" val="3051874194"/>
                  </a:ext>
                </a:extLst>
              </a:tr>
              <a:tr h="384047">
                <a:tc>
                  <a:txBody>
                    <a:bodyPr/>
                    <a:lstStyle/>
                    <a:p>
                      <a:pPr algn="l" fontAlgn="t"/>
                      <a:r>
                        <a:rPr lang="pt-BR" sz="1400" dirty="0">
                          <a:effectLst/>
                        </a:rPr>
                        <a:t>92</a:t>
                      </a:r>
                    </a:p>
                  </a:txBody>
                  <a:tcPr marL="152400" marR="76200" marT="76200" marB="76200"/>
                </a:tc>
                <a:tc>
                  <a:txBody>
                    <a:bodyPr/>
                    <a:lstStyle/>
                    <a:p>
                      <a:pPr algn="l" fontAlgn="t"/>
                      <a:r>
                        <a:rPr lang="pt-BR" sz="1400">
                          <a:effectLst/>
                        </a:rPr>
                        <a:t>Cardinal</a:t>
                      </a:r>
                    </a:p>
                  </a:txBody>
                  <a:tcPr marL="76200" marR="76200" marT="76200" marB="76200"/>
                </a:tc>
                <a:tc>
                  <a:txBody>
                    <a:bodyPr/>
                    <a:lstStyle/>
                    <a:p>
                      <a:pPr algn="l" fontAlgn="t"/>
                      <a:r>
                        <a:rPr lang="pt-BR" sz="1400">
                          <a:effectLst/>
                        </a:rPr>
                        <a:t>Tom B. Erichsen</a:t>
                      </a:r>
                    </a:p>
                  </a:txBody>
                  <a:tcPr marL="76200" marR="76200" marT="76200" marB="76200"/>
                </a:tc>
                <a:tc>
                  <a:txBody>
                    <a:bodyPr/>
                    <a:lstStyle/>
                    <a:p>
                      <a:pPr algn="l" fontAlgn="t"/>
                      <a:r>
                        <a:rPr lang="pt-BR" sz="1400">
                          <a:effectLst/>
                        </a:rPr>
                        <a:t>Skagen 21</a:t>
                      </a:r>
                    </a:p>
                  </a:txBody>
                  <a:tcPr marL="76200" marR="76200" marT="76200" marB="76200"/>
                </a:tc>
                <a:tc>
                  <a:txBody>
                    <a:bodyPr/>
                    <a:lstStyle/>
                    <a:p>
                      <a:pPr algn="l" fontAlgn="t"/>
                      <a:r>
                        <a:rPr lang="pt-BR" sz="1400">
                          <a:effectLst/>
                        </a:rPr>
                        <a:t>Stavanger</a:t>
                      </a:r>
                    </a:p>
                  </a:txBody>
                  <a:tcPr marL="76200" marR="76200" marT="76200" marB="76200"/>
                </a:tc>
                <a:tc>
                  <a:txBody>
                    <a:bodyPr/>
                    <a:lstStyle/>
                    <a:p>
                      <a:pPr algn="l" fontAlgn="t"/>
                      <a:r>
                        <a:rPr lang="pt-BR" sz="1400" dirty="0">
                          <a:effectLst/>
                        </a:rPr>
                        <a:t>4006</a:t>
                      </a:r>
                    </a:p>
                  </a:txBody>
                  <a:tcPr marL="76200" marR="76200" marT="76200" marB="76200"/>
                </a:tc>
                <a:tc>
                  <a:txBody>
                    <a:bodyPr/>
                    <a:lstStyle/>
                    <a:p>
                      <a:pPr algn="l" fontAlgn="t"/>
                      <a:r>
                        <a:rPr lang="pt-BR" sz="1400" dirty="0" err="1">
                          <a:effectLst/>
                        </a:rPr>
                        <a:t>Norway</a:t>
                      </a:r>
                      <a:endParaRPr lang="pt-BR" sz="1400" dirty="0">
                        <a:effectLst/>
                      </a:endParaRPr>
                    </a:p>
                  </a:txBody>
                  <a:tcPr marL="76200" marR="76200" marT="76200" marB="76200"/>
                </a:tc>
                <a:extLst>
                  <a:ext uri="{0D108BD9-81ED-4DB2-BD59-A6C34878D82A}">
                    <a16:rowId xmlns:a16="http://schemas.microsoft.com/office/drawing/2014/main" val="3106279406"/>
                  </a:ext>
                </a:extLst>
              </a:tr>
              <a:tr h="384047">
                <a:tc>
                  <a:txBody>
                    <a:bodyPr/>
                    <a:lstStyle/>
                    <a:p>
                      <a:pPr algn="l" fontAlgn="t"/>
                      <a:r>
                        <a:rPr lang="pt-BR" sz="1400" dirty="0">
                          <a:effectLst/>
                        </a:rPr>
                        <a:t>93</a:t>
                      </a:r>
                    </a:p>
                  </a:txBody>
                  <a:tcPr marL="152400" marR="76200" marT="76200" marB="76200"/>
                </a:tc>
                <a:tc>
                  <a:txBody>
                    <a:bodyPr/>
                    <a:lstStyle/>
                    <a:p>
                      <a:pPr algn="l" fontAlgn="t"/>
                      <a:r>
                        <a:rPr lang="pt-BR" sz="1400" dirty="0" err="1">
                          <a:effectLst/>
                        </a:rPr>
                        <a:t>Toullean</a:t>
                      </a:r>
                      <a:endParaRPr lang="pt-BR" sz="1400" dirty="0">
                        <a:effectLst/>
                      </a:endParaRPr>
                    </a:p>
                  </a:txBody>
                  <a:tcPr marL="76200" marR="76200" marT="76200" marB="76200"/>
                </a:tc>
                <a:tc>
                  <a:txBody>
                    <a:bodyPr/>
                    <a:lstStyle/>
                    <a:p>
                      <a:pPr algn="l" fontAlgn="t"/>
                      <a:r>
                        <a:rPr lang="pt-BR" sz="1400" dirty="0" err="1">
                          <a:effectLst/>
                        </a:rPr>
                        <a:t>Null</a:t>
                      </a:r>
                      <a:endParaRPr lang="pt-BR" sz="1400" dirty="0">
                        <a:effectLst/>
                      </a:endParaRPr>
                    </a:p>
                  </a:txBody>
                  <a:tcPr marL="76200" marR="76200" marT="76200" marB="76200"/>
                </a:tc>
                <a:tc>
                  <a:txBody>
                    <a:bodyPr/>
                    <a:lstStyle/>
                    <a:p>
                      <a:pPr algn="l" fontAlgn="t"/>
                      <a:r>
                        <a:rPr lang="pt-BR" sz="1400" dirty="0" err="1">
                          <a:effectLst/>
                        </a:rPr>
                        <a:t>Null</a:t>
                      </a:r>
                      <a:endParaRPr lang="pt-BR" sz="1400" dirty="0">
                        <a:effectLst/>
                      </a:endParaRPr>
                    </a:p>
                  </a:txBody>
                  <a:tcPr marL="76200" marR="76200" marT="76200" marB="76200"/>
                </a:tc>
                <a:tc>
                  <a:txBody>
                    <a:bodyPr/>
                    <a:lstStyle/>
                    <a:p>
                      <a:pPr algn="l" fontAlgn="t"/>
                      <a:r>
                        <a:rPr lang="pt-BR" sz="1400" dirty="0">
                          <a:effectLst/>
                        </a:rPr>
                        <a:t>Paris</a:t>
                      </a:r>
                    </a:p>
                  </a:txBody>
                  <a:tcPr marL="76200" marR="76200" marT="76200" marB="76200"/>
                </a:tc>
                <a:tc>
                  <a:txBody>
                    <a:bodyPr/>
                    <a:lstStyle/>
                    <a:p>
                      <a:pPr algn="l" fontAlgn="t"/>
                      <a:r>
                        <a:rPr lang="pt-BR" sz="1400" dirty="0" err="1">
                          <a:effectLst/>
                        </a:rPr>
                        <a:t>Null</a:t>
                      </a:r>
                      <a:endParaRPr lang="pt-BR" sz="1400" dirty="0">
                        <a:effectLst/>
                      </a:endParaRPr>
                    </a:p>
                  </a:txBody>
                  <a:tcPr marL="76200" marR="76200" marT="76200" marB="76200"/>
                </a:tc>
                <a:tc>
                  <a:txBody>
                    <a:bodyPr/>
                    <a:lstStyle/>
                    <a:p>
                      <a:pPr algn="l" fontAlgn="t"/>
                      <a:r>
                        <a:rPr lang="pt-BR" sz="1400" dirty="0">
                          <a:effectLst/>
                        </a:rPr>
                        <a:t>France</a:t>
                      </a:r>
                    </a:p>
                  </a:txBody>
                  <a:tcPr marL="76200" marR="76200" marT="76200" marB="76200"/>
                </a:tc>
                <a:extLst>
                  <a:ext uri="{0D108BD9-81ED-4DB2-BD59-A6C34878D82A}">
                    <a16:rowId xmlns:a16="http://schemas.microsoft.com/office/drawing/2014/main" val="160524732"/>
                  </a:ext>
                </a:extLst>
              </a:tr>
            </a:tbl>
          </a:graphicData>
        </a:graphic>
      </p:graphicFrame>
      <p:sp>
        <p:nvSpPr>
          <p:cNvPr id="5" name="Retângulo 4">
            <a:extLst>
              <a:ext uri="{FF2B5EF4-FFF2-40B4-BE49-F238E27FC236}">
                <a16:creationId xmlns:a16="http://schemas.microsoft.com/office/drawing/2014/main" id="{3CF6503D-D878-43A7-B97A-22348E7DAE52}"/>
              </a:ext>
            </a:extLst>
          </p:cNvPr>
          <p:cNvSpPr/>
          <p:nvPr/>
        </p:nvSpPr>
        <p:spPr>
          <a:xfrm>
            <a:off x="450011" y="4951561"/>
            <a:ext cx="11291976" cy="491707"/>
          </a:xfrm>
          <a:prstGeom prst="rect">
            <a:avLst/>
          </a:prstGeom>
          <a:noFill/>
          <a:ln w="38100">
            <a:solidFill>
              <a:srgbClr val="C0000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95467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27B648-983C-49FF-82D9-F8D7DBC4ACD9}"/>
              </a:ext>
            </a:extLst>
          </p:cNvPr>
          <p:cNvSpPr>
            <a:spLocks noGrp="1"/>
          </p:cNvSpPr>
          <p:nvPr>
            <p:ph type="title"/>
          </p:nvPr>
        </p:nvSpPr>
        <p:spPr/>
        <p:txBody>
          <a:bodyPr/>
          <a:lstStyle/>
          <a:p>
            <a:r>
              <a:rPr lang="pt-BR" dirty="0"/>
              <a:t>Instrução </a:t>
            </a:r>
            <a:r>
              <a:rPr lang="pt-BR" dirty="0" err="1"/>
              <a:t>select</a:t>
            </a:r>
            <a:r>
              <a:rPr lang="pt-BR" dirty="0"/>
              <a:t> </a:t>
            </a:r>
            <a:r>
              <a:rPr lang="pt-BR" sz="1600" dirty="0"/>
              <a:t>(</a:t>
            </a:r>
            <a:r>
              <a:rPr lang="pt-BR" sz="1600" dirty="0" err="1"/>
              <a:t>mysql</a:t>
            </a:r>
            <a:r>
              <a:rPr lang="pt-BR" sz="1600" dirty="0"/>
              <a:t>)</a:t>
            </a:r>
          </a:p>
        </p:txBody>
      </p:sp>
      <p:sp>
        <p:nvSpPr>
          <p:cNvPr id="3" name="Espaço Reservado para Conteúdo 2">
            <a:extLst>
              <a:ext uri="{FF2B5EF4-FFF2-40B4-BE49-F238E27FC236}">
                <a16:creationId xmlns:a16="http://schemas.microsoft.com/office/drawing/2014/main" id="{9C272AF3-D667-4271-A383-4B7CF785F466}"/>
              </a:ext>
            </a:extLst>
          </p:cNvPr>
          <p:cNvSpPr>
            <a:spLocks noGrp="1"/>
          </p:cNvSpPr>
          <p:nvPr>
            <p:ph idx="1"/>
          </p:nvPr>
        </p:nvSpPr>
        <p:spPr>
          <a:xfrm>
            <a:off x="1024129" y="2286000"/>
            <a:ext cx="5135132" cy="4023360"/>
          </a:xfrm>
        </p:spPr>
        <p:txBody>
          <a:bodyPr/>
          <a:lstStyle/>
          <a:p>
            <a:pPr algn="just">
              <a:lnSpc>
                <a:spcPct val="150000"/>
              </a:lnSpc>
            </a:pPr>
            <a:r>
              <a:rPr lang="pt-BR" dirty="0"/>
              <a:t>A cláusula SQL é utilizada para selecionar dados a partir de uma tabela. Os dados retornados são salvos em uma tabela resultado, chamada de </a:t>
            </a:r>
            <a:r>
              <a:rPr lang="pt-BR" i="1" dirty="0" err="1"/>
              <a:t>result-set</a:t>
            </a:r>
            <a:r>
              <a:rPr lang="pt-BR" dirty="0"/>
              <a:t>.</a:t>
            </a:r>
          </a:p>
          <a:p>
            <a:pPr algn="just">
              <a:lnSpc>
                <a:spcPct val="150000"/>
              </a:lnSpc>
            </a:pPr>
            <a:endParaRPr lang="pt-BR" dirty="0"/>
          </a:p>
        </p:txBody>
      </p:sp>
      <p:sp>
        <p:nvSpPr>
          <p:cNvPr id="4" name="Retângulo 3">
            <a:extLst>
              <a:ext uri="{FF2B5EF4-FFF2-40B4-BE49-F238E27FC236}">
                <a16:creationId xmlns:a16="http://schemas.microsoft.com/office/drawing/2014/main" id="{91FB3769-D96F-4870-9227-4929E1DA8BA0}"/>
              </a:ext>
            </a:extLst>
          </p:cNvPr>
          <p:cNvSpPr/>
          <p:nvPr/>
        </p:nvSpPr>
        <p:spPr>
          <a:xfrm>
            <a:off x="6840747" y="2736704"/>
            <a:ext cx="5029200" cy="914400"/>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pt-BR" sz="1600" b="1" dirty="0">
                <a:solidFill>
                  <a:srgbClr val="66FF99"/>
                </a:solidFill>
                <a:latin typeface="Courier New" panose="02070309020205020404" pitchFamily="49" charset="0"/>
                <a:cs typeface="Courier New" panose="02070309020205020404" pitchFamily="49" charset="0"/>
              </a:rPr>
              <a:t>SELECT</a:t>
            </a:r>
            <a:r>
              <a:rPr lang="pt-BR" sz="1600" b="1" dirty="0">
                <a:latin typeface="Courier New" panose="02070309020205020404" pitchFamily="49" charset="0"/>
                <a:cs typeface="Courier New" panose="02070309020205020404" pitchFamily="49" charset="0"/>
              </a:rPr>
              <a:t> coluna1, coluna2, ...</a:t>
            </a:r>
          </a:p>
          <a:p>
            <a:pPr lvl="1"/>
            <a:r>
              <a:rPr lang="pt-BR" sz="1600" b="1" dirty="0">
                <a:solidFill>
                  <a:srgbClr val="66FF99"/>
                </a:solidFill>
                <a:latin typeface="Courier New" panose="02070309020205020404" pitchFamily="49" charset="0"/>
                <a:cs typeface="Courier New" panose="02070309020205020404" pitchFamily="49" charset="0"/>
              </a:rPr>
              <a:t>FROM</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nome_tabela</a:t>
            </a:r>
            <a:r>
              <a:rPr lang="pt-BR" sz="1600" b="1" dirty="0">
                <a:latin typeface="Courier New" panose="02070309020205020404" pitchFamily="49" charset="0"/>
                <a:cs typeface="Courier New" panose="02070309020205020404" pitchFamily="49" charset="0"/>
              </a:rPr>
              <a:t>;</a:t>
            </a:r>
          </a:p>
        </p:txBody>
      </p:sp>
      <p:sp>
        <p:nvSpPr>
          <p:cNvPr id="5" name="CaixaDeTexto 4">
            <a:extLst>
              <a:ext uri="{FF2B5EF4-FFF2-40B4-BE49-F238E27FC236}">
                <a16:creationId xmlns:a16="http://schemas.microsoft.com/office/drawing/2014/main" id="{2BC4260C-C426-4480-854D-3D793A4460AB}"/>
              </a:ext>
            </a:extLst>
          </p:cNvPr>
          <p:cNvSpPr txBox="1"/>
          <p:nvPr/>
        </p:nvSpPr>
        <p:spPr>
          <a:xfrm>
            <a:off x="6840747" y="2367372"/>
            <a:ext cx="889987" cy="369332"/>
          </a:xfrm>
          <a:prstGeom prst="rect">
            <a:avLst/>
          </a:prstGeom>
          <a:noFill/>
        </p:spPr>
        <p:txBody>
          <a:bodyPr wrap="none" rtlCol="0">
            <a:spAutoFit/>
          </a:bodyPr>
          <a:lstStyle/>
          <a:p>
            <a:r>
              <a:rPr lang="pt-BR" b="1" dirty="0"/>
              <a:t>Sintaxe</a:t>
            </a:r>
          </a:p>
        </p:txBody>
      </p:sp>
      <p:sp>
        <p:nvSpPr>
          <p:cNvPr id="6" name="Retângulo 5">
            <a:extLst>
              <a:ext uri="{FF2B5EF4-FFF2-40B4-BE49-F238E27FC236}">
                <a16:creationId xmlns:a16="http://schemas.microsoft.com/office/drawing/2014/main" id="{F1EFC0A5-97C1-4BAD-96AE-472EA89F9E5C}"/>
              </a:ext>
            </a:extLst>
          </p:cNvPr>
          <p:cNvSpPr/>
          <p:nvPr/>
        </p:nvSpPr>
        <p:spPr>
          <a:xfrm>
            <a:off x="6840747" y="5080213"/>
            <a:ext cx="5029200" cy="914400"/>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pt-BR" sz="1600" b="1" dirty="0">
                <a:solidFill>
                  <a:srgbClr val="66FF99"/>
                </a:solidFill>
                <a:latin typeface="Courier New" panose="02070309020205020404" pitchFamily="49" charset="0"/>
                <a:cs typeface="Courier New" panose="02070309020205020404" pitchFamily="49" charset="0"/>
              </a:rPr>
              <a:t>SELECT</a:t>
            </a:r>
            <a:r>
              <a:rPr lang="pt-BR" sz="1600" b="1" dirty="0">
                <a:latin typeface="Courier New" panose="02070309020205020404" pitchFamily="49" charset="0"/>
                <a:cs typeface="Courier New" panose="02070309020205020404" pitchFamily="49" charset="0"/>
              </a:rPr>
              <a:t> * </a:t>
            </a:r>
            <a:r>
              <a:rPr lang="pt-BR" sz="1600" b="1" dirty="0">
                <a:solidFill>
                  <a:srgbClr val="66FF99"/>
                </a:solidFill>
                <a:latin typeface="Courier New" panose="02070309020205020404" pitchFamily="49" charset="0"/>
                <a:cs typeface="Courier New" panose="02070309020205020404" pitchFamily="49" charset="0"/>
              </a:rPr>
              <a:t>FROM</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nome_tabela</a:t>
            </a:r>
            <a:r>
              <a:rPr lang="pt-BR" sz="1600" b="1" dirty="0">
                <a:latin typeface="Courier New" panose="02070309020205020404" pitchFamily="49" charset="0"/>
                <a:cs typeface="Courier New" panose="02070309020205020404" pitchFamily="49" charset="0"/>
              </a:rPr>
              <a:t>;</a:t>
            </a:r>
          </a:p>
        </p:txBody>
      </p:sp>
      <p:sp>
        <p:nvSpPr>
          <p:cNvPr id="7" name="CaixaDeTexto 6">
            <a:extLst>
              <a:ext uri="{FF2B5EF4-FFF2-40B4-BE49-F238E27FC236}">
                <a16:creationId xmlns:a16="http://schemas.microsoft.com/office/drawing/2014/main" id="{D80CDFD1-B6D0-4307-9307-AD0877205945}"/>
              </a:ext>
            </a:extLst>
          </p:cNvPr>
          <p:cNvSpPr txBox="1"/>
          <p:nvPr/>
        </p:nvSpPr>
        <p:spPr>
          <a:xfrm>
            <a:off x="6840747" y="4710881"/>
            <a:ext cx="428322" cy="369332"/>
          </a:xfrm>
          <a:prstGeom prst="rect">
            <a:avLst/>
          </a:prstGeom>
          <a:noFill/>
        </p:spPr>
        <p:txBody>
          <a:bodyPr wrap="none" rtlCol="0">
            <a:spAutoFit/>
          </a:bodyPr>
          <a:lstStyle/>
          <a:p>
            <a:r>
              <a:rPr lang="pt-BR" b="1" dirty="0"/>
              <a:t>ou</a:t>
            </a:r>
          </a:p>
        </p:txBody>
      </p:sp>
      <p:sp>
        <p:nvSpPr>
          <p:cNvPr id="8" name="Balão de Pensamento: Nuvem 7">
            <a:extLst>
              <a:ext uri="{FF2B5EF4-FFF2-40B4-BE49-F238E27FC236}">
                <a16:creationId xmlns:a16="http://schemas.microsoft.com/office/drawing/2014/main" id="{605ABAE9-B823-46DA-AFA9-4BBDE805054B}"/>
              </a:ext>
            </a:extLst>
          </p:cNvPr>
          <p:cNvSpPr/>
          <p:nvPr/>
        </p:nvSpPr>
        <p:spPr>
          <a:xfrm>
            <a:off x="8229599" y="1247750"/>
            <a:ext cx="3743865" cy="1034424"/>
          </a:xfrm>
          <a:prstGeom prst="cloudCallout">
            <a:avLst>
              <a:gd name="adj1" fmla="val -22108"/>
              <a:gd name="adj2" fmla="val 108609"/>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1200" dirty="0">
                <a:solidFill>
                  <a:schemeClr val="bg1"/>
                </a:solidFill>
                <a:latin typeface="Arial" panose="020B0604020202020204" pitchFamily="34" charset="0"/>
                <a:cs typeface="Arial" panose="020B0604020202020204" pitchFamily="34" charset="0"/>
              </a:rPr>
              <a:t>Coluna 1 e coluna 2, são colunas da tabela</a:t>
            </a:r>
          </a:p>
        </p:txBody>
      </p:sp>
      <p:sp>
        <p:nvSpPr>
          <p:cNvPr id="9" name="Balão de Pensamento: Nuvem 8">
            <a:extLst>
              <a:ext uri="{FF2B5EF4-FFF2-40B4-BE49-F238E27FC236}">
                <a16:creationId xmlns:a16="http://schemas.microsoft.com/office/drawing/2014/main" id="{C7C164F3-5ECD-4168-B886-C87AC496D956}"/>
              </a:ext>
            </a:extLst>
          </p:cNvPr>
          <p:cNvSpPr/>
          <p:nvPr/>
        </p:nvSpPr>
        <p:spPr>
          <a:xfrm>
            <a:off x="8229599" y="4274622"/>
            <a:ext cx="3743865" cy="602410"/>
          </a:xfrm>
          <a:prstGeom prst="cloudCallout">
            <a:avLst>
              <a:gd name="adj1" fmla="val -22108"/>
              <a:gd name="adj2" fmla="val 108609"/>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1200" dirty="0">
                <a:solidFill>
                  <a:schemeClr val="bg1"/>
                </a:solidFill>
                <a:latin typeface="Arial" panose="020B0604020202020204" pitchFamily="34" charset="0"/>
                <a:cs typeface="Arial" panose="020B0604020202020204" pitchFamily="34" charset="0"/>
              </a:rPr>
              <a:t>Se você desejar selecionar todas as colunas da tabela.</a:t>
            </a:r>
          </a:p>
        </p:txBody>
      </p:sp>
    </p:spTree>
    <p:extLst>
      <p:ext uri="{BB962C8B-B14F-4D97-AF65-F5344CB8AC3E}">
        <p14:creationId xmlns:p14="http://schemas.microsoft.com/office/powerpoint/2010/main" val="325798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78BEE3-BFC5-492D-B5FE-32198D9B1FCB}"/>
              </a:ext>
            </a:extLst>
          </p:cNvPr>
          <p:cNvSpPr>
            <a:spLocks noGrp="1"/>
          </p:cNvSpPr>
          <p:nvPr>
            <p:ph type="title"/>
          </p:nvPr>
        </p:nvSpPr>
        <p:spPr/>
        <p:txBody>
          <a:bodyPr/>
          <a:lstStyle/>
          <a:p>
            <a:r>
              <a:rPr lang="pt-BR" dirty="0"/>
              <a:t>Tabela exemplo</a:t>
            </a:r>
          </a:p>
        </p:txBody>
      </p:sp>
      <p:pic>
        <p:nvPicPr>
          <p:cNvPr id="4" name="Imagem 3">
            <a:extLst>
              <a:ext uri="{FF2B5EF4-FFF2-40B4-BE49-F238E27FC236}">
                <a16:creationId xmlns:a16="http://schemas.microsoft.com/office/drawing/2014/main" id="{651EB649-A9E8-4ADE-98B2-FC689991C658}"/>
              </a:ext>
            </a:extLst>
          </p:cNvPr>
          <p:cNvPicPr>
            <a:picLocks noChangeAspect="1"/>
          </p:cNvPicPr>
          <p:nvPr/>
        </p:nvPicPr>
        <p:blipFill>
          <a:blip r:embed="rId2"/>
          <a:stretch>
            <a:fillRect/>
          </a:stretch>
        </p:blipFill>
        <p:spPr>
          <a:xfrm>
            <a:off x="1613140" y="2642370"/>
            <a:ext cx="9193242" cy="2066304"/>
          </a:xfrm>
          <a:prstGeom prst="rect">
            <a:avLst/>
          </a:prstGeom>
        </p:spPr>
      </p:pic>
    </p:spTree>
    <p:extLst>
      <p:ext uri="{BB962C8B-B14F-4D97-AF65-F5344CB8AC3E}">
        <p14:creationId xmlns:p14="http://schemas.microsoft.com/office/powerpoint/2010/main" val="1304828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CB1D25-4A34-42FD-93A3-97C971E20234}"/>
              </a:ext>
            </a:extLst>
          </p:cNvPr>
          <p:cNvSpPr>
            <a:spLocks noGrp="1"/>
          </p:cNvSpPr>
          <p:nvPr>
            <p:ph type="title"/>
          </p:nvPr>
        </p:nvSpPr>
        <p:spPr/>
        <p:txBody>
          <a:bodyPr/>
          <a:lstStyle/>
          <a:p>
            <a:r>
              <a:rPr lang="pt-BR" dirty="0"/>
              <a:t>Exemplo 01</a:t>
            </a:r>
          </a:p>
        </p:txBody>
      </p:sp>
      <p:sp>
        <p:nvSpPr>
          <p:cNvPr id="3" name="Espaço Reservado para Conteúdo 2">
            <a:extLst>
              <a:ext uri="{FF2B5EF4-FFF2-40B4-BE49-F238E27FC236}">
                <a16:creationId xmlns:a16="http://schemas.microsoft.com/office/drawing/2014/main" id="{B7C1E6B5-1458-4944-A41B-B4665C7CCD8E}"/>
              </a:ext>
            </a:extLst>
          </p:cNvPr>
          <p:cNvSpPr>
            <a:spLocks noGrp="1"/>
          </p:cNvSpPr>
          <p:nvPr>
            <p:ph idx="1"/>
          </p:nvPr>
        </p:nvSpPr>
        <p:spPr/>
        <p:txBody>
          <a:bodyPr/>
          <a:lstStyle/>
          <a:p>
            <a:pPr algn="just"/>
            <a:r>
              <a:rPr lang="pt-BR" dirty="0"/>
              <a:t>O comando a seguir seleciona todos os registros contidos na tabela </a:t>
            </a:r>
            <a:r>
              <a:rPr lang="pt-BR" i="1" dirty="0"/>
              <a:t>“</a:t>
            </a:r>
            <a:r>
              <a:rPr lang="pt-BR" i="1" dirty="0" err="1"/>
              <a:t>Customers</a:t>
            </a:r>
            <a:r>
              <a:rPr lang="pt-BR" i="1" dirty="0"/>
              <a:t>”</a:t>
            </a:r>
            <a:r>
              <a:rPr lang="pt-BR" dirty="0"/>
              <a:t>.</a:t>
            </a:r>
          </a:p>
        </p:txBody>
      </p:sp>
      <p:sp>
        <p:nvSpPr>
          <p:cNvPr id="4" name="Retângulo 3">
            <a:extLst>
              <a:ext uri="{FF2B5EF4-FFF2-40B4-BE49-F238E27FC236}">
                <a16:creationId xmlns:a16="http://schemas.microsoft.com/office/drawing/2014/main" id="{D2DFF7BF-1F86-4940-95CD-A5AC7FC0E2CB}"/>
              </a:ext>
            </a:extLst>
          </p:cNvPr>
          <p:cNvSpPr/>
          <p:nvPr/>
        </p:nvSpPr>
        <p:spPr>
          <a:xfrm>
            <a:off x="1846054" y="3933645"/>
            <a:ext cx="7806904" cy="914400"/>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pt-BR" sz="2400" b="1" dirty="0">
                <a:solidFill>
                  <a:srgbClr val="66FF99"/>
                </a:solidFill>
                <a:latin typeface="Courier New" panose="02070309020205020404" pitchFamily="49" charset="0"/>
                <a:cs typeface="Courier New" panose="02070309020205020404" pitchFamily="49" charset="0"/>
              </a:rPr>
              <a:t>SELECT</a:t>
            </a:r>
            <a:r>
              <a:rPr lang="pt-BR" sz="2400" b="1" dirty="0">
                <a:latin typeface="Courier New" panose="02070309020205020404" pitchFamily="49" charset="0"/>
                <a:cs typeface="Courier New" panose="02070309020205020404" pitchFamily="49" charset="0"/>
              </a:rPr>
              <a:t> * </a:t>
            </a:r>
            <a:r>
              <a:rPr lang="pt-BR" sz="2400" b="1" dirty="0">
                <a:solidFill>
                  <a:srgbClr val="66FF99"/>
                </a:solidFill>
                <a:latin typeface="Courier New" panose="02070309020205020404" pitchFamily="49" charset="0"/>
                <a:cs typeface="Courier New" panose="02070309020205020404" pitchFamily="49" charset="0"/>
              </a:rPr>
              <a:t>FROM</a:t>
            </a:r>
            <a:r>
              <a:rPr lang="pt-BR" sz="2400" b="1" dirty="0">
                <a:latin typeface="Courier New" panose="02070309020205020404" pitchFamily="49" charset="0"/>
                <a:cs typeface="Courier New" panose="02070309020205020404" pitchFamily="49" charset="0"/>
              </a:rPr>
              <a:t> </a:t>
            </a:r>
            <a:r>
              <a:rPr lang="pt-BR" sz="2400" b="1" dirty="0" err="1">
                <a:latin typeface="Courier New" panose="02070309020205020404" pitchFamily="49" charset="0"/>
                <a:cs typeface="Courier New" panose="02070309020205020404" pitchFamily="49" charset="0"/>
              </a:rPr>
              <a:t>Customers</a:t>
            </a:r>
            <a:r>
              <a:rPr lang="pt-BR" sz="2400" b="1" dirty="0">
                <a:latin typeface="Courier New" panose="02070309020205020404" pitchFamily="49" charset="0"/>
                <a:cs typeface="Courier New" panose="02070309020205020404" pitchFamily="49" charset="0"/>
              </a:rPr>
              <a:t>;</a:t>
            </a:r>
          </a:p>
        </p:txBody>
      </p:sp>
      <p:sp>
        <p:nvSpPr>
          <p:cNvPr id="5" name="CaixaDeTexto 4">
            <a:extLst>
              <a:ext uri="{FF2B5EF4-FFF2-40B4-BE49-F238E27FC236}">
                <a16:creationId xmlns:a16="http://schemas.microsoft.com/office/drawing/2014/main" id="{2E9258C2-E38A-4C17-9077-69AB4CC70908}"/>
              </a:ext>
            </a:extLst>
          </p:cNvPr>
          <p:cNvSpPr txBox="1"/>
          <p:nvPr/>
        </p:nvSpPr>
        <p:spPr>
          <a:xfrm>
            <a:off x="1846054" y="3564313"/>
            <a:ext cx="1013419" cy="369332"/>
          </a:xfrm>
          <a:prstGeom prst="rect">
            <a:avLst/>
          </a:prstGeom>
          <a:noFill/>
        </p:spPr>
        <p:txBody>
          <a:bodyPr wrap="none" rtlCol="0">
            <a:spAutoFit/>
          </a:bodyPr>
          <a:lstStyle/>
          <a:p>
            <a:r>
              <a:rPr lang="pt-BR" b="1" dirty="0"/>
              <a:t>Exemplo</a:t>
            </a:r>
          </a:p>
        </p:txBody>
      </p:sp>
    </p:spTree>
    <p:extLst>
      <p:ext uri="{BB962C8B-B14F-4D97-AF65-F5344CB8AC3E}">
        <p14:creationId xmlns:p14="http://schemas.microsoft.com/office/powerpoint/2010/main" val="3102261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EE8B8-00F6-4E3C-9F98-C4E4357169E6}"/>
              </a:ext>
            </a:extLst>
          </p:cNvPr>
          <p:cNvSpPr>
            <a:spLocks noGrp="1"/>
          </p:cNvSpPr>
          <p:nvPr>
            <p:ph type="title"/>
          </p:nvPr>
        </p:nvSpPr>
        <p:spPr/>
        <p:txBody>
          <a:bodyPr/>
          <a:lstStyle/>
          <a:p>
            <a:r>
              <a:rPr lang="pt-BR" dirty="0"/>
              <a:t>Exemplo 02</a:t>
            </a:r>
          </a:p>
        </p:txBody>
      </p:sp>
      <p:sp>
        <p:nvSpPr>
          <p:cNvPr id="3" name="Espaço Reservado para Conteúdo 2">
            <a:extLst>
              <a:ext uri="{FF2B5EF4-FFF2-40B4-BE49-F238E27FC236}">
                <a16:creationId xmlns:a16="http://schemas.microsoft.com/office/drawing/2014/main" id="{DD2F4C23-05C8-41BC-832C-9F07D496528B}"/>
              </a:ext>
            </a:extLst>
          </p:cNvPr>
          <p:cNvSpPr>
            <a:spLocks noGrp="1"/>
          </p:cNvSpPr>
          <p:nvPr>
            <p:ph idx="1"/>
          </p:nvPr>
        </p:nvSpPr>
        <p:spPr/>
        <p:txBody>
          <a:bodyPr/>
          <a:lstStyle/>
          <a:p>
            <a:pPr>
              <a:lnSpc>
                <a:spcPct val="150000"/>
              </a:lnSpc>
            </a:pPr>
            <a:r>
              <a:rPr lang="pt-BR" dirty="0"/>
              <a:t>A instrução a seguir seleciona as colunas Nome do Cliente, Cidade e País da tabela Clientes.</a:t>
            </a:r>
          </a:p>
        </p:txBody>
      </p:sp>
      <p:sp>
        <p:nvSpPr>
          <p:cNvPr id="4" name="Retângulo 3">
            <a:extLst>
              <a:ext uri="{FF2B5EF4-FFF2-40B4-BE49-F238E27FC236}">
                <a16:creationId xmlns:a16="http://schemas.microsoft.com/office/drawing/2014/main" id="{1601A2DA-7810-405E-B586-60386A1B509E}"/>
              </a:ext>
            </a:extLst>
          </p:cNvPr>
          <p:cNvSpPr/>
          <p:nvPr/>
        </p:nvSpPr>
        <p:spPr>
          <a:xfrm>
            <a:off x="1846054" y="3933645"/>
            <a:ext cx="7806904" cy="914400"/>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solidFill>
                  <a:srgbClr val="66FF99"/>
                </a:solidFill>
                <a:latin typeface="Courier New" panose="02070309020205020404" pitchFamily="49" charset="0"/>
                <a:cs typeface="Courier New" panose="02070309020205020404" pitchFamily="49" charset="0"/>
              </a:rPr>
              <a:t>SELECT </a:t>
            </a:r>
            <a:r>
              <a:rPr lang="en-US" dirty="0" err="1">
                <a:solidFill>
                  <a:schemeClr val="tx1"/>
                </a:solidFill>
                <a:latin typeface="Courier New" panose="02070309020205020404" pitchFamily="49" charset="0"/>
                <a:cs typeface="Courier New" panose="02070309020205020404" pitchFamily="49" charset="0"/>
              </a:rPr>
              <a:t>CustomerName</a:t>
            </a:r>
            <a:r>
              <a:rPr lang="en-US" dirty="0">
                <a:solidFill>
                  <a:schemeClr val="tx1"/>
                </a:solidFill>
                <a:latin typeface="Courier New" panose="02070309020205020404" pitchFamily="49" charset="0"/>
                <a:cs typeface="Courier New" panose="02070309020205020404" pitchFamily="49" charset="0"/>
              </a:rPr>
              <a:t>, City, Country</a:t>
            </a:r>
            <a:r>
              <a:rPr lang="en-US" dirty="0">
                <a:solidFill>
                  <a:srgbClr val="66FF99"/>
                </a:solidFill>
                <a:latin typeface="Courier New" panose="02070309020205020404" pitchFamily="49" charset="0"/>
                <a:cs typeface="Courier New" panose="02070309020205020404" pitchFamily="49" charset="0"/>
              </a:rPr>
              <a:t> FROM </a:t>
            </a:r>
            <a:r>
              <a:rPr lang="en-US" dirty="0">
                <a:solidFill>
                  <a:schemeClr val="tx1"/>
                </a:solidFill>
                <a:latin typeface="Courier New" panose="02070309020205020404" pitchFamily="49" charset="0"/>
                <a:cs typeface="Courier New" panose="02070309020205020404" pitchFamily="49" charset="0"/>
              </a:rPr>
              <a:t>Customers;</a:t>
            </a:r>
            <a:endParaRPr lang="pt-BR" dirty="0">
              <a:solidFill>
                <a:schemeClr val="tx1"/>
              </a:solidFill>
              <a:latin typeface="Courier New" panose="02070309020205020404" pitchFamily="49" charset="0"/>
              <a:cs typeface="Courier New" panose="02070309020205020404" pitchFamily="49" charset="0"/>
            </a:endParaRPr>
          </a:p>
        </p:txBody>
      </p:sp>
      <p:sp>
        <p:nvSpPr>
          <p:cNvPr id="5" name="CaixaDeTexto 4">
            <a:extLst>
              <a:ext uri="{FF2B5EF4-FFF2-40B4-BE49-F238E27FC236}">
                <a16:creationId xmlns:a16="http://schemas.microsoft.com/office/drawing/2014/main" id="{312E49D2-48E3-4234-8C0F-2C6523629131}"/>
              </a:ext>
            </a:extLst>
          </p:cNvPr>
          <p:cNvSpPr txBox="1"/>
          <p:nvPr/>
        </p:nvSpPr>
        <p:spPr>
          <a:xfrm>
            <a:off x="1846054" y="3564313"/>
            <a:ext cx="1013419" cy="369332"/>
          </a:xfrm>
          <a:prstGeom prst="rect">
            <a:avLst/>
          </a:prstGeom>
          <a:noFill/>
        </p:spPr>
        <p:txBody>
          <a:bodyPr wrap="none" rtlCol="0">
            <a:spAutoFit/>
          </a:bodyPr>
          <a:lstStyle/>
          <a:p>
            <a:r>
              <a:rPr lang="pt-BR" b="1" dirty="0"/>
              <a:t>Exemplo</a:t>
            </a:r>
          </a:p>
        </p:txBody>
      </p:sp>
    </p:spTree>
    <p:extLst>
      <p:ext uri="{BB962C8B-B14F-4D97-AF65-F5344CB8AC3E}">
        <p14:creationId xmlns:p14="http://schemas.microsoft.com/office/powerpoint/2010/main" val="18467210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8DF7A8-FA9E-4239-A559-8C3A8A9916E1}"/>
              </a:ext>
            </a:extLst>
          </p:cNvPr>
          <p:cNvSpPr>
            <a:spLocks noGrp="1"/>
          </p:cNvSpPr>
          <p:nvPr>
            <p:ph type="title"/>
          </p:nvPr>
        </p:nvSpPr>
        <p:spPr/>
        <p:txBody>
          <a:bodyPr/>
          <a:lstStyle/>
          <a:p>
            <a:r>
              <a:rPr lang="pt-BR" dirty="0"/>
              <a:t>Lembre-se que...</a:t>
            </a:r>
          </a:p>
        </p:txBody>
      </p:sp>
      <p:sp>
        <p:nvSpPr>
          <p:cNvPr id="3" name="Espaço Reservado para Conteúdo 2">
            <a:extLst>
              <a:ext uri="{FF2B5EF4-FFF2-40B4-BE49-F238E27FC236}">
                <a16:creationId xmlns:a16="http://schemas.microsoft.com/office/drawing/2014/main" id="{F0292B99-708E-464E-A6AA-7554B76D0162}"/>
              </a:ext>
            </a:extLst>
          </p:cNvPr>
          <p:cNvSpPr>
            <a:spLocks noGrp="1"/>
          </p:cNvSpPr>
          <p:nvPr>
            <p:ph idx="1"/>
          </p:nvPr>
        </p:nvSpPr>
        <p:spPr>
          <a:xfrm>
            <a:off x="1024128" y="2286000"/>
            <a:ext cx="9720073" cy="4023360"/>
          </a:xfrm>
        </p:spPr>
        <p:txBody>
          <a:bodyPr/>
          <a:lstStyle/>
          <a:p>
            <a:r>
              <a:rPr lang="pt-BR" dirty="0"/>
              <a:t>As </a:t>
            </a:r>
            <a:r>
              <a:rPr lang="pt-BR" dirty="0" err="1"/>
              <a:t>claúsulas</a:t>
            </a:r>
            <a:r>
              <a:rPr lang="pt-BR" dirty="0"/>
              <a:t> SQL não são case </a:t>
            </a:r>
            <a:r>
              <a:rPr lang="pt-BR" dirty="0" err="1"/>
              <a:t>sentive</a:t>
            </a:r>
            <a:r>
              <a:rPr lang="pt-BR" dirty="0"/>
              <a:t>:</a:t>
            </a:r>
          </a:p>
          <a:p>
            <a:endParaRPr lang="pt-BR" dirty="0"/>
          </a:p>
          <a:p>
            <a:endParaRPr lang="pt-BR" dirty="0"/>
          </a:p>
          <a:p>
            <a:endParaRPr lang="pt-BR" dirty="0"/>
          </a:p>
          <a:p>
            <a:pPr algn="ctr"/>
            <a:r>
              <a:rPr lang="pt-BR" sz="4000" b="1" dirty="0" err="1">
                <a:solidFill>
                  <a:srgbClr val="66FF99"/>
                </a:solidFill>
                <a:latin typeface="Courier New" panose="02070309020205020404" pitchFamily="49" charset="0"/>
                <a:cs typeface="Courier New" panose="02070309020205020404" pitchFamily="49" charset="0"/>
              </a:rPr>
              <a:t>select</a:t>
            </a:r>
            <a:r>
              <a:rPr lang="pt-BR" sz="4000" dirty="0"/>
              <a:t> é o mesmo que </a:t>
            </a:r>
            <a:r>
              <a:rPr lang="pt-BR" sz="4000" b="1" dirty="0">
                <a:solidFill>
                  <a:srgbClr val="66FF99"/>
                </a:solidFill>
                <a:latin typeface="Courier New" panose="02070309020205020404" pitchFamily="49" charset="0"/>
                <a:cs typeface="Courier New" panose="02070309020205020404" pitchFamily="49" charset="0"/>
              </a:rPr>
              <a:t>SELECT</a:t>
            </a:r>
          </a:p>
        </p:txBody>
      </p:sp>
    </p:spTree>
    <p:extLst>
      <p:ext uri="{BB962C8B-B14F-4D97-AF65-F5344CB8AC3E}">
        <p14:creationId xmlns:p14="http://schemas.microsoft.com/office/powerpoint/2010/main" val="15940355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BF6317-2738-491B-ABEB-C5E9F5DA4B7A}"/>
              </a:ext>
            </a:extLst>
          </p:cNvPr>
          <p:cNvSpPr>
            <a:spLocks noGrp="1"/>
          </p:cNvSpPr>
          <p:nvPr>
            <p:ph type="title"/>
          </p:nvPr>
        </p:nvSpPr>
        <p:spPr/>
        <p:txBody>
          <a:bodyPr/>
          <a:lstStyle/>
          <a:p>
            <a:r>
              <a:rPr lang="pt-BR" dirty="0" err="1"/>
              <a:t>Select</a:t>
            </a:r>
            <a:r>
              <a:rPr lang="pt-BR" dirty="0"/>
              <a:t> </a:t>
            </a:r>
            <a:r>
              <a:rPr lang="pt-BR" dirty="0" err="1"/>
              <a:t>distinct</a:t>
            </a:r>
            <a:endParaRPr lang="pt-BR" dirty="0"/>
          </a:p>
        </p:txBody>
      </p:sp>
      <p:sp>
        <p:nvSpPr>
          <p:cNvPr id="3" name="Espaço Reservado para Conteúdo 2">
            <a:extLst>
              <a:ext uri="{FF2B5EF4-FFF2-40B4-BE49-F238E27FC236}">
                <a16:creationId xmlns:a16="http://schemas.microsoft.com/office/drawing/2014/main" id="{3DBCF559-31B6-4DDB-A37E-DFB6ED9146D9}"/>
              </a:ext>
            </a:extLst>
          </p:cNvPr>
          <p:cNvSpPr>
            <a:spLocks noGrp="1"/>
          </p:cNvSpPr>
          <p:nvPr>
            <p:ph idx="1"/>
          </p:nvPr>
        </p:nvSpPr>
        <p:spPr>
          <a:xfrm>
            <a:off x="1024129" y="2286000"/>
            <a:ext cx="5316286" cy="4023360"/>
          </a:xfrm>
        </p:spPr>
        <p:txBody>
          <a:bodyPr/>
          <a:lstStyle/>
          <a:p>
            <a:pPr algn="just">
              <a:lnSpc>
                <a:spcPct val="150000"/>
              </a:lnSpc>
            </a:pPr>
            <a:r>
              <a:rPr lang="pt-BR" dirty="0"/>
              <a:t>A instrução </a:t>
            </a:r>
            <a:r>
              <a:rPr lang="pt-BR" dirty="0">
                <a:solidFill>
                  <a:srgbClr val="66FF99"/>
                </a:solidFill>
                <a:latin typeface="Courier New" panose="02070309020205020404" pitchFamily="49" charset="0"/>
                <a:cs typeface="Courier New" panose="02070309020205020404" pitchFamily="49" charset="0"/>
              </a:rPr>
              <a:t>SELECT DISTINCT</a:t>
            </a:r>
            <a:r>
              <a:rPr lang="pt-BR" dirty="0"/>
              <a:t>, é usada quando é necessário retornar valores distintos (diferentes). Muitas vezes uma determinada coluna pode conter diversos dados duplicados, e as vezes você deseja apenas os valores únicos.</a:t>
            </a:r>
          </a:p>
        </p:txBody>
      </p:sp>
      <p:sp>
        <p:nvSpPr>
          <p:cNvPr id="4" name="Retângulo 3">
            <a:extLst>
              <a:ext uri="{FF2B5EF4-FFF2-40B4-BE49-F238E27FC236}">
                <a16:creationId xmlns:a16="http://schemas.microsoft.com/office/drawing/2014/main" id="{D3079F3C-071B-47BE-8CE8-16DE5B3D3A67}"/>
              </a:ext>
            </a:extLst>
          </p:cNvPr>
          <p:cNvSpPr/>
          <p:nvPr/>
        </p:nvSpPr>
        <p:spPr>
          <a:xfrm>
            <a:off x="6642340" y="2736704"/>
            <a:ext cx="5227607" cy="914400"/>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pt-BR" sz="1600" b="1" dirty="0">
                <a:solidFill>
                  <a:srgbClr val="66FF99"/>
                </a:solidFill>
                <a:latin typeface="Courier New" panose="02070309020205020404" pitchFamily="49" charset="0"/>
                <a:cs typeface="Courier New" panose="02070309020205020404" pitchFamily="49" charset="0"/>
              </a:rPr>
              <a:t>SELECT</a:t>
            </a:r>
            <a:r>
              <a:rPr lang="pt-BR" sz="1600" b="1" dirty="0">
                <a:latin typeface="Courier New" panose="02070309020205020404" pitchFamily="49" charset="0"/>
                <a:cs typeface="Courier New" panose="02070309020205020404" pitchFamily="49" charset="0"/>
              </a:rPr>
              <a:t> </a:t>
            </a:r>
            <a:r>
              <a:rPr lang="pt-BR" sz="1600" b="1" dirty="0">
                <a:solidFill>
                  <a:srgbClr val="66FF99"/>
                </a:solidFill>
                <a:latin typeface="Courier New" panose="02070309020205020404" pitchFamily="49" charset="0"/>
                <a:cs typeface="Courier New" panose="02070309020205020404" pitchFamily="49" charset="0"/>
              </a:rPr>
              <a:t>DISTINCT</a:t>
            </a:r>
            <a:r>
              <a:rPr lang="pt-BR" sz="1600" b="1" dirty="0">
                <a:latin typeface="Courier New" panose="02070309020205020404" pitchFamily="49" charset="0"/>
                <a:cs typeface="Courier New" panose="02070309020205020404" pitchFamily="49" charset="0"/>
              </a:rPr>
              <a:t> coluna1, coluna2,...</a:t>
            </a:r>
          </a:p>
          <a:p>
            <a:pPr lvl="1"/>
            <a:r>
              <a:rPr lang="pt-BR" sz="1600" b="1" dirty="0">
                <a:solidFill>
                  <a:srgbClr val="66FF99"/>
                </a:solidFill>
                <a:latin typeface="Courier New" panose="02070309020205020404" pitchFamily="49" charset="0"/>
                <a:cs typeface="Courier New" panose="02070309020205020404" pitchFamily="49" charset="0"/>
              </a:rPr>
              <a:t>FROM</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nome_tabela</a:t>
            </a:r>
            <a:r>
              <a:rPr lang="pt-BR" sz="1600" b="1" dirty="0">
                <a:latin typeface="Courier New" panose="02070309020205020404" pitchFamily="49" charset="0"/>
                <a:cs typeface="Courier New" panose="02070309020205020404" pitchFamily="49" charset="0"/>
              </a:rPr>
              <a:t>;</a:t>
            </a:r>
          </a:p>
        </p:txBody>
      </p:sp>
      <p:sp>
        <p:nvSpPr>
          <p:cNvPr id="5" name="CaixaDeTexto 4">
            <a:extLst>
              <a:ext uri="{FF2B5EF4-FFF2-40B4-BE49-F238E27FC236}">
                <a16:creationId xmlns:a16="http://schemas.microsoft.com/office/drawing/2014/main" id="{560C2CC6-946F-49BF-AB15-9DBD5F4F0D55}"/>
              </a:ext>
            </a:extLst>
          </p:cNvPr>
          <p:cNvSpPr txBox="1"/>
          <p:nvPr/>
        </p:nvSpPr>
        <p:spPr>
          <a:xfrm>
            <a:off x="6840747" y="2367372"/>
            <a:ext cx="889987" cy="369332"/>
          </a:xfrm>
          <a:prstGeom prst="rect">
            <a:avLst/>
          </a:prstGeom>
          <a:noFill/>
        </p:spPr>
        <p:txBody>
          <a:bodyPr wrap="none" rtlCol="0">
            <a:spAutoFit/>
          </a:bodyPr>
          <a:lstStyle/>
          <a:p>
            <a:r>
              <a:rPr lang="pt-BR" b="1" dirty="0"/>
              <a:t>Sintaxe</a:t>
            </a:r>
          </a:p>
        </p:txBody>
      </p:sp>
    </p:spTree>
    <p:extLst>
      <p:ext uri="{BB962C8B-B14F-4D97-AF65-F5344CB8AC3E}">
        <p14:creationId xmlns:p14="http://schemas.microsoft.com/office/powerpoint/2010/main" val="110973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FE8DB-3DA2-47B5-AEFC-B7E283F595FC}"/>
              </a:ext>
            </a:extLst>
          </p:cNvPr>
          <p:cNvSpPr>
            <a:spLocks noGrp="1"/>
          </p:cNvSpPr>
          <p:nvPr>
            <p:ph type="title"/>
          </p:nvPr>
        </p:nvSpPr>
        <p:spPr/>
        <p:txBody>
          <a:bodyPr/>
          <a:lstStyle/>
          <a:p>
            <a:r>
              <a:rPr lang="pt-BR" dirty="0"/>
              <a:t>Modelo Entidade-Relacionamento</a:t>
            </a:r>
          </a:p>
        </p:txBody>
      </p:sp>
      <p:sp>
        <p:nvSpPr>
          <p:cNvPr id="3" name="Espaço Reservado para Conteúdo 2">
            <a:extLst>
              <a:ext uri="{FF2B5EF4-FFF2-40B4-BE49-F238E27FC236}">
                <a16:creationId xmlns:a16="http://schemas.microsoft.com/office/drawing/2014/main" id="{538FEF0F-8687-426C-A234-C774EB9C4C3B}"/>
              </a:ext>
            </a:extLst>
          </p:cNvPr>
          <p:cNvSpPr>
            <a:spLocks noGrp="1"/>
          </p:cNvSpPr>
          <p:nvPr>
            <p:ph idx="1"/>
          </p:nvPr>
        </p:nvSpPr>
        <p:spPr/>
        <p:txBody>
          <a:bodyPr/>
          <a:lstStyle/>
          <a:p>
            <a:pPr marL="457200" indent="-457200" algn="just">
              <a:buFont typeface="+mj-lt"/>
              <a:buAutoNum type="arabicPeriod"/>
            </a:pPr>
            <a:r>
              <a:rPr lang="pt-BR" dirty="0"/>
              <a:t>O modelo de dados ER (MER) não possui ligação nenhuma com SGBD.</a:t>
            </a:r>
          </a:p>
          <a:p>
            <a:pPr marL="457200" indent="-457200" algn="just">
              <a:buFont typeface="+mj-lt"/>
              <a:buAutoNum type="arabicPeriod"/>
            </a:pPr>
            <a:r>
              <a:rPr lang="pt-BR" dirty="0"/>
              <a:t>Preocupa-se apenas com a utilização dos dados e não na estrutura lógica de tabelas.</a:t>
            </a:r>
          </a:p>
          <a:p>
            <a:pPr marL="457200" indent="-457200" algn="just">
              <a:buFont typeface="+mj-lt"/>
              <a:buAutoNum type="arabicPeriod"/>
            </a:pPr>
            <a:r>
              <a:rPr lang="pt-BR" dirty="0"/>
              <a:t>Modelo de alto nível, utilizado para apresentar o que foi informado no levantamento de requisitos.</a:t>
            </a:r>
          </a:p>
          <a:p>
            <a:pPr marL="457200" indent="-457200" algn="just">
              <a:buFont typeface="+mj-lt"/>
              <a:buAutoNum type="arabicPeriod"/>
            </a:pPr>
            <a:r>
              <a:rPr lang="pt-BR" dirty="0"/>
              <a:t>Deve ser de fácil entendimento, pois o seu principal objetivo é a validação dos requisitos com o cliente. </a:t>
            </a:r>
          </a:p>
        </p:txBody>
      </p:sp>
    </p:spTree>
    <p:extLst>
      <p:ext uri="{BB962C8B-B14F-4D97-AF65-F5344CB8AC3E}">
        <p14:creationId xmlns:p14="http://schemas.microsoft.com/office/powerpoint/2010/main" val="4154088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8F308-816F-4B0B-B9DD-9C0F47ACA90A}"/>
              </a:ext>
            </a:extLst>
          </p:cNvPr>
          <p:cNvSpPr>
            <a:spLocks noGrp="1"/>
          </p:cNvSpPr>
          <p:nvPr>
            <p:ph type="title"/>
          </p:nvPr>
        </p:nvSpPr>
        <p:spPr/>
        <p:txBody>
          <a:bodyPr/>
          <a:lstStyle/>
          <a:p>
            <a:r>
              <a:rPr lang="pt-BR" dirty="0"/>
              <a:t>Exemplo de </a:t>
            </a:r>
            <a:r>
              <a:rPr lang="pt-BR" dirty="0" err="1"/>
              <a:t>select</a:t>
            </a:r>
            <a:r>
              <a:rPr lang="pt-BR" dirty="0"/>
              <a:t> Sem </a:t>
            </a:r>
            <a:r>
              <a:rPr lang="pt-BR" dirty="0" err="1"/>
              <a:t>distinct</a:t>
            </a:r>
            <a:endParaRPr lang="pt-BR" dirty="0"/>
          </a:p>
        </p:txBody>
      </p:sp>
      <p:sp>
        <p:nvSpPr>
          <p:cNvPr id="4" name="Retângulo 3">
            <a:extLst>
              <a:ext uri="{FF2B5EF4-FFF2-40B4-BE49-F238E27FC236}">
                <a16:creationId xmlns:a16="http://schemas.microsoft.com/office/drawing/2014/main" id="{1FC78C72-32B1-425B-AA98-ACC14FAC891A}"/>
              </a:ext>
            </a:extLst>
          </p:cNvPr>
          <p:cNvSpPr/>
          <p:nvPr/>
        </p:nvSpPr>
        <p:spPr>
          <a:xfrm>
            <a:off x="1980712" y="3429000"/>
            <a:ext cx="7806904" cy="914400"/>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solidFill>
                  <a:srgbClr val="66FF99"/>
                </a:solidFill>
                <a:latin typeface="Courier New" panose="02070309020205020404" pitchFamily="49" charset="0"/>
                <a:cs typeface="Courier New" panose="02070309020205020404" pitchFamily="49" charset="0"/>
              </a:rPr>
              <a:t>SELECT </a:t>
            </a:r>
            <a:r>
              <a:rPr lang="en-US" dirty="0">
                <a:solidFill>
                  <a:schemeClr val="tx1"/>
                </a:solidFill>
                <a:latin typeface="Courier New" panose="02070309020205020404" pitchFamily="49" charset="0"/>
                <a:cs typeface="Courier New" panose="02070309020205020404" pitchFamily="49" charset="0"/>
              </a:rPr>
              <a:t>Country</a:t>
            </a:r>
            <a:r>
              <a:rPr lang="en-US" dirty="0">
                <a:solidFill>
                  <a:srgbClr val="66FF99"/>
                </a:solidFill>
                <a:latin typeface="Courier New" panose="02070309020205020404" pitchFamily="49" charset="0"/>
                <a:cs typeface="Courier New" panose="02070309020205020404" pitchFamily="49" charset="0"/>
              </a:rPr>
              <a:t> FROM </a:t>
            </a:r>
            <a:r>
              <a:rPr lang="en-US" dirty="0">
                <a:solidFill>
                  <a:schemeClr val="tx1"/>
                </a:solidFill>
                <a:latin typeface="Courier New" panose="02070309020205020404" pitchFamily="49" charset="0"/>
                <a:cs typeface="Courier New" panose="02070309020205020404" pitchFamily="49" charset="0"/>
              </a:rPr>
              <a:t>Customers;</a:t>
            </a:r>
            <a:endParaRPr lang="pt-BR" dirty="0">
              <a:solidFill>
                <a:schemeClr val="tx1"/>
              </a:solidFill>
              <a:latin typeface="Courier New" panose="02070309020205020404" pitchFamily="49" charset="0"/>
              <a:cs typeface="Courier New" panose="02070309020205020404" pitchFamily="49" charset="0"/>
            </a:endParaRPr>
          </a:p>
        </p:txBody>
      </p:sp>
      <p:sp>
        <p:nvSpPr>
          <p:cNvPr id="5" name="Espaço Reservado para Conteúdo 2">
            <a:extLst>
              <a:ext uri="{FF2B5EF4-FFF2-40B4-BE49-F238E27FC236}">
                <a16:creationId xmlns:a16="http://schemas.microsoft.com/office/drawing/2014/main" id="{895F3B5D-442B-4F0A-8A0C-9C883D965881}"/>
              </a:ext>
            </a:extLst>
          </p:cNvPr>
          <p:cNvSpPr>
            <a:spLocks noGrp="1"/>
          </p:cNvSpPr>
          <p:nvPr>
            <p:ph idx="1"/>
          </p:nvPr>
        </p:nvSpPr>
        <p:spPr>
          <a:xfrm>
            <a:off x="1024128" y="4692770"/>
            <a:ext cx="9405207" cy="1616590"/>
          </a:xfrm>
        </p:spPr>
        <p:txBody>
          <a:bodyPr>
            <a:normAutofit/>
          </a:bodyPr>
          <a:lstStyle/>
          <a:p>
            <a:pPr algn="ctr">
              <a:lnSpc>
                <a:spcPct val="150000"/>
              </a:lnSpc>
            </a:pPr>
            <a:r>
              <a:rPr lang="pt-BR" sz="2000" dirty="0"/>
              <a:t>Esta instrução seleciona todos ao valores (incluindo as duplicadas) da coluna ‘Country’.</a:t>
            </a:r>
          </a:p>
        </p:txBody>
      </p:sp>
    </p:spTree>
    <p:extLst>
      <p:ext uri="{BB962C8B-B14F-4D97-AF65-F5344CB8AC3E}">
        <p14:creationId xmlns:p14="http://schemas.microsoft.com/office/powerpoint/2010/main" val="3324215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8F308-816F-4B0B-B9DD-9C0F47ACA90A}"/>
              </a:ext>
            </a:extLst>
          </p:cNvPr>
          <p:cNvSpPr>
            <a:spLocks noGrp="1"/>
          </p:cNvSpPr>
          <p:nvPr>
            <p:ph type="title"/>
          </p:nvPr>
        </p:nvSpPr>
        <p:spPr/>
        <p:txBody>
          <a:bodyPr/>
          <a:lstStyle/>
          <a:p>
            <a:r>
              <a:rPr lang="pt-BR" dirty="0"/>
              <a:t>Exemplo de </a:t>
            </a:r>
            <a:r>
              <a:rPr lang="pt-BR" dirty="0" err="1"/>
              <a:t>select</a:t>
            </a:r>
            <a:r>
              <a:rPr lang="pt-BR" dirty="0"/>
              <a:t> com </a:t>
            </a:r>
            <a:r>
              <a:rPr lang="pt-BR" dirty="0" err="1"/>
              <a:t>distinct</a:t>
            </a:r>
            <a:endParaRPr lang="pt-BR" dirty="0"/>
          </a:p>
        </p:txBody>
      </p:sp>
      <p:sp>
        <p:nvSpPr>
          <p:cNvPr id="4" name="Retângulo 3">
            <a:extLst>
              <a:ext uri="{FF2B5EF4-FFF2-40B4-BE49-F238E27FC236}">
                <a16:creationId xmlns:a16="http://schemas.microsoft.com/office/drawing/2014/main" id="{1FC78C72-32B1-425B-AA98-ACC14FAC891A}"/>
              </a:ext>
            </a:extLst>
          </p:cNvPr>
          <p:cNvSpPr/>
          <p:nvPr/>
        </p:nvSpPr>
        <p:spPr>
          <a:xfrm>
            <a:off x="1980712" y="3429000"/>
            <a:ext cx="7806904" cy="914400"/>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a:solidFill>
                  <a:srgbClr val="66FF99"/>
                </a:solidFill>
                <a:latin typeface="Courier New" panose="02070309020205020404" pitchFamily="49" charset="0"/>
                <a:cs typeface="Courier New" panose="02070309020205020404" pitchFamily="49" charset="0"/>
              </a:rPr>
              <a:t>SELECT DISTINCT </a:t>
            </a:r>
            <a:r>
              <a:rPr lang="en-US" b="1" dirty="0">
                <a:solidFill>
                  <a:schemeClr val="tx1"/>
                </a:solidFill>
                <a:latin typeface="Courier New" panose="02070309020205020404" pitchFamily="49" charset="0"/>
                <a:cs typeface="Courier New" panose="02070309020205020404" pitchFamily="49" charset="0"/>
              </a:rPr>
              <a:t>Country</a:t>
            </a:r>
            <a:r>
              <a:rPr lang="en-US" b="1" dirty="0">
                <a:solidFill>
                  <a:srgbClr val="66FF99"/>
                </a:solidFill>
                <a:latin typeface="Courier New" panose="02070309020205020404" pitchFamily="49" charset="0"/>
                <a:cs typeface="Courier New" panose="02070309020205020404" pitchFamily="49" charset="0"/>
              </a:rPr>
              <a:t> FROM </a:t>
            </a:r>
            <a:r>
              <a:rPr lang="en-US" b="1" dirty="0">
                <a:solidFill>
                  <a:schemeClr val="tx1"/>
                </a:solidFill>
                <a:latin typeface="Courier New" panose="02070309020205020404" pitchFamily="49" charset="0"/>
                <a:cs typeface="Courier New" panose="02070309020205020404" pitchFamily="49" charset="0"/>
              </a:rPr>
              <a:t>Customers;</a:t>
            </a:r>
            <a:endParaRPr lang="pt-BR" b="1" dirty="0">
              <a:solidFill>
                <a:schemeClr val="tx1"/>
              </a:solidFill>
              <a:latin typeface="Courier New" panose="02070309020205020404" pitchFamily="49" charset="0"/>
              <a:cs typeface="Courier New" panose="02070309020205020404" pitchFamily="49" charset="0"/>
            </a:endParaRPr>
          </a:p>
        </p:txBody>
      </p:sp>
      <p:sp>
        <p:nvSpPr>
          <p:cNvPr id="5" name="Espaço Reservado para Conteúdo 2">
            <a:extLst>
              <a:ext uri="{FF2B5EF4-FFF2-40B4-BE49-F238E27FC236}">
                <a16:creationId xmlns:a16="http://schemas.microsoft.com/office/drawing/2014/main" id="{D6A4223E-44CB-49AD-933B-B4BB172FD139}"/>
              </a:ext>
            </a:extLst>
          </p:cNvPr>
          <p:cNvSpPr>
            <a:spLocks noGrp="1"/>
          </p:cNvSpPr>
          <p:nvPr>
            <p:ph idx="1"/>
          </p:nvPr>
        </p:nvSpPr>
        <p:spPr>
          <a:xfrm>
            <a:off x="1024128" y="4692770"/>
            <a:ext cx="9405207" cy="1616590"/>
          </a:xfrm>
        </p:spPr>
        <p:txBody>
          <a:bodyPr>
            <a:normAutofit/>
          </a:bodyPr>
          <a:lstStyle/>
          <a:p>
            <a:pPr algn="ctr">
              <a:lnSpc>
                <a:spcPct val="150000"/>
              </a:lnSpc>
            </a:pPr>
            <a:r>
              <a:rPr lang="pt-BR" sz="2000" dirty="0"/>
              <a:t>Esta instrução seleciona apenas os valores únicos (sem as duplicadas) da coluna ‘Country’.</a:t>
            </a:r>
          </a:p>
        </p:txBody>
      </p:sp>
    </p:spTree>
    <p:extLst>
      <p:ext uri="{BB962C8B-B14F-4D97-AF65-F5344CB8AC3E}">
        <p14:creationId xmlns:p14="http://schemas.microsoft.com/office/powerpoint/2010/main" val="1598362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8F308-816F-4B0B-B9DD-9C0F47ACA90A}"/>
              </a:ext>
            </a:extLst>
          </p:cNvPr>
          <p:cNvSpPr>
            <a:spLocks noGrp="1"/>
          </p:cNvSpPr>
          <p:nvPr>
            <p:ph type="title"/>
          </p:nvPr>
        </p:nvSpPr>
        <p:spPr/>
        <p:txBody>
          <a:bodyPr/>
          <a:lstStyle/>
          <a:p>
            <a:r>
              <a:rPr lang="pt-BR" dirty="0"/>
              <a:t>Exemplo de </a:t>
            </a:r>
            <a:r>
              <a:rPr lang="pt-BR" dirty="0" err="1"/>
              <a:t>select</a:t>
            </a:r>
            <a:r>
              <a:rPr lang="pt-BR" dirty="0"/>
              <a:t> com </a:t>
            </a:r>
            <a:r>
              <a:rPr lang="pt-BR" dirty="0" err="1"/>
              <a:t>distinct</a:t>
            </a:r>
            <a:endParaRPr lang="pt-BR" dirty="0"/>
          </a:p>
        </p:txBody>
      </p:sp>
      <p:sp>
        <p:nvSpPr>
          <p:cNvPr id="4" name="Retângulo 3">
            <a:extLst>
              <a:ext uri="{FF2B5EF4-FFF2-40B4-BE49-F238E27FC236}">
                <a16:creationId xmlns:a16="http://schemas.microsoft.com/office/drawing/2014/main" id="{1FC78C72-32B1-425B-AA98-ACC14FAC891A}"/>
              </a:ext>
            </a:extLst>
          </p:cNvPr>
          <p:cNvSpPr/>
          <p:nvPr/>
        </p:nvSpPr>
        <p:spPr>
          <a:xfrm>
            <a:off x="1980712" y="3429000"/>
            <a:ext cx="7806904" cy="914400"/>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a:solidFill>
                  <a:srgbClr val="66FF99"/>
                </a:solidFill>
                <a:latin typeface="Courier New" panose="02070309020205020404" pitchFamily="49" charset="0"/>
                <a:cs typeface="Courier New" panose="02070309020205020404" pitchFamily="49" charset="0"/>
              </a:rPr>
              <a:t>SELECT COUNT(DISTINCT </a:t>
            </a:r>
            <a:r>
              <a:rPr lang="en-US" b="1" dirty="0">
                <a:solidFill>
                  <a:schemeClr val="tx1"/>
                </a:solidFill>
                <a:latin typeface="Courier New" panose="02070309020205020404" pitchFamily="49" charset="0"/>
                <a:cs typeface="Courier New" panose="02070309020205020404" pitchFamily="49" charset="0"/>
              </a:rPr>
              <a:t>Country</a:t>
            </a:r>
            <a:r>
              <a:rPr lang="en-US" b="1" dirty="0">
                <a:solidFill>
                  <a:srgbClr val="66FF99"/>
                </a:solidFill>
                <a:latin typeface="Courier New" panose="02070309020205020404" pitchFamily="49" charset="0"/>
                <a:cs typeface="Courier New" panose="02070309020205020404" pitchFamily="49" charset="0"/>
              </a:rPr>
              <a:t>) FROM </a:t>
            </a:r>
            <a:r>
              <a:rPr lang="en-US" b="1" dirty="0">
                <a:solidFill>
                  <a:schemeClr val="tx1"/>
                </a:solidFill>
                <a:latin typeface="Courier New" panose="02070309020205020404" pitchFamily="49" charset="0"/>
                <a:cs typeface="Courier New" panose="02070309020205020404" pitchFamily="49" charset="0"/>
              </a:rPr>
              <a:t>Customers;</a:t>
            </a:r>
            <a:endParaRPr lang="pt-BR" b="1" dirty="0">
              <a:solidFill>
                <a:schemeClr val="tx1"/>
              </a:solidFill>
              <a:latin typeface="Courier New" panose="02070309020205020404" pitchFamily="49" charset="0"/>
              <a:cs typeface="Courier New" panose="02070309020205020404" pitchFamily="49" charset="0"/>
            </a:endParaRPr>
          </a:p>
        </p:txBody>
      </p:sp>
      <p:sp>
        <p:nvSpPr>
          <p:cNvPr id="5" name="Espaço Reservado para Conteúdo 2">
            <a:extLst>
              <a:ext uri="{FF2B5EF4-FFF2-40B4-BE49-F238E27FC236}">
                <a16:creationId xmlns:a16="http://schemas.microsoft.com/office/drawing/2014/main" id="{D6A4223E-44CB-49AD-933B-B4BB172FD139}"/>
              </a:ext>
            </a:extLst>
          </p:cNvPr>
          <p:cNvSpPr>
            <a:spLocks noGrp="1"/>
          </p:cNvSpPr>
          <p:nvPr>
            <p:ph idx="1"/>
          </p:nvPr>
        </p:nvSpPr>
        <p:spPr>
          <a:xfrm>
            <a:off x="1024128" y="4692770"/>
            <a:ext cx="9405207" cy="1616590"/>
          </a:xfrm>
        </p:spPr>
        <p:txBody>
          <a:bodyPr>
            <a:normAutofit/>
          </a:bodyPr>
          <a:lstStyle/>
          <a:p>
            <a:pPr algn="ctr">
              <a:lnSpc>
                <a:spcPct val="150000"/>
              </a:lnSpc>
            </a:pPr>
            <a:r>
              <a:rPr lang="pt-BR" sz="2000" dirty="0"/>
              <a:t>Esta instrução seleciona apenas os valores únicos (sem as duplicadas) da coluna ‘Country’ e no final, retorna a quantidade de registros únicos existentes.</a:t>
            </a:r>
          </a:p>
        </p:txBody>
      </p:sp>
    </p:spTree>
    <p:extLst>
      <p:ext uri="{BB962C8B-B14F-4D97-AF65-F5344CB8AC3E}">
        <p14:creationId xmlns:p14="http://schemas.microsoft.com/office/powerpoint/2010/main" val="7032532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53D78D-1CAC-45CB-9CBF-998E3007BE76}"/>
              </a:ext>
            </a:extLst>
          </p:cNvPr>
          <p:cNvSpPr>
            <a:spLocks noGrp="1"/>
          </p:cNvSpPr>
          <p:nvPr>
            <p:ph type="title"/>
          </p:nvPr>
        </p:nvSpPr>
        <p:spPr/>
        <p:txBody>
          <a:bodyPr/>
          <a:lstStyle/>
          <a:p>
            <a:r>
              <a:rPr lang="pt-BR" dirty="0"/>
              <a:t>Cláusula where</a:t>
            </a:r>
          </a:p>
        </p:txBody>
      </p:sp>
      <p:sp>
        <p:nvSpPr>
          <p:cNvPr id="3" name="Espaço Reservado para Conteúdo 2">
            <a:extLst>
              <a:ext uri="{FF2B5EF4-FFF2-40B4-BE49-F238E27FC236}">
                <a16:creationId xmlns:a16="http://schemas.microsoft.com/office/drawing/2014/main" id="{507F4E9A-DFB6-4C7A-AA14-BF4217B52A0E}"/>
              </a:ext>
            </a:extLst>
          </p:cNvPr>
          <p:cNvSpPr>
            <a:spLocks noGrp="1"/>
          </p:cNvSpPr>
          <p:nvPr>
            <p:ph idx="1"/>
          </p:nvPr>
        </p:nvSpPr>
        <p:spPr>
          <a:xfrm>
            <a:off x="1024129" y="2286000"/>
            <a:ext cx="4850460" cy="4023360"/>
          </a:xfrm>
        </p:spPr>
        <p:txBody>
          <a:bodyPr/>
          <a:lstStyle/>
          <a:p>
            <a:pPr algn="just">
              <a:lnSpc>
                <a:spcPct val="150000"/>
              </a:lnSpc>
            </a:pPr>
            <a:r>
              <a:rPr lang="pt-BR" dirty="0"/>
              <a:t>A cláusula </a:t>
            </a:r>
            <a:r>
              <a:rPr lang="pt-BR" dirty="0">
                <a:solidFill>
                  <a:srgbClr val="66FF99"/>
                </a:solidFill>
              </a:rPr>
              <a:t>where</a:t>
            </a:r>
            <a:r>
              <a:rPr lang="pt-BR" dirty="0"/>
              <a:t> é utilizada para filtrar registros. É aplicada para extrair apenas os registros que satisfaçam a condição específica.</a:t>
            </a:r>
          </a:p>
        </p:txBody>
      </p:sp>
      <p:sp>
        <p:nvSpPr>
          <p:cNvPr id="4" name="Retângulo 3">
            <a:extLst>
              <a:ext uri="{FF2B5EF4-FFF2-40B4-BE49-F238E27FC236}">
                <a16:creationId xmlns:a16="http://schemas.microsoft.com/office/drawing/2014/main" id="{B0A8AC50-2ACF-48E8-B223-6D5132724A47}"/>
              </a:ext>
            </a:extLst>
          </p:cNvPr>
          <p:cNvSpPr/>
          <p:nvPr/>
        </p:nvSpPr>
        <p:spPr>
          <a:xfrm>
            <a:off x="6642340" y="2736703"/>
            <a:ext cx="5227607" cy="1384593"/>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pt-BR" sz="1600" b="1" dirty="0">
                <a:solidFill>
                  <a:srgbClr val="66FF99"/>
                </a:solidFill>
                <a:latin typeface="Courier New" panose="02070309020205020404" pitchFamily="49" charset="0"/>
                <a:cs typeface="Courier New" panose="02070309020205020404" pitchFamily="49" charset="0"/>
              </a:rPr>
              <a:t>SELECT</a:t>
            </a:r>
            <a:r>
              <a:rPr lang="pt-BR" sz="1600" b="1" dirty="0">
                <a:latin typeface="Courier New" panose="02070309020205020404" pitchFamily="49" charset="0"/>
                <a:cs typeface="Courier New" panose="02070309020205020404" pitchFamily="49" charset="0"/>
              </a:rPr>
              <a:t> </a:t>
            </a:r>
            <a:r>
              <a:rPr lang="pt-BR" sz="1600" b="1" dirty="0">
                <a:solidFill>
                  <a:srgbClr val="66FF99"/>
                </a:solidFill>
                <a:latin typeface="Courier New" panose="02070309020205020404" pitchFamily="49" charset="0"/>
                <a:cs typeface="Courier New" panose="02070309020205020404" pitchFamily="49" charset="0"/>
              </a:rPr>
              <a:t>DISTINCT</a:t>
            </a:r>
            <a:r>
              <a:rPr lang="pt-BR" sz="1600" b="1" dirty="0">
                <a:latin typeface="Courier New" panose="02070309020205020404" pitchFamily="49" charset="0"/>
                <a:cs typeface="Courier New" panose="02070309020205020404" pitchFamily="49" charset="0"/>
              </a:rPr>
              <a:t> coluna1, coluna2,...</a:t>
            </a:r>
          </a:p>
          <a:p>
            <a:pPr lvl="1">
              <a:lnSpc>
                <a:spcPct val="150000"/>
              </a:lnSpc>
            </a:pPr>
            <a:r>
              <a:rPr lang="pt-BR" sz="1600" b="1" dirty="0">
                <a:solidFill>
                  <a:srgbClr val="66FF99"/>
                </a:solidFill>
                <a:latin typeface="Courier New" panose="02070309020205020404" pitchFamily="49" charset="0"/>
                <a:cs typeface="Courier New" panose="02070309020205020404" pitchFamily="49" charset="0"/>
              </a:rPr>
              <a:t>FROM</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nome_tabela</a:t>
            </a:r>
            <a:endParaRPr lang="pt-BR" sz="1600" b="1" dirty="0">
              <a:latin typeface="Courier New" panose="02070309020205020404" pitchFamily="49" charset="0"/>
              <a:cs typeface="Courier New" panose="02070309020205020404" pitchFamily="49" charset="0"/>
            </a:endParaRPr>
          </a:p>
          <a:p>
            <a:pPr lvl="1">
              <a:lnSpc>
                <a:spcPct val="150000"/>
              </a:lnSpc>
            </a:pPr>
            <a:r>
              <a:rPr lang="pt-BR" sz="1600" b="1" dirty="0">
                <a:solidFill>
                  <a:srgbClr val="66FF99"/>
                </a:solidFill>
                <a:latin typeface="Courier New" panose="02070309020205020404" pitchFamily="49" charset="0"/>
                <a:cs typeface="Courier New" panose="02070309020205020404" pitchFamily="49" charset="0"/>
              </a:rPr>
              <a:t>WHERE</a:t>
            </a:r>
            <a:r>
              <a:rPr lang="pt-BR" sz="1600" b="1" dirty="0">
                <a:latin typeface="Courier New" panose="02070309020205020404" pitchFamily="49" charset="0"/>
                <a:cs typeface="Courier New" panose="02070309020205020404" pitchFamily="49" charset="0"/>
              </a:rPr>
              <a:t> condição;</a:t>
            </a:r>
          </a:p>
        </p:txBody>
      </p:sp>
      <p:sp>
        <p:nvSpPr>
          <p:cNvPr id="5" name="CaixaDeTexto 4">
            <a:extLst>
              <a:ext uri="{FF2B5EF4-FFF2-40B4-BE49-F238E27FC236}">
                <a16:creationId xmlns:a16="http://schemas.microsoft.com/office/drawing/2014/main" id="{7B606CC7-D6D9-45D0-B1A5-02D6DBD63E78}"/>
              </a:ext>
            </a:extLst>
          </p:cNvPr>
          <p:cNvSpPr txBox="1"/>
          <p:nvPr/>
        </p:nvSpPr>
        <p:spPr>
          <a:xfrm>
            <a:off x="6840747" y="2367372"/>
            <a:ext cx="889987" cy="369332"/>
          </a:xfrm>
          <a:prstGeom prst="rect">
            <a:avLst/>
          </a:prstGeom>
          <a:noFill/>
        </p:spPr>
        <p:txBody>
          <a:bodyPr wrap="none" rtlCol="0">
            <a:spAutoFit/>
          </a:bodyPr>
          <a:lstStyle/>
          <a:p>
            <a:r>
              <a:rPr lang="pt-BR" b="1" dirty="0"/>
              <a:t>Sintaxe</a:t>
            </a:r>
          </a:p>
        </p:txBody>
      </p:sp>
      <p:sp>
        <p:nvSpPr>
          <p:cNvPr id="6" name="CaixaDeTexto 5">
            <a:extLst>
              <a:ext uri="{FF2B5EF4-FFF2-40B4-BE49-F238E27FC236}">
                <a16:creationId xmlns:a16="http://schemas.microsoft.com/office/drawing/2014/main" id="{A1A825BA-EDBB-4B51-A742-699A2F1F6739}"/>
              </a:ext>
            </a:extLst>
          </p:cNvPr>
          <p:cNvSpPr txBox="1"/>
          <p:nvPr/>
        </p:nvSpPr>
        <p:spPr>
          <a:xfrm>
            <a:off x="7824159" y="4941650"/>
            <a:ext cx="3623094" cy="1331134"/>
          </a:xfrm>
          <a:prstGeom prst="rect">
            <a:avLst/>
          </a:prstGeom>
          <a:solidFill>
            <a:srgbClr val="FFFF99"/>
          </a:solidFill>
          <a:effectLst>
            <a:outerShdw blurRad="50800" dist="38100" dir="13500000" algn="br" rotWithShape="0">
              <a:prstClr val="black">
                <a:alpha val="40000"/>
              </a:prstClr>
            </a:outerShdw>
          </a:effectLst>
        </p:spPr>
        <p:txBody>
          <a:bodyPr wrap="square" rtlCol="0">
            <a:spAutoFit/>
          </a:bodyPr>
          <a:lstStyle/>
          <a:p>
            <a:pPr algn="just"/>
            <a:r>
              <a:rPr lang="pt-BR" sz="1050" b="1" dirty="0">
                <a:solidFill>
                  <a:schemeClr val="bg2">
                    <a:lumMod val="75000"/>
                  </a:schemeClr>
                </a:solidFill>
                <a:latin typeface="Arial" panose="020B0604020202020204" pitchFamily="34" charset="0"/>
                <a:cs typeface="Arial" panose="020B0604020202020204" pitchFamily="34" charset="0"/>
              </a:rPr>
              <a:t>NOTA</a:t>
            </a:r>
            <a:endParaRPr lang="pt-BR" sz="1400" b="1" dirty="0">
              <a:solidFill>
                <a:schemeClr val="bg2">
                  <a:lumMod val="75000"/>
                </a:schemeClr>
              </a:solidFill>
              <a:latin typeface="Arial" panose="020B0604020202020204" pitchFamily="34" charset="0"/>
              <a:cs typeface="Arial" panose="020B0604020202020204" pitchFamily="34" charset="0"/>
            </a:endParaRPr>
          </a:p>
          <a:p>
            <a:pPr algn="just"/>
            <a:endParaRPr lang="pt-BR" sz="1400" b="1" dirty="0">
              <a:solidFill>
                <a:schemeClr val="bg2">
                  <a:lumMod val="75000"/>
                </a:schemeClr>
              </a:solidFill>
              <a:latin typeface="Arial" panose="020B0604020202020204" pitchFamily="34" charset="0"/>
              <a:cs typeface="Arial" panose="020B0604020202020204" pitchFamily="34" charset="0"/>
            </a:endParaRPr>
          </a:p>
          <a:p>
            <a:pPr algn="just"/>
            <a:r>
              <a:rPr lang="pt-BR" sz="1400" dirty="0">
                <a:solidFill>
                  <a:schemeClr val="bg2">
                    <a:lumMod val="75000"/>
                  </a:schemeClr>
                </a:solidFill>
                <a:latin typeface="Arial" panose="020B0604020202020204" pitchFamily="34" charset="0"/>
                <a:cs typeface="Arial" panose="020B0604020202020204" pitchFamily="34" charset="0"/>
              </a:rPr>
              <a:t>A cláusula </a:t>
            </a:r>
            <a:r>
              <a:rPr lang="pt-BR" sz="1200" b="1" dirty="0">
                <a:solidFill>
                  <a:schemeClr val="bg2">
                    <a:lumMod val="75000"/>
                  </a:schemeClr>
                </a:solidFill>
                <a:latin typeface="Arial" panose="020B0604020202020204" pitchFamily="34" charset="0"/>
                <a:cs typeface="Arial" panose="020B0604020202020204" pitchFamily="34" charset="0"/>
              </a:rPr>
              <a:t>WHERE</a:t>
            </a:r>
            <a:r>
              <a:rPr lang="pt-BR" sz="1400" dirty="0">
                <a:solidFill>
                  <a:schemeClr val="bg2">
                    <a:lumMod val="75000"/>
                  </a:schemeClr>
                </a:solidFill>
                <a:latin typeface="Arial" panose="020B0604020202020204" pitchFamily="34" charset="0"/>
                <a:cs typeface="Arial" panose="020B0604020202020204" pitchFamily="34" charset="0"/>
              </a:rPr>
              <a:t> não é utilizada apenas com a instrução </a:t>
            </a:r>
            <a:r>
              <a:rPr lang="pt-BR" sz="1200" b="1" dirty="0">
                <a:solidFill>
                  <a:schemeClr val="bg2">
                    <a:lumMod val="75000"/>
                  </a:schemeClr>
                </a:solidFill>
                <a:latin typeface="Arial" panose="020B0604020202020204" pitchFamily="34" charset="0"/>
                <a:cs typeface="Arial" panose="020B0604020202020204" pitchFamily="34" charset="0"/>
              </a:rPr>
              <a:t>SELECT</a:t>
            </a:r>
            <a:r>
              <a:rPr lang="pt-BR" sz="1400" dirty="0">
                <a:solidFill>
                  <a:schemeClr val="bg2">
                    <a:lumMod val="75000"/>
                  </a:schemeClr>
                </a:solidFill>
                <a:latin typeface="Arial" panose="020B0604020202020204" pitchFamily="34" charset="0"/>
                <a:cs typeface="Arial" panose="020B0604020202020204" pitchFamily="34" charset="0"/>
              </a:rPr>
              <a:t>, ela também pode ser utilizada com as instruções </a:t>
            </a:r>
            <a:r>
              <a:rPr lang="pt-BR" sz="1200" b="1" dirty="0">
                <a:solidFill>
                  <a:schemeClr val="bg2">
                    <a:lumMod val="75000"/>
                  </a:schemeClr>
                </a:solidFill>
                <a:latin typeface="Arial" panose="020B0604020202020204" pitchFamily="34" charset="0"/>
                <a:cs typeface="Arial" panose="020B0604020202020204" pitchFamily="34" charset="0"/>
              </a:rPr>
              <a:t>UPDATE</a:t>
            </a:r>
            <a:r>
              <a:rPr lang="pt-BR" sz="1400" dirty="0">
                <a:solidFill>
                  <a:schemeClr val="bg2">
                    <a:lumMod val="75000"/>
                  </a:schemeClr>
                </a:solidFill>
                <a:latin typeface="Arial" panose="020B0604020202020204" pitchFamily="34" charset="0"/>
                <a:cs typeface="Arial" panose="020B0604020202020204" pitchFamily="34" charset="0"/>
              </a:rPr>
              <a:t>  e </a:t>
            </a:r>
            <a:r>
              <a:rPr lang="pt-BR" sz="1200" b="1" dirty="0">
                <a:solidFill>
                  <a:schemeClr val="bg2">
                    <a:lumMod val="75000"/>
                  </a:schemeClr>
                </a:solidFill>
                <a:latin typeface="Arial" panose="020B0604020202020204" pitchFamily="34" charset="0"/>
                <a:cs typeface="Arial" panose="020B0604020202020204" pitchFamily="34" charset="0"/>
              </a:rPr>
              <a:t>DELETE</a:t>
            </a:r>
            <a:r>
              <a:rPr lang="pt-BR" sz="1400" dirty="0">
                <a:solidFill>
                  <a:schemeClr val="bg2">
                    <a:lumMod val="75000"/>
                  </a:schemeClr>
                </a:solidFill>
                <a:latin typeface="Arial" panose="020B0604020202020204" pitchFamily="34" charset="0"/>
                <a:cs typeface="Arial" panose="020B0604020202020204" pitchFamily="34" charset="0"/>
              </a:rPr>
              <a:t>.</a:t>
            </a:r>
          </a:p>
        </p:txBody>
      </p:sp>
      <p:pic>
        <p:nvPicPr>
          <p:cNvPr id="1026" name="Picture 2" descr="PIN PNG Transparente - PNG All">
            <a:extLst>
              <a:ext uri="{FF2B5EF4-FFF2-40B4-BE49-F238E27FC236}">
                <a16:creationId xmlns:a16="http://schemas.microsoft.com/office/drawing/2014/main" id="{D6904C52-EED3-4BBD-A921-A258F99EE49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1137679" y="4773167"/>
            <a:ext cx="469572" cy="469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172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78BEE3-BFC5-492D-B5FE-32198D9B1FCB}"/>
              </a:ext>
            </a:extLst>
          </p:cNvPr>
          <p:cNvSpPr>
            <a:spLocks noGrp="1"/>
          </p:cNvSpPr>
          <p:nvPr>
            <p:ph type="title"/>
          </p:nvPr>
        </p:nvSpPr>
        <p:spPr/>
        <p:txBody>
          <a:bodyPr/>
          <a:lstStyle/>
          <a:p>
            <a:r>
              <a:rPr lang="pt-BR" dirty="0"/>
              <a:t>Tabela exemplo</a:t>
            </a:r>
          </a:p>
        </p:txBody>
      </p:sp>
      <p:pic>
        <p:nvPicPr>
          <p:cNvPr id="4" name="Imagem 3">
            <a:extLst>
              <a:ext uri="{FF2B5EF4-FFF2-40B4-BE49-F238E27FC236}">
                <a16:creationId xmlns:a16="http://schemas.microsoft.com/office/drawing/2014/main" id="{651EB649-A9E8-4ADE-98B2-FC689991C658}"/>
              </a:ext>
            </a:extLst>
          </p:cNvPr>
          <p:cNvPicPr>
            <a:picLocks noChangeAspect="1"/>
          </p:cNvPicPr>
          <p:nvPr/>
        </p:nvPicPr>
        <p:blipFill>
          <a:blip r:embed="rId2"/>
          <a:stretch>
            <a:fillRect/>
          </a:stretch>
        </p:blipFill>
        <p:spPr>
          <a:xfrm>
            <a:off x="1613140" y="2642370"/>
            <a:ext cx="9193242" cy="2066304"/>
          </a:xfrm>
          <a:prstGeom prst="rect">
            <a:avLst/>
          </a:prstGeom>
        </p:spPr>
      </p:pic>
    </p:spTree>
    <p:extLst>
      <p:ext uri="{BB962C8B-B14F-4D97-AF65-F5344CB8AC3E}">
        <p14:creationId xmlns:p14="http://schemas.microsoft.com/office/powerpoint/2010/main" val="3243031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4BF74A-9CE0-4E4D-967D-31BDF97E4BF9}"/>
              </a:ext>
            </a:extLst>
          </p:cNvPr>
          <p:cNvSpPr>
            <a:spLocks noGrp="1"/>
          </p:cNvSpPr>
          <p:nvPr>
            <p:ph type="title"/>
          </p:nvPr>
        </p:nvSpPr>
        <p:spPr/>
        <p:txBody>
          <a:bodyPr/>
          <a:lstStyle/>
          <a:p>
            <a:r>
              <a:rPr lang="pt-BR" dirty="0"/>
              <a:t>CLÁSULA WHERE – EXEMPLO</a:t>
            </a:r>
          </a:p>
        </p:txBody>
      </p:sp>
      <p:sp>
        <p:nvSpPr>
          <p:cNvPr id="3" name="Espaço Reservado para Conteúdo 2">
            <a:extLst>
              <a:ext uri="{FF2B5EF4-FFF2-40B4-BE49-F238E27FC236}">
                <a16:creationId xmlns:a16="http://schemas.microsoft.com/office/drawing/2014/main" id="{BC0EF1C1-5F1A-4BA4-8FC4-1BE4CB1C65F7}"/>
              </a:ext>
            </a:extLst>
          </p:cNvPr>
          <p:cNvSpPr>
            <a:spLocks noGrp="1"/>
          </p:cNvSpPr>
          <p:nvPr>
            <p:ph idx="1"/>
          </p:nvPr>
        </p:nvSpPr>
        <p:spPr/>
        <p:txBody>
          <a:bodyPr/>
          <a:lstStyle/>
          <a:p>
            <a:r>
              <a:rPr lang="pt-BR" dirty="0"/>
              <a:t>A instrução SQL a seguir seleciona todos os clientes cujo país é igual a ‘México’:</a:t>
            </a:r>
          </a:p>
        </p:txBody>
      </p:sp>
      <p:sp>
        <p:nvSpPr>
          <p:cNvPr id="4" name="Retângulo 3">
            <a:extLst>
              <a:ext uri="{FF2B5EF4-FFF2-40B4-BE49-F238E27FC236}">
                <a16:creationId xmlns:a16="http://schemas.microsoft.com/office/drawing/2014/main" id="{2251E4B2-D5A3-48CA-9A73-BE69A81753AC}"/>
              </a:ext>
            </a:extLst>
          </p:cNvPr>
          <p:cNvSpPr/>
          <p:nvPr/>
        </p:nvSpPr>
        <p:spPr>
          <a:xfrm>
            <a:off x="1980712" y="3429000"/>
            <a:ext cx="7806904" cy="914400"/>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a:solidFill>
                  <a:srgbClr val="66FF99"/>
                </a:solidFill>
                <a:latin typeface="Courier New" panose="02070309020205020404" pitchFamily="49" charset="0"/>
                <a:cs typeface="Courier New" panose="02070309020205020404" pitchFamily="49" charset="0"/>
              </a:rPr>
              <a:t>SELECT </a:t>
            </a:r>
            <a:r>
              <a:rPr lang="en-US" b="1" dirty="0">
                <a:solidFill>
                  <a:schemeClr val="tx1"/>
                </a:solidFill>
                <a:latin typeface="Courier New" panose="02070309020205020404" pitchFamily="49" charset="0"/>
                <a:cs typeface="Courier New" panose="02070309020205020404" pitchFamily="49" charset="0"/>
              </a:rPr>
              <a:t>* </a:t>
            </a:r>
            <a:r>
              <a:rPr lang="en-US" b="1" dirty="0">
                <a:solidFill>
                  <a:srgbClr val="66FF99"/>
                </a:solidFill>
                <a:latin typeface="Courier New" panose="02070309020205020404" pitchFamily="49" charset="0"/>
                <a:cs typeface="Courier New" panose="02070309020205020404" pitchFamily="49" charset="0"/>
              </a:rPr>
              <a:t>FROM </a:t>
            </a:r>
            <a:r>
              <a:rPr lang="en-US" b="1" dirty="0">
                <a:solidFill>
                  <a:schemeClr val="tx1"/>
                </a:solidFill>
                <a:latin typeface="Courier New" panose="02070309020205020404" pitchFamily="49" charset="0"/>
                <a:cs typeface="Courier New" panose="02070309020205020404" pitchFamily="49" charset="0"/>
              </a:rPr>
              <a:t>Customers </a:t>
            </a:r>
            <a:r>
              <a:rPr lang="en-US" b="1" dirty="0">
                <a:solidFill>
                  <a:srgbClr val="66FF99"/>
                </a:solidFill>
                <a:latin typeface="Courier New" panose="02070309020205020404" pitchFamily="49" charset="0"/>
                <a:cs typeface="Courier New" panose="02070309020205020404" pitchFamily="49" charset="0"/>
              </a:rPr>
              <a:t>WHERE</a:t>
            </a:r>
            <a:r>
              <a:rPr lang="en-US" b="1" dirty="0">
                <a:solidFill>
                  <a:schemeClr val="tx1"/>
                </a:solidFill>
                <a:latin typeface="Courier New" panose="02070309020205020404" pitchFamily="49" charset="0"/>
                <a:cs typeface="Courier New" panose="02070309020205020404" pitchFamily="49" charset="0"/>
              </a:rPr>
              <a:t> Country = </a:t>
            </a:r>
            <a:r>
              <a:rPr lang="en-US" b="1" dirty="0">
                <a:solidFill>
                  <a:srgbClr val="FF99CC"/>
                </a:solidFill>
                <a:latin typeface="Courier New" panose="02070309020205020404" pitchFamily="49" charset="0"/>
                <a:cs typeface="Courier New" panose="02070309020205020404" pitchFamily="49" charset="0"/>
              </a:rPr>
              <a:t>‘México’</a:t>
            </a:r>
            <a:r>
              <a:rPr lang="en-US" b="1" dirty="0">
                <a:solidFill>
                  <a:schemeClr val="tx1"/>
                </a:solidFill>
                <a:latin typeface="Courier New" panose="02070309020205020404" pitchFamily="49" charset="0"/>
                <a:cs typeface="Courier New" panose="02070309020205020404" pitchFamily="49" charset="0"/>
              </a:rPr>
              <a:t>;</a:t>
            </a:r>
            <a:endParaRPr lang="pt-BR"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3977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9C4147-DDB1-4318-B118-643B44A74E34}"/>
              </a:ext>
            </a:extLst>
          </p:cNvPr>
          <p:cNvSpPr>
            <a:spLocks noGrp="1"/>
          </p:cNvSpPr>
          <p:nvPr>
            <p:ph type="title"/>
          </p:nvPr>
        </p:nvSpPr>
        <p:spPr/>
        <p:txBody>
          <a:bodyPr/>
          <a:lstStyle/>
          <a:p>
            <a:r>
              <a:rPr lang="pt-BR" dirty="0"/>
              <a:t>Tabela resultado</a:t>
            </a:r>
          </a:p>
        </p:txBody>
      </p:sp>
      <p:pic>
        <p:nvPicPr>
          <p:cNvPr id="4" name="Imagem 3">
            <a:extLst>
              <a:ext uri="{FF2B5EF4-FFF2-40B4-BE49-F238E27FC236}">
                <a16:creationId xmlns:a16="http://schemas.microsoft.com/office/drawing/2014/main" id="{28913EC8-7F8C-4486-B718-973CB63A2D84}"/>
              </a:ext>
            </a:extLst>
          </p:cNvPr>
          <p:cNvPicPr>
            <a:picLocks noChangeAspect="1"/>
          </p:cNvPicPr>
          <p:nvPr/>
        </p:nvPicPr>
        <p:blipFill>
          <a:blip r:embed="rId2"/>
          <a:stretch>
            <a:fillRect/>
          </a:stretch>
        </p:blipFill>
        <p:spPr>
          <a:xfrm>
            <a:off x="1190445" y="3447897"/>
            <a:ext cx="9811109" cy="1544899"/>
          </a:xfrm>
          <a:prstGeom prst="rect">
            <a:avLst/>
          </a:prstGeom>
        </p:spPr>
      </p:pic>
      <p:sp>
        <p:nvSpPr>
          <p:cNvPr id="5" name="Espaço Reservado para Conteúdo 2">
            <a:extLst>
              <a:ext uri="{FF2B5EF4-FFF2-40B4-BE49-F238E27FC236}">
                <a16:creationId xmlns:a16="http://schemas.microsoft.com/office/drawing/2014/main" id="{7DC3BC4A-5C06-46EE-B708-3536E1FE1966}"/>
              </a:ext>
            </a:extLst>
          </p:cNvPr>
          <p:cNvSpPr>
            <a:spLocks noGrp="1"/>
          </p:cNvSpPr>
          <p:nvPr>
            <p:ph idx="1"/>
          </p:nvPr>
        </p:nvSpPr>
        <p:spPr>
          <a:xfrm>
            <a:off x="1024128" y="2671474"/>
            <a:ext cx="2372263" cy="655607"/>
          </a:xfrm>
        </p:spPr>
        <p:txBody>
          <a:bodyPr>
            <a:normAutofit/>
          </a:bodyPr>
          <a:lstStyle/>
          <a:p>
            <a:pPr algn="ctr">
              <a:lnSpc>
                <a:spcPct val="150000"/>
              </a:lnSpc>
            </a:pPr>
            <a:r>
              <a:rPr lang="pt-BR" sz="2000" dirty="0"/>
              <a:t>Total de 5 registros.</a:t>
            </a:r>
          </a:p>
        </p:txBody>
      </p:sp>
      <p:sp>
        <p:nvSpPr>
          <p:cNvPr id="6" name="Retângulo 5">
            <a:extLst>
              <a:ext uri="{FF2B5EF4-FFF2-40B4-BE49-F238E27FC236}">
                <a16:creationId xmlns:a16="http://schemas.microsoft.com/office/drawing/2014/main" id="{5E8ED4A1-B36B-44DD-A11F-6E2E4CF0253D}"/>
              </a:ext>
            </a:extLst>
          </p:cNvPr>
          <p:cNvSpPr/>
          <p:nvPr/>
        </p:nvSpPr>
        <p:spPr>
          <a:xfrm>
            <a:off x="9954884" y="3148642"/>
            <a:ext cx="1121434" cy="2277373"/>
          </a:xfrm>
          <a:prstGeom prst="rect">
            <a:avLst/>
          </a:prstGeom>
          <a:noFill/>
          <a:ln w="762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14784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52F182-A98A-481F-908D-79738F9FFB6C}"/>
              </a:ext>
            </a:extLst>
          </p:cNvPr>
          <p:cNvSpPr>
            <a:spLocks noGrp="1"/>
          </p:cNvSpPr>
          <p:nvPr>
            <p:ph type="title"/>
          </p:nvPr>
        </p:nvSpPr>
        <p:spPr/>
        <p:txBody>
          <a:bodyPr/>
          <a:lstStyle/>
          <a:p>
            <a:r>
              <a:rPr lang="pt-BR" dirty="0"/>
              <a:t>Operadores relacionais</a:t>
            </a:r>
          </a:p>
        </p:txBody>
      </p:sp>
      <p:graphicFrame>
        <p:nvGraphicFramePr>
          <p:cNvPr id="4" name="Espaço Reservado para Conteúdo 3">
            <a:extLst>
              <a:ext uri="{FF2B5EF4-FFF2-40B4-BE49-F238E27FC236}">
                <a16:creationId xmlns:a16="http://schemas.microsoft.com/office/drawing/2014/main" id="{E5299C37-5176-4552-8E14-27A3937F3B54}"/>
              </a:ext>
            </a:extLst>
          </p:cNvPr>
          <p:cNvGraphicFramePr>
            <a:graphicFrameLocks noGrp="1"/>
          </p:cNvGraphicFramePr>
          <p:nvPr>
            <p:ph idx="1"/>
            <p:extLst>
              <p:ext uri="{D42A27DB-BD31-4B8C-83A1-F6EECF244321}">
                <p14:modId xmlns:p14="http://schemas.microsoft.com/office/powerpoint/2010/main" val="370428185"/>
              </p:ext>
            </p:extLst>
          </p:nvPr>
        </p:nvGraphicFramePr>
        <p:xfrm>
          <a:off x="1023938" y="2286000"/>
          <a:ext cx="9720262" cy="3735046"/>
        </p:xfrm>
        <a:graphic>
          <a:graphicData uri="http://schemas.openxmlformats.org/drawingml/2006/table">
            <a:tbl>
              <a:tblPr firstRow="1" bandRow="1">
                <a:tableStyleId>{21E4AEA4-8DFA-4A89-87EB-49C32662AFE0}</a:tableStyleId>
              </a:tblPr>
              <a:tblGrid>
                <a:gridCol w="1348326">
                  <a:extLst>
                    <a:ext uri="{9D8B030D-6E8A-4147-A177-3AD203B41FA5}">
                      <a16:colId xmlns:a16="http://schemas.microsoft.com/office/drawing/2014/main" val="3017380609"/>
                    </a:ext>
                  </a:extLst>
                </a:gridCol>
                <a:gridCol w="8371936">
                  <a:extLst>
                    <a:ext uri="{9D8B030D-6E8A-4147-A177-3AD203B41FA5}">
                      <a16:colId xmlns:a16="http://schemas.microsoft.com/office/drawing/2014/main" val="2990126719"/>
                    </a:ext>
                  </a:extLst>
                </a:gridCol>
              </a:tblGrid>
              <a:tr h="370840">
                <a:tc>
                  <a:txBody>
                    <a:bodyPr/>
                    <a:lstStyle/>
                    <a:p>
                      <a:r>
                        <a:rPr lang="pt-BR" dirty="0">
                          <a:solidFill>
                            <a:srgbClr val="66FF99"/>
                          </a:solidFill>
                          <a:latin typeface="Courier New" panose="02070309020205020404" pitchFamily="49" charset="0"/>
                          <a:cs typeface="Courier New" panose="02070309020205020404" pitchFamily="49" charset="0"/>
                        </a:rPr>
                        <a:t>OPERADOR</a:t>
                      </a:r>
                    </a:p>
                  </a:txBody>
                  <a:tcPr>
                    <a:noFill/>
                  </a:tcPr>
                </a:tc>
                <a:tc>
                  <a:txBody>
                    <a:bodyPr/>
                    <a:lstStyle/>
                    <a:p>
                      <a:r>
                        <a:rPr lang="pt-BR" dirty="0">
                          <a:solidFill>
                            <a:srgbClr val="66FF99"/>
                          </a:solidFill>
                          <a:latin typeface="Courier New" panose="02070309020205020404" pitchFamily="49" charset="0"/>
                          <a:cs typeface="Courier New" panose="02070309020205020404" pitchFamily="49" charset="0"/>
                        </a:rPr>
                        <a:t>DESCRIÇÃO</a:t>
                      </a:r>
                    </a:p>
                  </a:txBody>
                  <a:tcPr>
                    <a:noFill/>
                  </a:tcPr>
                </a:tc>
                <a:extLst>
                  <a:ext uri="{0D108BD9-81ED-4DB2-BD59-A6C34878D82A}">
                    <a16:rowId xmlns:a16="http://schemas.microsoft.com/office/drawing/2014/main" val="772960063"/>
                  </a:ext>
                </a:extLst>
              </a:tr>
              <a:tr h="370840">
                <a:tc>
                  <a:txBody>
                    <a:bodyPr/>
                    <a:lstStyle/>
                    <a:p>
                      <a:pPr algn="ctr"/>
                      <a:r>
                        <a:rPr lang="pt-BR" dirty="0">
                          <a:solidFill>
                            <a:srgbClr val="66FF99"/>
                          </a:solidFill>
                          <a:latin typeface="Courier New" panose="02070309020205020404" pitchFamily="49" charset="0"/>
                          <a:cs typeface="Courier New" panose="02070309020205020404" pitchFamily="49" charset="0"/>
                        </a:rPr>
                        <a:t>=</a:t>
                      </a:r>
                    </a:p>
                  </a:txBody>
                  <a:tcPr>
                    <a:noFill/>
                  </a:tcPr>
                </a:tc>
                <a:tc>
                  <a:txBody>
                    <a:bodyPr/>
                    <a:lstStyle/>
                    <a:p>
                      <a:r>
                        <a:rPr lang="pt-BR" dirty="0">
                          <a:solidFill>
                            <a:schemeClr val="bg1">
                              <a:lumMod val="10000"/>
                              <a:lumOff val="90000"/>
                            </a:schemeClr>
                          </a:solidFill>
                          <a:latin typeface="Courier New" panose="02070309020205020404" pitchFamily="49" charset="0"/>
                          <a:cs typeface="Courier New" panose="02070309020205020404" pitchFamily="49" charset="0"/>
                        </a:rPr>
                        <a:t>Igual</a:t>
                      </a:r>
                    </a:p>
                  </a:txBody>
                  <a:tcPr>
                    <a:noFill/>
                  </a:tcPr>
                </a:tc>
                <a:extLst>
                  <a:ext uri="{0D108BD9-81ED-4DB2-BD59-A6C34878D82A}">
                    <a16:rowId xmlns:a16="http://schemas.microsoft.com/office/drawing/2014/main" val="1341576647"/>
                  </a:ext>
                </a:extLst>
              </a:tr>
              <a:tr h="370840">
                <a:tc>
                  <a:txBody>
                    <a:bodyPr/>
                    <a:lstStyle/>
                    <a:p>
                      <a:pPr algn="ctr"/>
                      <a:r>
                        <a:rPr lang="pt-BR" dirty="0">
                          <a:solidFill>
                            <a:srgbClr val="66FF99"/>
                          </a:solidFill>
                          <a:latin typeface="Courier New" panose="02070309020205020404" pitchFamily="49" charset="0"/>
                          <a:cs typeface="Courier New" panose="02070309020205020404" pitchFamily="49" charset="0"/>
                        </a:rPr>
                        <a:t>&gt;</a:t>
                      </a:r>
                    </a:p>
                  </a:txBody>
                  <a:tcPr>
                    <a:noFill/>
                  </a:tcPr>
                </a:tc>
                <a:tc>
                  <a:txBody>
                    <a:bodyPr/>
                    <a:lstStyle/>
                    <a:p>
                      <a:r>
                        <a:rPr lang="pt-BR" dirty="0">
                          <a:solidFill>
                            <a:schemeClr val="bg1">
                              <a:lumMod val="10000"/>
                              <a:lumOff val="90000"/>
                            </a:schemeClr>
                          </a:solidFill>
                          <a:latin typeface="Courier New" panose="02070309020205020404" pitchFamily="49" charset="0"/>
                          <a:cs typeface="Courier New" panose="02070309020205020404" pitchFamily="49" charset="0"/>
                        </a:rPr>
                        <a:t>Maior</a:t>
                      </a:r>
                    </a:p>
                  </a:txBody>
                  <a:tcPr>
                    <a:noFill/>
                  </a:tcPr>
                </a:tc>
                <a:extLst>
                  <a:ext uri="{0D108BD9-81ED-4DB2-BD59-A6C34878D82A}">
                    <a16:rowId xmlns:a16="http://schemas.microsoft.com/office/drawing/2014/main" val="484716621"/>
                  </a:ext>
                </a:extLst>
              </a:tr>
              <a:tr h="370840">
                <a:tc>
                  <a:txBody>
                    <a:bodyPr/>
                    <a:lstStyle/>
                    <a:p>
                      <a:pPr algn="ctr"/>
                      <a:r>
                        <a:rPr lang="pt-BR" dirty="0">
                          <a:solidFill>
                            <a:srgbClr val="66FF99"/>
                          </a:solidFill>
                          <a:latin typeface="Courier New" panose="02070309020205020404" pitchFamily="49" charset="0"/>
                          <a:cs typeface="Courier New" panose="02070309020205020404" pitchFamily="49" charset="0"/>
                        </a:rPr>
                        <a:t>&lt;</a:t>
                      </a:r>
                    </a:p>
                  </a:txBody>
                  <a:tcPr>
                    <a:noFill/>
                  </a:tcPr>
                </a:tc>
                <a:tc>
                  <a:txBody>
                    <a:bodyPr/>
                    <a:lstStyle/>
                    <a:p>
                      <a:r>
                        <a:rPr lang="pt-BR" dirty="0">
                          <a:solidFill>
                            <a:schemeClr val="bg1">
                              <a:lumMod val="10000"/>
                              <a:lumOff val="90000"/>
                            </a:schemeClr>
                          </a:solidFill>
                          <a:latin typeface="Courier New" panose="02070309020205020404" pitchFamily="49" charset="0"/>
                          <a:cs typeface="Courier New" panose="02070309020205020404" pitchFamily="49" charset="0"/>
                        </a:rPr>
                        <a:t>Menor</a:t>
                      </a:r>
                    </a:p>
                  </a:txBody>
                  <a:tcPr>
                    <a:noFill/>
                  </a:tcPr>
                </a:tc>
                <a:extLst>
                  <a:ext uri="{0D108BD9-81ED-4DB2-BD59-A6C34878D82A}">
                    <a16:rowId xmlns:a16="http://schemas.microsoft.com/office/drawing/2014/main" val="346589355"/>
                  </a:ext>
                </a:extLst>
              </a:tr>
              <a:tr h="370840">
                <a:tc>
                  <a:txBody>
                    <a:bodyPr/>
                    <a:lstStyle/>
                    <a:p>
                      <a:pPr algn="ctr"/>
                      <a:r>
                        <a:rPr lang="pt-BR" dirty="0">
                          <a:solidFill>
                            <a:srgbClr val="66FF99"/>
                          </a:solidFill>
                          <a:latin typeface="Courier New" panose="02070309020205020404" pitchFamily="49" charset="0"/>
                          <a:cs typeface="Courier New" panose="02070309020205020404" pitchFamily="49" charset="0"/>
                        </a:rPr>
                        <a:t>&gt;=</a:t>
                      </a:r>
                    </a:p>
                  </a:txBody>
                  <a:tcPr>
                    <a:noFill/>
                  </a:tcPr>
                </a:tc>
                <a:tc>
                  <a:txBody>
                    <a:bodyPr/>
                    <a:lstStyle/>
                    <a:p>
                      <a:r>
                        <a:rPr lang="pt-BR" dirty="0">
                          <a:solidFill>
                            <a:schemeClr val="bg1">
                              <a:lumMod val="10000"/>
                              <a:lumOff val="90000"/>
                            </a:schemeClr>
                          </a:solidFill>
                          <a:latin typeface="Courier New" panose="02070309020205020404" pitchFamily="49" charset="0"/>
                          <a:cs typeface="Courier New" panose="02070309020205020404" pitchFamily="49" charset="0"/>
                        </a:rPr>
                        <a:t>Maior ou igual</a:t>
                      </a:r>
                    </a:p>
                  </a:txBody>
                  <a:tcPr>
                    <a:noFill/>
                  </a:tcPr>
                </a:tc>
                <a:extLst>
                  <a:ext uri="{0D108BD9-81ED-4DB2-BD59-A6C34878D82A}">
                    <a16:rowId xmlns:a16="http://schemas.microsoft.com/office/drawing/2014/main" val="760851170"/>
                  </a:ext>
                </a:extLst>
              </a:tr>
              <a:tr h="370840">
                <a:tc>
                  <a:txBody>
                    <a:bodyPr/>
                    <a:lstStyle/>
                    <a:p>
                      <a:pPr algn="ctr"/>
                      <a:r>
                        <a:rPr lang="pt-BR" dirty="0">
                          <a:solidFill>
                            <a:srgbClr val="66FF99"/>
                          </a:solidFill>
                          <a:latin typeface="Courier New" panose="02070309020205020404" pitchFamily="49" charset="0"/>
                          <a:cs typeface="Courier New" panose="02070309020205020404" pitchFamily="49" charset="0"/>
                        </a:rPr>
                        <a:t>&lt;=</a:t>
                      </a:r>
                    </a:p>
                  </a:txBody>
                  <a:tcPr>
                    <a:noFill/>
                  </a:tcPr>
                </a:tc>
                <a:tc>
                  <a:txBody>
                    <a:bodyPr/>
                    <a:lstStyle/>
                    <a:p>
                      <a:r>
                        <a:rPr lang="pt-BR" dirty="0">
                          <a:solidFill>
                            <a:schemeClr val="bg1">
                              <a:lumMod val="10000"/>
                              <a:lumOff val="90000"/>
                            </a:schemeClr>
                          </a:solidFill>
                          <a:latin typeface="Courier New" panose="02070309020205020404" pitchFamily="49" charset="0"/>
                          <a:cs typeface="Courier New" panose="02070309020205020404" pitchFamily="49" charset="0"/>
                        </a:rPr>
                        <a:t>Menor ou igual</a:t>
                      </a:r>
                    </a:p>
                  </a:txBody>
                  <a:tcPr>
                    <a:noFill/>
                  </a:tcPr>
                </a:tc>
                <a:extLst>
                  <a:ext uri="{0D108BD9-81ED-4DB2-BD59-A6C34878D82A}">
                    <a16:rowId xmlns:a16="http://schemas.microsoft.com/office/drawing/2014/main" val="2110960410"/>
                  </a:ext>
                </a:extLst>
              </a:tr>
              <a:tr h="370840">
                <a:tc>
                  <a:txBody>
                    <a:bodyPr/>
                    <a:lstStyle/>
                    <a:p>
                      <a:pPr algn="ctr"/>
                      <a:r>
                        <a:rPr lang="pt-BR" dirty="0">
                          <a:solidFill>
                            <a:srgbClr val="66FF99"/>
                          </a:solidFill>
                          <a:latin typeface="Courier New" panose="02070309020205020404" pitchFamily="49" charset="0"/>
                          <a:cs typeface="Courier New" panose="02070309020205020404" pitchFamily="49" charset="0"/>
                        </a:rPr>
                        <a:t>&lt;&gt;</a:t>
                      </a:r>
                    </a:p>
                  </a:txBody>
                  <a:tcPr>
                    <a:noFill/>
                  </a:tcPr>
                </a:tc>
                <a:tc>
                  <a:txBody>
                    <a:bodyPr/>
                    <a:lstStyle/>
                    <a:p>
                      <a:r>
                        <a:rPr lang="pt-BR" dirty="0">
                          <a:solidFill>
                            <a:schemeClr val="bg1">
                              <a:lumMod val="10000"/>
                              <a:lumOff val="90000"/>
                            </a:schemeClr>
                          </a:solidFill>
                          <a:latin typeface="Courier New" panose="02070309020205020404" pitchFamily="49" charset="0"/>
                          <a:cs typeface="Courier New" panose="02070309020205020404" pitchFamily="49" charset="0"/>
                        </a:rPr>
                        <a:t>Diferente</a:t>
                      </a:r>
                    </a:p>
                  </a:txBody>
                  <a:tcPr>
                    <a:noFill/>
                  </a:tcPr>
                </a:tc>
                <a:extLst>
                  <a:ext uri="{0D108BD9-81ED-4DB2-BD59-A6C34878D82A}">
                    <a16:rowId xmlns:a16="http://schemas.microsoft.com/office/drawing/2014/main" val="1245853139"/>
                  </a:ext>
                </a:extLst>
              </a:tr>
              <a:tr h="397486">
                <a:tc>
                  <a:txBody>
                    <a:bodyPr/>
                    <a:lstStyle/>
                    <a:p>
                      <a:pPr algn="ctr"/>
                      <a:r>
                        <a:rPr lang="pt-BR" dirty="0">
                          <a:solidFill>
                            <a:srgbClr val="66FF99"/>
                          </a:solidFill>
                          <a:latin typeface="Courier New" panose="02070309020205020404" pitchFamily="49" charset="0"/>
                          <a:cs typeface="Courier New" panose="02070309020205020404" pitchFamily="49" charset="0"/>
                        </a:rPr>
                        <a:t>BETWEEN</a:t>
                      </a:r>
                    </a:p>
                  </a:txBody>
                  <a:tcPr>
                    <a:noFill/>
                  </a:tcPr>
                </a:tc>
                <a:tc>
                  <a:txBody>
                    <a:bodyPr/>
                    <a:lstStyle/>
                    <a:p>
                      <a:r>
                        <a:rPr lang="pt-BR" dirty="0">
                          <a:solidFill>
                            <a:schemeClr val="bg1">
                              <a:lumMod val="10000"/>
                              <a:lumOff val="90000"/>
                            </a:schemeClr>
                          </a:solidFill>
                          <a:latin typeface="Courier New" panose="02070309020205020404" pitchFamily="49" charset="0"/>
                          <a:cs typeface="Courier New" panose="02070309020205020404" pitchFamily="49" charset="0"/>
                        </a:rPr>
                        <a:t>Valores entre um determinado intervalo</a:t>
                      </a:r>
                    </a:p>
                  </a:txBody>
                  <a:tcPr>
                    <a:noFill/>
                  </a:tcPr>
                </a:tc>
                <a:extLst>
                  <a:ext uri="{0D108BD9-81ED-4DB2-BD59-A6C34878D82A}">
                    <a16:rowId xmlns:a16="http://schemas.microsoft.com/office/drawing/2014/main" val="3173354010"/>
                  </a:ext>
                </a:extLst>
              </a:tr>
              <a:tr h="370840">
                <a:tc>
                  <a:txBody>
                    <a:bodyPr/>
                    <a:lstStyle/>
                    <a:p>
                      <a:pPr algn="ctr"/>
                      <a:r>
                        <a:rPr lang="pt-BR" dirty="0">
                          <a:solidFill>
                            <a:srgbClr val="66FF99"/>
                          </a:solidFill>
                          <a:latin typeface="Courier New" panose="02070309020205020404" pitchFamily="49" charset="0"/>
                          <a:cs typeface="Courier New" panose="02070309020205020404" pitchFamily="49" charset="0"/>
                        </a:rPr>
                        <a:t>LIKE</a:t>
                      </a:r>
                    </a:p>
                  </a:txBody>
                  <a:tcPr>
                    <a:noFill/>
                  </a:tcPr>
                </a:tc>
                <a:tc>
                  <a:txBody>
                    <a:bodyPr/>
                    <a:lstStyle/>
                    <a:p>
                      <a:r>
                        <a:rPr lang="pt-BR" dirty="0">
                          <a:solidFill>
                            <a:schemeClr val="bg1">
                              <a:lumMod val="10000"/>
                              <a:lumOff val="90000"/>
                            </a:schemeClr>
                          </a:solidFill>
                          <a:latin typeface="Courier New" panose="02070309020205020404" pitchFamily="49" charset="0"/>
                          <a:cs typeface="Courier New" panose="02070309020205020404" pitchFamily="49" charset="0"/>
                        </a:rPr>
                        <a:t>Busca conforme um padrão</a:t>
                      </a:r>
                    </a:p>
                  </a:txBody>
                  <a:tcPr>
                    <a:noFill/>
                  </a:tcPr>
                </a:tc>
                <a:extLst>
                  <a:ext uri="{0D108BD9-81ED-4DB2-BD59-A6C34878D82A}">
                    <a16:rowId xmlns:a16="http://schemas.microsoft.com/office/drawing/2014/main" val="3522328300"/>
                  </a:ext>
                </a:extLst>
              </a:tr>
              <a:tr h="370840">
                <a:tc>
                  <a:txBody>
                    <a:bodyPr/>
                    <a:lstStyle/>
                    <a:p>
                      <a:pPr algn="ctr"/>
                      <a:r>
                        <a:rPr lang="pt-BR" dirty="0">
                          <a:solidFill>
                            <a:srgbClr val="66FF99"/>
                          </a:solidFill>
                          <a:latin typeface="Courier New" panose="02070309020205020404" pitchFamily="49" charset="0"/>
                          <a:cs typeface="Courier New" panose="02070309020205020404" pitchFamily="49" charset="0"/>
                        </a:rPr>
                        <a:t>IN</a:t>
                      </a:r>
                    </a:p>
                  </a:txBody>
                  <a:tcPr>
                    <a:noFill/>
                  </a:tcPr>
                </a:tc>
                <a:tc>
                  <a:txBody>
                    <a:bodyPr/>
                    <a:lstStyle/>
                    <a:p>
                      <a:r>
                        <a:rPr lang="pt-BR" dirty="0">
                          <a:solidFill>
                            <a:schemeClr val="bg1">
                              <a:lumMod val="10000"/>
                              <a:lumOff val="90000"/>
                            </a:schemeClr>
                          </a:solidFill>
                          <a:latin typeface="Courier New" panose="02070309020205020404" pitchFamily="49" charset="0"/>
                          <a:cs typeface="Courier New" panose="02070309020205020404" pitchFamily="49" charset="0"/>
                        </a:rPr>
                        <a:t>Utilizado para especificar múltiplos valores possíveis</a:t>
                      </a:r>
                    </a:p>
                  </a:txBody>
                  <a:tcPr>
                    <a:noFill/>
                  </a:tcPr>
                </a:tc>
                <a:extLst>
                  <a:ext uri="{0D108BD9-81ED-4DB2-BD59-A6C34878D82A}">
                    <a16:rowId xmlns:a16="http://schemas.microsoft.com/office/drawing/2014/main" val="3482204855"/>
                  </a:ext>
                </a:extLst>
              </a:tr>
            </a:tbl>
          </a:graphicData>
        </a:graphic>
      </p:graphicFrame>
    </p:spTree>
    <p:extLst>
      <p:ext uri="{BB962C8B-B14F-4D97-AF65-F5344CB8AC3E}">
        <p14:creationId xmlns:p14="http://schemas.microsoft.com/office/powerpoint/2010/main" val="1371377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C4C786-A169-4330-996C-7D4EFC13D1D6}"/>
              </a:ext>
            </a:extLst>
          </p:cNvPr>
          <p:cNvSpPr>
            <a:spLocks noGrp="1"/>
          </p:cNvSpPr>
          <p:nvPr>
            <p:ph type="title"/>
          </p:nvPr>
        </p:nvSpPr>
        <p:spPr/>
        <p:txBody>
          <a:bodyPr/>
          <a:lstStyle/>
          <a:p>
            <a:r>
              <a:rPr lang="pt-BR" dirty="0"/>
              <a:t>Operadores: </a:t>
            </a:r>
            <a:r>
              <a:rPr lang="pt-BR" dirty="0" err="1"/>
              <a:t>and</a:t>
            </a:r>
            <a:r>
              <a:rPr lang="pt-BR" dirty="0"/>
              <a:t>, </a:t>
            </a:r>
            <a:r>
              <a:rPr lang="pt-BR" dirty="0" err="1"/>
              <a:t>or</a:t>
            </a:r>
            <a:r>
              <a:rPr lang="pt-BR" dirty="0"/>
              <a:t> e </a:t>
            </a:r>
            <a:r>
              <a:rPr lang="pt-BR" dirty="0" err="1"/>
              <a:t>not</a:t>
            </a:r>
            <a:endParaRPr lang="pt-BR" dirty="0"/>
          </a:p>
        </p:txBody>
      </p:sp>
      <p:sp>
        <p:nvSpPr>
          <p:cNvPr id="3" name="Espaço Reservado para Conteúdo 2">
            <a:extLst>
              <a:ext uri="{FF2B5EF4-FFF2-40B4-BE49-F238E27FC236}">
                <a16:creationId xmlns:a16="http://schemas.microsoft.com/office/drawing/2014/main" id="{E991E067-7560-449F-9CB2-6C9CAE5AD466}"/>
              </a:ext>
            </a:extLst>
          </p:cNvPr>
          <p:cNvSpPr>
            <a:spLocks noGrp="1"/>
          </p:cNvSpPr>
          <p:nvPr>
            <p:ph idx="1"/>
          </p:nvPr>
        </p:nvSpPr>
        <p:spPr/>
        <p:txBody>
          <a:bodyPr/>
          <a:lstStyle/>
          <a:p>
            <a:r>
              <a:rPr lang="pt-BR" dirty="0"/>
              <a:t>A cláusula </a:t>
            </a:r>
            <a:r>
              <a:rPr lang="pt-BR" b="1" dirty="0">
                <a:solidFill>
                  <a:srgbClr val="66FF99"/>
                </a:solidFill>
                <a:latin typeface="Courier New" panose="02070309020205020404" pitchFamily="49" charset="0"/>
                <a:cs typeface="Courier New" panose="02070309020205020404" pitchFamily="49" charset="0"/>
              </a:rPr>
              <a:t>WHERE</a:t>
            </a:r>
            <a:r>
              <a:rPr lang="pt-BR" dirty="0"/>
              <a:t> pode ser combinada com os operadores </a:t>
            </a:r>
            <a:r>
              <a:rPr lang="pt-BR" b="1" dirty="0">
                <a:solidFill>
                  <a:srgbClr val="66FF99"/>
                </a:solidFill>
                <a:latin typeface="Courier New" panose="02070309020205020404" pitchFamily="49" charset="0"/>
                <a:cs typeface="Courier New" panose="02070309020205020404" pitchFamily="49" charset="0"/>
              </a:rPr>
              <a:t>AND</a:t>
            </a:r>
            <a:r>
              <a:rPr lang="pt-BR" dirty="0"/>
              <a:t>, </a:t>
            </a:r>
            <a:r>
              <a:rPr lang="pt-BR" b="1" dirty="0">
                <a:solidFill>
                  <a:srgbClr val="66FF99"/>
                </a:solidFill>
                <a:latin typeface="Courier New" panose="02070309020205020404" pitchFamily="49" charset="0"/>
                <a:cs typeface="Courier New" panose="02070309020205020404" pitchFamily="49" charset="0"/>
              </a:rPr>
              <a:t>OR</a:t>
            </a:r>
            <a:r>
              <a:rPr lang="pt-BR" dirty="0"/>
              <a:t> e </a:t>
            </a:r>
            <a:r>
              <a:rPr lang="pt-BR" b="1" dirty="0">
                <a:solidFill>
                  <a:srgbClr val="66FF99"/>
                </a:solidFill>
                <a:latin typeface="Courier New" panose="02070309020205020404" pitchFamily="49" charset="0"/>
                <a:cs typeface="Courier New" panose="02070309020205020404" pitchFamily="49" charset="0"/>
              </a:rPr>
              <a:t>NOT</a:t>
            </a:r>
            <a:r>
              <a:rPr lang="pt-BR" dirty="0"/>
              <a:t>.</a:t>
            </a:r>
          </a:p>
          <a:p>
            <a:r>
              <a:rPr lang="pt-BR" dirty="0"/>
              <a:t>Os operadores </a:t>
            </a:r>
            <a:r>
              <a:rPr lang="pt-BR" b="1" dirty="0">
                <a:solidFill>
                  <a:srgbClr val="66FF99"/>
                </a:solidFill>
                <a:latin typeface="Courier New" panose="02070309020205020404" pitchFamily="49" charset="0"/>
                <a:cs typeface="Courier New" panose="02070309020205020404" pitchFamily="49" charset="0"/>
              </a:rPr>
              <a:t>AND</a:t>
            </a:r>
            <a:r>
              <a:rPr lang="pt-BR" dirty="0"/>
              <a:t> e </a:t>
            </a:r>
            <a:r>
              <a:rPr lang="pt-BR" b="1" dirty="0">
                <a:solidFill>
                  <a:srgbClr val="66FF99"/>
                </a:solidFill>
                <a:latin typeface="Courier New" panose="02070309020205020404" pitchFamily="49" charset="0"/>
                <a:cs typeface="Courier New" panose="02070309020205020404" pitchFamily="49" charset="0"/>
              </a:rPr>
              <a:t>OR</a:t>
            </a:r>
            <a:r>
              <a:rPr lang="pt-BR" dirty="0"/>
              <a:t> são utilizados para filtrar registros que atendam mais de uma condição simultaneamente.</a:t>
            </a:r>
          </a:p>
          <a:p>
            <a:endParaRPr lang="pt-BR" dirty="0"/>
          </a:p>
          <a:p>
            <a:pPr lvl="1"/>
            <a:r>
              <a:rPr lang="pt-BR" dirty="0"/>
              <a:t>O operador </a:t>
            </a:r>
            <a:r>
              <a:rPr lang="pt-BR" b="1" dirty="0">
                <a:solidFill>
                  <a:srgbClr val="66FF99"/>
                </a:solidFill>
                <a:latin typeface="Courier New" panose="02070309020205020404" pitchFamily="49" charset="0"/>
                <a:cs typeface="Courier New" panose="02070309020205020404" pitchFamily="49" charset="0"/>
              </a:rPr>
              <a:t>AND</a:t>
            </a:r>
            <a:r>
              <a:rPr lang="pt-BR" dirty="0"/>
              <a:t> retorna todos os registro que atendam todas as condições ao mesmo tempo.</a:t>
            </a:r>
          </a:p>
          <a:p>
            <a:pPr lvl="1"/>
            <a:r>
              <a:rPr lang="pt-BR" dirty="0"/>
              <a:t>O operador </a:t>
            </a:r>
            <a:r>
              <a:rPr lang="pt-BR" b="1" dirty="0">
                <a:solidFill>
                  <a:srgbClr val="66FF99"/>
                </a:solidFill>
                <a:latin typeface="Courier New" panose="02070309020205020404" pitchFamily="49" charset="0"/>
                <a:cs typeface="Courier New" panose="02070309020205020404" pitchFamily="49" charset="0"/>
              </a:rPr>
              <a:t>OR</a:t>
            </a:r>
            <a:r>
              <a:rPr lang="pt-BR" dirty="0"/>
              <a:t> retorna todos os registros que que atendam apenas 1 ou mais condições.</a:t>
            </a:r>
          </a:p>
          <a:p>
            <a:pPr lvl="1"/>
            <a:endParaRPr lang="pt-BR" dirty="0"/>
          </a:p>
          <a:p>
            <a:r>
              <a:rPr lang="pt-BR" dirty="0"/>
              <a:t>O operador </a:t>
            </a:r>
            <a:r>
              <a:rPr lang="pt-BR" b="1" dirty="0">
                <a:solidFill>
                  <a:srgbClr val="66FF99"/>
                </a:solidFill>
                <a:latin typeface="Courier New" panose="02070309020205020404" pitchFamily="49" charset="0"/>
                <a:cs typeface="Courier New" panose="02070309020205020404" pitchFamily="49" charset="0"/>
              </a:rPr>
              <a:t>NOT</a:t>
            </a:r>
            <a:r>
              <a:rPr lang="pt-BR" dirty="0"/>
              <a:t> retorna todos os registros, cuja condição seja </a:t>
            </a:r>
            <a:r>
              <a:rPr lang="pt-BR" b="1" dirty="0">
                <a:solidFill>
                  <a:srgbClr val="FFCCCC"/>
                </a:solidFill>
                <a:latin typeface="Courier New" panose="02070309020205020404" pitchFamily="49" charset="0"/>
                <a:cs typeface="Courier New" panose="02070309020205020404" pitchFamily="49" charset="0"/>
              </a:rPr>
              <a:t>FALSE</a:t>
            </a:r>
            <a:r>
              <a:rPr lang="pt-BR" dirty="0"/>
              <a:t>.</a:t>
            </a:r>
          </a:p>
          <a:p>
            <a:endParaRPr lang="pt-BR" dirty="0"/>
          </a:p>
        </p:txBody>
      </p:sp>
    </p:spTree>
    <p:extLst>
      <p:ext uri="{BB962C8B-B14F-4D97-AF65-F5344CB8AC3E}">
        <p14:creationId xmlns:p14="http://schemas.microsoft.com/office/powerpoint/2010/main" val="33446629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B4A3CB-CF9D-4C6E-9D0D-F613C373B778}"/>
              </a:ext>
            </a:extLst>
          </p:cNvPr>
          <p:cNvSpPr>
            <a:spLocks noGrp="1"/>
          </p:cNvSpPr>
          <p:nvPr>
            <p:ph type="title"/>
          </p:nvPr>
        </p:nvSpPr>
        <p:spPr/>
        <p:txBody>
          <a:bodyPr/>
          <a:lstStyle/>
          <a:p>
            <a:r>
              <a:rPr lang="pt-BR" dirty="0"/>
              <a:t>Sintaxe AND</a:t>
            </a:r>
          </a:p>
        </p:txBody>
      </p:sp>
      <p:sp>
        <p:nvSpPr>
          <p:cNvPr id="5" name="Retângulo 4">
            <a:extLst>
              <a:ext uri="{FF2B5EF4-FFF2-40B4-BE49-F238E27FC236}">
                <a16:creationId xmlns:a16="http://schemas.microsoft.com/office/drawing/2014/main" id="{178203CE-49B0-43AD-A2F4-55407D04138A}"/>
              </a:ext>
            </a:extLst>
          </p:cNvPr>
          <p:cNvSpPr/>
          <p:nvPr/>
        </p:nvSpPr>
        <p:spPr>
          <a:xfrm>
            <a:off x="2609490" y="2689285"/>
            <a:ext cx="6973019" cy="1928004"/>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200000"/>
              </a:lnSpc>
            </a:pPr>
            <a:r>
              <a:rPr lang="pt-BR" sz="1600" b="1" dirty="0">
                <a:solidFill>
                  <a:srgbClr val="66FF99"/>
                </a:solidFill>
                <a:latin typeface="Courier New" panose="02070309020205020404" pitchFamily="49" charset="0"/>
                <a:cs typeface="Courier New" panose="02070309020205020404" pitchFamily="49" charset="0"/>
              </a:rPr>
              <a:t>SELECT</a:t>
            </a:r>
            <a:r>
              <a:rPr lang="pt-BR" sz="1600" b="1" dirty="0">
                <a:latin typeface="Courier New" panose="02070309020205020404" pitchFamily="49" charset="0"/>
                <a:cs typeface="Courier New" panose="02070309020205020404" pitchFamily="49" charset="0"/>
              </a:rPr>
              <a:t> </a:t>
            </a:r>
            <a:r>
              <a:rPr lang="pt-BR" sz="1600" b="1" dirty="0">
                <a:solidFill>
                  <a:srgbClr val="66FF99"/>
                </a:solidFill>
                <a:latin typeface="Courier New" panose="02070309020205020404" pitchFamily="49" charset="0"/>
                <a:cs typeface="Courier New" panose="02070309020205020404" pitchFamily="49" charset="0"/>
              </a:rPr>
              <a:t>DISTINCT</a:t>
            </a:r>
            <a:r>
              <a:rPr lang="pt-BR" sz="1600" b="1" dirty="0">
                <a:latin typeface="Courier New" panose="02070309020205020404" pitchFamily="49" charset="0"/>
                <a:cs typeface="Courier New" panose="02070309020205020404" pitchFamily="49" charset="0"/>
              </a:rPr>
              <a:t> coluna1, coluna2,...</a:t>
            </a:r>
          </a:p>
          <a:p>
            <a:pPr lvl="1">
              <a:lnSpc>
                <a:spcPct val="200000"/>
              </a:lnSpc>
            </a:pPr>
            <a:r>
              <a:rPr lang="pt-BR" sz="1600" b="1" dirty="0">
                <a:solidFill>
                  <a:srgbClr val="66FF99"/>
                </a:solidFill>
                <a:latin typeface="Courier New" panose="02070309020205020404" pitchFamily="49" charset="0"/>
                <a:cs typeface="Courier New" panose="02070309020205020404" pitchFamily="49" charset="0"/>
              </a:rPr>
              <a:t>FROM</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nome_tabela</a:t>
            </a:r>
            <a:endParaRPr lang="pt-BR" sz="1600" b="1" dirty="0">
              <a:latin typeface="Courier New" panose="02070309020205020404" pitchFamily="49" charset="0"/>
              <a:cs typeface="Courier New" panose="02070309020205020404" pitchFamily="49" charset="0"/>
            </a:endParaRPr>
          </a:p>
          <a:p>
            <a:pPr lvl="1">
              <a:lnSpc>
                <a:spcPct val="200000"/>
              </a:lnSpc>
            </a:pPr>
            <a:r>
              <a:rPr lang="pt-BR" sz="1600" b="1" dirty="0">
                <a:solidFill>
                  <a:srgbClr val="66FF99"/>
                </a:solidFill>
                <a:latin typeface="Courier New" panose="02070309020205020404" pitchFamily="49" charset="0"/>
                <a:cs typeface="Courier New" panose="02070309020205020404" pitchFamily="49" charset="0"/>
              </a:rPr>
              <a:t>WHERE</a:t>
            </a:r>
            <a:r>
              <a:rPr lang="pt-BR" sz="1600" b="1" dirty="0">
                <a:latin typeface="Courier New" panose="02070309020205020404" pitchFamily="49" charset="0"/>
                <a:cs typeface="Courier New" panose="02070309020205020404" pitchFamily="49" charset="0"/>
              </a:rPr>
              <a:t> condição1 </a:t>
            </a:r>
            <a:r>
              <a:rPr lang="pt-BR" sz="1600" b="1" dirty="0">
                <a:solidFill>
                  <a:srgbClr val="66FF99"/>
                </a:solidFill>
                <a:latin typeface="Courier New" panose="02070309020205020404" pitchFamily="49" charset="0"/>
                <a:cs typeface="Courier New" panose="02070309020205020404" pitchFamily="49" charset="0"/>
              </a:rPr>
              <a:t>AND</a:t>
            </a:r>
            <a:r>
              <a:rPr lang="pt-BR" sz="1600" b="1" dirty="0">
                <a:latin typeface="Courier New" panose="02070309020205020404" pitchFamily="49" charset="0"/>
                <a:cs typeface="Courier New" panose="02070309020205020404" pitchFamily="49" charset="0"/>
              </a:rPr>
              <a:t> condição2 </a:t>
            </a:r>
            <a:r>
              <a:rPr lang="pt-BR" sz="1600" b="1" dirty="0">
                <a:solidFill>
                  <a:srgbClr val="66FF99"/>
                </a:solidFill>
                <a:latin typeface="Courier New" panose="02070309020205020404" pitchFamily="49" charset="0"/>
                <a:cs typeface="Courier New" panose="02070309020205020404" pitchFamily="49" charset="0"/>
              </a:rPr>
              <a:t>AND</a:t>
            </a:r>
            <a:r>
              <a:rPr lang="pt-BR" sz="1600" b="1" dirty="0">
                <a:latin typeface="Courier New" panose="02070309020205020404" pitchFamily="49" charset="0"/>
                <a:cs typeface="Courier New" panose="02070309020205020404" pitchFamily="49" charset="0"/>
              </a:rPr>
              <a:t> condição3, ...;</a:t>
            </a:r>
          </a:p>
        </p:txBody>
      </p:sp>
    </p:spTree>
    <p:extLst>
      <p:ext uri="{BB962C8B-B14F-4D97-AF65-F5344CB8AC3E}">
        <p14:creationId xmlns:p14="http://schemas.microsoft.com/office/powerpoint/2010/main" val="225485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1BB95-5470-48C1-B883-CB8E1D642B3F}"/>
              </a:ext>
            </a:extLst>
          </p:cNvPr>
          <p:cNvSpPr>
            <a:spLocks noGrp="1"/>
          </p:cNvSpPr>
          <p:nvPr>
            <p:ph type="title"/>
          </p:nvPr>
        </p:nvSpPr>
        <p:spPr/>
        <p:txBody>
          <a:bodyPr/>
          <a:lstStyle/>
          <a:p>
            <a:r>
              <a:rPr lang="pt-BR" dirty="0"/>
              <a:t>Modelo Entidade-Relacionamento</a:t>
            </a:r>
          </a:p>
        </p:txBody>
      </p:sp>
      <p:sp>
        <p:nvSpPr>
          <p:cNvPr id="3" name="Espaço Reservado para Conteúdo 2">
            <a:extLst>
              <a:ext uri="{FF2B5EF4-FFF2-40B4-BE49-F238E27FC236}">
                <a16:creationId xmlns:a16="http://schemas.microsoft.com/office/drawing/2014/main" id="{1DA82301-9CA4-4F6A-ADD1-11127337E406}"/>
              </a:ext>
            </a:extLst>
          </p:cNvPr>
          <p:cNvSpPr>
            <a:spLocks noGrp="1"/>
          </p:cNvSpPr>
          <p:nvPr>
            <p:ph idx="1"/>
          </p:nvPr>
        </p:nvSpPr>
        <p:spPr>
          <a:xfrm>
            <a:off x="1024127" y="2285999"/>
            <a:ext cx="9720073" cy="4023360"/>
          </a:xfrm>
        </p:spPr>
        <p:txBody>
          <a:bodyPr/>
          <a:lstStyle/>
          <a:p>
            <a:r>
              <a:rPr lang="pt-BR" dirty="0"/>
              <a:t>Considere um BD com o nome CLINICA e seus requisitos. </a:t>
            </a:r>
          </a:p>
          <a:p>
            <a:r>
              <a:rPr lang="pt-BR" dirty="0"/>
              <a:t>O BD deve armazenar os seguintes registros: </a:t>
            </a:r>
          </a:p>
          <a:p>
            <a:endParaRPr lang="pt-BR" dirty="0"/>
          </a:p>
        </p:txBody>
      </p:sp>
      <p:sp>
        <p:nvSpPr>
          <p:cNvPr id="4" name="Retângulo: Cantos Arredondados 3">
            <a:extLst>
              <a:ext uri="{FF2B5EF4-FFF2-40B4-BE49-F238E27FC236}">
                <a16:creationId xmlns:a16="http://schemas.microsoft.com/office/drawing/2014/main" id="{90D0435B-42A4-4F70-9953-6B265495DA50}"/>
              </a:ext>
            </a:extLst>
          </p:cNvPr>
          <p:cNvSpPr/>
          <p:nvPr/>
        </p:nvSpPr>
        <p:spPr>
          <a:xfrm>
            <a:off x="655616" y="3881886"/>
            <a:ext cx="2553419" cy="2576378"/>
          </a:xfrm>
          <a:prstGeom prst="roundRect">
            <a:avLst>
              <a:gd name="adj" fmla="val 4133"/>
            </a:avLst>
          </a:prstGeom>
          <a:ln>
            <a:solidFill>
              <a:schemeClr val="accent2">
                <a:lumMod val="75000"/>
              </a:schemeClr>
            </a:solidFill>
          </a:ln>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rtlCol="0" anchor="ctr"/>
          <a:lstStyle/>
          <a:p>
            <a:pPr marL="330200" lvl="1" indent="-285750">
              <a:buClr>
                <a:schemeClr val="accent2"/>
              </a:buClr>
              <a:buFont typeface="Arial" panose="020B0604020202020204" pitchFamily="34" charset="0"/>
              <a:buChar char="•"/>
            </a:pPr>
            <a:r>
              <a:rPr lang="pt-BR" sz="1400" dirty="0"/>
              <a:t> CRM (código único);</a:t>
            </a:r>
          </a:p>
          <a:p>
            <a:pPr marL="330200" lvl="1" indent="-285750">
              <a:buClr>
                <a:schemeClr val="accent2"/>
              </a:buClr>
              <a:buFont typeface="Arial" panose="020B0604020202020204" pitchFamily="34" charset="0"/>
              <a:buChar char="•"/>
            </a:pPr>
            <a:r>
              <a:rPr lang="pt-BR" sz="1400" dirty="0"/>
              <a:t> Nome;</a:t>
            </a:r>
          </a:p>
          <a:p>
            <a:pPr marL="330200" lvl="1" indent="-285750">
              <a:buClr>
                <a:schemeClr val="accent2"/>
              </a:buClr>
              <a:buFont typeface="Arial" panose="020B0604020202020204" pitchFamily="34" charset="0"/>
              <a:buChar char="•"/>
            </a:pPr>
            <a:r>
              <a:rPr lang="pt-BR" sz="1400" dirty="0"/>
              <a:t> Endereço;</a:t>
            </a:r>
          </a:p>
          <a:p>
            <a:pPr marL="330200" lvl="1" indent="-285750">
              <a:buClr>
                <a:schemeClr val="accent2"/>
              </a:buClr>
              <a:buFont typeface="Arial" panose="020B0604020202020204" pitchFamily="34" charset="0"/>
              <a:buChar char="•"/>
            </a:pPr>
            <a:r>
              <a:rPr lang="pt-BR" sz="1400" dirty="0"/>
              <a:t> Telefone;</a:t>
            </a:r>
          </a:p>
          <a:p>
            <a:pPr marL="330200" lvl="1" indent="-285750">
              <a:buClr>
                <a:schemeClr val="accent2"/>
              </a:buClr>
              <a:buFont typeface="Arial" panose="020B0604020202020204" pitchFamily="34" charset="0"/>
              <a:buChar char="•"/>
            </a:pPr>
            <a:r>
              <a:rPr lang="pt-BR" sz="1400" dirty="0"/>
              <a:t> Especialidade. </a:t>
            </a:r>
          </a:p>
        </p:txBody>
      </p:sp>
      <p:sp>
        <p:nvSpPr>
          <p:cNvPr id="5" name="Retângulo 4">
            <a:extLst>
              <a:ext uri="{FF2B5EF4-FFF2-40B4-BE49-F238E27FC236}">
                <a16:creationId xmlns:a16="http://schemas.microsoft.com/office/drawing/2014/main" id="{72FB1A9A-D519-4293-BA7A-91C1AF823272}"/>
              </a:ext>
            </a:extLst>
          </p:cNvPr>
          <p:cNvSpPr/>
          <p:nvPr/>
        </p:nvSpPr>
        <p:spPr>
          <a:xfrm>
            <a:off x="609878" y="3536827"/>
            <a:ext cx="1523430" cy="307777"/>
          </a:xfrm>
          <a:prstGeom prst="rect">
            <a:avLst/>
          </a:prstGeom>
        </p:spPr>
        <p:txBody>
          <a:bodyPr wrap="none">
            <a:spAutoFit/>
          </a:bodyPr>
          <a:lstStyle/>
          <a:p>
            <a:r>
              <a:rPr lang="pt-BR" sz="1400" b="1" dirty="0"/>
              <a:t>TABELA MÉDICOS</a:t>
            </a:r>
          </a:p>
        </p:txBody>
      </p:sp>
      <p:sp>
        <p:nvSpPr>
          <p:cNvPr id="6" name="Retângulo: Cantos Arredondados 5">
            <a:extLst>
              <a:ext uri="{FF2B5EF4-FFF2-40B4-BE49-F238E27FC236}">
                <a16:creationId xmlns:a16="http://schemas.microsoft.com/office/drawing/2014/main" id="{2F062776-F0C6-4419-BFB6-09971B630914}"/>
              </a:ext>
            </a:extLst>
          </p:cNvPr>
          <p:cNvSpPr/>
          <p:nvPr/>
        </p:nvSpPr>
        <p:spPr>
          <a:xfrm>
            <a:off x="3429535" y="3884810"/>
            <a:ext cx="2553419" cy="2576378"/>
          </a:xfrm>
          <a:prstGeom prst="roundRect">
            <a:avLst>
              <a:gd name="adj" fmla="val 4133"/>
            </a:avLst>
          </a:prstGeom>
          <a:ln>
            <a:solidFill>
              <a:schemeClr val="accent2">
                <a:lumMod val="75000"/>
              </a:schemeClr>
            </a:solidFill>
          </a:ln>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30200" lvl="1" indent="-285750">
              <a:buClr>
                <a:schemeClr val="accent2"/>
              </a:buClr>
              <a:buFont typeface="Arial" panose="020B0604020202020204" pitchFamily="34" charset="0"/>
              <a:buChar char="•"/>
            </a:pPr>
            <a:r>
              <a:rPr lang="pt-BR" sz="1400" dirty="0"/>
              <a:t>CPF (código único);</a:t>
            </a:r>
          </a:p>
          <a:p>
            <a:pPr marL="330200" lvl="1" indent="-285750">
              <a:buClr>
                <a:schemeClr val="accent2"/>
              </a:buClr>
              <a:buFont typeface="Arial" panose="020B0604020202020204" pitchFamily="34" charset="0"/>
              <a:buChar char="•"/>
            </a:pPr>
            <a:r>
              <a:rPr lang="pt-BR" sz="1400" dirty="0"/>
              <a:t>Nome;</a:t>
            </a:r>
          </a:p>
          <a:p>
            <a:pPr marL="330200" lvl="1" indent="-285750">
              <a:buClr>
                <a:schemeClr val="accent2"/>
              </a:buClr>
              <a:buFont typeface="Arial" panose="020B0604020202020204" pitchFamily="34" charset="0"/>
              <a:buChar char="•"/>
            </a:pPr>
            <a:r>
              <a:rPr lang="pt-BR" sz="1400" dirty="0"/>
              <a:t>Endereço;</a:t>
            </a:r>
          </a:p>
          <a:p>
            <a:pPr marL="330200" lvl="1" indent="-285750">
              <a:buClr>
                <a:schemeClr val="accent2"/>
              </a:buClr>
              <a:buFont typeface="Arial" panose="020B0604020202020204" pitchFamily="34" charset="0"/>
              <a:buChar char="•"/>
            </a:pPr>
            <a:r>
              <a:rPr lang="pt-BR" sz="1400" dirty="0"/>
              <a:t>Telefone;</a:t>
            </a:r>
          </a:p>
        </p:txBody>
      </p:sp>
      <p:sp>
        <p:nvSpPr>
          <p:cNvPr id="7" name="Retângulo 6">
            <a:extLst>
              <a:ext uri="{FF2B5EF4-FFF2-40B4-BE49-F238E27FC236}">
                <a16:creationId xmlns:a16="http://schemas.microsoft.com/office/drawing/2014/main" id="{76195A9A-CDC6-4619-AC92-3EB359385E12}"/>
              </a:ext>
            </a:extLst>
          </p:cNvPr>
          <p:cNvSpPr/>
          <p:nvPr/>
        </p:nvSpPr>
        <p:spPr>
          <a:xfrm>
            <a:off x="3409861" y="3536826"/>
            <a:ext cx="1626984" cy="307777"/>
          </a:xfrm>
          <a:prstGeom prst="rect">
            <a:avLst/>
          </a:prstGeom>
        </p:spPr>
        <p:txBody>
          <a:bodyPr wrap="none">
            <a:spAutoFit/>
          </a:bodyPr>
          <a:lstStyle/>
          <a:p>
            <a:r>
              <a:rPr lang="pt-BR" sz="1400" b="1" dirty="0"/>
              <a:t>TABELA PACIENTES</a:t>
            </a:r>
          </a:p>
        </p:txBody>
      </p:sp>
      <p:sp>
        <p:nvSpPr>
          <p:cNvPr id="8" name="Retângulo: Cantos Arredondados 7">
            <a:extLst>
              <a:ext uri="{FF2B5EF4-FFF2-40B4-BE49-F238E27FC236}">
                <a16:creationId xmlns:a16="http://schemas.microsoft.com/office/drawing/2014/main" id="{AED3732E-A3F7-4E95-A92B-28E97B381138}"/>
              </a:ext>
            </a:extLst>
          </p:cNvPr>
          <p:cNvSpPr/>
          <p:nvPr/>
        </p:nvSpPr>
        <p:spPr>
          <a:xfrm>
            <a:off x="6203454" y="3881886"/>
            <a:ext cx="2695222" cy="2579302"/>
          </a:xfrm>
          <a:prstGeom prst="roundRect">
            <a:avLst>
              <a:gd name="adj" fmla="val 4133"/>
            </a:avLst>
          </a:prstGeom>
          <a:ln>
            <a:solidFill>
              <a:schemeClr val="accent2">
                <a:lumMod val="75000"/>
              </a:schemeClr>
            </a:solidFill>
          </a:ln>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30200" lvl="1" indent="-285750">
              <a:buClr>
                <a:schemeClr val="accent2"/>
              </a:buClr>
              <a:buFont typeface="Arial" panose="020B0604020202020204" pitchFamily="34" charset="0"/>
              <a:buChar char="•"/>
            </a:pPr>
            <a:r>
              <a:rPr lang="pt-BR" sz="1400" dirty="0"/>
              <a:t>Cada consulta é realizada por um médico e para um paciente;</a:t>
            </a:r>
          </a:p>
          <a:p>
            <a:pPr marL="330200" lvl="1" indent="-285750">
              <a:buClr>
                <a:schemeClr val="accent2"/>
              </a:buClr>
              <a:buFont typeface="Arial" panose="020B0604020202020204" pitchFamily="34" charset="0"/>
              <a:buChar char="•"/>
            </a:pPr>
            <a:r>
              <a:rPr lang="pt-BR" sz="1400" dirty="0"/>
              <a:t>Deve possuir um código identificador;</a:t>
            </a:r>
          </a:p>
          <a:p>
            <a:pPr marL="330200" lvl="1" indent="-285750">
              <a:buClr>
                <a:schemeClr val="accent2"/>
              </a:buClr>
              <a:buFont typeface="Arial" panose="020B0604020202020204" pitchFamily="34" charset="0"/>
              <a:buChar char="•"/>
            </a:pPr>
            <a:r>
              <a:rPr lang="pt-BR" sz="1400" dirty="0"/>
              <a:t>A data da consulta;</a:t>
            </a:r>
          </a:p>
          <a:p>
            <a:pPr marL="330200" lvl="1" indent="-285750">
              <a:buClr>
                <a:schemeClr val="accent2"/>
              </a:buClr>
              <a:buFont typeface="Arial" panose="020B0604020202020204" pitchFamily="34" charset="0"/>
              <a:buChar char="•"/>
            </a:pPr>
            <a:r>
              <a:rPr lang="pt-BR" sz="1400" dirty="0"/>
              <a:t>Observações.</a:t>
            </a:r>
          </a:p>
        </p:txBody>
      </p:sp>
      <p:sp>
        <p:nvSpPr>
          <p:cNvPr id="9" name="Retângulo: Cantos Arredondados 8">
            <a:extLst>
              <a:ext uri="{FF2B5EF4-FFF2-40B4-BE49-F238E27FC236}">
                <a16:creationId xmlns:a16="http://schemas.microsoft.com/office/drawing/2014/main" id="{342B07FA-1A88-428E-87F5-BC2555B4550F}"/>
              </a:ext>
            </a:extLst>
          </p:cNvPr>
          <p:cNvSpPr/>
          <p:nvPr/>
        </p:nvSpPr>
        <p:spPr>
          <a:xfrm>
            <a:off x="9119177" y="3844602"/>
            <a:ext cx="2695222" cy="2613661"/>
          </a:xfrm>
          <a:prstGeom prst="roundRect">
            <a:avLst>
              <a:gd name="adj" fmla="val 4133"/>
            </a:avLst>
          </a:prstGeom>
          <a:ln>
            <a:solidFill>
              <a:schemeClr val="accent2">
                <a:lumMod val="75000"/>
              </a:schemeClr>
            </a:solidFill>
          </a:ln>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30200" lvl="1" indent="-285750">
              <a:buClr>
                <a:schemeClr val="accent2"/>
              </a:buClr>
              <a:buFont typeface="Arial" panose="020B0604020202020204" pitchFamily="34" charset="0"/>
              <a:buChar char="•"/>
            </a:pPr>
            <a:r>
              <a:rPr lang="pt-BR" sz="1400" dirty="0"/>
              <a:t>Código identificador;</a:t>
            </a:r>
          </a:p>
          <a:p>
            <a:pPr marL="330200" lvl="1" indent="-285750">
              <a:buClr>
                <a:schemeClr val="accent2"/>
              </a:buClr>
              <a:buFont typeface="Arial" panose="020B0604020202020204" pitchFamily="34" charset="0"/>
              <a:buChar char="•"/>
            </a:pPr>
            <a:r>
              <a:rPr lang="pt-BR" sz="1400" dirty="0"/>
              <a:t>Nome do exame;</a:t>
            </a:r>
          </a:p>
          <a:p>
            <a:pPr marL="330200" lvl="1" indent="-285750">
              <a:buClr>
                <a:schemeClr val="accent2"/>
              </a:buClr>
              <a:buFont typeface="Arial" panose="020B0604020202020204" pitchFamily="34" charset="0"/>
              <a:buChar char="•"/>
            </a:pPr>
            <a:r>
              <a:rPr lang="pt-BR" sz="1400" dirty="0"/>
              <a:t>Resultado.</a:t>
            </a:r>
          </a:p>
        </p:txBody>
      </p:sp>
      <p:sp>
        <p:nvSpPr>
          <p:cNvPr id="10" name="Retângulo 9">
            <a:extLst>
              <a:ext uri="{FF2B5EF4-FFF2-40B4-BE49-F238E27FC236}">
                <a16:creationId xmlns:a16="http://schemas.microsoft.com/office/drawing/2014/main" id="{3644C4CC-1B2C-4809-8586-88797EABF57A}"/>
              </a:ext>
            </a:extLst>
          </p:cNvPr>
          <p:cNvSpPr/>
          <p:nvPr/>
        </p:nvSpPr>
        <p:spPr>
          <a:xfrm>
            <a:off x="6164106" y="3539799"/>
            <a:ext cx="1640193" cy="307777"/>
          </a:xfrm>
          <a:prstGeom prst="rect">
            <a:avLst/>
          </a:prstGeom>
        </p:spPr>
        <p:txBody>
          <a:bodyPr wrap="none">
            <a:spAutoFit/>
          </a:bodyPr>
          <a:lstStyle/>
          <a:p>
            <a:r>
              <a:rPr lang="pt-BR" sz="1400" b="1" dirty="0"/>
              <a:t>TABELA CONSULTA</a:t>
            </a:r>
          </a:p>
        </p:txBody>
      </p:sp>
      <p:sp>
        <p:nvSpPr>
          <p:cNvPr id="11" name="Retângulo 10">
            <a:extLst>
              <a:ext uri="{FF2B5EF4-FFF2-40B4-BE49-F238E27FC236}">
                <a16:creationId xmlns:a16="http://schemas.microsoft.com/office/drawing/2014/main" id="{69ED7C0B-DEB8-41E2-9132-525630B6D4FF}"/>
              </a:ext>
            </a:extLst>
          </p:cNvPr>
          <p:cNvSpPr/>
          <p:nvPr/>
        </p:nvSpPr>
        <p:spPr>
          <a:xfrm>
            <a:off x="9119177" y="3536826"/>
            <a:ext cx="1449692" cy="307777"/>
          </a:xfrm>
          <a:prstGeom prst="rect">
            <a:avLst/>
          </a:prstGeom>
        </p:spPr>
        <p:txBody>
          <a:bodyPr wrap="none">
            <a:spAutoFit/>
          </a:bodyPr>
          <a:lstStyle/>
          <a:p>
            <a:r>
              <a:rPr lang="pt-BR" sz="1400" b="1" dirty="0"/>
              <a:t>TABELA EXAMES</a:t>
            </a:r>
          </a:p>
        </p:txBody>
      </p:sp>
    </p:spTree>
    <p:extLst>
      <p:ext uri="{BB962C8B-B14F-4D97-AF65-F5344CB8AC3E}">
        <p14:creationId xmlns:p14="http://schemas.microsoft.com/office/powerpoint/2010/main" val="41652570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B4A3CB-CF9D-4C6E-9D0D-F613C373B778}"/>
              </a:ext>
            </a:extLst>
          </p:cNvPr>
          <p:cNvSpPr>
            <a:spLocks noGrp="1"/>
          </p:cNvSpPr>
          <p:nvPr>
            <p:ph type="title"/>
          </p:nvPr>
        </p:nvSpPr>
        <p:spPr/>
        <p:txBody>
          <a:bodyPr/>
          <a:lstStyle/>
          <a:p>
            <a:r>
              <a:rPr lang="pt-BR" dirty="0"/>
              <a:t>Sintaxe </a:t>
            </a:r>
            <a:r>
              <a:rPr lang="pt-BR" dirty="0" err="1"/>
              <a:t>or</a:t>
            </a:r>
            <a:endParaRPr lang="pt-BR" dirty="0"/>
          </a:p>
        </p:txBody>
      </p:sp>
      <p:sp>
        <p:nvSpPr>
          <p:cNvPr id="5" name="Retângulo 4">
            <a:extLst>
              <a:ext uri="{FF2B5EF4-FFF2-40B4-BE49-F238E27FC236}">
                <a16:creationId xmlns:a16="http://schemas.microsoft.com/office/drawing/2014/main" id="{178203CE-49B0-43AD-A2F4-55407D04138A}"/>
              </a:ext>
            </a:extLst>
          </p:cNvPr>
          <p:cNvSpPr/>
          <p:nvPr/>
        </p:nvSpPr>
        <p:spPr>
          <a:xfrm>
            <a:off x="2609490" y="2689285"/>
            <a:ext cx="6973019" cy="1928004"/>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200000"/>
              </a:lnSpc>
            </a:pPr>
            <a:r>
              <a:rPr lang="pt-BR" sz="1600" b="1" dirty="0">
                <a:solidFill>
                  <a:srgbClr val="66FF99"/>
                </a:solidFill>
                <a:latin typeface="Courier New" panose="02070309020205020404" pitchFamily="49" charset="0"/>
                <a:cs typeface="Courier New" panose="02070309020205020404" pitchFamily="49" charset="0"/>
              </a:rPr>
              <a:t>SELECT</a:t>
            </a:r>
            <a:r>
              <a:rPr lang="pt-BR" sz="1600" b="1" dirty="0">
                <a:latin typeface="Courier New" panose="02070309020205020404" pitchFamily="49" charset="0"/>
                <a:cs typeface="Courier New" panose="02070309020205020404" pitchFamily="49" charset="0"/>
              </a:rPr>
              <a:t> </a:t>
            </a:r>
            <a:r>
              <a:rPr lang="pt-BR" sz="1600" b="1" dirty="0">
                <a:solidFill>
                  <a:srgbClr val="66FF99"/>
                </a:solidFill>
                <a:latin typeface="Courier New" panose="02070309020205020404" pitchFamily="49" charset="0"/>
                <a:cs typeface="Courier New" panose="02070309020205020404" pitchFamily="49" charset="0"/>
              </a:rPr>
              <a:t>DISTINCT</a:t>
            </a:r>
            <a:r>
              <a:rPr lang="pt-BR" sz="1600" b="1" dirty="0">
                <a:latin typeface="Courier New" panose="02070309020205020404" pitchFamily="49" charset="0"/>
                <a:cs typeface="Courier New" panose="02070309020205020404" pitchFamily="49" charset="0"/>
              </a:rPr>
              <a:t> coluna1, coluna2,...</a:t>
            </a:r>
          </a:p>
          <a:p>
            <a:pPr lvl="1">
              <a:lnSpc>
                <a:spcPct val="200000"/>
              </a:lnSpc>
            </a:pPr>
            <a:r>
              <a:rPr lang="pt-BR" sz="1600" b="1" dirty="0">
                <a:solidFill>
                  <a:srgbClr val="66FF99"/>
                </a:solidFill>
                <a:latin typeface="Courier New" panose="02070309020205020404" pitchFamily="49" charset="0"/>
                <a:cs typeface="Courier New" panose="02070309020205020404" pitchFamily="49" charset="0"/>
              </a:rPr>
              <a:t>FROM</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nome_tabela</a:t>
            </a:r>
            <a:endParaRPr lang="pt-BR" sz="1600" b="1" dirty="0">
              <a:latin typeface="Courier New" panose="02070309020205020404" pitchFamily="49" charset="0"/>
              <a:cs typeface="Courier New" panose="02070309020205020404" pitchFamily="49" charset="0"/>
            </a:endParaRPr>
          </a:p>
          <a:p>
            <a:pPr lvl="1">
              <a:lnSpc>
                <a:spcPct val="200000"/>
              </a:lnSpc>
            </a:pPr>
            <a:r>
              <a:rPr lang="pt-BR" sz="1600" b="1" dirty="0">
                <a:solidFill>
                  <a:srgbClr val="66FF99"/>
                </a:solidFill>
                <a:latin typeface="Courier New" panose="02070309020205020404" pitchFamily="49" charset="0"/>
                <a:cs typeface="Courier New" panose="02070309020205020404" pitchFamily="49" charset="0"/>
              </a:rPr>
              <a:t>WHERE</a:t>
            </a:r>
            <a:r>
              <a:rPr lang="pt-BR" sz="1600" b="1" dirty="0">
                <a:latin typeface="Courier New" panose="02070309020205020404" pitchFamily="49" charset="0"/>
                <a:cs typeface="Courier New" panose="02070309020205020404" pitchFamily="49" charset="0"/>
              </a:rPr>
              <a:t> condição1 </a:t>
            </a:r>
            <a:r>
              <a:rPr lang="pt-BR" sz="1600" b="1" dirty="0">
                <a:solidFill>
                  <a:srgbClr val="66FF99"/>
                </a:solidFill>
                <a:latin typeface="Courier New" panose="02070309020205020404" pitchFamily="49" charset="0"/>
                <a:cs typeface="Courier New" panose="02070309020205020404" pitchFamily="49" charset="0"/>
              </a:rPr>
              <a:t>OR</a:t>
            </a:r>
            <a:r>
              <a:rPr lang="pt-BR" sz="1600" b="1" dirty="0">
                <a:latin typeface="Courier New" panose="02070309020205020404" pitchFamily="49" charset="0"/>
                <a:cs typeface="Courier New" panose="02070309020205020404" pitchFamily="49" charset="0"/>
              </a:rPr>
              <a:t> condição2 </a:t>
            </a:r>
            <a:r>
              <a:rPr lang="pt-BR" sz="1600" b="1" dirty="0">
                <a:solidFill>
                  <a:srgbClr val="66FF99"/>
                </a:solidFill>
                <a:latin typeface="Courier New" panose="02070309020205020404" pitchFamily="49" charset="0"/>
                <a:cs typeface="Courier New" panose="02070309020205020404" pitchFamily="49" charset="0"/>
              </a:rPr>
              <a:t>OR</a:t>
            </a:r>
            <a:r>
              <a:rPr lang="pt-BR" sz="1600" b="1" dirty="0">
                <a:latin typeface="Courier New" panose="02070309020205020404" pitchFamily="49" charset="0"/>
                <a:cs typeface="Courier New" panose="02070309020205020404" pitchFamily="49" charset="0"/>
              </a:rPr>
              <a:t> condição3, ...;</a:t>
            </a:r>
          </a:p>
        </p:txBody>
      </p:sp>
    </p:spTree>
    <p:extLst>
      <p:ext uri="{BB962C8B-B14F-4D97-AF65-F5344CB8AC3E}">
        <p14:creationId xmlns:p14="http://schemas.microsoft.com/office/powerpoint/2010/main" val="8559692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B4A3CB-CF9D-4C6E-9D0D-F613C373B778}"/>
              </a:ext>
            </a:extLst>
          </p:cNvPr>
          <p:cNvSpPr>
            <a:spLocks noGrp="1"/>
          </p:cNvSpPr>
          <p:nvPr>
            <p:ph type="title"/>
          </p:nvPr>
        </p:nvSpPr>
        <p:spPr/>
        <p:txBody>
          <a:bodyPr/>
          <a:lstStyle/>
          <a:p>
            <a:r>
              <a:rPr lang="pt-BR" dirty="0"/>
              <a:t>Tabela exemplo</a:t>
            </a:r>
          </a:p>
        </p:txBody>
      </p:sp>
      <p:pic>
        <p:nvPicPr>
          <p:cNvPr id="3" name="Imagem 2">
            <a:extLst>
              <a:ext uri="{FF2B5EF4-FFF2-40B4-BE49-F238E27FC236}">
                <a16:creationId xmlns:a16="http://schemas.microsoft.com/office/drawing/2014/main" id="{AE86211E-A4C5-4962-BE52-B4AE8E4E1BA0}"/>
              </a:ext>
            </a:extLst>
          </p:cNvPr>
          <p:cNvPicPr>
            <a:picLocks noChangeAspect="1"/>
          </p:cNvPicPr>
          <p:nvPr/>
        </p:nvPicPr>
        <p:blipFill>
          <a:blip r:embed="rId2"/>
          <a:stretch>
            <a:fillRect/>
          </a:stretch>
        </p:blipFill>
        <p:spPr>
          <a:xfrm>
            <a:off x="1140859" y="2018582"/>
            <a:ext cx="9910282" cy="3983786"/>
          </a:xfrm>
          <a:prstGeom prst="rect">
            <a:avLst/>
          </a:prstGeom>
        </p:spPr>
      </p:pic>
    </p:spTree>
    <p:extLst>
      <p:ext uri="{BB962C8B-B14F-4D97-AF65-F5344CB8AC3E}">
        <p14:creationId xmlns:p14="http://schemas.microsoft.com/office/powerpoint/2010/main" val="7664913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4E870-5AF1-4301-859B-E3B445C263F4}"/>
              </a:ext>
            </a:extLst>
          </p:cNvPr>
          <p:cNvSpPr>
            <a:spLocks noGrp="1"/>
          </p:cNvSpPr>
          <p:nvPr>
            <p:ph type="title"/>
          </p:nvPr>
        </p:nvSpPr>
        <p:spPr/>
        <p:txBody>
          <a:bodyPr/>
          <a:lstStyle/>
          <a:p>
            <a:r>
              <a:rPr lang="pt-BR" dirty="0"/>
              <a:t>Exemplo </a:t>
            </a:r>
            <a:r>
              <a:rPr lang="pt-BR" dirty="0" err="1"/>
              <a:t>and</a:t>
            </a:r>
            <a:endParaRPr lang="pt-BR" dirty="0"/>
          </a:p>
        </p:txBody>
      </p:sp>
      <p:sp>
        <p:nvSpPr>
          <p:cNvPr id="4" name="Retângulo 3">
            <a:extLst>
              <a:ext uri="{FF2B5EF4-FFF2-40B4-BE49-F238E27FC236}">
                <a16:creationId xmlns:a16="http://schemas.microsoft.com/office/drawing/2014/main" id="{690AE4A6-AA0C-4300-BBAE-57178489DAD6}"/>
              </a:ext>
            </a:extLst>
          </p:cNvPr>
          <p:cNvSpPr/>
          <p:nvPr/>
        </p:nvSpPr>
        <p:spPr>
          <a:xfrm>
            <a:off x="2609490" y="3333678"/>
            <a:ext cx="6973019" cy="1928004"/>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200000"/>
              </a:lnSpc>
            </a:pPr>
            <a:r>
              <a:rPr lang="en-US" sz="1600" b="1" dirty="0">
                <a:solidFill>
                  <a:srgbClr val="66FF99"/>
                </a:solidFill>
                <a:latin typeface="Courier New" panose="02070309020205020404" pitchFamily="49" charset="0"/>
                <a:cs typeface="Courier New" panose="02070309020205020404" pitchFamily="49" charset="0"/>
              </a:rPr>
              <a:t>SELECT </a:t>
            </a:r>
            <a:r>
              <a:rPr lang="en-US" sz="1600" b="1" dirty="0">
                <a:solidFill>
                  <a:schemeClr val="tx1"/>
                </a:solidFill>
                <a:latin typeface="Courier New" panose="02070309020205020404" pitchFamily="49" charset="0"/>
                <a:cs typeface="Courier New" panose="02070309020205020404" pitchFamily="49" charset="0"/>
              </a:rPr>
              <a:t>*</a:t>
            </a:r>
            <a:r>
              <a:rPr lang="en-US" sz="1600" b="1" dirty="0">
                <a:solidFill>
                  <a:srgbClr val="66FF99"/>
                </a:solidFill>
                <a:latin typeface="Courier New" panose="02070309020205020404" pitchFamily="49" charset="0"/>
                <a:cs typeface="Courier New" panose="02070309020205020404" pitchFamily="49" charset="0"/>
              </a:rPr>
              <a:t> FROM </a:t>
            </a:r>
            <a:r>
              <a:rPr lang="en-US" sz="1600" b="1" dirty="0">
                <a:solidFill>
                  <a:schemeClr val="tx1"/>
                </a:solidFill>
                <a:latin typeface="Courier New" panose="02070309020205020404" pitchFamily="49" charset="0"/>
                <a:cs typeface="Courier New" panose="02070309020205020404" pitchFamily="49" charset="0"/>
              </a:rPr>
              <a:t>Customers</a:t>
            </a:r>
          </a:p>
          <a:p>
            <a:pPr lvl="1">
              <a:lnSpc>
                <a:spcPct val="200000"/>
              </a:lnSpc>
            </a:pPr>
            <a:r>
              <a:rPr lang="en-US" sz="1600" b="1" dirty="0">
                <a:solidFill>
                  <a:srgbClr val="66FF99"/>
                </a:solidFill>
                <a:latin typeface="Courier New" panose="02070309020205020404" pitchFamily="49" charset="0"/>
                <a:cs typeface="Courier New" panose="02070309020205020404" pitchFamily="49" charset="0"/>
              </a:rPr>
              <a:t>WHERE </a:t>
            </a:r>
            <a:r>
              <a:rPr lang="en-US" sz="1600" b="1" dirty="0">
                <a:solidFill>
                  <a:schemeClr val="tx1"/>
                </a:solidFill>
                <a:latin typeface="Courier New" panose="02070309020205020404" pitchFamily="49" charset="0"/>
                <a:cs typeface="Courier New" panose="02070309020205020404" pitchFamily="49" charset="0"/>
              </a:rPr>
              <a:t>Country = 'Germany' </a:t>
            </a:r>
            <a:r>
              <a:rPr lang="en-US" sz="1600" b="1" dirty="0">
                <a:solidFill>
                  <a:srgbClr val="66FF99"/>
                </a:solidFill>
                <a:latin typeface="Courier New" panose="02070309020205020404" pitchFamily="49" charset="0"/>
                <a:cs typeface="Courier New" panose="02070309020205020404" pitchFamily="49" charset="0"/>
              </a:rPr>
              <a:t>AND </a:t>
            </a:r>
            <a:r>
              <a:rPr lang="en-US" sz="1600" b="1" dirty="0">
                <a:solidFill>
                  <a:schemeClr val="tx1"/>
                </a:solidFill>
                <a:latin typeface="Courier New" panose="02070309020205020404" pitchFamily="49" charset="0"/>
                <a:cs typeface="Courier New" panose="02070309020205020404" pitchFamily="49" charset="0"/>
              </a:rPr>
              <a:t>City = 'Berlin';</a:t>
            </a:r>
            <a:endParaRPr lang="pt-BR" sz="1600" b="1" dirty="0">
              <a:solidFill>
                <a:schemeClr val="tx1"/>
              </a:solidFill>
              <a:latin typeface="Courier New" panose="02070309020205020404" pitchFamily="49" charset="0"/>
              <a:cs typeface="Courier New" panose="02070309020205020404" pitchFamily="49" charset="0"/>
            </a:endParaRPr>
          </a:p>
        </p:txBody>
      </p:sp>
      <p:sp>
        <p:nvSpPr>
          <p:cNvPr id="5" name="Espaço Reservado para Conteúdo 2">
            <a:extLst>
              <a:ext uri="{FF2B5EF4-FFF2-40B4-BE49-F238E27FC236}">
                <a16:creationId xmlns:a16="http://schemas.microsoft.com/office/drawing/2014/main" id="{CB4BBD92-32BC-4B5E-A743-093902CEFC8D}"/>
              </a:ext>
            </a:extLst>
          </p:cNvPr>
          <p:cNvSpPr>
            <a:spLocks noGrp="1"/>
          </p:cNvSpPr>
          <p:nvPr>
            <p:ph idx="1"/>
          </p:nvPr>
        </p:nvSpPr>
        <p:spPr>
          <a:xfrm>
            <a:off x="1024128" y="2286000"/>
            <a:ext cx="9720073" cy="4023360"/>
          </a:xfrm>
        </p:spPr>
        <p:txBody>
          <a:bodyPr/>
          <a:lstStyle/>
          <a:p>
            <a:r>
              <a:rPr lang="pt-BR" dirty="0"/>
              <a:t>A instrução SQL a seguir seleciona todos os clientes cujo país é igual a ‘</a:t>
            </a:r>
            <a:r>
              <a:rPr lang="pt-BR" dirty="0" err="1"/>
              <a:t>Germany</a:t>
            </a:r>
            <a:r>
              <a:rPr lang="pt-BR" dirty="0"/>
              <a:t>’ e a cidade igual a ‘Berlin’:</a:t>
            </a:r>
          </a:p>
        </p:txBody>
      </p:sp>
    </p:spTree>
    <p:extLst>
      <p:ext uri="{BB962C8B-B14F-4D97-AF65-F5344CB8AC3E}">
        <p14:creationId xmlns:p14="http://schemas.microsoft.com/office/powerpoint/2010/main" val="11223721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257B01-D22C-41AC-879B-26E4291BFF0E}"/>
              </a:ext>
            </a:extLst>
          </p:cNvPr>
          <p:cNvSpPr>
            <a:spLocks noGrp="1"/>
          </p:cNvSpPr>
          <p:nvPr>
            <p:ph type="title"/>
          </p:nvPr>
        </p:nvSpPr>
        <p:spPr/>
        <p:txBody>
          <a:bodyPr/>
          <a:lstStyle/>
          <a:p>
            <a:r>
              <a:rPr lang="pt-BR" dirty="0"/>
              <a:t>Retorno - exemplo</a:t>
            </a:r>
          </a:p>
        </p:txBody>
      </p:sp>
      <p:pic>
        <p:nvPicPr>
          <p:cNvPr id="4" name="Imagem 3">
            <a:extLst>
              <a:ext uri="{FF2B5EF4-FFF2-40B4-BE49-F238E27FC236}">
                <a16:creationId xmlns:a16="http://schemas.microsoft.com/office/drawing/2014/main" id="{9880594A-B768-4C55-80AF-3CFCFDE7DAD7}"/>
              </a:ext>
            </a:extLst>
          </p:cNvPr>
          <p:cNvPicPr>
            <a:picLocks noChangeAspect="1"/>
          </p:cNvPicPr>
          <p:nvPr/>
        </p:nvPicPr>
        <p:blipFill>
          <a:blip r:embed="rId2"/>
          <a:stretch>
            <a:fillRect/>
          </a:stretch>
        </p:blipFill>
        <p:spPr>
          <a:xfrm>
            <a:off x="1181819" y="3151909"/>
            <a:ext cx="9828362" cy="554181"/>
          </a:xfrm>
          <a:prstGeom prst="rect">
            <a:avLst/>
          </a:prstGeom>
        </p:spPr>
      </p:pic>
      <p:sp>
        <p:nvSpPr>
          <p:cNvPr id="5" name="Espaço Reservado para Conteúdo 2">
            <a:extLst>
              <a:ext uri="{FF2B5EF4-FFF2-40B4-BE49-F238E27FC236}">
                <a16:creationId xmlns:a16="http://schemas.microsoft.com/office/drawing/2014/main" id="{6C23F1F5-48EF-487D-9318-6E93A72339CD}"/>
              </a:ext>
            </a:extLst>
          </p:cNvPr>
          <p:cNvSpPr>
            <a:spLocks noGrp="1"/>
          </p:cNvSpPr>
          <p:nvPr>
            <p:ph idx="1"/>
          </p:nvPr>
        </p:nvSpPr>
        <p:spPr>
          <a:xfrm>
            <a:off x="1024128" y="2585210"/>
            <a:ext cx="2372263" cy="655607"/>
          </a:xfrm>
        </p:spPr>
        <p:txBody>
          <a:bodyPr>
            <a:normAutofit/>
          </a:bodyPr>
          <a:lstStyle/>
          <a:p>
            <a:pPr algn="ctr">
              <a:lnSpc>
                <a:spcPct val="150000"/>
              </a:lnSpc>
            </a:pPr>
            <a:r>
              <a:rPr lang="pt-BR" sz="2000" dirty="0"/>
              <a:t>Total de 1 registro.</a:t>
            </a:r>
          </a:p>
        </p:txBody>
      </p:sp>
      <p:sp>
        <p:nvSpPr>
          <p:cNvPr id="6" name="Retângulo 5">
            <a:extLst>
              <a:ext uri="{FF2B5EF4-FFF2-40B4-BE49-F238E27FC236}">
                <a16:creationId xmlns:a16="http://schemas.microsoft.com/office/drawing/2014/main" id="{59A1B0E4-9519-480B-96AA-3CD1FBAEC6C1}"/>
              </a:ext>
            </a:extLst>
          </p:cNvPr>
          <p:cNvSpPr/>
          <p:nvPr/>
        </p:nvSpPr>
        <p:spPr>
          <a:xfrm>
            <a:off x="7418718" y="3079125"/>
            <a:ext cx="1121434" cy="716499"/>
          </a:xfrm>
          <a:prstGeom prst="rect">
            <a:avLst/>
          </a:prstGeom>
          <a:noFill/>
          <a:ln w="38100">
            <a:solidFill>
              <a:srgbClr val="C0000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8DC52CF8-801D-41DB-8BC9-D00DFAB143DF}"/>
              </a:ext>
            </a:extLst>
          </p:cNvPr>
          <p:cNvSpPr/>
          <p:nvPr/>
        </p:nvSpPr>
        <p:spPr>
          <a:xfrm>
            <a:off x="9622765" y="3079125"/>
            <a:ext cx="1387415" cy="716499"/>
          </a:xfrm>
          <a:prstGeom prst="rect">
            <a:avLst/>
          </a:prstGeom>
          <a:noFill/>
          <a:ln w="38100">
            <a:solidFill>
              <a:srgbClr val="C0000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4272552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470DD8-6356-4B18-BF58-3FE887D99207}"/>
              </a:ext>
            </a:extLst>
          </p:cNvPr>
          <p:cNvSpPr>
            <a:spLocks noGrp="1"/>
          </p:cNvSpPr>
          <p:nvPr>
            <p:ph type="title"/>
          </p:nvPr>
        </p:nvSpPr>
        <p:spPr/>
        <p:txBody>
          <a:bodyPr/>
          <a:lstStyle/>
          <a:p>
            <a:r>
              <a:rPr lang="pt-BR" dirty="0"/>
              <a:t>Exemplo </a:t>
            </a:r>
            <a:r>
              <a:rPr lang="pt-BR" dirty="0" err="1"/>
              <a:t>or</a:t>
            </a:r>
            <a:endParaRPr lang="pt-BR" dirty="0"/>
          </a:p>
        </p:txBody>
      </p:sp>
      <p:sp>
        <p:nvSpPr>
          <p:cNvPr id="3" name="Espaço Reservado para Conteúdo 2">
            <a:extLst>
              <a:ext uri="{FF2B5EF4-FFF2-40B4-BE49-F238E27FC236}">
                <a16:creationId xmlns:a16="http://schemas.microsoft.com/office/drawing/2014/main" id="{F909D3BC-F54E-4833-95C5-0D17BFF33DDB}"/>
              </a:ext>
            </a:extLst>
          </p:cNvPr>
          <p:cNvSpPr>
            <a:spLocks noGrp="1"/>
          </p:cNvSpPr>
          <p:nvPr>
            <p:ph idx="1"/>
          </p:nvPr>
        </p:nvSpPr>
        <p:spPr/>
        <p:txBody>
          <a:bodyPr/>
          <a:lstStyle/>
          <a:p>
            <a:r>
              <a:rPr lang="pt-BR" dirty="0"/>
              <a:t>A instrução SQL a seguir seleciona todos os registros cujo país seja ‘</a:t>
            </a:r>
            <a:r>
              <a:rPr lang="pt-BR" dirty="0" err="1"/>
              <a:t>Germany</a:t>
            </a:r>
            <a:r>
              <a:rPr lang="pt-BR" dirty="0"/>
              <a:t>’ ou cidade igual a ‘Stuttgart’.</a:t>
            </a:r>
          </a:p>
        </p:txBody>
      </p:sp>
      <p:sp>
        <p:nvSpPr>
          <p:cNvPr id="4" name="Retângulo 3">
            <a:extLst>
              <a:ext uri="{FF2B5EF4-FFF2-40B4-BE49-F238E27FC236}">
                <a16:creationId xmlns:a16="http://schemas.microsoft.com/office/drawing/2014/main" id="{4DB9AC44-BA96-46B3-881E-A3BFB6A4A458}"/>
              </a:ext>
            </a:extLst>
          </p:cNvPr>
          <p:cNvSpPr/>
          <p:nvPr/>
        </p:nvSpPr>
        <p:spPr>
          <a:xfrm>
            <a:off x="2609490" y="3333678"/>
            <a:ext cx="6973019" cy="1928004"/>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200000"/>
              </a:lnSpc>
            </a:pPr>
            <a:r>
              <a:rPr lang="en-US" sz="1600" b="1" dirty="0">
                <a:solidFill>
                  <a:srgbClr val="66FF99"/>
                </a:solidFill>
                <a:latin typeface="Courier New" panose="02070309020205020404" pitchFamily="49" charset="0"/>
                <a:cs typeface="Courier New" panose="02070309020205020404" pitchFamily="49" charset="0"/>
              </a:rPr>
              <a:t>SELECT </a:t>
            </a:r>
            <a:r>
              <a:rPr lang="en-US" sz="1600" b="1" dirty="0">
                <a:solidFill>
                  <a:schemeClr val="tx1"/>
                </a:solidFill>
                <a:latin typeface="Courier New" panose="02070309020205020404" pitchFamily="49" charset="0"/>
                <a:cs typeface="Courier New" panose="02070309020205020404" pitchFamily="49" charset="0"/>
              </a:rPr>
              <a:t>*</a:t>
            </a:r>
            <a:r>
              <a:rPr lang="en-US" sz="1600" b="1" dirty="0">
                <a:solidFill>
                  <a:srgbClr val="66FF99"/>
                </a:solidFill>
                <a:latin typeface="Courier New" panose="02070309020205020404" pitchFamily="49" charset="0"/>
                <a:cs typeface="Courier New" panose="02070309020205020404" pitchFamily="49" charset="0"/>
              </a:rPr>
              <a:t> FROM </a:t>
            </a:r>
            <a:r>
              <a:rPr lang="en-US" sz="1600" b="1" dirty="0">
                <a:solidFill>
                  <a:schemeClr val="tx1"/>
                </a:solidFill>
                <a:latin typeface="Courier New" panose="02070309020205020404" pitchFamily="49" charset="0"/>
                <a:cs typeface="Courier New" panose="02070309020205020404" pitchFamily="49" charset="0"/>
              </a:rPr>
              <a:t>Customers</a:t>
            </a:r>
          </a:p>
          <a:p>
            <a:pPr lvl="1">
              <a:lnSpc>
                <a:spcPct val="200000"/>
              </a:lnSpc>
            </a:pPr>
            <a:r>
              <a:rPr lang="en-US" sz="1600" b="1" dirty="0">
                <a:solidFill>
                  <a:srgbClr val="66FF99"/>
                </a:solidFill>
                <a:latin typeface="Courier New" panose="02070309020205020404" pitchFamily="49" charset="0"/>
                <a:cs typeface="Courier New" panose="02070309020205020404" pitchFamily="49" charset="0"/>
              </a:rPr>
              <a:t>WHERE </a:t>
            </a:r>
            <a:r>
              <a:rPr lang="en-US" sz="1600" b="1" dirty="0">
                <a:solidFill>
                  <a:schemeClr val="tx1"/>
                </a:solidFill>
                <a:latin typeface="Courier New" panose="02070309020205020404" pitchFamily="49" charset="0"/>
                <a:cs typeface="Courier New" panose="02070309020205020404" pitchFamily="49" charset="0"/>
              </a:rPr>
              <a:t>Country = 'Germany’ </a:t>
            </a:r>
            <a:r>
              <a:rPr lang="en-US" sz="1600" b="1" dirty="0">
                <a:solidFill>
                  <a:srgbClr val="66FF99"/>
                </a:solidFill>
                <a:latin typeface="Courier New" panose="02070309020205020404" pitchFamily="49" charset="0"/>
                <a:cs typeface="Courier New" panose="02070309020205020404" pitchFamily="49" charset="0"/>
              </a:rPr>
              <a:t>OR </a:t>
            </a:r>
            <a:r>
              <a:rPr lang="en-US" sz="1600" b="1" dirty="0">
                <a:solidFill>
                  <a:schemeClr val="tx1"/>
                </a:solidFill>
                <a:latin typeface="Courier New" panose="02070309020205020404" pitchFamily="49" charset="0"/>
                <a:cs typeface="Courier New" panose="02070309020205020404" pitchFamily="49" charset="0"/>
              </a:rPr>
              <a:t>City = ‘Stuttgart';</a:t>
            </a:r>
            <a:endParaRPr lang="pt-BR" sz="1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93148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D5E991-D7E3-4BB6-8660-36EF82646FFB}"/>
              </a:ext>
            </a:extLst>
          </p:cNvPr>
          <p:cNvSpPr>
            <a:spLocks noGrp="1"/>
          </p:cNvSpPr>
          <p:nvPr>
            <p:ph type="title"/>
          </p:nvPr>
        </p:nvSpPr>
        <p:spPr/>
        <p:txBody>
          <a:bodyPr/>
          <a:lstStyle/>
          <a:p>
            <a:r>
              <a:rPr lang="pt-BR" dirty="0"/>
              <a:t>Retorno - exemplo</a:t>
            </a:r>
          </a:p>
        </p:txBody>
      </p:sp>
      <p:pic>
        <p:nvPicPr>
          <p:cNvPr id="4" name="Imagem 3">
            <a:extLst>
              <a:ext uri="{FF2B5EF4-FFF2-40B4-BE49-F238E27FC236}">
                <a16:creationId xmlns:a16="http://schemas.microsoft.com/office/drawing/2014/main" id="{8C84CB1A-9372-4A19-8CF5-03A825C57C6C}"/>
              </a:ext>
            </a:extLst>
          </p:cNvPr>
          <p:cNvPicPr>
            <a:picLocks noChangeAspect="1"/>
          </p:cNvPicPr>
          <p:nvPr/>
        </p:nvPicPr>
        <p:blipFill>
          <a:blip r:embed="rId2"/>
          <a:stretch>
            <a:fillRect/>
          </a:stretch>
        </p:blipFill>
        <p:spPr>
          <a:xfrm>
            <a:off x="1009290" y="3264376"/>
            <a:ext cx="10173419" cy="862739"/>
          </a:xfrm>
          <a:prstGeom prst="rect">
            <a:avLst/>
          </a:prstGeom>
        </p:spPr>
      </p:pic>
      <p:sp>
        <p:nvSpPr>
          <p:cNvPr id="5" name="Espaço Reservado para Conteúdo 2">
            <a:extLst>
              <a:ext uri="{FF2B5EF4-FFF2-40B4-BE49-F238E27FC236}">
                <a16:creationId xmlns:a16="http://schemas.microsoft.com/office/drawing/2014/main" id="{0F05C6A0-2554-436B-9871-31F1994702BA}"/>
              </a:ext>
            </a:extLst>
          </p:cNvPr>
          <p:cNvSpPr>
            <a:spLocks noGrp="1"/>
          </p:cNvSpPr>
          <p:nvPr>
            <p:ph idx="1"/>
          </p:nvPr>
        </p:nvSpPr>
        <p:spPr>
          <a:xfrm>
            <a:off x="1024128" y="2585210"/>
            <a:ext cx="2372263" cy="655607"/>
          </a:xfrm>
        </p:spPr>
        <p:txBody>
          <a:bodyPr>
            <a:normAutofit/>
          </a:bodyPr>
          <a:lstStyle/>
          <a:p>
            <a:pPr algn="ctr">
              <a:lnSpc>
                <a:spcPct val="150000"/>
              </a:lnSpc>
            </a:pPr>
            <a:r>
              <a:rPr lang="pt-BR" sz="2000" dirty="0"/>
              <a:t>Total de 2 registros.</a:t>
            </a:r>
          </a:p>
        </p:txBody>
      </p:sp>
    </p:spTree>
    <p:extLst>
      <p:ext uri="{BB962C8B-B14F-4D97-AF65-F5344CB8AC3E}">
        <p14:creationId xmlns:p14="http://schemas.microsoft.com/office/powerpoint/2010/main" val="13249901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470DD8-6356-4B18-BF58-3FE887D99207}"/>
              </a:ext>
            </a:extLst>
          </p:cNvPr>
          <p:cNvSpPr>
            <a:spLocks noGrp="1"/>
          </p:cNvSpPr>
          <p:nvPr>
            <p:ph type="title"/>
          </p:nvPr>
        </p:nvSpPr>
        <p:spPr/>
        <p:txBody>
          <a:bodyPr/>
          <a:lstStyle/>
          <a:p>
            <a:r>
              <a:rPr lang="pt-BR" dirty="0"/>
              <a:t>Exemplo </a:t>
            </a:r>
            <a:r>
              <a:rPr lang="pt-BR" dirty="0" err="1"/>
              <a:t>or</a:t>
            </a:r>
            <a:endParaRPr lang="pt-BR" dirty="0"/>
          </a:p>
        </p:txBody>
      </p:sp>
      <p:sp>
        <p:nvSpPr>
          <p:cNvPr id="3" name="Espaço Reservado para Conteúdo 2">
            <a:extLst>
              <a:ext uri="{FF2B5EF4-FFF2-40B4-BE49-F238E27FC236}">
                <a16:creationId xmlns:a16="http://schemas.microsoft.com/office/drawing/2014/main" id="{F909D3BC-F54E-4833-95C5-0D17BFF33DDB}"/>
              </a:ext>
            </a:extLst>
          </p:cNvPr>
          <p:cNvSpPr>
            <a:spLocks noGrp="1"/>
          </p:cNvSpPr>
          <p:nvPr>
            <p:ph idx="1"/>
          </p:nvPr>
        </p:nvSpPr>
        <p:spPr/>
        <p:txBody>
          <a:bodyPr/>
          <a:lstStyle/>
          <a:p>
            <a:r>
              <a:rPr lang="pt-BR" dirty="0"/>
              <a:t>A instrução SQL a seguir seleciona todos os registros cujo país seja ‘</a:t>
            </a:r>
            <a:r>
              <a:rPr lang="pt-BR" dirty="0" err="1"/>
              <a:t>Germany</a:t>
            </a:r>
            <a:r>
              <a:rPr lang="pt-BR" dirty="0"/>
              <a:t>’ ou país igual a ‘Spain’.</a:t>
            </a:r>
          </a:p>
        </p:txBody>
      </p:sp>
      <p:sp>
        <p:nvSpPr>
          <p:cNvPr id="4" name="Retângulo 3">
            <a:extLst>
              <a:ext uri="{FF2B5EF4-FFF2-40B4-BE49-F238E27FC236}">
                <a16:creationId xmlns:a16="http://schemas.microsoft.com/office/drawing/2014/main" id="{4DB9AC44-BA96-46B3-881E-A3BFB6A4A458}"/>
              </a:ext>
            </a:extLst>
          </p:cNvPr>
          <p:cNvSpPr/>
          <p:nvPr/>
        </p:nvSpPr>
        <p:spPr>
          <a:xfrm>
            <a:off x="2609490" y="3333678"/>
            <a:ext cx="6973019" cy="1928004"/>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200000"/>
              </a:lnSpc>
            </a:pPr>
            <a:r>
              <a:rPr lang="en-US" sz="1600" b="1" dirty="0">
                <a:solidFill>
                  <a:srgbClr val="66FF99"/>
                </a:solidFill>
                <a:latin typeface="Courier New" panose="02070309020205020404" pitchFamily="49" charset="0"/>
                <a:cs typeface="Courier New" panose="02070309020205020404" pitchFamily="49" charset="0"/>
              </a:rPr>
              <a:t>SELECT </a:t>
            </a:r>
            <a:r>
              <a:rPr lang="en-US" sz="1600" b="1" dirty="0">
                <a:solidFill>
                  <a:schemeClr val="tx1"/>
                </a:solidFill>
                <a:latin typeface="Courier New" panose="02070309020205020404" pitchFamily="49" charset="0"/>
                <a:cs typeface="Courier New" panose="02070309020205020404" pitchFamily="49" charset="0"/>
              </a:rPr>
              <a:t>*</a:t>
            </a:r>
            <a:r>
              <a:rPr lang="en-US" sz="1600" b="1" dirty="0">
                <a:solidFill>
                  <a:srgbClr val="66FF99"/>
                </a:solidFill>
                <a:latin typeface="Courier New" panose="02070309020205020404" pitchFamily="49" charset="0"/>
                <a:cs typeface="Courier New" panose="02070309020205020404" pitchFamily="49" charset="0"/>
              </a:rPr>
              <a:t> FROM </a:t>
            </a:r>
            <a:r>
              <a:rPr lang="en-US" sz="1600" b="1" dirty="0">
                <a:solidFill>
                  <a:schemeClr val="tx1"/>
                </a:solidFill>
                <a:latin typeface="Courier New" panose="02070309020205020404" pitchFamily="49" charset="0"/>
                <a:cs typeface="Courier New" panose="02070309020205020404" pitchFamily="49" charset="0"/>
              </a:rPr>
              <a:t>Customers</a:t>
            </a:r>
          </a:p>
          <a:p>
            <a:pPr lvl="1">
              <a:lnSpc>
                <a:spcPct val="200000"/>
              </a:lnSpc>
            </a:pPr>
            <a:r>
              <a:rPr lang="en-US" sz="1600" b="1" dirty="0">
                <a:solidFill>
                  <a:srgbClr val="66FF99"/>
                </a:solidFill>
                <a:latin typeface="Courier New" panose="02070309020205020404" pitchFamily="49" charset="0"/>
                <a:cs typeface="Courier New" panose="02070309020205020404" pitchFamily="49" charset="0"/>
              </a:rPr>
              <a:t>WHERE </a:t>
            </a:r>
            <a:r>
              <a:rPr lang="en-US" sz="1600" b="1" dirty="0">
                <a:solidFill>
                  <a:schemeClr val="tx1"/>
                </a:solidFill>
                <a:latin typeface="Courier New" panose="02070309020205020404" pitchFamily="49" charset="0"/>
                <a:cs typeface="Courier New" panose="02070309020205020404" pitchFamily="49" charset="0"/>
              </a:rPr>
              <a:t>Country = 'Germany’ </a:t>
            </a:r>
            <a:r>
              <a:rPr lang="en-US" sz="1600" b="1" dirty="0">
                <a:solidFill>
                  <a:srgbClr val="66FF99"/>
                </a:solidFill>
                <a:latin typeface="Courier New" panose="02070309020205020404" pitchFamily="49" charset="0"/>
                <a:cs typeface="Courier New" panose="02070309020205020404" pitchFamily="49" charset="0"/>
              </a:rPr>
              <a:t>OR </a:t>
            </a:r>
            <a:r>
              <a:rPr lang="en-US" sz="1600" b="1" dirty="0">
                <a:solidFill>
                  <a:schemeClr val="tx1"/>
                </a:solidFill>
                <a:latin typeface="Courier New" panose="02070309020205020404" pitchFamily="49" charset="0"/>
                <a:cs typeface="Courier New" panose="02070309020205020404" pitchFamily="49" charset="0"/>
              </a:rPr>
              <a:t>City = ‘Spain';</a:t>
            </a:r>
            <a:endParaRPr lang="pt-BR" sz="1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257746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AC4AD1-D574-4980-BA7D-9EC086F89454}"/>
              </a:ext>
            </a:extLst>
          </p:cNvPr>
          <p:cNvSpPr>
            <a:spLocks noGrp="1"/>
          </p:cNvSpPr>
          <p:nvPr>
            <p:ph type="title"/>
          </p:nvPr>
        </p:nvSpPr>
        <p:spPr/>
        <p:txBody>
          <a:bodyPr/>
          <a:lstStyle/>
          <a:p>
            <a:r>
              <a:rPr lang="pt-BR" dirty="0"/>
              <a:t>Retorno - exemplos</a:t>
            </a:r>
          </a:p>
        </p:txBody>
      </p:sp>
      <p:pic>
        <p:nvPicPr>
          <p:cNvPr id="4" name="Imagem 3">
            <a:extLst>
              <a:ext uri="{FF2B5EF4-FFF2-40B4-BE49-F238E27FC236}">
                <a16:creationId xmlns:a16="http://schemas.microsoft.com/office/drawing/2014/main" id="{A4A1556A-5B46-402A-A92B-0502A42AA13C}"/>
              </a:ext>
            </a:extLst>
          </p:cNvPr>
          <p:cNvPicPr>
            <a:picLocks noChangeAspect="1"/>
          </p:cNvPicPr>
          <p:nvPr/>
        </p:nvPicPr>
        <p:blipFill>
          <a:blip r:embed="rId2"/>
          <a:stretch>
            <a:fillRect/>
          </a:stretch>
        </p:blipFill>
        <p:spPr>
          <a:xfrm>
            <a:off x="1108494" y="2965302"/>
            <a:ext cx="9975011" cy="2368119"/>
          </a:xfrm>
          <a:prstGeom prst="rect">
            <a:avLst/>
          </a:prstGeom>
        </p:spPr>
      </p:pic>
      <p:sp>
        <p:nvSpPr>
          <p:cNvPr id="5" name="Espaço Reservado para Conteúdo 2">
            <a:extLst>
              <a:ext uri="{FF2B5EF4-FFF2-40B4-BE49-F238E27FC236}">
                <a16:creationId xmlns:a16="http://schemas.microsoft.com/office/drawing/2014/main" id="{8A17A190-BBAE-4A96-9969-3CD005A3C494}"/>
              </a:ext>
            </a:extLst>
          </p:cNvPr>
          <p:cNvSpPr>
            <a:spLocks noGrp="1"/>
          </p:cNvSpPr>
          <p:nvPr>
            <p:ph idx="1"/>
          </p:nvPr>
        </p:nvSpPr>
        <p:spPr>
          <a:xfrm>
            <a:off x="1024128" y="2404056"/>
            <a:ext cx="2372263" cy="655607"/>
          </a:xfrm>
        </p:spPr>
        <p:txBody>
          <a:bodyPr>
            <a:normAutofit/>
          </a:bodyPr>
          <a:lstStyle/>
          <a:p>
            <a:pPr algn="ctr">
              <a:lnSpc>
                <a:spcPct val="150000"/>
              </a:lnSpc>
            </a:pPr>
            <a:r>
              <a:rPr lang="pt-BR" sz="2000" dirty="0"/>
              <a:t>Total de 16 registros.</a:t>
            </a:r>
          </a:p>
        </p:txBody>
      </p:sp>
      <p:sp>
        <p:nvSpPr>
          <p:cNvPr id="6" name="Retângulo 5">
            <a:extLst>
              <a:ext uri="{FF2B5EF4-FFF2-40B4-BE49-F238E27FC236}">
                <a16:creationId xmlns:a16="http://schemas.microsoft.com/office/drawing/2014/main" id="{F40852B6-A2B9-45CE-BAE1-41AF638DD321}"/>
              </a:ext>
            </a:extLst>
          </p:cNvPr>
          <p:cNvSpPr/>
          <p:nvPr/>
        </p:nvSpPr>
        <p:spPr>
          <a:xfrm>
            <a:off x="10046437" y="2849993"/>
            <a:ext cx="1121434" cy="2598736"/>
          </a:xfrm>
          <a:prstGeom prst="rect">
            <a:avLst/>
          </a:prstGeom>
          <a:noFill/>
          <a:ln w="38100">
            <a:solidFill>
              <a:srgbClr val="C0000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913225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AD85D2-69B6-4958-BB9A-C6DF781621E3}"/>
              </a:ext>
            </a:extLst>
          </p:cNvPr>
          <p:cNvSpPr>
            <a:spLocks noGrp="1"/>
          </p:cNvSpPr>
          <p:nvPr>
            <p:ph type="title"/>
          </p:nvPr>
        </p:nvSpPr>
        <p:spPr/>
        <p:txBody>
          <a:bodyPr/>
          <a:lstStyle/>
          <a:p>
            <a:r>
              <a:rPr lang="pt-BR" dirty="0"/>
              <a:t>Exemplo - </a:t>
            </a:r>
            <a:r>
              <a:rPr lang="pt-BR" dirty="0" err="1"/>
              <a:t>not</a:t>
            </a:r>
            <a:endParaRPr lang="pt-BR" dirty="0"/>
          </a:p>
        </p:txBody>
      </p:sp>
      <p:sp>
        <p:nvSpPr>
          <p:cNvPr id="6" name="Espaço Reservado para Conteúdo 2">
            <a:extLst>
              <a:ext uri="{FF2B5EF4-FFF2-40B4-BE49-F238E27FC236}">
                <a16:creationId xmlns:a16="http://schemas.microsoft.com/office/drawing/2014/main" id="{D8AB1677-CD02-4ED7-854B-4449FB5D9CC0}"/>
              </a:ext>
            </a:extLst>
          </p:cNvPr>
          <p:cNvSpPr>
            <a:spLocks noGrp="1"/>
          </p:cNvSpPr>
          <p:nvPr>
            <p:ph idx="1"/>
          </p:nvPr>
        </p:nvSpPr>
        <p:spPr>
          <a:xfrm>
            <a:off x="1024128" y="2286000"/>
            <a:ext cx="9720073" cy="4023360"/>
          </a:xfrm>
        </p:spPr>
        <p:txBody>
          <a:bodyPr/>
          <a:lstStyle/>
          <a:p>
            <a:r>
              <a:rPr lang="pt-BR" dirty="0"/>
              <a:t>A instrução SQL a seguir seleciona todos os registros cujo país NÃO seja igual a ‘</a:t>
            </a:r>
            <a:r>
              <a:rPr lang="pt-BR" dirty="0" err="1"/>
              <a:t>Germany</a:t>
            </a:r>
            <a:r>
              <a:rPr lang="pt-BR" dirty="0"/>
              <a:t>’.</a:t>
            </a:r>
          </a:p>
        </p:txBody>
      </p:sp>
      <p:sp>
        <p:nvSpPr>
          <p:cNvPr id="7" name="Retângulo 6">
            <a:extLst>
              <a:ext uri="{FF2B5EF4-FFF2-40B4-BE49-F238E27FC236}">
                <a16:creationId xmlns:a16="http://schemas.microsoft.com/office/drawing/2014/main" id="{ED8166A3-9803-447A-B070-A86D7432546E}"/>
              </a:ext>
            </a:extLst>
          </p:cNvPr>
          <p:cNvSpPr/>
          <p:nvPr/>
        </p:nvSpPr>
        <p:spPr>
          <a:xfrm>
            <a:off x="2609490" y="3333678"/>
            <a:ext cx="6973019" cy="1928004"/>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200000"/>
              </a:lnSpc>
            </a:pPr>
            <a:r>
              <a:rPr lang="en-US" sz="1600" b="1" dirty="0">
                <a:solidFill>
                  <a:srgbClr val="66FF99"/>
                </a:solidFill>
                <a:latin typeface="Courier New" panose="02070309020205020404" pitchFamily="49" charset="0"/>
                <a:cs typeface="Courier New" panose="02070309020205020404" pitchFamily="49" charset="0"/>
              </a:rPr>
              <a:t>SELECT </a:t>
            </a:r>
            <a:r>
              <a:rPr lang="en-US" sz="1600" b="1" dirty="0">
                <a:solidFill>
                  <a:schemeClr val="tx1"/>
                </a:solidFill>
                <a:latin typeface="Courier New" panose="02070309020205020404" pitchFamily="49" charset="0"/>
                <a:cs typeface="Courier New" panose="02070309020205020404" pitchFamily="49" charset="0"/>
              </a:rPr>
              <a:t>*</a:t>
            </a:r>
            <a:r>
              <a:rPr lang="en-US" sz="1600" b="1" dirty="0">
                <a:solidFill>
                  <a:srgbClr val="66FF99"/>
                </a:solidFill>
                <a:latin typeface="Courier New" panose="02070309020205020404" pitchFamily="49" charset="0"/>
                <a:cs typeface="Courier New" panose="02070309020205020404" pitchFamily="49" charset="0"/>
              </a:rPr>
              <a:t> FROM </a:t>
            </a:r>
            <a:r>
              <a:rPr lang="en-US" sz="1600" b="1" dirty="0">
                <a:solidFill>
                  <a:schemeClr val="tx1"/>
                </a:solidFill>
                <a:latin typeface="Courier New" panose="02070309020205020404" pitchFamily="49" charset="0"/>
                <a:cs typeface="Courier New" panose="02070309020205020404" pitchFamily="49" charset="0"/>
              </a:rPr>
              <a:t>Customers</a:t>
            </a:r>
          </a:p>
          <a:p>
            <a:pPr lvl="1">
              <a:lnSpc>
                <a:spcPct val="200000"/>
              </a:lnSpc>
            </a:pPr>
            <a:r>
              <a:rPr lang="en-US" sz="1600" b="1" dirty="0">
                <a:solidFill>
                  <a:srgbClr val="66FF99"/>
                </a:solidFill>
                <a:latin typeface="Courier New" panose="02070309020205020404" pitchFamily="49" charset="0"/>
                <a:cs typeface="Courier New" panose="02070309020205020404" pitchFamily="49" charset="0"/>
              </a:rPr>
              <a:t>WHERE NOT </a:t>
            </a:r>
            <a:r>
              <a:rPr lang="en-US" sz="1600" b="1" dirty="0">
                <a:solidFill>
                  <a:schemeClr val="tx1"/>
                </a:solidFill>
                <a:latin typeface="Courier New" panose="02070309020205020404" pitchFamily="49" charset="0"/>
                <a:cs typeface="Courier New" panose="02070309020205020404" pitchFamily="49" charset="0"/>
              </a:rPr>
              <a:t>Country = 'Germany’;</a:t>
            </a:r>
            <a:endParaRPr lang="pt-BR" sz="1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793568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973386-85AD-4BD0-A24E-E8C34F702BDA}"/>
              </a:ext>
            </a:extLst>
          </p:cNvPr>
          <p:cNvSpPr>
            <a:spLocks noGrp="1"/>
          </p:cNvSpPr>
          <p:nvPr>
            <p:ph type="title"/>
          </p:nvPr>
        </p:nvSpPr>
        <p:spPr/>
        <p:txBody>
          <a:bodyPr/>
          <a:lstStyle/>
          <a:p>
            <a:r>
              <a:rPr lang="pt-BR" dirty="0"/>
              <a:t>Combinando </a:t>
            </a:r>
            <a:r>
              <a:rPr lang="pt-BR" dirty="0" err="1"/>
              <a:t>and</a:t>
            </a:r>
            <a:r>
              <a:rPr lang="pt-BR" dirty="0"/>
              <a:t> e </a:t>
            </a:r>
            <a:r>
              <a:rPr lang="pt-BR" dirty="0" err="1"/>
              <a:t>or</a:t>
            </a:r>
            <a:endParaRPr lang="pt-BR" dirty="0"/>
          </a:p>
        </p:txBody>
      </p:sp>
      <p:sp>
        <p:nvSpPr>
          <p:cNvPr id="3" name="Espaço Reservado para Conteúdo 2">
            <a:extLst>
              <a:ext uri="{FF2B5EF4-FFF2-40B4-BE49-F238E27FC236}">
                <a16:creationId xmlns:a16="http://schemas.microsoft.com/office/drawing/2014/main" id="{C62EE25E-7501-46F0-9430-9C736A1EFDFC}"/>
              </a:ext>
            </a:extLst>
          </p:cNvPr>
          <p:cNvSpPr>
            <a:spLocks noGrp="1"/>
          </p:cNvSpPr>
          <p:nvPr>
            <p:ph idx="1"/>
          </p:nvPr>
        </p:nvSpPr>
        <p:spPr>
          <a:xfrm>
            <a:off x="1024129" y="2286000"/>
            <a:ext cx="5071872" cy="4023360"/>
          </a:xfrm>
        </p:spPr>
        <p:txBody>
          <a:bodyPr/>
          <a:lstStyle/>
          <a:p>
            <a:pPr algn="just">
              <a:lnSpc>
                <a:spcPct val="150000"/>
              </a:lnSpc>
            </a:pPr>
            <a:r>
              <a:rPr lang="pt-BR" dirty="0"/>
              <a:t>Você também pode combinar os operadores AND, OR e NOT.</a:t>
            </a:r>
          </a:p>
          <a:p>
            <a:pPr algn="just">
              <a:lnSpc>
                <a:spcPct val="150000"/>
              </a:lnSpc>
            </a:pPr>
            <a:r>
              <a:rPr lang="pt-BR" dirty="0"/>
              <a:t>A instrução SQL ao lado, seleciona todos os campos da tabela ‘</a:t>
            </a:r>
            <a:r>
              <a:rPr lang="pt-BR" dirty="0" err="1"/>
              <a:t>Customers</a:t>
            </a:r>
            <a:r>
              <a:rPr lang="pt-BR" dirty="0"/>
              <a:t>’ onde o país é ‘</a:t>
            </a:r>
            <a:r>
              <a:rPr lang="pt-BR" dirty="0" err="1"/>
              <a:t>Germany</a:t>
            </a:r>
            <a:r>
              <a:rPr lang="pt-BR" dirty="0"/>
              <a:t>’ e a cidade deve ser ‘Berlin’ ou ‘Stuttgart’ (utilize os parênteses para compor consultas complexas).</a:t>
            </a:r>
          </a:p>
        </p:txBody>
      </p:sp>
      <p:sp>
        <p:nvSpPr>
          <p:cNvPr id="4" name="Retângulo 3">
            <a:extLst>
              <a:ext uri="{FF2B5EF4-FFF2-40B4-BE49-F238E27FC236}">
                <a16:creationId xmlns:a16="http://schemas.microsoft.com/office/drawing/2014/main" id="{C6D0D84F-9A41-47A5-A662-EB9A591B574B}"/>
              </a:ext>
            </a:extLst>
          </p:cNvPr>
          <p:cNvSpPr/>
          <p:nvPr/>
        </p:nvSpPr>
        <p:spPr>
          <a:xfrm>
            <a:off x="6840746" y="2736704"/>
            <a:ext cx="5221857" cy="2628927"/>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pt-BR" sz="1400" b="1" dirty="0">
                <a:solidFill>
                  <a:srgbClr val="66FF99"/>
                </a:solidFill>
                <a:latin typeface="Courier New" panose="02070309020205020404" pitchFamily="49" charset="0"/>
                <a:cs typeface="Courier New" panose="02070309020205020404" pitchFamily="49" charset="0"/>
              </a:rPr>
              <a:t>SELECT </a:t>
            </a:r>
            <a:r>
              <a:rPr lang="pt-BR" sz="1400" dirty="0">
                <a:solidFill>
                  <a:schemeClr val="tx1"/>
                </a:solidFill>
                <a:latin typeface="Courier New" panose="02070309020205020404" pitchFamily="49" charset="0"/>
                <a:cs typeface="Courier New" panose="02070309020205020404" pitchFamily="49" charset="0"/>
              </a:rPr>
              <a:t>*</a:t>
            </a:r>
          </a:p>
          <a:p>
            <a:pPr lvl="1">
              <a:lnSpc>
                <a:spcPct val="150000"/>
              </a:lnSpc>
            </a:pPr>
            <a:r>
              <a:rPr lang="pt-BR" sz="1400" b="1" dirty="0">
                <a:solidFill>
                  <a:srgbClr val="66FF99"/>
                </a:solidFill>
                <a:latin typeface="Courier New" panose="02070309020205020404" pitchFamily="49" charset="0"/>
                <a:cs typeface="Courier New" panose="02070309020205020404" pitchFamily="49" charset="0"/>
              </a:rPr>
              <a:t>FROM</a:t>
            </a:r>
            <a:r>
              <a:rPr lang="pt-BR" sz="1400" b="1" dirty="0">
                <a:latin typeface="Courier New" panose="02070309020205020404" pitchFamily="49" charset="0"/>
                <a:cs typeface="Courier New" panose="02070309020205020404" pitchFamily="49" charset="0"/>
              </a:rPr>
              <a:t> </a:t>
            </a:r>
            <a:r>
              <a:rPr lang="pt-BR" sz="1400" b="1" dirty="0" err="1">
                <a:latin typeface="Courier New" panose="02070309020205020404" pitchFamily="49" charset="0"/>
                <a:cs typeface="Courier New" panose="02070309020205020404" pitchFamily="49" charset="0"/>
              </a:rPr>
              <a:t>Customers</a:t>
            </a:r>
            <a:endParaRPr lang="pt-BR" sz="1400" b="1" dirty="0">
              <a:latin typeface="Courier New" panose="02070309020205020404" pitchFamily="49" charset="0"/>
              <a:cs typeface="Courier New" panose="02070309020205020404" pitchFamily="49" charset="0"/>
            </a:endParaRPr>
          </a:p>
          <a:p>
            <a:pPr lvl="1">
              <a:lnSpc>
                <a:spcPct val="150000"/>
              </a:lnSpc>
            </a:pPr>
            <a:r>
              <a:rPr lang="pt-BR" sz="1400" b="1" dirty="0">
                <a:solidFill>
                  <a:srgbClr val="66FF99"/>
                </a:solidFill>
                <a:latin typeface="Courier New" panose="02070309020205020404" pitchFamily="49" charset="0"/>
                <a:cs typeface="Courier New" panose="02070309020205020404" pitchFamily="49" charset="0"/>
              </a:rPr>
              <a:t>WHERE</a:t>
            </a:r>
            <a:r>
              <a:rPr lang="pt-BR" sz="1400" b="1" dirty="0">
                <a:latin typeface="Courier New" panose="02070309020205020404" pitchFamily="49" charset="0"/>
                <a:cs typeface="Courier New" panose="02070309020205020404" pitchFamily="49" charset="0"/>
              </a:rPr>
              <a:t> Country = ‘</a:t>
            </a:r>
            <a:r>
              <a:rPr lang="pt-BR" sz="1400" b="1" dirty="0" err="1">
                <a:latin typeface="Courier New" panose="02070309020205020404" pitchFamily="49" charset="0"/>
                <a:cs typeface="Courier New" panose="02070309020205020404" pitchFamily="49" charset="0"/>
              </a:rPr>
              <a:t>Germany</a:t>
            </a:r>
            <a:r>
              <a:rPr lang="pt-BR" sz="1400" b="1" dirty="0">
                <a:latin typeface="Courier New" panose="02070309020205020404" pitchFamily="49" charset="0"/>
                <a:cs typeface="Courier New" panose="02070309020205020404" pitchFamily="49" charset="0"/>
              </a:rPr>
              <a:t>’ </a:t>
            </a:r>
            <a:r>
              <a:rPr lang="pt-BR" sz="1400" b="1" dirty="0">
                <a:solidFill>
                  <a:srgbClr val="66FF99"/>
                </a:solidFill>
                <a:latin typeface="Courier New" panose="02070309020205020404" pitchFamily="49" charset="0"/>
                <a:cs typeface="Courier New" panose="02070309020205020404" pitchFamily="49" charset="0"/>
              </a:rPr>
              <a:t>AND</a:t>
            </a:r>
          </a:p>
          <a:p>
            <a:pPr lvl="1">
              <a:lnSpc>
                <a:spcPct val="150000"/>
              </a:lnSpc>
            </a:pPr>
            <a:r>
              <a:rPr lang="pt-BR" sz="1400" b="1" dirty="0">
                <a:solidFill>
                  <a:srgbClr val="FFFF00"/>
                </a:solidFill>
                <a:latin typeface="Courier New" panose="02070309020205020404" pitchFamily="49" charset="0"/>
                <a:cs typeface="Courier New" panose="02070309020205020404" pitchFamily="49" charset="0"/>
              </a:rPr>
              <a:t>(</a:t>
            </a:r>
            <a:r>
              <a:rPr lang="pt-BR" sz="1400" b="1" dirty="0">
                <a:latin typeface="Courier New" panose="02070309020205020404" pitchFamily="49" charset="0"/>
                <a:cs typeface="Courier New" panose="02070309020205020404" pitchFamily="49" charset="0"/>
              </a:rPr>
              <a:t>City = ‘Berlin’ </a:t>
            </a:r>
            <a:r>
              <a:rPr lang="pt-BR" sz="1400" b="1" dirty="0">
                <a:solidFill>
                  <a:srgbClr val="66FF99"/>
                </a:solidFill>
                <a:latin typeface="Courier New" panose="02070309020205020404" pitchFamily="49" charset="0"/>
                <a:cs typeface="Courier New" panose="02070309020205020404" pitchFamily="49" charset="0"/>
              </a:rPr>
              <a:t>OR</a:t>
            </a:r>
            <a:r>
              <a:rPr lang="pt-BR" sz="1400" b="1" dirty="0">
                <a:latin typeface="Courier New" panose="02070309020205020404" pitchFamily="49" charset="0"/>
                <a:cs typeface="Courier New" panose="02070309020205020404" pitchFamily="49" charset="0"/>
              </a:rPr>
              <a:t> City = ‘Stuttgart’</a:t>
            </a:r>
            <a:r>
              <a:rPr lang="pt-BR" sz="1400" b="1" dirty="0">
                <a:solidFill>
                  <a:srgbClr val="FFFF00"/>
                </a:solidFill>
                <a:latin typeface="Courier New" panose="02070309020205020404" pitchFamily="49" charset="0"/>
                <a:cs typeface="Courier New" panose="02070309020205020404" pitchFamily="49" charset="0"/>
              </a:rPr>
              <a:t>)</a:t>
            </a:r>
            <a:r>
              <a:rPr lang="pt-BR" sz="1400" b="1" dirty="0">
                <a:latin typeface="Courier New" panose="02070309020205020404" pitchFamily="49" charset="0"/>
                <a:cs typeface="Courier New" panose="02070309020205020404" pitchFamily="49" charset="0"/>
              </a:rPr>
              <a:t>;</a:t>
            </a:r>
          </a:p>
        </p:txBody>
      </p:sp>
      <p:sp>
        <p:nvSpPr>
          <p:cNvPr id="5" name="CaixaDeTexto 4">
            <a:extLst>
              <a:ext uri="{FF2B5EF4-FFF2-40B4-BE49-F238E27FC236}">
                <a16:creationId xmlns:a16="http://schemas.microsoft.com/office/drawing/2014/main" id="{74C94D03-4B80-4F6E-824A-B7E83FEB4E6D}"/>
              </a:ext>
            </a:extLst>
          </p:cNvPr>
          <p:cNvSpPr txBox="1"/>
          <p:nvPr/>
        </p:nvSpPr>
        <p:spPr>
          <a:xfrm>
            <a:off x="6840747" y="2367372"/>
            <a:ext cx="889987" cy="369332"/>
          </a:xfrm>
          <a:prstGeom prst="rect">
            <a:avLst/>
          </a:prstGeom>
          <a:noFill/>
        </p:spPr>
        <p:txBody>
          <a:bodyPr wrap="none" rtlCol="0">
            <a:spAutoFit/>
          </a:bodyPr>
          <a:lstStyle/>
          <a:p>
            <a:r>
              <a:rPr lang="pt-BR" b="1" dirty="0"/>
              <a:t>Sintaxe</a:t>
            </a:r>
          </a:p>
        </p:txBody>
      </p:sp>
    </p:spTree>
    <p:extLst>
      <p:ext uri="{BB962C8B-B14F-4D97-AF65-F5344CB8AC3E}">
        <p14:creationId xmlns:p14="http://schemas.microsoft.com/office/powerpoint/2010/main" val="416591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Agrupar 60">
            <a:extLst>
              <a:ext uri="{FF2B5EF4-FFF2-40B4-BE49-F238E27FC236}">
                <a16:creationId xmlns:a16="http://schemas.microsoft.com/office/drawing/2014/main" id="{1D6728DA-3A63-4D05-9CD3-257FE7DEADED}"/>
              </a:ext>
            </a:extLst>
          </p:cNvPr>
          <p:cNvGrpSpPr/>
          <p:nvPr/>
        </p:nvGrpSpPr>
        <p:grpSpPr>
          <a:xfrm flipV="1">
            <a:off x="4952015" y="6030424"/>
            <a:ext cx="157691" cy="484720"/>
            <a:chOff x="2774079" y="4794647"/>
            <a:chExt cx="157691" cy="484720"/>
          </a:xfrm>
        </p:grpSpPr>
        <p:sp>
          <p:nvSpPr>
            <p:cNvPr id="55" name="Elipse 54">
              <a:extLst>
                <a:ext uri="{FF2B5EF4-FFF2-40B4-BE49-F238E27FC236}">
                  <a16:creationId xmlns:a16="http://schemas.microsoft.com/office/drawing/2014/main" id="{8A927BDC-12BD-478E-B887-296AA86070A0}"/>
                </a:ext>
              </a:extLst>
            </p:cNvPr>
            <p:cNvSpPr/>
            <p:nvPr/>
          </p:nvSpPr>
          <p:spPr>
            <a:xfrm>
              <a:off x="2774079" y="4794647"/>
              <a:ext cx="157691" cy="157691"/>
            </a:xfrm>
            <a:prstGeom prst="ellipse">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8" name="Conector reto 57">
              <a:extLst>
                <a:ext uri="{FF2B5EF4-FFF2-40B4-BE49-F238E27FC236}">
                  <a16:creationId xmlns:a16="http://schemas.microsoft.com/office/drawing/2014/main" id="{6FEB6480-A039-4B3E-8C00-26F3AC0A625E}"/>
                </a:ext>
              </a:extLst>
            </p:cNvPr>
            <p:cNvCxnSpPr>
              <a:cxnSpLocks/>
            </p:cNvCxnSpPr>
            <p:nvPr/>
          </p:nvCxnSpPr>
          <p:spPr>
            <a:xfrm flipV="1">
              <a:off x="2844299" y="4943712"/>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grpSp>
      <p:grpSp>
        <p:nvGrpSpPr>
          <p:cNvPr id="62" name="Agrupar 61">
            <a:extLst>
              <a:ext uri="{FF2B5EF4-FFF2-40B4-BE49-F238E27FC236}">
                <a16:creationId xmlns:a16="http://schemas.microsoft.com/office/drawing/2014/main" id="{C8E285FD-46C2-456C-B43A-FA852CBC0327}"/>
              </a:ext>
            </a:extLst>
          </p:cNvPr>
          <p:cNvGrpSpPr/>
          <p:nvPr/>
        </p:nvGrpSpPr>
        <p:grpSpPr>
          <a:xfrm flipV="1">
            <a:off x="5527110" y="6021798"/>
            <a:ext cx="157691" cy="501971"/>
            <a:chOff x="3349174" y="4786021"/>
            <a:chExt cx="157691" cy="501971"/>
          </a:xfrm>
        </p:grpSpPr>
        <p:sp>
          <p:nvSpPr>
            <p:cNvPr id="56" name="Elipse 55">
              <a:extLst>
                <a:ext uri="{FF2B5EF4-FFF2-40B4-BE49-F238E27FC236}">
                  <a16:creationId xmlns:a16="http://schemas.microsoft.com/office/drawing/2014/main" id="{E84FB827-8D45-4379-A942-E847E6B7DFB6}"/>
                </a:ext>
              </a:extLst>
            </p:cNvPr>
            <p:cNvSpPr/>
            <p:nvPr/>
          </p:nvSpPr>
          <p:spPr>
            <a:xfrm>
              <a:off x="3349174" y="4786021"/>
              <a:ext cx="157691" cy="157691"/>
            </a:xfrm>
            <a:prstGeom prst="ellips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cxnSp>
          <p:nvCxnSpPr>
            <p:cNvPr id="59" name="Conector reto 58">
              <a:extLst>
                <a:ext uri="{FF2B5EF4-FFF2-40B4-BE49-F238E27FC236}">
                  <a16:creationId xmlns:a16="http://schemas.microsoft.com/office/drawing/2014/main" id="{575E8F71-FF08-44FD-9D59-8A65836AB658}"/>
                </a:ext>
              </a:extLst>
            </p:cNvPr>
            <p:cNvCxnSpPr>
              <a:cxnSpLocks/>
            </p:cNvCxnSpPr>
            <p:nvPr/>
          </p:nvCxnSpPr>
          <p:spPr>
            <a:xfrm flipV="1">
              <a:off x="3428019" y="4952337"/>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grpSp>
      <p:grpSp>
        <p:nvGrpSpPr>
          <p:cNvPr id="63" name="Agrupar 62">
            <a:extLst>
              <a:ext uri="{FF2B5EF4-FFF2-40B4-BE49-F238E27FC236}">
                <a16:creationId xmlns:a16="http://schemas.microsoft.com/office/drawing/2014/main" id="{B17CA46D-3C42-4C88-BDEE-3B331F683D53}"/>
              </a:ext>
            </a:extLst>
          </p:cNvPr>
          <p:cNvGrpSpPr/>
          <p:nvPr/>
        </p:nvGrpSpPr>
        <p:grpSpPr>
          <a:xfrm flipV="1">
            <a:off x="6102205" y="6021798"/>
            <a:ext cx="157691" cy="486543"/>
            <a:chOff x="3924269" y="4786021"/>
            <a:chExt cx="157691" cy="486543"/>
          </a:xfrm>
        </p:grpSpPr>
        <p:sp>
          <p:nvSpPr>
            <p:cNvPr id="57" name="Elipse 56">
              <a:extLst>
                <a:ext uri="{FF2B5EF4-FFF2-40B4-BE49-F238E27FC236}">
                  <a16:creationId xmlns:a16="http://schemas.microsoft.com/office/drawing/2014/main" id="{06332BA0-E468-4F77-A575-014F180AE223}"/>
                </a:ext>
              </a:extLst>
            </p:cNvPr>
            <p:cNvSpPr/>
            <p:nvPr/>
          </p:nvSpPr>
          <p:spPr>
            <a:xfrm>
              <a:off x="3924269" y="4786021"/>
              <a:ext cx="157691" cy="157691"/>
            </a:xfrm>
            <a:prstGeom prst="ellips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cxnSp>
          <p:nvCxnSpPr>
            <p:cNvPr id="60" name="Conector reto 59">
              <a:extLst>
                <a:ext uri="{FF2B5EF4-FFF2-40B4-BE49-F238E27FC236}">
                  <a16:creationId xmlns:a16="http://schemas.microsoft.com/office/drawing/2014/main" id="{388DF540-9FAF-4BAA-9D27-EF2628F7CD6D}"/>
                </a:ext>
              </a:extLst>
            </p:cNvPr>
            <p:cNvCxnSpPr>
              <a:cxnSpLocks/>
            </p:cNvCxnSpPr>
            <p:nvPr/>
          </p:nvCxnSpPr>
          <p:spPr>
            <a:xfrm flipV="1">
              <a:off x="4003114" y="4936909"/>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grpSp>
      <p:sp>
        <p:nvSpPr>
          <p:cNvPr id="2" name="Título 1">
            <a:extLst>
              <a:ext uri="{FF2B5EF4-FFF2-40B4-BE49-F238E27FC236}">
                <a16:creationId xmlns:a16="http://schemas.microsoft.com/office/drawing/2014/main" id="{3109A74E-4D90-4350-A4A2-3ECB806DDC06}"/>
              </a:ext>
            </a:extLst>
          </p:cNvPr>
          <p:cNvSpPr>
            <a:spLocks noGrp="1"/>
          </p:cNvSpPr>
          <p:nvPr>
            <p:ph type="title"/>
          </p:nvPr>
        </p:nvSpPr>
        <p:spPr>
          <a:xfrm>
            <a:off x="1024128" y="585216"/>
            <a:ext cx="9720072" cy="1499616"/>
          </a:xfrm>
        </p:spPr>
        <p:txBody>
          <a:bodyPr/>
          <a:lstStyle/>
          <a:p>
            <a:r>
              <a:rPr lang="pt-BR" dirty="0"/>
              <a:t>Modelo Entidade-Relacionamento</a:t>
            </a:r>
          </a:p>
        </p:txBody>
      </p:sp>
      <p:sp>
        <p:nvSpPr>
          <p:cNvPr id="6" name="Retângulo 5">
            <a:extLst>
              <a:ext uri="{FF2B5EF4-FFF2-40B4-BE49-F238E27FC236}">
                <a16:creationId xmlns:a16="http://schemas.microsoft.com/office/drawing/2014/main" id="{6D6553B1-C963-4D3A-8B2D-6EC463F2C892}"/>
              </a:ext>
            </a:extLst>
          </p:cNvPr>
          <p:cNvSpPr/>
          <p:nvPr/>
        </p:nvSpPr>
        <p:spPr>
          <a:xfrm>
            <a:off x="8637918" y="3101196"/>
            <a:ext cx="1889185" cy="655608"/>
          </a:xfrm>
          <a:prstGeom prst="rect">
            <a:avLst/>
          </a:prstGeom>
          <a:noFill/>
          <a:ln w="38100" cap="flat" cmpd="sng" algn="ctr">
            <a:solidFill>
              <a:srgbClr val="66FF9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b="1" dirty="0">
                <a:solidFill>
                  <a:srgbClr val="66FF99"/>
                </a:solidFill>
              </a:rPr>
              <a:t>PACIENTE</a:t>
            </a:r>
          </a:p>
        </p:txBody>
      </p:sp>
      <p:sp>
        <p:nvSpPr>
          <p:cNvPr id="7" name="Retângulo 6">
            <a:extLst>
              <a:ext uri="{FF2B5EF4-FFF2-40B4-BE49-F238E27FC236}">
                <a16:creationId xmlns:a16="http://schemas.microsoft.com/office/drawing/2014/main" id="{14378637-4E26-4276-AB54-E6796549B7DC}"/>
              </a:ext>
            </a:extLst>
          </p:cNvPr>
          <p:cNvSpPr/>
          <p:nvPr/>
        </p:nvSpPr>
        <p:spPr>
          <a:xfrm>
            <a:off x="4768971" y="5375693"/>
            <a:ext cx="1889185" cy="655608"/>
          </a:xfrm>
          <a:prstGeom prst="rect">
            <a:avLst/>
          </a:prstGeom>
          <a:noFill/>
          <a:ln w="38100" cap="flat" cmpd="sng" algn="ctr">
            <a:solidFill>
              <a:srgbClr val="66FF9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b="1" dirty="0">
                <a:solidFill>
                  <a:srgbClr val="66FF99"/>
                </a:solidFill>
              </a:rPr>
              <a:t>EXAME</a:t>
            </a:r>
          </a:p>
        </p:txBody>
      </p:sp>
      <p:sp>
        <p:nvSpPr>
          <p:cNvPr id="8" name="Losango 7">
            <a:extLst>
              <a:ext uri="{FF2B5EF4-FFF2-40B4-BE49-F238E27FC236}">
                <a16:creationId xmlns:a16="http://schemas.microsoft.com/office/drawing/2014/main" id="{738EC613-C1C5-42E9-9E34-916FC57AC19A}"/>
              </a:ext>
            </a:extLst>
          </p:cNvPr>
          <p:cNvSpPr/>
          <p:nvPr/>
        </p:nvSpPr>
        <p:spPr>
          <a:xfrm>
            <a:off x="3537550" y="3196087"/>
            <a:ext cx="465826" cy="465826"/>
          </a:xfrm>
          <a:prstGeom prst="diamond">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
        <p:nvSpPr>
          <p:cNvPr id="9" name="Losango 8">
            <a:extLst>
              <a:ext uri="{FF2B5EF4-FFF2-40B4-BE49-F238E27FC236}">
                <a16:creationId xmlns:a16="http://schemas.microsoft.com/office/drawing/2014/main" id="{72CA91AD-EFD8-4184-B4C8-457DF09228A8}"/>
              </a:ext>
            </a:extLst>
          </p:cNvPr>
          <p:cNvSpPr/>
          <p:nvPr/>
        </p:nvSpPr>
        <p:spPr>
          <a:xfrm>
            <a:off x="7412248" y="3196087"/>
            <a:ext cx="465826" cy="465826"/>
          </a:xfrm>
          <a:prstGeom prst="diamond">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sp>
        <p:nvSpPr>
          <p:cNvPr id="10" name="Losango 9">
            <a:extLst>
              <a:ext uri="{FF2B5EF4-FFF2-40B4-BE49-F238E27FC236}">
                <a16:creationId xmlns:a16="http://schemas.microsoft.com/office/drawing/2014/main" id="{3AC4E58D-220C-4C47-A79F-99CDF28E472C}"/>
              </a:ext>
            </a:extLst>
          </p:cNvPr>
          <p:cNvSpPr/>
          <p:nvPr/>
        </p:nvSpPr>
        <p:spPr>
          <a:xfrm>
            <a:off x="5474899" y="4333335"/>
            <a:ext cx="465826" cy="465826"/>
          </a:xfrm>
          <a:prstGeom prst="diamond">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cxnSp>
        <p:nvCxnSpPr>
          <p:cNvPr id="12" name="Conector reto 11">
            <a:extLst>
              <a:ext uri="{FF2B5EF4-FFF2-40B4-BE49-F238E27FC236}">
                <a16:creationId xmlns:a16="http://schemas.microsoft.com/office/drawing/2014/main" id="{DD3D5B69-CF9B-4A04-8947-6CBA585EDEAE}"/>
              </a:ext>
            </a:extLst>
          </p:cNvPr>
          <p:cNvCxnSpPr>
            <a:stCxn id="4" idx="3"/>
            <a:endCxn id="8" idx="1"/>
          </p:cNvCxnSpPr>
          <p:nvPr/>
        </p:nvCxnSpPr>
        <p:spPr>
          <a:xfrm>
            <a:off x="2777707" y="3429000"/>
            <a:ext cx="759843" cy="0"/>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14" name="Conector reto 13">
            <a:extLst>
              <a:ext uri="{FF2B5EF4-FFF2-40B4-BE49-F238E27FC236}">
                <a16:creationId xmlns:a16="http://schemas.microsoft.com/office/drawing/2014/main" id="{3D1B80A0-28C0-4E0D-99C1-AD1F92281CDE}"/>
              </a:ext>
            </a:extLst>
          </p:cNvPr>
          <p:cNvCxnSpPr>
            <a:stCxn id="8" idx="3"/>
            <a:endCxn id="5" idx="1"/>
          </p:cNvCxnSpPr>
          <p:nvPr/>
        </p:nvCxnSpPr>
        <p:spPr>
          <a:xfrm>
            <a:off x="4003376" y="3429000"/>
            <a:ext cx="759844" cy="0"/>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16" name="Conector reto 15">
            <a:extLst>
              <a:ext uri="{FF2B5EF4-FFF2-40B4-BE49-F238E27FC236}">
                <a16:creationId xmlns:a16="http://schemas.microsoft.com/office/drawing/2014/main" id="{7A591527-AFE8-4650-BD8F-11B6BF495A92}"/>
              </a:ext>
            </a:extLst>
          </p:cNvPr>
          <p:cNvCxnSpPr>
            <a:stCxn id="9" idx="3"/>
            <a:endCxn id="6" idx="1"/>
          </p:cNvCxnSpPr>
          <p:nvPr/>
        </p:nvCxnSpPr>
        <p:spPr>
          <a:xfrm>
            <a:off x="7878074" y="3429000"/>
            <a:ext cx="759844" cy="0"/>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18" name="Conector reto 17">
            <a:extLst>
              <a:ext uri="{FF2B5EF4-FFF2-40B4-BE49-F238E27FC236}">
                <a16:creationId xmlns:a16="http://schemas.microsoft.com/office/drawing/2014/main" id="{B817923B-FD10-4450-9265-D05B8B709EAF}"/>
              </a:ext>
            </a:extLst>
          </p:cNvPr>
          <p:cNvCxnSpPr>
            <a:stCxn id="9" idx="1"/>
            <a:endCxn id="5" idx="3"/>
          </p:cNvCxnSpPr>
          <p:nvPr/>
        </p:nvCxnSpPr>
        <p:spPr>
          <a:xfrm flipH="1">
            <a:off x="6652405" y="3429000"/>
            <a:ext cx="759843" cy="0"/>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20" name="Conector reto 19">
            <a:extLst>
              <a:ext uri="{FF2B5EF4-FFF2-40B4-BE49-F238E27FC236}">
                <a16:creationId xmlns:a16="http://schemas.microsoft.com/office/drawing/2014/main" id="{12CC5A60-931D-4C5A-9857-B5BEE825376C}"/>
              </a:ext>
            </a:extLst>
          </p:cNvPr>
          <p:cNvCxnSpPr>
            <a:stCxn id="5" idx="2"/>
            <a:endCxn id="10" idx="0"/>
          </p:cNvCxnSpPr>
          <p:nvPr/>
        </p:nvCxnSpPr>
        <p:spPr>
          <a:xfrm flipH="1">
            <a:off x="5707812" y="3756804"/>
            <a:ext cx="1" cy="576531"/>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22" name="Conector reto 21">
            <a:extLst>
              <a:ext uri="{FF2B5EF4-FFF2-40B4-BE49-F238E27FC236}">
                <a16:creationId xmlns:a16="http://schemas.microsoft.com/office/drawing/2014/main" id="{C846046C-A706-4663-AEAA-10ECC9C788B3}"/>
              </a:ext>
            </a:extLst>
          </p:cNvPr>
          <p:cNvCxnSpPr>
            <a:stCxn id="10" idx="2"/>
            <a:endCxn id="7" idx="0"/>
          </p:cNvCxnSpPr>
          <p:nvPr/>
        </p:nvCxnSpPr>
        <p:spPr>
          <a:xfrm>
            <a:off x="5707812" y="4799161"/>
            <a:ext cx="5752" cy="576532"/>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sp>
        <p:nvSpPr>
          <p:cNvPr id="23" name="Elipse 22">
            <a:extLst>
              <a:ext uri="{FF2B5EF4-FFF2-40B4-BE49-F238E27FC236}">
                <a16:creationId xmlns:a16="http://schemas.microsoft.com/office/drawing/2014/main" id="{DAE79385-57E3-4D8C-B9B0-13348B18074E}"/>
              </a:ext>
            </a:extLst>
          </p:cNvPr>
          <p:cNvSpPr/>
          <p:nvPr/>
        </p:nvSpPr>
        <p:spPr>
          <a:xfrm>
            <a:off x="945282" y="2603537"/>
            <a:ext cx="157691" cy="157691"/>
          </a:xfrm>
          <a:prstGeom prst="ellipse">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Elipse 23">
            <a:extLst>
              <a:ext uri="{FF2B5EF4-FFF2-40B4-BE49-F238E27FC236}">
                <a16:creationId xmlns:a16="http://schemas.microsoft.com/office/drawing/2014/main" id="{40314277-4D83-46F7-A2A6-8D7D650CEDE5}"/>
              </a:ext>
            </a:extLst>
          </p:cNvPr>
          <p:cNvSpPr/>
          <p:nvPr/>
        </p:nvSpPr>
        <p:spPr>
          <a:xfrm>
            <a:off x="1520377" y="2594911"/>
            <a:ext cx="157691" cy="157691"/>
          </a:xfrm>
          <a:prstGeom prst="ellips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sp>
        <p:nvSpPr>
          <p:cNvPr id="25" name="Elipse 24">
            <a:extLst>
              <a:ext uri="{FF2B5EF4-FFF2-40B4-BE49-F238E27FC236}">
                <a16:creationId xmlns:a16="http://schemas.microsoft.com/office/drawing/2014/main" id="{DCDB6C51-55D0-4439-962C-23A246780F60}"/>
              </a:ext>
            </a:extLst>
          </p:cNvPr>
          <p:cNvSpPr/>
          <p:nvPr/>
        </p:nvSpPr>
        <p:spPr>
          <a:xfrm>
            <a:off x="2095472" y="2594911"/>
            <a:ext cx="157691" cy="157691"/>
          </a:xfrm>
          <a:prstGeom prst="ellips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sp>
        <p:nvSpPr>
          <p:cNvPr id="26" name="Elipse 25">
            <a:extLst>
              <a:ext uri="{FF2B5EF4-FFF2-40B4-BE49-F238E27FC236}">
                <a16:creationId xmlns:a16="http://schemas.microsoft.com/office/drawing/2014/main" id="{06D779A5-D2C0-4D4A-ACFE-6C5D75EB7CCE}"/>
              </a:ext>
            </a:extLst>
          </p:cNvPr>
          <p:cNvSpPr/>
          <p:nvPr/>
        </p:nvSpPr>
        <p:spPr>
          <a:xfrm>
            <a:off x="2591721" y="2599224"/>
            <a:ext cx="157691" cy="157691"/>
          </a:xfrm>
          <a:prstGeom prst="ellips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sp>
        <p:nvSpPr>
          <p:cNvPr id="27" name="Elipse 26">
            <a:extLst>
              <a:ext uri="{FF2B5EF4-FFF2-40B4-BE49-F238E27FC236}">
                <a16:creationId xmlns:a16="http://schemas.microsoft.com/office/drawing/2014/main" id="{5BF376AF-1885-4AD9-AF16-9C9ABF8C7FD1}"/>
              </a:ext>
            </a:extLst>
          </p:cNvPr>
          <p:cNvSpPr/>
          <p:nvPr/>
        </p:nvSpPr>
        <p:spPr>
          <a:xfrm>
            <a:off x="945281" y="4151660"/>
            <a:ext cx="157691" cy="157691"/>
          </a:xfrm>
          <a:prstGeom prst="ellips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cxnSp>
        <p:nvCxnSpPr>
          <p:cNvPr id="28" name="Conector reto 27">
            <a:extLst>
              <a:ext uri="{FF2B5EF4-FFF2-40B4-BE49-F238E27FC236}">
                <a16:creationId xmlns:a16="http://schemas.microsoft.com/office/drawing/2014/main" id="{578D909E-4521-4048-80DB-5AE5F6C6D736}"/>
              </a:ext>
            </a:extLst>
          </p:cNvPr>
          <p:cNvCxnSpPr>
            <a:cxnSpLocks/>
            <a:stCxn id="27" idx="0"/>
          </p:cNvCxnSpPr>
          <p:nvPr/>
        </p:nvCxnSpPr>
        <p:spPr>
          <a:xfrm flipH="1" flipV="1">
            <a:off x="1024126" y="3756804"/>
            <a:ext cx="1" cy="394856"/>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31" name="Conector reto 30">
            <a:extLst>
              <a:ext uri="{FF2B5EF4-FFF2-40B4-BE49-F238E27FC236}">
                <a16:creationId xmlns:a16="http://schemas.microsoft.com/office/drawing/2014/main" id="{9EFA1924-1F34-4419-982C-51EF147BF8AD}"/>
              </a:ext>
            </a:extLst>
          </p:cNvPr>
          <p:cNvCxnSpPr>
            <a:cxnSpLocks/>
          </p:cNvCxnSpPr>
          <p:nvPr/>
        </p:nvCxnSpPr>
        <p:spPr>
          <a:xfrm flipV="1">
            <a:off x="1015502" y="2752602"/>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34" name="Conector reto 33">
            <a:extLst>
              <a:ext uri="{FF2B5EF4-FFF2-40B4-BE49-F238E27FC236}">
                <a16:creationId xmlns:a16="http://schemas.microsoft.com/office/drawing/2014/main" id="{B2848FBB-1A7B-4221-8C7C-90109E6F1925}"/>
              </a:ext>
            </a:extLst>
          </p:cNvPr>
          <p:cNvCxnSpPr>
            <a:cxnSpLocks/>
          </p:cNvCxnSpPr>
          <p:nvPr/>
        </p:nvCxnSpPr>
        <p:spPr>
          <a:xfrm flipV="1">
            <a:off x="1599222" y="2761227"/>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35" name="Conector reto 34">
            <a:extLst>
              <a:ext uri="{FF2B5EF4-FFF2-40B4-BE49-F238E27FC236}">
                <a16:creationId xmlns:a16="http://schemas.microsoft.com/office/drawing/2014/main" id="{AF819FBB-17F8-49DF-9797-17A800474255}"/>
              </a:ext>
            </a:extLst>
          </p:cNvPr>
          <p:cNvCxnSpPr>
            <a:cxnSpLocks/>
          </p:cNvCxnSpPr>
          <p:nvPr/>
        </p:nvCxnSpPr>
        <p:spPr>
          <a:xfrm flipV="1">
            <a:off x="2174317" y="2745799"/>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36" name="Conector reto 35">
            <a:extLst>
              <a:ext uri="{FF2B5EF4-FFF2-40B4-BE49-F238E27FC236}">
                <a16:creationId xmlns:a16="http://schemas.microsoft.com/office/drawing/2014/main" id="{83689A18-95CF-4522-A52A-9D9E56503D44}"/>
              </a:ext>
            </a:extLst>
          </p:cNvPr>
          <p:cNvCxnSpPr>
            <a:cxnSpLocks/>
          </p:cNvCxnSpPr>
          <p:nvPr/>
        </p:nvCxnSpPr>
        <p:spPr>
          <a:xfrm flipV="1">
            <a:off x="2670566" y="2761227"/>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sp>
        <p:nvSpPr>
          <p:cNvPr id="4" name="Retângulo 3">
            <a:extLst>
              <a:ext uri="{FF2B5EF4-FFF2-40B4-BE49-F238E27FC236}">
                <a16:creationId xmlns:a16="http://schemas.microsoft.com/office/drawing/2014/main" id="{3872F346-A436-46E4-9198-62AB33C30993}"/>
              </a:ext>
            </a:extLst>
          </p:cNvPr>
          <p:cNvSpPr/>
          <p:nvPr/>
        </p:nvSpPr>
        <p:spPr>
          <a:xfrm>
            <a:off x="888522" y="3101196"/>
            <a:ext cx="1889185" cy="655608"/>
          </a:xfrm>
          <a:prstGeom prst="rect">
            <a:avLst/>
          </a:prstGeom>
          <a:noFill/>
          <a:ln w="38100" cap="flat" cmpd="sng" algn="ctr">
            <a:solidFill>
              <a:srgbClr val="66FF9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b="1" dirty="0">
                <a:solidFill>
                  <a:srgbClr val="66FF99"/>
                </a:solidFill>
              </a:rPr>
              <a:t>MÉDICO</a:t>
            </a:r>
          </a:p>
        </p:txBody>
      </p:sp>
      <p:sp>
        <p:nvSpPr>
          <p:cNvPr id="41" name="Elipse 40">
            <a:extLst>
              <a:ext uri="{FF2B5EF4-FFF2-40B4-BE49-F238E27FC236}">
                <a16:creationId xmlns:a16="http://schemas.microsoft.com/office/drawing/2014/main" id="{A9B27E87-1ABA-4419-BCDE-E16A637BC09E}"/>
              </a:ext>
            </a:extLst>
          </p:cNvPr>
          <p:cNvSpPr/>
          <p:nvPr/>
        </p:nvSpPr>
        <p:spPr>
          <a:xfrm>
            <a:off x="8654398" y="2583407"/>
            <a:ext cx="157691" cy="157691"/>
          </a:xfrm>
          <a:prstGeom prst="ellipse">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Elipse 41">
            <a:extLst>
              <a:ext uri="{FF2B5EF4-FFF2-40B4-BE49-F238E27FC236}">
                <a16:creationId xmlns:a16="http://schemas.microsoft.com/office/drawing/2014/main" id="{DE6DD003-C40C-43D2-A88F-A1D6D5039594}"/>
              </a:ext>
            </a:extLst>
          </p:cNvPr>
          <p:cNvSpPr/>
          <p:nvPr/>
        </p:nvSpPr>
        <p:spPr>
          <a:xfrm>
            <a:off x="9229493" y="2574781"/>
            <a:ext cx="157691" cy="157691"/>
          </a:xfrm>
          <a:prstGeom prst="ellips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sp>
        <p:nvSpPr>
          <p:cNvPr id="43" name="Elipse 42">
            <a:extLst>
              <a:ext uri="{FF2B5EF4-FFF2-40B4-BE49-F238E27FC236}">
                <a16:creationId xmlns:a16="http://schemas.microsoft.com/office/drawing/2014/main" id="{9A706E98-F47C-4840-AB22-9AC93B5C6613}"/>
              </a:ext>
            </a:extLst>
          </p:cNvPr>
          <p:cNvSpPr/>
          <p:nvPr/>
        </p:nvSpPr>
        <p:spPr>
          <a:xfrm>
            <a:off x="9804588" y="2574781"/>
            <a:ext cx="157691" cy="157691"/>
          </a:xfrm>
          <a:prstGeom prst="ellips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sp>
        <p:nvSpPr>
          <p:cNvPr id="44" name="Elipse 43">
            <a:extLst>
              <a:ext uri="{FF2B5EF4-FFF2-40B4-BE49-F238E27FC236}">
                <a16:creationId xmlns:a16="http://schemas.microsoft.com/office/drawing/2014/main" id="{621E4B44-EE3C-4705-965F-8098AA0BFCCF}"/>
              </a:ext>
            </a:extLst>
          </p:cNvPr>
          <p:cNvSpPr/>
          <p:nvPr/>
        </p:nvSpPr>
        <p:spPr>
          <a:xfrm>
            <a:off x="10300837" y="2579094"/>
            <a:ext cx="157691" cy="157691"/>
          </a:xfrm>
          <a:prstGeom prst="ellips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cxnSp>
        <p:nvCxnSpPr>
          <p:cNvPr id="45" name="Conector reto 44">
            <a:extLst>
              <a:ext uri="{FF2B5EF4-FFF2-40B4-BE49-F238E27FC236}">
                <a16:creationId xmlns:a16="http://schemas.microsoft.com/office/drawing/2014/main" id="{750A84B8-1541-4F90-A01D-4F7B896D6946}"/>
              </a:ext>
            </a:extLst>
          </p:cNvPr>
          <p:cNvCxnSpPr>
            <a:cxnSpLocks/>
          </p:cNvCxnSpPr>
          <p:nvPr/>
        </p:nvCxnSpPr>
        <p:spPr>
          <a:xfrm flipV="1">
            <a:off x="8724618" y="2732472"/>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46" name="Conector reto 45">
            <a:extLst>
              <a:ext uri="{FF2B5EF4-FFF2-40B4-BE49-F238E27FC236}">
                <a16:creationId xmlns:a16="http://schemas.microsoft.com/office/drawing/2014/main" id="{FC92321F-6D19-4313-8A69-B65C8542B3F9}"/>
              </a:ext>
            </a:extLst>
          </p:cNvPr>
          <p:cNvCxnSpPr>
            <a:cxnSpLocks/>
          </p:cNvCxnSpPr>
          <p:nvPr/>
        </p:nvCxnSpPr>
        <p:spPr>
          <a:xfrm flipV="1">
            <a:off x="9308338" y="2741097"/>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47" name="Conector reto 46">
            <a:extLst>
              <a:ext uri="{FF2B5EF4-FFF2-40B4-BE49-F238E27FC236}">
                <a16:creationId xmlns:a16="http://schemas.microsoft.com/office/drawing/2014/main" id="{AF085E71-8FDE-44FB-9FEA-02A1CF98D7C3}"/>
              </a:ext>
            </a:extLst>
          </p:cNvPr>
          <p:cNvCxnSpPr>
            <a:cxnSpLocks/>
          </p:cNvCxnSpPr>
          <p:nvPr/>
        </p:nvCxnSpPr>
        <p:spPr>
          <a:xfrm flipV="1">
            <a:off x="9883433" y="2725669"/>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48" name="Conector reto 47">
            <a:extLst>
              <a:ext uri="{FF2B5EF4-FFF2-40B4-BE49-F238E27FC236}">
                <a16:creationId xmlns:a16="http://schemas.microsoft.com/office/drawing/2014/main" id="{ED573449-1E2F-4038-993E-9EE268613C8D}"/>
              </a:ext>
            </a:extLst>
          </p:cNvPr>
          <p:cNvCxnSpPr>
            <a:cxnSpLocks/>
          </p:cNvCxnSpPr>
          <p:nvPr/>
        </p:nvCxnSpPr>
        <p:spPr>
          <a:xfrm flipV="1">
            <a:off x="10379682" y="2741097"/>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sp>
        <p:nvSpPr>
          <p:cNvPr id="49" name="Elipse 48">
            <a:extLst>
              <a:ext uri="{FF2B5EF4-FFF2-40B4-BE49-F238E27FC236}">
                <a16:creationId xmlns:a16="http://schemas.microsoft.com/office/drawing/2014/main" id="{956117CA-8384-47C7-BF87-3A7A567197DC}"/>
              </a:ext>
            </a:extLst>
          </p:cNvPr>
          <p:cNvSpPr/>
          <p:nvPr/>
        </p:nvSpPr>
        <p:spPr>
          <a:xfrm>
            <a:off x="4881795" y="2615043"/>
            <a:ext cx="157691" cy="157691"/>
          </a:xfrm>
          <a:prstGeom prst="ellipse">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Elipse 49">
            <a:extLst>
              <a:ext uri="{FF2B5EF4-FFF2-40B4-BE49-F238E27FC236}">
                <a16:creationId xmlns:a16="http://schemas.microsoft.com/office/drawing/2014/main" id="{BEFFABA0-A71A-4906-99E1-6CF8FAAEFEC9}"/>
              </a:ext>
            </a:extLst>
          </p:cNvPr>
          <p:cNvSpPr/>
          <p:nvPr/>
        </p:nvSpPr>
        <p:spPr>
          <a:xfrm>
            <a:off x="5456890" y="2606417"/>
            <a:ext cx="157691" cy="157691"/>
          </a:xfrm>
          <a:prstGeom prst="ellips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sp>
        <p:nvSpPr>
          <p:cNvPr id="51" name="Elipse 50">
            <a:extLst>
              <a:ext uri="{FF2B5EF4-FFF2-40B4-BE49-F238E27FC236}">
                <a16:creationId xmlns:a16="http://schemas.microsoft.com/office/drawing/2014/main" id="{38B4B805-1492-458C-B7C8-45F2FB062588}"/>
              </a:ext>
            </a:extLst>
          </p:cNvPr>
          <p:cNvSpPr/>
          <p:nvPr/>
        </p:nvSpPr>
        <p:spPr>
          <a:xfrm>
            <a:off x="6031985" y="2606417"/>
            <a:ext cx="157691" cy="157691"/>
          </a:xfrm>
          <a:prstGeom prst="ellips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cxnSp>
        <p:nvCxnSpPr>
          <p:cNvPr id="52" name="Conector reto 51">
            <a:extLst>
              <a:ext uri="{FF2B5EF4-FFF2-40B4-BE49-F238E27FC236}">
                <a16:creationId xmlns:a16="http://schemas.microsoft.com/office/drawing/2014/main" id="{97ACEEAC-6B8A-464E-B180-9C594355316A}"/>
              </a:ext>
            </a:extLst>
          </p:cNvPr>
          <p:cNvCxnSpPr>
            <a:cxnSpLocks/>
          </p:cNvCxnSpPr>
          <p:nvPr/>
        </p:nvCxnSpPr>
        <p:spPr>
          <a:xfrm flipV="1">
            <a:off x="4952015" y="2764108"/>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53" name="Conector reto 52">
            <a:extLst>
              <a:ext uri="{FF2B5EF4-FFF2-40B4-BE49-F238E27FC236}">
                <a16:creationId xmlns:a16="http://schemas.microsoft.com/office/drawing/2014/main" id="{960864D0-51B6-4FDD-8F30-2C6D681563F5}"/>
              </a:ext>
            </a:extLst>
          </p:cNvPr>
          <p:cNvCxnSpPr>
            <a:cxnSpLocks/>
          </p:cNvCxnSpPr>
          <p:nvPr/>
        </p:nvCxnSpPr>
        <p:spPr>
          <a:xfrm flipV="1">
            <a:off x="5535735" y="2772733"/>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54" name="Conector reto 53">
            <a:extLst>
              <a:ext uri="{FF2B5EF4-FFF2-40B4-BE49-F238E27FC236}">
                <a16:creationId xmlns:a16="http://schemas.microsoft.com/office/drawing/2014/main" id="{EBDB74E5-D6B4-4235-94C9-DE91922FE0A2}"/>
              </a:ext>
            </a:extLst>
          </p:cNvPr>
          <p:cNvCxnSpPr>
            <a:cxnSpLocks/>
          </p:cNvCxnSpPr>
          <p:nvPr/>
        </p:nvCxnSpPr>
        <p:spPr>
          <a:xfrm flipV="1">
            <a:off x="6110830" y="2757305"/>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sp>
        <p:nvSpPr>
          <p:cNvPr id="5" name="Retângulo 4">
            <a:extLst>
              <a:ext uri="{FF2B5EF4-FFF2-40B4-BE49-F238E27FC236}">
                <a16:creationId xmlns:a16="http://schemas.microsoft.com/office/drawing/2014/main" id="{EEF98E20-599D-4A2F-B8C9-534C6507A976}"/>
              </a:ext>
            </a:extLst>
          </p:cNvPr>
          <p:cNvSpPr/>
          <p:nvPr/>
        </p:nvSpPr>
        <p:spPr>
          <a:xfrm>
            <a:off x="4763220" y="3101196"/>
            <a:ext cx="1889185" cy="655608"/>
          </a:xfrm>
          <a:prstGeom prst="rect">
            <a:avLst/>
          </a:prstGeom>
          <a:noFill/>
          <a:ln w="38100" cap="flat" cmpd="sng" algn="ctr">
            <a:solidFill>
              <a:srgbClr val="66FF9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b="1" dirty="0">
                <a:solidFill>
                  <a:srgbClr val="66FF99"/>
                </a:solidFill>
              </a:rPr>
              <a:t>CONSULTA</a:t>
            </a:r>
          </a:p>
        </p:txBody>
      </p:sp>
      <p:sp>
        <p:nvSpPr>
          <p:cNvPr id="64" name="CaixaDeTexto 63">
            <a:extLst>
              <a:ext uri="{FF2B5EF4-FFF2-40B4-BE49-F238E27FC236}">
                <a16:creationId xmlns:a16="http://schemas.microsoft.com/office/drawing/2014/main" id="{82F8D122-C379-459C-9560-B001561B2DC9}"/>
              </a:ext>
            </a:extLst>
          </p:cNvPr>
          <p:cNvSpPr txBox="1"/>
          <p:nvPr/>
        </p:nvSpPr>
        <p:spPr>
          <a:xfrm>
            <a:off x="799544" y="2355296"/>
            <a:ext cx="449162" cy="253916"/>
          </a:xfrm>
          <a:prstGeom prst="rect">
            <a:avLst/>
          </a:prstGeom>
          <a:noFill/>
        </p:spPr>
        <p:txBody>
          <a:bodyPr wrap="none" rtlCol="0">
            <a:spAutoFit/>
          </a:bodyPr>
          <a:lstStyle>
            <a:defPPr>
              <a:defRPr lang="en-US"/>
            </a:defPPr>
            <a:lvl1pPr algn="ctr">
              <a:defRPr sz="1050" b="1"/>
            </a:lvl1pPr>
          </a:lstStyle>
          <a:p>
            <a:r>
              <a:rPr lang="pt-BR" dirty="0"/>
              <a:t>CRM</a:t>
            </a:r>
          </a:p>
        </p:txBody>
      </p:sp>
      <p:sp>
        <p:nvSpPr>
          <p:cNvPr id="65" name="CaixaDeTexto 64">
            <a:extLst>
              <a:ext uri="{FF2B5EF4-FFF2-40B4-BE49-F238E27FC236}">
                <a16:creationId xmlns:a16="http://schemas.microsoft.com/office/drawing/2014/main" id="{7C78FDF9-7E9A-469F-B93F-E3E9AE6516A1}"/>
              </a:ext>
            </a:extLst>
          </p:cNvPr>
          <p:cNvSpPr txBox="1"/>
          <p:nvPr/>
        </p:nvSpPr>
        <p:spPr>
          <a:xfrm>
            <a:off x="1324947" y="2343790"/>
            <a:ext cx="548547" cy="253916"/>
          </a:xfrm>
          <a:prstGeom prst="rect">
            <a:avLst/>
          </a:prstGeom>
          <a:noFill/>
        </p:spPr>
        <p:txBody>
          <a:bodyPr wrap="none" rtlCol="0">
            <a:spAutoFit/>
          </a:bodyPr>
          <a:lstStyle>
            <a:defPPr>
              <a:defRPr lang="en-US"/>
            </a:defPPr>
            <a:lvl1pPr algn="ctr">
              <a:defRPr sz="1050" b="1"/>
            </a:lvl1pPr>
          </a:lstStyle>
          <a:p>
            <a:r>
              <a:rPr lang="pt-BR" dirty="0"/>
              <a:t>NOME</a:t>
            </a:r>
          </a:p>
        </p:txBody>
      </p:sp>
      <p:sp>
        <p:nvSpPr>
          <p:cNvPr id="66" name="CaixaDeTexto 65">
            <a:extLst>
              <a:ext uri="{FF2B5EF4-FFF2-40B4-BE49-F238E27FC236}">
                <a16:creationId xmlns:a16="http://schemas.microsoft.com/office/drawing/2014/main" id="{66904EB8-4790-439C-87D7-FA7E14722BC7}"/>
              </a:ext>
            </a:extLst>
          </p:cNvPr>
          <p:cNvSpPr txBox="1"/>
          <p:nvPr/>
        </p:nvSpPr>
        <p:spPr>
          <a:xfrm>
            <a:off x="1758448" y="2350259"/>
            <a:ext cx="841897" cy="261610"/>
          </a:xfrm>
          <a:prstGeom prst="rect">
            <a:avLst/>
          </a:prstGeom>
          <a:noFill/>
        </p:spPr>
        <p:txBody>
          <a:bodyPr wrap="none" rtlCol="0">
            <a:spAutoFit/>
          </a:bodyPr>
          <a:lstStyle/>
          <a:p>
            <a:pPr algn="ctr"/>
            <a:r>
              <a:rPr lang="pt-BR" sz="1050" b="1" dirty="0"/>
              <a:t>ENDEREÇO</a:t>
            </a:r>
          </a:p>
        </p:txBody>
      </p:sp>
      <p:sp>
        <p:nvSpPr>
          <p:cNvPr id="67" name="CaixaDeTexto 66">
            <a:extLst>
              <a:ext uri="{FF2B5EF4-FFF2-40B4-BE49-F238E27FC236}">
                <a16:creationId xmlns:a16="http://schemas.microsoft.com/office/drawing/2014/main" id="{FBF6E40A-A93D-4346-8584-38454F7AFCF2}"/>
              </a:ext>
            </a:extLst>
          </p:cNvPr>
          <p:cNvSpPr txBox="1"/>
          <p:nvPr/>
        </p:nvSpPr>
        <p:spPr>
          <a:xfrm>
            <a:off x="2559701" y="2343790"/>
            <a:ext cx="755335" cy="253916"/>
          </a:xfrm>
          <a:prstGeom prst="rect">
            <a:avLst/>
          </a:prstGeom>
          <a:noFill/>
        </p:spPr>
        <p:txBody>
          <a:bodyPr wrap="none" rtlCol="0">
            <a:spAutoFit/>
          </a:bodyPr>
          <a:lstStyle>
            <a:defPPr>
              <a:defRPr lang="en-US"/>
            </a:defPPr>
            <a:lvl1pPr algn="ctr">
              <a:defRPr sz="1050" b="1"/>
            </a:lvl1pPr>
          </a:lstStyle>
          <a:p>
            <a:r>
              <a:rPr lang="pt-BR" dirty="0"/>
              <a:t>TELEFONE</a:t>
            </a:r>
          </a:p>
        </p:txBody>
      </p:sp>
      <p:sp>
        <p:nvSpPr>
          <p:cNvPr id="68" name="CaixaDeTexto 67">
            <a:extLst>
              <a:ext uri="{FF2B5EF4-FFF2-40B4-BE49-F238E27FC236}">
                <a16:creationId xmlns:a16="http://schemas.microsoft.com/office/drawing/2014/main" id="{470009C4-3A9F-40F1-8C2A-CF901328A8FA}"/>
              </a:ext>
            </a:extLst>
          </p:cNvPr>
          <p:cNvSpPr txBox="1"/>
          <p:nvPr/>
        </p:nvSpPr>
        <p:spPr>
          <a:xfrm>
            <a:off x="486716" y="4380781"/>
            <a:ext cx="1191352" cy="253916"/>
          </a:xfrm>
          <a:prstGeom prst="rect">
            <a:avLst/>
          </a:prstGeom>
          <a:noFill/>
        </p:spPr>
        <p:txBody>
          <a:bodyPr wrap="none" rtlCol="0">
            <a:spAutoFit/>
          </a:bodyPr>
          <a:lstStyle>
            <a:defPPr>
              <a:defRPr lang="en-US"/>
            </a:defPPr>
            <a:lvl1pPr algn="ctr">
              <a:defRPr sz="1050" b="1"/>
            </a:lvl1pPr>
          </a:lstStyle>
          <a:p>
            <a:r>
              <a:rPr lang="pt-BR" dirty="0"/>
              <a:t>ESPECIALIZAÇÃO</a:t>
            </a:r>
          </a:p>
        </p:txBody>
      </p:sp>
      <p:sp>
        <p:nvSpPr>
          <p:cNvPr id="69" name="CaixaDeTexto 68">
            <a:extLst>
              <a:ext uri="{FF2B5EF4-FFF2-40B4-BE49-F238E27FC236}">
                <a16:creationId xmlns:a16="http://schemas.microsoft.com/office/drawing/2014/main" id="{22C4D6E9-BCB8-47CF-AB7D-61FF1931FEE3}"/>
              </a:ext>
            </a:extLst>
          </p:cNvPr>
          <p:cNvSpPr txBox="1"/>
          <p:nvPr/>
        </p:nvSpPr>
        <p:spPr>
          <a:xfrm>
            <a:off x="4485160" y="2354106"/>
            <a:ext cx="675186" cy="253916"/>
          </a:xfrm>
          <a:prstGeom prst="rect">
            <a:avLst/>
          </a:prstGeom>
          <a:noFill/>
        </p:spPr>
        <p:txBody>
          <a:bodyPr wrap="none" rtlCol="0">
            <a:spAutoFit/>
          </a:bodyPr>
          <a:lstStyle>
            <a:defPPr>
              <a:defRPr lang="en-US"/>
            </a:defPPr>
            <a:lvl1pPr algn="ctr">
              <a:defRPr sz="1050" b="1"/>
            </a:lvl1pPr>
          </a:lstStyle>
          <a:p>
            <a:r>
              <a:rPr lang="pt-BR" dirty="0"/>
              <a:t>CÓDIGO</a:t>
            </a:r>
          </a:p>
        </p:txBody>
      </p:sp>
      <p:sp>
        <p:nvSpPr>
          <p:cNvPr id="70" name="CaixaDeTexto 69">
            <a:extLst>
              <a:ext uri="{FF2B5EF4-FFF2-40B4-BE49-F238E27FC236}">
                <a16:creationId xmlns:a16="http://schemas.microsoft.com/office/drawing/2014/main" id="{E1B23521-AA65-42ED-BDE4-B9BE24AC94BF}"/>
              </a:ext>
            </a:extLst>
          </p:cNvPr>
          <p:cNvSpPr txBox="1"/>
          <p:nvPr/>
        </p:nvSpPr>
        <p:spPr>
          <a:xfrm>
            <a:off x="5284346" y="2343790"/>
            <a:ext cx="519694" cy="253916"/>
          </a:xfrm>
          <a:prstGeom prst="rect">
            <a:avLst/>
          </a:prstGeom>
          <a:noFill/>
        </p:spPr>
        <p:txBody>
          <a:bodyPr wrap="none" rtlCol="0">
            <a:spAutoFit/>
          </a:bodyPr>
          <a:lstStyle>
            <a:defPPr>
              <a:defRPr lang="en-US"/>
            </a:defPPr>
            <a:lvl1pPr algn="ctr">
              <a:defRPr sz="1050" b="1"/>
            </a:lvl1pPr>
          </a:lstStyle>
          <a:p>
            <a:r>
              <a:rPr lang="pt-BR" dirty="0"/>
              <a:t>DATA</a:t>
            </a:r>
          </a:p>
        </p:txBody>
      </p:sp>
      <p:sp>
        <p:nvSpPr>
          <p:cNvPr id="71" name="CaixaDeTexto 70">
            <a:extLst>
              <a:ext uri="{FF2B5EF4-FFF2-40B4-BE49-F238E27FC236}">
                <a16:creationId xmlns:a16="http://schemas.microsoft.com/office/drawing/2014/main" id="{9C51C8F7-D2A0-4C35-B310-1C881765EEFC}"/>
              </a:ext>
            </a:extLst>
          </p:cNvPr>
          <p:cNvSpPr txBox="1"/>
          <p:nvPr/>
        </p:nvSpPr>
        <p:spPr>
          <a:xfrm>
            <a:off x="5940725" y="2340995"/>
            <a:ext cx="1011815" cy="253916"/>
          </a:xfrm>
          <a:prstGeom prst="rect">
            <a:avLst/>
          </a:prstGeom>
          <a:noFill/>
        </p:spPr>
        <p:txBody>
          <a:bodyPr wrap="none" rtlCol="0">
            <a:spAutoFit/>
          </a:bodyPr>
          <a:lstStyle>
            <a:defPPr>
              <a:defRPr lang="en-US"/>
            </a:defPPr>
            <a:lvl1pPr algn="ctr">
              <a:defRPr sz="1050" b="1"/>
            </a:lvl1pPr>
          </a:lstStyle>
          <a:p>
            <a:r>
              <a:rPr lang="pt-BR" dirty="0"/>
              <a:t>OBSERVAÇÃO</a:t>
            </a:r>
          </a:p>
        </p:txBody>
      </p:sp>
      <p:sp>
        <p:nvSpPr>
          <p:cNvPr id="72" name="CaixaDeTexto 71">
            <a:extLst>
              <a:ext uri="{FF2B5EF4-FFF2-40B4-BE49-F238E27FC236}">
                <a16:creationId xmlns:a16="http://schemas.microsoft.com/office/drawing/2014/main" id="{BE5796EA-C165-42CE-BDD2-29CAF5540BBE}"/>
              </a:ext>
            </a:extLst>
          </p:cNvPr>
          <p:cNvSpPr txBox="1"/>
          <p:nvPr/>
        </p:nvSpPr>
        <p:spPr>
          <a:xfrm>
            <a:off x="8524884" y="2305875"/>
            <a:ext cx="399469" cy="253916"/>
          </a:xfrm>
          <a:prstGeom prst="rect">
            <a:avLst/>
          </a:prstGeom>
          <a:noFill/>
        </p:spPr>
        <p:txBody>
          <a:bodyPr wrap="none" rtlCol="0">
            <a:spAutoFit/>
          </a:bodyPr>
          <a:lstStyle>
            <a:defPPr>
              <a:defRPr lang="en-US"/>
            </a:defPPr>
            <a:lvl1pPr algn="ctr">
              <a:defRPr sz="1050" b="1"/>
            </a:lvl1pPr>
          </a:lstStyle>
          <a:p>
            <a:r>
              <a:rPr lang="pt-BR" dirty="0"/>
              <a:t>CPF</a:t>
            </a:r>
          </a:p>
        </p:txBody>
      </p:sp>
      <p:sp>
        <p:nvSpPr>
          <p:cNvPr id="73" name="CaixaDeTexto 72">
            <a:extLst>
              <a:ext uri="{FF2B5EF4-FFF2-40B4-BE49-F238E27FC236}">
                <a16:creationId xmlns:a16="http://schemas.microsoft.com/office/drawing/2014/main" id="{7ED5DAC1-B522-4A71-A209-879A35DCF041}"/>
              </a:ext>
            </a:extLst>
          </p:cNvPr>
          <p:cNvSpPr txBox="1"/>
          <p:nvPr/>
        </p:nvSpPr>
        <p:spPr>
          <a:xfrm>
            <a:off x="9025440" y="2294369"/>
            <a:ext cx="548547" cy="253916"/>
          </a:xfrm>
          <a:prstGeom prst="rect">
            <a:avLst/>
          </a:prstGeom>
          <a:noFill/>
        </p:spPr>
        <p:txBody>
          <a:bodyPr wrap="none" rtlCol="0">
            <a:spAutoFit/>
          </a:bodyPr>
          <a:lstStyle>
            <a:defPPr>
              <a:defRPr lang="en-US"/>
            </a:defPPr>
            <a:lvl1pPr algn="ctr">
              <a:defRPr sz="1050" b="1"/>
            </a:lvl1pPr>
          </a:lstStyle>
          <a:p>
            <a:r>
              <a:rPr lang="pt-BR" dirty="0"/>
              <a:t>NOME</a:t>
            </a:r>
          </a:p>
        </p:txBody>
      </p:sp>
      <p:sp>
        <p:nvSpPr>
          <p:cNvPr id="74" name="CaixaDeTexto 73">
            <a:extLst>
              <a:ext uri="{FF2B5EF4-FFF2-40B4-BE49-F238E27FC236}">
                <a16:creationId xmlns:a16="http://schemas.microsoft.com/office/drawing/2014/main" id="{08F76987-0C80-4982-B3D7-9A65E2BCCC41}"/>
              </a:ext>
            </a:extLst>
          </p:cNvPr>
          <p:cNvSpPr txBox="1"/>
          <p:nvPr/>
        </p:nvSpPr>
        <p:spPr>
          <a:xfrm>
            <a:off x="9458941" y="2300838"/>
            <a:ext cx="841897" cy="261610"/>
          </a:xfrm>
          <a:prstGeom prst="rect">
            <a:avLst/>
          </a:prstGeom>
          <a:noFill/>
        </p:spPr>
        <p:txBody>
          <a:bodyPr wrap="none" rtlCol="0">
            <a:spAutoFit/>
          </a:bodyPr>
          <a:lstStyle/>
          <a:p>
            <a:pPr algn="ctr"/>
            <a:r>
              <a:rPr lang="pt-BR" sz="1050" b="1" dirty="0"/>
              <a:t>ENDEREÇO</a:t>
            </a:r>
          </a:p>
        </p:txBody>
      </p:sp>
      <p:sp>
        <p:nvSpPr>
          <p:cNvPr id="75" name="CaixaDeTexto 74">
            <a:extLst>
              <a:ext uri="{FF2B5EF4-FFF2-40B4-BE49-F238E27FC236}">
                <a16:creationId xmlns:a16="http://schemas.microsoft.com/office/drawing/2014/main" id="{D84E75F8-31AF-434D-BC18-4B5B5D974885}"/>
              </a:ext>
            </a:extLst>
          </p:cNvPr>
          <p:cNvSpPr txBox="1"/>
          <p:nvPr/>
        </p:nvSpPr>
        <p:spPr>
          <a:xfrm>
            <a:off x="10260194" y="2294369"/>
            <a:ext cx="755335" cy="253916"/>
          </a:xfrm>
          <a:prstGeom prst="rect">
            <a:avLst/>
          </a:prstGeom>
          <a:noFill/>
        </p:spPr>
        <p:txBody>
          <a:bodyPr wrap="none" rtlCol="0">
            <a:spAutoFit/>
          </a:bodyPr>
          <a:lstStyle>
            <a:defPPr>
              <a:defRPr lang="en-US"/>
            </a:defPPr>
            <a:lvl1pPr algn="ctr">
              <a:defRPr sz="1050" b="1"/>
            </a:lvl1pPr>
          </a:lstStyle>
          <a:p>
            <a:r>
              <a:rPr lang="pt-BR" dirty="0"/>
              <a:t>TELEFONE</a:t>
            </a:r>
          </a:p>
        </p:txBody>
      </p:sp>
      <p:sp>
        <p:nvSpPr>
          <p:cNvPr id="76" name="CaixaDeTexto 75">
            <a:extLst>
              <a:ext uri="{FF2B5EF4-FFF2-40B4-BE49-F238E27FC236}">
                <a16:creationId xmlns:a16="http://schemas.microsoft.com/office/drawing/2014/main" id="{FB83C1F8-D0C6-452D-8C6F-8886ACDFC7BB}"/>
              </a:ext>
            </a:extLst>
          </p:cNvPr>
          <p:cNvSpPr txBox="1"/>
          <p:nvPr/>
        </p:nvSpPr>
        <p:spPr>
          <a:xfrm>
            <a:off x="4685115" y="6521430"/>
            <a:ext cx="675186" cy="253916"/>
          </a:xfrm>
          <a:prstGeom prst="rect">
            <a:avLst/>
          </a:prstGeom>
          <a:noFill/>
        </p:spPr>
        <p:txBody>
          <a:bodyPr wrap="none" rtlCol="0">
            <a:spAutoFit/>
          </a:bodyPr>
          <a:lstStyle>
            <a:defPPr>
              <a:defRPr lang="en-US"/>
            </a:defPPr>
            <a:lvl1pPr algn="ctr">
              <a:defRPr sz="1050" b="1"/>
            </a:lvl1pPr>
          </a:lstStyle>
          <a:p>
            <a:r>
              <a:rPr lang="pt-BR" dirty="0"/>
              <a:t>CÓDIGO</a:t>
            </a:r>
          </a:p>
        </p:txBody>
      </p:sp>
      <p:sp>
        <p:nvSpPr>
          <p:cNvPr id="77" name="CaixaDeTexto 76">
            <a:extLst>
              <a:ext uri="{FF2B5EF4-FFF2-40B4-BE49-F238E27FC236}">
                <a16:creationId xmlns:a16="http://schemas.microsoft.com/office/drawing/2014/main" id="{CEB35333-30B7-46AD-9A54-EF4F087F5E53}"/>
              </a:ext>
            </a:extLst>
          </p:cNvPr>
          <p:cNvSpPr txBox="1"/>
          <p:nvPr/>
        </p:nvSpPr>
        <p:spPr>
          <a:xfrm>
            <a:off x="5353838" y="6522828"/>
            <a:ext cx="548548" cy="253916"/>
          </a:xfrm>
          <a:prstGeom prst="rect">
            <a:avLst/>
          </a:prstGeom>
          <a:noFill/>
        </p:spPr>
        <p:txBody>
          <a:bodyPr wrap="none" rtlCol="0">
            <a:spAutoFit/>
          </a:bodyPr>
          <a:lstStyle>
            <a:defPPr>
              <a:defRPr lang="en-US"/>
            </a:defPPr>
            <a:lvl1pPr algn="ctr">
              <a:defRPr sz="1050" b="1"/>
            </a:lvl1pPr>
          </a:lstStyle>
          <a:p>
            <a:r>
              <a:rPr lang="pt-BR" dirty="0"/>
              <a:t>NOME</a:t>
            </a:r>
          </a:p>
        </p:txBody>
      </p:sp>
      <p:sp>
        <p:nvSpPr>
          <p:cNvPr id="78" name="CaixaDeTexto 77">
            <a:extLst>
              <a:ext uri="{FF2B5EF4-FFF2-40B4-BE49-F238E27FC236}">
                <a16:creationId xmlns:a16="http://schemas.microsoft.com/office/drawing/2014/main" id="{F5D181DA-E46C-4F2D-A012-F60C6BF928B1}"/>
              </a:ext>
            </a:extLst>
          </p:cNvPr>
          <p:cNvSpPr txBox="1"/>
          <p:nvPr/>
        </p:nvSpPr>
        <p:spPr>
          <a:xfrm>
            <a:off x="5896704" y="6522828"/>
            <a:ext cx="875561" cy="253916"/>
          </a:xfrm>
          <a:prstGeom prst="rect">
            <a:avLst/>
          </a:prstGeom>
          <a:noFill/>
        </p:spPr>
        <p:txBody>
          <a:bodyPr wrap="none" rtlCol="0">
            <a:spAutoFit/>
          </a:bodyPr>
          <a:lstStyle>
            <a:defPPr>
              <a:defRPr lang="en-US"/>
            </a:defPPr>
            <a:lvl1pPr algn="ctr">
              <a:defRPr sz="1050" b="1"/>
            </a:lvl1pPr>
          </a:lstStyle>
          <a:p>
            <a:r>
              <a:rPr lang="pt-BR" dirty="0"/>
              <a:t>RESULTADO</a:t>
            </a:r>
          </a:p>
        </p:txBody>
      </p:sp>
      <p:sp>
        <p:nvSpPr>
          <p:cNvPr id="79" name="CaixaDeTexto 78">
            <a:extLst>
              <a:ext uri="{FF2B5EF4-FFF2-40B4-BE49-F238E27FC236}">
                <a16:creationId xmlns:a16="http://schemas.microsoft.com/office/drawing/2014/main" id="{003CCE4D-BD29-4E94-B347-F667B5A3EC85}"/>
              </a:ext>
            </a:extLst>
          </p:cNvPr>
          <p:cNvSpPr txBox="1"/>
          <p:nvPr/>
        </p:nvSpPr>
        <p:spPr>
          <a:xfrm>
            <a:off x="2808967" y="3138140"/>
            <a:ext cx="256802" cy="253916"/>
          </a:xfrm>
          <a:prstGeom prst="rect">
            <a:avLst/>
          </a:prstGeom>
          <a:noFill/>
        </p:spPr>
        <p:txBody>
          <a:bodyPr wrap="none" rtlCol="0">
            <a:spAutoFit/>
          </a:bodyPr>
          <a:lstStyle>
            <a:defPPr>
              <a:defRPr lang="en-US"/>
            </a:defPPr>
            <a:lvl1pPr algn="ctr">
              <a:defRPr sz="1050" b="1"/>
            </a:lvl1pPr>
          </a:lstStyle>
          <a:p>
            <a:r>
              <a:rPr lang="pt-BR" dirty="0"/>
              <a:t>1</a:t>
            </a:r>
          </a:p>
        </p:txBody>
      </p:sp>
      <p:sp>
        <p:nvSpPr>
          <p:cNvPr id="80" name="CaixaDeTexto 79">
            <a:extLst>
              <a:ext uri="{FF2B5EF4-FFF2-40B4-BE49-F238E27FC236}">
                <a16:creationId xmlns:a16="http://schemas.microsoft.com/office/drawing/2014/main" id="{41E66A02-4A53-4C5A-877A-9FC1420F2109}"/>
              </a:ext>
            </a:extLst>
          </p:cNvPr>
          <p:cNvSpPr txBox="1"/>
          <p:nvPr/>
        </p:nvSpPr>
        <p:spPr>
          <a:xfrm>
            <a:off x="4483781" y="3133555"/>
            <a:ext cx="242375" cy="253916"/>
          </a:xfrm>
          <a:prstGeom prst="rect">
            <a:avLst/>
          </a:prstGeom>
          <a:noFill/>
        </p:spPr>
        <p:txBody>
          <a:bodyPr wrap="none" rtlCol="0">
            <a:spAutoFit/>
          </a:bodyPr>
          <a:lstStyle>
            <a:defPPr>
              <a:defRPr lang="en-US"/>
            </a:defPPr>
            <a:lvl1pPr algn="ctr">
              <a:defRPr sz="1050" b="1"/>
            </a:lvl1pPr>
          </a:lstStyle>
          <a:p>
            <a:r>
              <a:rPr lang="pt-BR" dirty="0"/>
              <a:t>*</a:t>
            </a:r>
          </a:p>
        </p:txBody>
      </p:sp>
      <p:sp>
        <p:nvSpPr>
          <p:cNvPr id="81" name="CaixaDeTexto 80">
            <a:extLst>
              <a:ext uri="{FF2B5EF4-FFF2-40B4-BE49-F238E27FC236}">
                <a16:creationId xmlns:a16="http://schemas.microsoft.com/office/drawing/2014/main" id="{D59111D1-5DA7-46E4-A688-994E9165346B}"/>
              </a:ext>
            </a:extLst>
          </p:cNvPr>
          <p:cNvSpPr txBox="1"/>
          <p:nvPr/>
        </p:nvSpPr>
        <p:spPr>
          <a:xfrm>
            <a:off x="6691149" y="3142651"/>
            <a:ext cx="242375" cy="253916"/>
          </a:xfrm>
          <a:prstGeom prst="rect">
            <a:avLst/>
          </a:prstGeom>
          <a:noFill/>
        </p:spPr>
        <p:txBody>
          <a:bodyPr wrap="none" rtlCol="0">
            <a:spAutoFit/>
          </a:bodyPr>
          <a:lstStyle>
            <a:defPPr>
              <a:defRPr lang="en-US"/>
            </a:defPPr>
            <a:lvl1pPr algn="ctr">
              <a:defRPr sz="1050" b="1"/>
            </a:lvl1pPr>
          </a:lstStyle>
          <a:p>
            <a:r>
              <a:rPr lang="pt-BR" dirty="0"/>
              <a:t>*</a:t>
            </a:r>
          </a:p>
        </p:txBody>
      </p:sp>
      <p:sp>
        <p:nvSpPr>
          <p:cNvPr id="82" name="CaixaDeTexto 81">
            <a:extLst>
              <a:ext uri="{FF2B5EF4-FFF2-40B4-BE49-F238E27FC236}">
                <a16:creationId xmlns:a16="http://schemas.microsoft.com/office/drawing/2014/main" id="{A0A1B42E-877C-483A-A352-81A1BCD309D8}"/>
              </a:ext>
            </a:extLst>
          </p:cNvPr>
          <p:cNvSpPr txBox="1"/>
          <p:nvPr/>
        </p:nvSpPr>
        <p:spPr>
          <a:xfrm>
            <a:off x="8349585" y="3121950"/>
            <a:ext cx="256802" cy="253916"/>
          </a:xfrm>
          <a:prstGeom prst="rect">
            <a:avLst/>
          </a:prstGeom>
          <a:noFill/>
        </p:spPr>
        <p:txBody>
          <a:bodyPr wrap="none" rtlCol="0">
            <a:spAutoFit/>
          </a:bodyPr>
          <a:lstStyle>
            <a:defPPr>
              <a:defRPr lang="en-US"/>
            </a:defPPr>
            <a:lvl1pPr algn="ctr">
              <a:defRPr sz="1050" b="1"/>
            </a:lvl1pPr>
          </a:lstStyle>
          <a:p>
            <a:r>
              <a:rPr lang="pt-BR" dirty="0"/>
              <a:t>1</a:t>
            </a:r>
          </a:p>
        </p:txBody>
      </p:sp>
    </p:spTree>
    <p:extLst>
      <p:ext uri="{BB962C8B-B14F-4D97-AF65-F5344CB8AC3E}">
        <p14:creationId xmlns:p14="http://schemas.microsoft.com/office/powerpoint/2010/main" val="369690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A94C80-61A4-4E22-89F4-634163EE89C4}"/>
              </a:ext>
            </a:extLst>
          </p:cNvPr>
          <p:cNvSpPr>
            <a:spLocks noGrp="1"/>
          </p:cNvSpPr>
          <p:nvPr>
            <p:ph type="title"/>
          </p:nvPr>
        </p:nvSpPr>
        <p:spPr/>
        <p:txBody>
          <a:bodyPr/>
          <a:lstStyle/>
          <a:p>
            <a:r>
              <a:rPr lang="pt-BR" dirty="0"/>
              <a:t>Resultado - exemplo</a:t>
            </a:r>
          </a:p>
        </p:txBody>
      </p:sp>
      <p:pic>
        <p:nvPicPr>
          <p:cNvPr id="4" name="Imagem 3">
            <a:extLst>
              <a:ext uri="{FF2B5EF4-FFF2-40B4-BE49-F238E27FC236}">
                <a16:creationId xmlns:a16="http://schemas.microsoft.com/office/drawing/2014/main" id="{8D1B6A2D-CD7E-4E62-851D-C74923B5722D}"/>
              </a:ext>
            </a:extLst>
          </p:cNvPr>
          <p:cNvPicPr>
            <a:picLocks noChangeAspect="1"/>
          </p:cNvPicPr>
          <p:nvPr/>
        </p:nvPicPr>
        <p:blipFill>
          <a:blip r:embed="rId2"/>
          <a:stretch>
            <a:fillRect/>
          </a:stretch>
        </p:blipFill>
        <p:spPr>
          <a:xfrm>
            <a:off x="1235964" y="3216348"/>
            <a:ext cx="9720072" cy="824853"/>
          </a:xfrm>
          <a:prstGeom prst="rect">
            <a:avLst/>
          </a:prstGeom>
        </p:spPr>
      </p:pic>
      <p:sp>
        <p:nvSpPr>
          <p:cNvPr id="5" name="Retângulo 4">
            <a:extLst>
              <a:ext uri="{FF2B5EF4-FFF2-40B4-BE49-F238E27FC236}">
                <a16:creationId xmlns:a16="http://schemas.microsoft.com/office/drawing/2014/main" id="{B7C68725-047A-4B8D-A471-48BE8680D0CE}"/>
              </a:ext>
            </a:extLst>
          </p:cNvPr>
          <p:cNvSpPr/>
          <p:nvPr/>
        </p:nvSpPr>
        <p:spPr>
          <a:xfrm>
            <a:off x="1659839" y="4627233"/>
            <a:ext cx="8638432" cy="1324430"/>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pt-BR" sz="1400" b="1" dirty="0">
                <a:solidFill>
                  <a:srgbClr val="66FF99"/>
                </a:solidFill>
                <a:latin typeface="Courier New" panose="02070309020205020404" pitchFamily="49" charset="0"/>
                <a:cs typeface="Courier New" panose="02070309020205020404" pitchFamily="49" charset="0"/>
              </a:rPr>
              <a:t>SELECT </a:t>
            </a:r>
            <a:r>
              <a:rPr lang="pt-BR" sz="1400" dirty="0">
                <a:solidFill>
                  <a:schemeClr val="tx1"/>
                </a:solidFill>
                <a:latin typeface="Courier New" panose="02070309020205020404" pitchFamily="49" charset="0"/>
                <a:cs typeface="Courier New" panose="02070309020205020404" pitchFamily="49" charset="0"/>
              </a:rPr>
              <a:t>*</a:t>
            </a:r>
          </a:p>
          <a:p>
            <a:pPr lvl="1">
              <a:lnSpc>
                <a:spcPct val="150000"/>
              </a:lnSpc>
            </a:pPr>
            <a:r>
              <a:rPr lang="pt-BR" sz="1400" b="1" dirty="0">
                <a:solidFill>
                  <a:srgbClr val="66FF99"/>
                </a:solidFill>
                <a:latin typeface="Courier New" panose="02070309020205020404" pitchFamily="49" charset="0"/>
                <a:cs typeface="Courier New" panose="02070309020205020404" pitchFamily="49" charset="0"/>
              </a:rPr>
              <a:t>FROM</a:t>
            </a:r>
            <a:r>
              <a:rPr lang="pt-BR" sz="1400" b="1" dirty="0">
                <a:latin typeface="Courier New" panose="02070309020205020404" pitchFamily="49" charset="0"/>
                <a:cs typeface="Courier New" panose="02070309020205020404" pitchFamily="49" charset="0"/>
              </a:rPr>
              <a:t> </a:t>
            </a:r>
            <a:r>
              <a:rPr lang="pt-BR" sz="1400" b="1" dirty="0" err="1">
                <a:latin typeface="Courier New" panose="02070309020205020404" pitchFamily="49" charset="0"/>
                <a:cs typeface="Courier New" panose="02070309020205020404" pitchFamily="49" charset="0"/>
              </a:rPr>
              <a:t>Customers</a:t>
            </a:r>
            <a:endParaRPr lang="pt-BR" sz="1400" b="1" dirty="0">
              <a:latin typeface="Courier New" panose="02070309020205020404" pitchFamily="49" charset="0"/>
              <a:cs typeface="Courier New" panose="02070309020205020404" pitchFamily="49" charset="0"/>
            </a:endParaRPr>
          </a:p>
          <a:p>
            <a:pPr lvl="1">
              <a:lnSpc>
                <a:spcPct val="150000"/>
              </a:lnSpc>
            </a:pPr>
            <a:r>
              <a:rPr lang="pt-BR" sz="1400" b="1" dirty="0">
                <a:solidFill>
                  <a:srgbClr val="66FF99"/>
                </a:solidFill>
                <a:latin typeface="Courier New" panose="02070309020205020404" pitchFamily="49" charset="0"/>
                <a:cs typeface="Courier New" panose="02070309020205020404" pitchFamily="49" charset="0"/>
              </a:rPr>
              <a:t>WHERE</a:t>
            </a:r>
            <a:r>
              <a:rPr lang="pt-BR" sz="1400" b="1" dirty="0">
                <a:latin typeface="Courier New" panose="02070309020205020404" pitchFamily="49" charset="0"/>
                <a:cs typeface="Courier New" panose="02070309020205020404" pitchFamily="49" charset="0"/>
              </a:rPr>
              <a:t> Country = ‘</a:t>
            </a:r>
            <a:r>
              <a:rPr lang="pt-BR" sz="1400" b="1" dirty="0" err="1">
                <a:latin typeface="Courier New" panose="02070309020205020404" pitchFamily="49" charset="0"/>
                <a:cs typeface="Courier New" panose="02070309020205020404" pitchFamily="49" charset="0"/>
              </a:rPr>
              <a:t>Germany</a:t>
            </a:r>
            <a:r>
              <a:rPr lang="pt-BR" sz="1400" b="1" dirty="0">
                <a:latin typeface="Courier New" panose="02070309020205020404" pitchFamily="49" charset="0"/>
                <a:cs typeface="Courier New" panose="02070309020205020404" pitchFamily="49" charset="0"/>
              </a:rPr>
              <a:t>’ </a:t>
            </a:r>
            <a:r>
              <a:rPr lang="pt-BR" sz="1400" b="1" dirty="0">
                <a:solidFill>
                  <a:srgbClr val="66FF99"/>
                </a:solidFill>
                <a:latin typeface="Courier New" panose="02070309020205020404" pitchFamily="49" charset="0"/>
                <a:cs typeface="Courier New" panose="02070309020205020404" pitchFamily="49" charset="0"/>
              </a:rPr>
              <a:t>AND </a:t>
            </a:r>
            <a:r>
              <a:rPr lang="pt-BR" sz="1400" b="1" dirty="0">
                <a:solidFill>
                  <a:srgbClr val="FFFF00"/>
                </a:solidFill>
                <a:latin typeface="Courier New" panose="02070309020205020404" pitchFamily="49" charset="0"/>
                <a:cs typeface="Courier New" panose="02070309020205020404" pitchFamily="49" charset="0"/>
              </a:rPr>
              <a:t>(</a:t>
            </a:r>
            <a:r>
              <a:rPr lang="pt-BR" sz="1400" b="1" dirty="0">
                <a:latin typeface="Courier New" panose="02070309020205020404" pitchFamily="49" charset="0"/>
                <a:cs typeface="Courier New" panose="02070309020205020404" pitchFamily="49" charset="0"/>
              </a:rPr>
              <a:t>City = ‘Berlin’ </a:t>
            </a:r>
            <a:r>
              <a:rPr lang="pt-BR" sz="1400" b="1" dirty="0">
                <a:solidFill>
                  <a:srgbClr val="66FF99"/>
                </a:solidFill>
                <a:latin typeface="Courier New" panose="02070309020205020404" pitchFamily="49" charset="0"/>
                <a:cs typeface="Courier New" panose="02070309020205020404" pitchFamily="49" charset="0"/>
              </a:rPr>
              <a:t>OR</a:t>
            </a:r>
            <a:r>
              <a:rPr lang="pt-BR" sz="1400" b="1" dirty="0">
                <a:latin typeface="Courier New" panose="02070309020205020404" pitchFamily="49" charset="0"/>
                <a:cs typeface="Courier New" panose="02070309020205020404" pitchFamily="49" charset="0"/>
              </a:rPr>
              <a:t> City = ‘Stuttgart’</a:t>
            </a:r>
            <a:r>
              <a:rPr lang="pt-BR" sz="1400" b="1" dirty="0">
                <a:solidFill>
                  <a:srgbClr val="FFFF00"/>
                </a:solidFill>
                <a:latin typeface="Courier New" panose="02070309020205020404" pitchFamily="49" charset="0"/>
                <a:cs typeface="Courier New" panose="02070309020205020404" pitchFamily="49" charset="0"/>
              </a:rPr>
              <a:t>)</a:t>
            </a:r>
            <a:r>
              <a:rPr lang="pt-BR" sz="1400" b="1" dirty="0">
                <a:latin typeface="Courier New" panose="02070309020205020404" pitchFamily="49" charset="0"/>
                <a:cs typeface="Courier New" panose="02070309020205020404" pitchFamily="49" charset="0"/>
              </a:rPr>
              <a:t>;</a:t>
            </a:r>
          </a:p>
        </p:txBody>
      </p:sp>
      <p:sp>
        <p:nvSpPr>
          <p:cNvPr id="6" name="Espaço Reservado para Conteúdo 2">
            <a:extLst>
              <a:ext uri="{FF2B5EF4-FFF2-40B4-BE49-F238E27FC236}">
                <a16:creationId xmlns:a16="http://schemas.microsoft.com/office/drawing/2014/main" id="{53B620E0-FF12-4214-AE43-2C3547ED197B}"/>
              </a:ext>
            </a:extLst>
          </p:cNvPr>
          <p:cNvSpPr>
            <a:spLocks noGrp="1"/>
          </p:cNvSpPr>
          <p:nvPr>
            <p:ph idx="1"/>
          </p:nvPr>
        </p:nvSpPr>
        <p:spPr>
          <a:xfrm>
            <a:off x="1024128" y="2404056"/>
            <a:ext cx="2372263" cy="655607"/>
          </a:xfrm>
        </p:spPr>
        <p:txBody>
          <a:bodyPr>
            <a:normAutofit/>
          </a:bodyPr>
          <a:lstStyle/>
          <a:p>
            <a:pPr algn="ctr">
              <a:lnSpc>
                <a:spcPct val="150000"/>
              </a:lnSpc>
            </a:pPr>
            <a:r>
              <a:rPr lang="pt-BR" sz="2000" dirty="0"/>
              <a:t>Total de 2 registros.</a:t>
            </a:r>
          </a:p>
        </p:txBody>
      </p:sp>
      <p:sp>
        <p:nvSpPr>
          <p:cNvPr id="7" name="Retângulo 6">
            <a:extLst>
              <a:ext uri="{FF2B5EF4-FFF2-40B4-BE49-F238E27FC236}">
                <a16:creationId xmlns:a16="http://schemas.microsoft.com/office/drawing/2014/main" id="{AB9E4E5C-7D82-46F0-A4F6-63282BD60A18}"/>
              </a:ext>
            </a:extLst>
          </p:cNvPr>
          <p:cNvSpPr/>
          <p:nvPr/>
        </p:nvSpPr>
        <p:spPr>
          <a:xfrm>
            <a:off x="9874396" y="3122761"/>
            <a:ext cx="1121434" cy="1035171"/>
          </a:xfrm>
          <a:prstGeom prst="rect">
            <a:avLst/>
          </a:prstGeom>
          <a:noFill/>
          <a:ln w="38100">
            <a:solidFill>
              <a:srgbClr val="C0000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5E46202E-B39A-4DC2-B694-9BB03342FA22}"/>
              </a:ext>
            </a:extLst>
          </p:cNvPr>
          <p:cNvSpPr/>
          <p:nvPr/>
        </p:nvSpPr>
        <p:spPr>
          <a:xfrm>
            <a:off x="7533762" y="3059663"/>
            <a:ext cx="1121434" cy="1035171"/>
          </a:xfrm>
          <a:prstGeom prst="rect">
            <a:avLst/>
          </a:prstGeom>
          <a:noFill/>
          <a:ln w="38100">
            <a:solidFill>
              <a:srgbClr val="C0000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8EAB3BCE-2F81-4C1C-ABEC-D3EF712213D1}"/>
              </a:ext>
            </a:extLst>
          </p:cNvPr>
          <p:cNvSpPr/>
          <p:nvPr/>
        </p:nvSpPr>
        <p:spPr>
          <a:xfrm>
            <a:off x="2777706" y="5493898"/>
            <a:ext cx="7096690" cy="346185"/>
          </a:xfrm>
          <a:prstGeom prst="rect">
            <a:avLst/>
          </a:prstGeom>
          <a:noFill/>
          <a:ln w="9525">
            <a:solidFill>
              <a:srgbClr val="C0000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Conector: Angulado 10">
            <a:extLst>
              <a:ext uri="{FF2B5EF4-FFF2-40B4-BE49-F238E27FC236}">
                <a16:creationId xmlns:a16="http://schemas.microsoft.com/office/drawing/2014/main" id="{9C62D464-6AE3-4778-B2FA-2DF136664D8A}"/>
              </a:ext>
            </a:extLst>
          </p:cNvPr>
          <p:cNvCxnSpPr>
            <a:stCxn id="9" idx="3"/>
            <a:endCxn id="7" idx="2"/>
          </p:cNvCxnSpPr>
          <p:nvPr/>
        </p:nvCxnSpPr>
        <p:spPr>
          <a:xfrm flipV="1">
            <a:off x="9874396" y="4157932"/>
            <a:ext cx="560717" cy="1509059"/>
          </a:xfrm>
          <a:prstGeom prst="bentConnector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Conector: Angulado 12">
            <a:extLst>
              <a:ext uri="{FF2B5EF4-FFF2-40B4-BE49-F238E27FC236}">
                <a16:creationId xmlns:a16="http://schemas.microsoft.com/office/drawing/2014/main" id="{744597BD-AC6C-46A2-A512-5FCA1AABC57D}"/>
              </a:ext>
            </a:extLst>
          </p:cNvPr>
          <p:cNvCxnSpPr>
            <a:stCxn id="9" idx="3"/>
            <a:endCxn id="8" idx="2"/>
          </p:cNvCxnSpPr>
          <p:nvPr/>
        </p:nvCxnSpPr>
        <p:spPr>
          <a:xfrm flipH="1" flipV="1">
            <a:off x="8094479" y="4094834"/>
            <a:ext cx="1779917" cy="1572157"/>
          </a:xfrm>
          <a:prstGeom prst="bentConnector4">
            <a:avLst>
              <a:gd name="adj1" fmla="val -12843"/>
              <a:gd name="adj2" fmla="val 55505"/>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3512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AC0DAD-0F99-48F2-AD58-94B104CF511E}"/>
              </a:ext>
            </a:extLst>
          </p:cNvPr>
          <p:cNvSpPr>
            <a:spLocks noGrp="1"/>
          </p:cNvSpPr>
          <p:nvPr>
            <p:ph type="title"/>
          </p:nvPr>
        </p:nvSpPr>
        <p:spPr/>
        <p:txBody>
          <a:bodyPr/>
          <a:lstStyle/>
          <a:p>
            <a:r>
              <a:rPr lang="pt-BR" dirty="0"/>
              <a:t>Combinando </a:t>
            </a:r>
            <a:r>
              <a:rPr lang="pt-BR" dirty="0" err="1"/>
              <a:t>and</a:t>
            </a:r>
            <a:r>
              <a:rPr lang="pt-BR" dirty="0"/>
              <a:t> e </a:t>
            </a:r>
            <a:r>
              <a:rPr lang="pt-BR" dirty="0" err="1"/>
              <a:t>not</a:t>
            </a:r>
            <a:endParaRPr lang="pt-BR" dirty="0"/>
          </a:p>
        </p:txBody>
      </p:sp>
      <p:sp>
        <p:nvSpPr>
          <p:cNvPr id="3" name="Espaço Reservado para Conteúdo 2">
            <a:extLst>
              <a:ext uri="{FF2B5EF4-FFF2-40B4-BE49-F238E27FC236}">
                <a16:creationId xmlns:a16="http://schemas.microsoft.com/office/drawing/2014/main" id="{0E7D3A93-364E-4223-B978-FF9E22530CAE}"/>
              </a:ext>
            </a:extLst>
          </p:cNvPr>
          <p:cNvSpPr>
            <a:spLocks noGrp="1"/>
          </p:cNvSpPr>
          <p:nvPr>
            <p:ph idx="1"/>
          </p:nvPr>
        </p:nvSpPr>
        <p:spPr>
          <a:xfrm>
            <a:off x="1024129" y="2286000"/>
            <a:ext cx="10431750" cy="4023360"/>
          </a:xfrm>
        </p:spPr>
        <p:txBody>
          <a:bodyPr/>
          <a:lstStyle/>
          <a:p>
            <a:pPr>
              <a:lnSpc>
                <a:spcPct val="150000"/>
              </a:lnSpc>
            </a:pPr>
            <a:r>
              <a:rPr lang="pt-BR" dirty="0"/>
              <a:t>O exemplo a seguir demonstra o uso dos operadores AND e NOT, para retornar registros cujo países não sejam ‘USA’ e ‘</a:t>
            </a:r>
            <a:r>
              <a:rPr lang="pt-BR" dirty="0" err="1"/>
              <a:t>Germany</a:t>
            </a:r>
            <a:r>
              <a:rPr lang="pt-BR" dirty="0"/>
              <a:t>’.</a:t>
            </a:r>
          </a:p>
        </p:txBody>
      </p:sp>
      <p:sp>
        <p:nvSpPr>
          <p:cNvPr id="4" name="Retângulo 3">
            <a:extLst>
              <a:ext uri="{FF2B5EF4-FFF2-40B4-BE49-F238E27FC236}">
                <a16:creationId xmlns:a16="http://schemas.microsoft.com/office/drawing/2014/main" id="{2CF87131-6597-46E7-A024-18B9B73BB278}"/>
              </a:ext>
            </a:extLst>
          </p:cNvPr>
          <p:cNvSpPr/>
          <p:nvPr/>
        </p:nvSpPr>
        <p:spPr>
          <a:xfrm>
            <a:off x="2191110" y="4045788"/>
            <a:ext cx="7654506" cy="1345722"/>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pt-BR" sz="1400" b="1" dirty="0">
                <a:solidFill>
                  <a:srgbClr val="66FF99"/>
                </a:solidFill>
                <a:latin typeface="Courier New" panose="02070309020205020404" pitchFamily="49" charset="0"/>
                <a:cs typeface="Courier New" panose="02070309020205020404" pitchFamily="49" charset="0"/>
              </a:rPr>
              <a:t>SELECT </a:t>
            </a:r>
            <a:r>
              <a:rPr lang="pt-BR" sz="1400" dirty="0">
                <a:solidFill>
                  <a:schemeClr val="tx1"/>
                </a:solidFill>
                <a:latin typeface="Courier New" panose="02070309020205020404" pitchFamily="49" charset="0"/>
                <a:cs typeface="Courier New" panose="02070309020205020404" pitchFamily="49" charset="0"/>
              </a:rPr>
              <a:t>*</a:t>
            </a:r>
          </a:p>
          <a:p>
            <a:pPr lvl="1">
              <a:lnSpc>
                <a:spcPct val="150000"/>
              </a:lnSpc>
            </a:pPr>
            <a:r>
              <a:rPr lang="pt-BR" sz="1400" b="1" dirty="0">
                <a:solidFill>
                  <a:srgbClr val="66FF99"/>
                </a:solidFill>
                <a:latin typeface="Courier New" panose="02070309020205020404" pitchFamily="49" charset="0"/>
                <a:cs typeface="Courier New" panose="02070309020205020404" pitchFamily="49" charset="0"/>
              </a:rPr>
              <a:t>FROM</a:t>
            </a:r>
            <a:r>
              <a:rPr lang="pt-BR" sz="1400" b="1" dirty="0">
                <a:latin typeface="Courier New" panose="02070309020205020404" pitchFamily="49" charset="0"/>
                <a:cs typeface="Courier New" panose="02070309020205020404" pitchFamily="49" charset="0"/>
              </a:rPr>
              <a:t> </a:t>
            </a:r>
            <a:r>
              <a:rPr lang="pt-BR" sz="1400" b="1" dirty="0" err="1">
                <a:latin typeface="Courier New" panose="02070309020205020404" pitchFamily="49" charset="0"/>
                <a:cs typeface="Courier New" panose="02070309020205020404" pitchFamily="49" charset="0"/>
              </a:rPr>
              <a:t>Customers</a:t>
            </a:r>
            <a:endParaRPr lang="pt-BR" sz="1400" b="1" dirty="0">
              <a:latin typeface="Courier New" panose="02070309020205020404" pitchFamily="49" charset="0"/>
              <a:cs typeface="Courier New" panose="02070309020205020404" pitchFamily="49" charset="0"/>
            </a:endParaRPr>
          </a:p>
          <a:p>
            <a:pPr lvl="1">
              <a:lnSpc>
                <a:spcPct val="150000"/>
              </a:lnSpc>
            </a:pPr>
            <a:r>
              <a:rPr lang="pt-BR" sz="1400" b="1" dirty="0">
                <a:solidFill>
                  <a:srgbClr val="66FF99"/>
                </a:solidFill>
                <a:latin typeface="Courier New" panose="02070309020205020404" pitchFamily="49" charset="0"/>
                <a:cs typeface="Courier New" panose="02070309020205020404" pitchFamily="49" charset="0"/>
              </a:rPr>
              <a:t>WHERE NOT</a:t>
            </a:r>
            <a:r>
              <a:rPr lang="pt-BR" sz="1400" b="1" dirty="0">
                <a:latin typeface="Courier New" panose="02070309020205020404" pitchFamily="49" charset="0"/>
                <a:cs typeface="Courier New" panose="02070309020205020404" pitchFamily="49" charset="0"/>
              </a:rPr>
              <a:t> Country = ‘</a:t>
            </a:r>
            <a:r>
              <a:rPr lang="pt-BR" sz="1400" b="1" dirty="0" err="1">
                <a:latin typeface="Courier New" panose="02070309020205020404" pitchFamily="49" charset="0"/>
                <a:cs typeface="Courier New" panose="02070309020205020404" pitchFamily="49" charset="0"/>
              </a:rPr>
              <a:t>Germany</a:t>
            </a:r>
            <a:r>
              <a:rPr lang="pt-BR" sz="1400" b="1" dirty="0">
                <a:latin typeface="Courier New" panose="02070309020205020404" pitchFamily="49" charset="0"/>
                <a:cs typeface="Courier New" panose="02070309020205020404" pitchFamily="49" charset="0"/>
              </a:rPr>
              <a:t>’ </a:t>
            </a:r>
            <a:r>
              <a:rPr lang="pt-BR" sz="1400" b="1" dirty="0">
                <a:solidFill>
                  <a:srgbClr val="66FF99"/>
                </a:solidFill>
                <a:latin typeface="Courier New" panose="02070309020205020404" pitchFamily="49" charset="0"/>
                <a:cs typeface="Courier New" panose="02070309020205020404" pitchFamily="49" charset="0"/>
              </a:rPr>
              <a:t>AND NOT </a:t>
            </a:r>
            <a:r>
              <a:rPr lang="pt-BR" sz="1400" b="1" dirty="0">
                <a:solidFill>
                  <a:schemeClr val="tx1"/>
                </a:solidFill>
                <a:latin typeface="Courier New" panose="02070309020205020404" pitchFamily="49" charset="0"/>
                <a:cs typeface="Courier New" panose="02070309020205020404" pitchFamily="49" charset="0"/>
              </a:rPr>
              <a:t>Country = ‘USA</a:t>
            </a:r>
            <a:r>
              <a:rPr lang="pt-BR" sz="1400" b="1" dirty="0">
                <a:solidFill>
                  <a:srgbClr val="66FF99"/>
                </a:solidFill>
                <a:latin typeface="Courier New" panose="02070309020205020404" pitchFamily="49" charset="0"/>
                <a:cs typeface="Courier New" panose="02070309020205020404" pitchFamily="49" charset="0"/>
              </a:rPr>
              <a:t>’</a:t>
            </a:r>
            <a:endParaRPr lang="pt-BR" sz="1400" b="1" dirty="0">
              <a:latin typeface="Courier New" panose="02070309020205020404" pitchFamily="49" charset="0"/>
              <a:cs typeface="Courier New" panose="02070309020205020404" pitchFamily="49" charset="0"/>
            </a:endParaRPr>
          </a:p>
        </p:txBody>
      </p:sp>
      <p:sp>
        <p:nvSpPr>
          <p:cNvPr id="5" name="CaixaDeTexto 4">
            <a:extLst>
              <a:ext uri="{FF2B5EF4-FFF2-40B4-BE49-F238E27FC236}">
                <a16:creationId xmlns:a16="http://schemas.microsoft.com/office/drawing/2014/main" id="{90ABB917-3C63-4617-B990-418F32869162}"/>
              </a:ext>
            </a:extLst>
          </p:cNvPr>
          <p:cNvSpPr txBox="1"/>
          <p:nvPr/>
        </p:nvSpPr>
        <p:spPr>
          <a:xfrm>
            <a:off x="2191110" y="3659954"/>
            <a:ext cx="889987" cy="369332"/>
          </a:xfrm>
          <a:prstGeom prst="rect">
            <a:avLst/>
          </a:prstGeom>
          <a:noFill/>
        </p:spPr>
        <p:txBody>
          <a:bodyPr wrap="none" rtlCol="0">
            <a:spAutoFit/>
          </a:bodyPr>
          <a:lstStyle/>
          <a:p>
            <a:r>
              <a:rPr lang="pt-BR" b="1" dirty="0"/>
              <a:t>Sintaxe</a:t>
            </a:r>
          </a:p>
        </p:txBody>
      </p:sp>
    </p:spTree>
    <p:extLst>
      <p:ext uri="{BB962C8B-B14F-4D97-AF65-F5344CB8AC3E}">
        <p14:creationId xmlns:p14="http://schemas.microsoft.com/office/powerpoint/2010/main" val="35342898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30CF0-1403-40F3-9DBB-539672515546}"/>
              </a:ext>
            </a:extLst>
          </p:cNvPr>
          <p:cNvSpPr>
            <a:spLocks noGrp="1"/>
          </p:cNvSpPr>
          <p:nvPr>
            <p:ph type="title"/>
          </p:nvPr>
        </p:nvSpPr>
        <p:spPr/>
        <p:txBody>
          <a:bodyPr/>
          <a:lstStyle/>
          <a:p>
            <a:r>
              <a:rPr lang="pt-BR" dirty="0"/>
              <a:t>Resultado - exemplo</a:t>
            </a:r>
          </a:p>
        </p:txBody>
      </p:sp>
      <p:pic>
        <p:nvPicPr>
          <p:cNvPr id="4" name="Imagem 3">
            <a:extLst>
              <a:ext uri="{FF2B5EF4-FFF2-40B4-BE49-F238E27FC236}">
                <a16:creationId xmlns:a16="http://schemas.microsoft.com/office/drawing/2014/main" id="{43DAC26D-1B70-4FD1-8026-E6FC5A83C84C}"/>
              </a:ext>
            </a:extLst>
          </p:cNvPr>
          <p:cNvPicPr>
            <a:picLocks noChangeAspect="1"/>
          </p:cNvPicPr>
          <p:nvPr/>
        </p:nvPicPr>
        <p:blipFill>
          <a:blip r:embed="rId2"/>
          <a:stretch>
            <a:fillRect/>
          </a:stretch>
        </p:blipFill>
        <p:spPr>
          <a:xfrm>
            <a:off x="1988388" y="2751829"/>
            <a:ext cx="8215223" cy="2021340"/>
          </a:xfrm>
          <a:prstGeom prst="rect">
            <a:avLst/>
          </a:prstGeom>
        </p:spPr>
      </p:pic>
      <p:sp>
        <p:nvSpPr>
          <p:cNvPr id="5" name="Retângulo 4">
            <a:extLst>
              <a:ext uri="{FF2B5EF4-FFF2-40B4-BE49-F238E27FC236}">
                <a16:creationId xmlns:a16="http://schemas.microsoft.com/office/drawing/2014/main" id="{07BCA381-76AE-4665-9EB5-12C52A436A7D}"/>
              </a:ext>
            </a:extLst>
          </p:cNvPr>
          <p:cNvSpPr/>
          <p:nvPr/>
        </p:nvSpPr>
        <p:spPr>
          <a:xfrm>
            <a:off x="1677092" y="5118270"/>
            <a:ext cx="8638432" cy="1324430"/>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pt-BR" sz="1400" b="1" dirty="0">
                <a:solidFill>
                  <a:srgbClr val="66FF99"/>
                </a:solidFill>
                <a:latin typeface="Courier New" panose="02070309020205020404" pitchFamily="49" charset="0"/>
                <a:cs typeface="Courier New" panose="02070309020205020404" pitchFamily="49" charset="0"/>
              </a:rPr>
              <a:t>SELECT </a:t>
            </a:r>
            <a:r>
              <a:rPr lang="pt-BR" sz="1400" dirty="0">
                <a:solidFill>
                  <a:schemeClr val="tx1"/>
                </a:solidFill>
                <a:latin typeface="Courier New" panose="02070309020205020404" pitchFamily="49" charset="0"/>
                <a:cs typeface="Courier New" panose="02070309020205020404" pitchFamily="49" charset="0"/>
              </a:rPr>
              <a:t>*</a:t>
            </a:r>
          </a:p>
          <a:p>
            <a:pPr lvl="1">
              <a:lnSpc>
                <a:spcPct val="150000"/>
              </a:lnSpc>
            </a:pPr>
            <a:r>
              <a:rPr lang="pt-BR" sz="1400" b="1" dirty="0">
                <a:solidFill>
                  <a:srgbClr val="66FF99"/>
                </a:solidFill>
                <a:latin typeface="Courier New" panose="02070309020205020404" pitchFamily="49" charset="0"/>
                <a:cs typeface="Courier New" panose="02070309020205020404" pitchFamily="49" charset="0"/>
              </a:rPr>
              <a:t>FROM</a:t>
            </a:r>
            <a:r>
              <a:rPr lang="pt-BR" sz="1400" b="1" dirty="0">
                <a:latin typeface="Courier New" panose="02070309020205020404" pitchFamily="49" charset="0"/>
                <a:cs typeface="Courier New" panose="02070309020205020404" pitchFamily="49" charset="0"/>
              </a:rPr>
              <a:t> </a:t>
            </a:r>
            <a:r>
              <a:rPr lang="pt-BR" sz="1400" b="1" dirty="0" err="1">
                <a:latin typeface="Courier New" panose="02070309020205020404" pitchFamily="49" charset="0"/>
                <a:cs typeface="Courier New" panose="02070309020205020404" pitchFamily="49" charset="0"/>
              </a:rPr>
              <a:t>Customers</a:t>
            </a:r>
            <a:endParaRPr lang="pt-BR" sz="1400" b="1" dirty="0">
              <a:latin typeface="Courier New" panose="02070309020205020404" pitchFamily="49" charset="0"/>
              <a:cs typeface="Courier New" panose="02070309020205020404" pitchFamily="49" charset="0"/>
            </a:endParaRPr>
          </a:p>
          <a:p>
            <a:pPr lvl="1">
              <a:lnSpc>
                <a:spcPct val="150000"/>
              </a:lnSpc>
            </a:pPr>
            <a:r>
              <a:rPr lang="pt-BR" sz="1400" b="1" dirty="0">
                <a:solidFill>
                  <a:srgbClr val="66FF99"/>
                </a:solidFill>
                <a:latin typeface="Courier New" panose="02070309020205020404" pitchFamily="49" charset="0"/>
                <a:cs typeface="Courier New" panose="02070309020205020404" pitchFamily="49" charset="0"/>
              </a:rPr>
              <a:t>WHERE</a:t>
            </a:r>
            <a:r>
              <a:rPr lang="pt-BR" sz="1400" b="1" dirty="0">
                <a:latin typeface="Courier New" panose="02070309020205020404" pitchFamily="49" charset="0"/>
                <a:cs typeface="Courier New" panose="02070309020205020404" pitchFamily="49" charset="0"/>
              </a:rPr>
              <a:t> Country = ‘</a:t>
            </a:r>
            <a:r>
              <a:rPr lang="pt-BR" sz="1400" b="1" dirty="0" err="1">
                <a:latin typeface="Courier New" panose="02070309020205020404" pitchFamily="49" charset="0"/>
                <a:cs typeface="Courier New" panose="02070309020205020404" pitchFamily="49" charset="0"/>
              </a:rPr>
              <a:t>Germany</a:t>
            </a:r>
            <a:r>
              <a:rPr lang="pt-BR" sz="1400" b="1" dirty="0">
                <a:latin typeface="Courier New" panose="02070309020205020404" pitchFamily="49" charset="0"/>
                <a:cs typeface="Courier New" panose="02070309020205020404" pitchFamily="49" charset="0"/>
              </a:rPr>
              <a:t>’ </a:t>
            </a:r>
            <a:r>
              <a:rPr lang="pt-BR" sz="1400" b="1" dirty="0">
                <a:solidFill>
                  <a:srgbClr val="66FF99"/>
                </a:solidFill>
                <a:latin typeface="Courier New" panose="02070309020205020404" pitchFamily="49" charset="0"/>
                <a:cs typeface="Courier New" panose="02070309020205020404" pitchFamily="49" charset="0"/>
              </a:rPr>
              <a:t>AND </a:t>
            </a:r>
            <a:r>
              <a:rPr lang="pt-BR" sz="1400" b="1" dirty="0">
                <a:solidFill>
                  <a:srgbClr val="FFFF00"/>
                </a:solidFill>
                <a:latin typeface="Courier New" panose="02070309020205020404" pitchFamily="49" charset="0"/>
                <a:cs typeface="Courier New" panose="02070309020205020404" pitchFamily="49" charset="0"/>
              </a:rPr>
              <a:t>(</a:t>
            </a:r>
            <a:r>
              <a:rPr lang="pt-BR" sz="1400" b="1" dirty="0">
                <a:latin typeface="Courier New" panose="02070309020205020404" pitchFamily="49" charset="0"/>
                <a:cs typeface="Courier New" panose="02070309020205020404" pitchFamily="49" charset="0"/>
              </a:rPr>
              <a:t>City = ‘Berlin’ </a:t>
            </a:r>
            <a:r>
              <a:rPr lang="pt-BR" sz="1400" b="1" dirty="0">
                <a:solidFill>
                  <a:srgbClr val="66FF99"/>
                </a:solidFill>
                <a:latin typeface="Courier New" panose="02070309020205020404" pitchFamily="49" charset="0"/>
                <a:cs typeface="Courier New" panose="02070309020205020404" pitchFamily="49" charset="0"/>
              </a:rPr>
              <a:t>OR</a:t>
            </a:r>
            <a:r>
              <a:rPr lang="pt-BR" sz="1400" b="1" dirty="0">
                <a:latin typeface="Courier New" panose="02070309020205020404" pitchFamily="49" charset="0"/>
                <a:cs typeface="Courier New" panose="02070309020205020404" pitchFamily="49" charset="0"/>
              </a:rPr>
              <a:t> City = ‘Stuttgart’</a:t>
            </a:r>
            <a:r>
              <a:rPr lang="pt-BR" sz="1400" b="1" dirty="0">
                <a:solidFill>
                  <a:srgbClr val="FFFF00"/>
                </a:solidFill>
                <a:latin typeface="Courier New" panose="02070309020205020404" pitchFamily="49" charset="0"/>
                <a:cs typeface="Courier New" panose="02070309020205020404" pitchFamily="49" charset="0"/>
              </a:rPr>
              <a:t>)</a:t>
            </a:r>
            <a:r>
              <a:rPr lang="pt-BR" sz="1400" b="1" dirty="0">
                <a:latin typeface="Courier New" panose="02070309020205020404" pitchFamily="49" charset="0"/>
                <a:cs typeface="Courier New" panose="02070309020205020404" pitchFamily="49" charset="0"/>
              </a:rPr>
              <a:t>;</a:t>
            </a:r>
          </a:p>
        </p:txBody>
      </p:sp>
      <p:sp>
        <p:nvSpPr>
          <p:cNvPr id="6" name="Espaço Reservado para Conteúdo 2">
            <a:extLst>
              <a:ext uri="{FF2B5EF4-FFF2-40B4-BE49-F238E27FC236}">
                <a16:creationId xmlns:a16="http://schemas.microsoft.com/office/drawing/2014/main" id="{4595DFF4-52D0-4C88-B14A-2A6AF583BFBC}"/>
              </a:ext>
            </a:extLst>
          </p:cNvPr>
          <p:cNvSpPr>
            <a:spLocks noGrp="1"/>
          </p:cNvSpPr>
          <p:nvPr>
            <p:ph idx="1"/>
          </p:nvPr>
        </p:nvSpPr>
        <p:spPr>
          <a:xfrm>
            <a:off x="1024128" y="2162516"/>
            <a:ext cx="2372263" cy="655607"/>
          </a:xfrm>
        </p:spPr>
        <p:txBody>
          <a:bodyPr>
            <a:normAutofit/>
          </a:bodyPr>
          <a:lstStyle/>
          <a:p>
            <a:pPr algn="ctr">
              <a:lnSpc>
                <a:spcPct val="150000"/>
              </a:lnSpc>
            </a:pPr>
            <a:r>
              <a:rPr lang="pt-BR" sz="2000" dirty="0"/>
              <a:t>Total de 67 registros.</a:t>
            </a:r>
          </a:p>
        </p:txBody>
      </p:sp>
      <p:sp>
        <p:nvSpPr>
          <p:cNvPr id="7" name="Retângulo 6">
            <a:extLst>
              <a:ext uri="{FF2B5EF4-FFF2-40B4-BE49-F238E27FC236}">
                <a16:creationId xmlns:a16="http://schemas.microsoft.com/office/drawing/2014/main" id="{B1FAC1CB-CF24-403C-8856-E1363BB3D437}"/>
              </a:ext>
            </a:extLst>
          </p:cNvPr>
          <p:cNvSpPr/>
          <p:nvPr/>
        </p:nvSpPr>
        <p:spPr>
          <a:xfrm>
            <a:off x="9335950" y="2707362"/>
            <a:ext cx="979574" cy="2065807"/>
          </a:xfrm>
          <a:prstGeom prst="rect">
            <a:avLst/>
          </a:prstGeom>
          <a:noFill/>
          <a:ln w="38100">
            <a:solidFill>
              <a:srgbClr val="C0000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34A094A6-A6B9-41FA-B23B-FB7B871FB301}"/>
              </a:ext>
            </a:extLst>
          </p:cNvPr>
          <p:cNvSpPr/>
          <p:nvPr/>
        </p:nvSpPr>
        <p:spPr>
          <a:xfrm>
            <a:off x="2792543" y="6012613"/>
            <a:ext cx="7145089" cy="251546"/>
          </a:xfrm>
          <a:prstGeom prst="rect">
            <a:avLst/>
          </a:prstGeom>
          <a:noFill/>
          <a:ln w="19050">
            <a:solidFill>
              <a:srgbClr val="C0000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Angulado 9">
            <a:extLst>
              <a:ext uri="{FF2B5EF4-FFF2-40B4-BE49-F238E27FC236}">
                <a16:creationId xmlns:a16="http://schemas.microsoft.com/office/drawing/2014/main" id="{8465D5A2-0CB6-4FE3-AF8F-35755730E96F}"/>
              </a:ext>
            </a:extLst>
          </p:cNvPr>
          <p:cNvCxnSpPr>
            <a:stCxn id="8" idx="3"/>
            <a:endCxn id="7" idx="3"/>
          </p:cNvCxnSpPr>
          <p:nvPr/>
        </p:nvCxnSpPr>
        <p:spPr>
          <a:xfrm flipV="1">
            <a:off x="9937632" y="3740266"/>
            <a:ext cx="377892" cy="2398120"/>
          </a:xfrm>
          <a:prstGeom prst="bentConnector3">
            <a:avLst>
              <a:gd name="adj1" fmla="val 31572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9170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ED57F-4902-4C6C-A62A-A35987638597}"/>
              </a:ext>
            </a:extLst>
          </p:cNvPr>
          <p:cNvSpPr>
            <a:spLocks noGrp="1"/>
          </p:cNvSpPr>
          <p:nvPr>
            <p:ph type="title"/>
          </p:nvPr>
        </p:nvSpPr>
        <p:spPr/>
        <p:txBody>
          <a:bodyPr/>
          <a:lstStyle/>
          <a:p>
            <a:r>
              <a:rPr lang="pt-BR" dirty="0" err="1"/>
              <a:t>Order</a:t>
            </a:r>
            <a:r>
              <a:rPr lang="pt-BR" dirty="0"/>
              <a:t> </a:t>
            </a:r>
            <a:r>
              <a:rPr lang="pt-BR" dirty="0" err="1"/>
              <a:t>by</a:t>
            </a:r>
            <a:r>
              <a:rPr lang="pt-BR" dirty="0"/>
              <a:t> </a:t>
            </a:r>
            <a:r>
              <a:rPr lang="pt-BR" dirty="0" err="1"/>
              <a:t>keyword</a:t>
            </a:r>
            <a:endParaRPr lang="pt-BR" dirty="0"/>
          </a:p>
        </p:txBody>
      </p:sp>
      <p:sp>
        <p:nvSpPr>
          <p:cNvPr id="3" name="Espaço Reservado para Conteúdo 2">
            <a:extLst>
              <a:ext uri="{FF2B5EF4-FFF2-40B4-BE49-F238E27FC236}">
                <a16:creationId xmlns:a16="http://schemas.microsoft.com/office/drawing/2014/main" id="{3A431938-8F27-4386-8908-7386A0A610FA}"/>
              </a:ext>
            </a:extLst>
          </p:cNvPr>
          <p:cNvSpPr>
            <a:spLocks noGrp="1"/>
          </p:cNvSpPr>
          <p:nvPr>
            <p:ph idx="1"/>
          </p:nvPr>
        </p:nvSpPr>
        <p:spPr>
          <a:xfrm>
            <a:off x="1024129" y="2286000"/>
            <a:ext cx="5071872" cy="4023360"/>
          </a:xfrm>
        </p:spPr>
        <p:txBody>
          <a:bodyPr>
            <a:normAutofit lnSpcReduction="10000"/>
          </a:bodyPr>
          <a:lstStyle/>
          <a:p>
            <a:pPr algn="just">
              <a:lnSpc>
                <a:spcPct val="150000"/>
              </a:lnSpc>
            </a:pPr>
            <a:r>
              <a:rPr lang="pt-BR" dirty="0"/>
              <a:t>A </a:t>
            </a:r>
            <a:r>
              <a:rPr lang="pt-BR" dirty="0" err="1"/>
              <a:t>keyword</a:t>
            </a:r>
            <a:r>
              <a:rPr lang="pt-BR" dirty="0"/>
              <a:t> </a:t>
            </a:r>
            <a:r>
              <a:rPr lang="pt-BR" b="1" dirty="0">
                <a:solidFill>
                  <a:srgbClr val="66FF99"/>
                </a:solidFill>
                <a:latin typeface="Courier New" panose="02070309020205020404" pitchFamily="49" charset="0"/>
                <a:cs typeface="Courier New" panose="02070309020205020404" pitchFamily="49" charset="0"/>
              </a:rPr>
              <a:t>ORDER BY </a:t>
            </a:r>
            <a:r>
              <a:rPr lang="pt-BR" dirty="0"/>
              <a:t>é utilizada para classificar os dados contidos na tabela </a:t>
            </a:r>
            <a:r>
              <a:rPr lang="pt-BR" i="1" dirty="0" err="1">
                <a:solidFill>
                  <a:srgbClr val="66FF99"/>
                </a:solidFill>
              </a:rPr>
              <a:t>result-set</a:t>
            </a:r>
            <a:r>
              <a:rPr lang="pt-BR" dirty="0"/>
              <a:t> em ordem crescente ou decrescente. </a:t>
            </a:r>
          </a:p>
          <a:p>
            <a:pPr algn="just">
              <a:lnSpc>
                <a:spcPct val="150000"/>
              </a:lnSpc>
            </a:pPr>
            <a:r>
              <a:rPr lang="pt-BR" dirty="0"/>
              <a:t>Por padrão, este comando classifica os dados em ordem crescente. Para classificar os dados em ordem decrescente, devemos utilizar a palavra reservada </a:t>
            </a:r>
            <a:r>
              <a:rPr lang="pt-BR" b="1" dirty="0">
                <a:solidFill>
                  <a:srgbClr val="66FF99"/>
                </a:solidFill>
                <a:latin typeface="Courier New" panose="02070309020205020404" pitchFamily="49" charset="0"/>
                <a:cs typeface="Courier New" panose="02070309020205020404" pitchFamily="49" charset="0"/>
              </a:rPr>
              <a:t>DESC</a:t>
            </a:r>
            <a:r>
              <a:rPr lang="pt-BR" dirty="0"/>
              <a:t>.</a:t>
            </a:r>
          </a:p>
        </p:txBody>
      </p:sp>
      <p:sp>
        <p:nvSpPr>
          <p:cNvPr id="4" name="Retângulo 3">
            <a:extLst>
              <a:ext uri="{FF2B5EF4-FFF2-40B4-BE49-F238E27FC236}">
                <a16:creationId xmlns:a16="http://schemas.microsoft.com/office/drawing/2014/main" id="{94E1BF0A-FE42-46D3-B00E-12DFEF215BC2}"/>
              </a:ext>
            </a:extLst>
          </p:cNvPr>
          <p:cNvSpPr/>
          <p:nvPr/>
        </p:nvSpPr>
        <p:spPr>
          <a:xfrm>
            <a:off x="6616461" y="3573465"/>
            <a:ext cx="5443268" cy="1384593"/>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pt-BR" sz="1600" b="1" dirty="0">
                <a:solidFill>
                  <a:srgbClr val="66FF99"/>
                </a:solidFill>
                <a:latin typeface="Courier New" panose="02070309020205020404" pitchFamily="49" charset="0"/>
                <a:cs typeface="Courier New" panose="02070309020205020404" pitchFamily="49" charset="0"/>
              </a:rPr>
              <a:t>SELECT</a:t>
            </a:r>
            <a:r>
              <a:rPr lang="pt-BR" sz="1600" b="1" dirty="0">
                <a:latin typeface="Courier New" panose="02070309020205020404" pitchFamily="49" charset="0"/>
                <a:cs typeface="Courier New" panose="02070309020205020404" pitchFamily="49" charset="0"/>
              </a:rPr>
              <a:t> coluna1, coluna2,...</a:t>
            </a:r>
          </a:p>
          <a:p>
            <a:pPr lvl="1">
              <a:lnSpc>
                <a:spcPct val="150000"/>
              </a:lnSpc>
            </a:pPr>
            <a:r>
              <a:rPr lang="pt-BR" sz="1600" b="1" dirty="0">
                <a:solidFill>
                  <a:srgbClr val="66FF99"/>
                </a:solidFill>
                <a:latin typeface="Courier New" panose="02070309020205020404" pitchFamily="49" charset="0"/>
                <a:cs typeface="Courier New" panose="02070309020205020404" pitchFamily="49" charset="0"/>
              </a:rPr>
              <a:t>FROM</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nome_tabela</a:t>
            </a:r>
            <a:endParaRPr lang="pt-BR" sz="1600" b="1" dirty="0">
              <a:latin typeface="Courier New" panose="02070309020205020404" pitchFamily="49" charset="0"/>
              <a:cs typeface="Courier New" panose="02070309020205020404" pitchFamily="49" charset="0"/>
            </a:endParaRPr>
          </a:p>
          <a:p>
            <a:pPr lvl="1">
              <a:lnSpc>
                <a:spcPct val="150000"/>
              </a:lnSpc>
            </a:pPr>
            <a:r>
              <a:rPr lang="pt-BR" sz="1600" b="1" dirty="0">
                <a:solidFill>
                  <a:srgbClr val="66FF99"/>
                </a:solidFill>
                <a:latin typeface="Courier New" panose="02070309020205020404" pitchFamily="49" charset="0"/>
                <a:cs typeface="Courier New" panose="02070309020205020404" pitchFamily="49" charset="0"/>
              </a:rPr>
              <a:t>ORDER BY</a:t>
            </a:r>
            <a:r>
              <a:rPr lang="pt-BR" sz="1600" b="1" dirty="0">
                <a:latin typeface="Courier New" panose="02070309020205020404" pitchFamily="49" charset="0"/>
                <a:cs typeface="Courier New" panose="02070309020205020404" pitchFamily="49" charset="0"/>
              </a:rPr>
              <a:t> coluna1, coluna2,... </a:t>
            </a:r>
            <a:r>
              <a:rPr lang="pt-BR" sz="1600" b="1" dirty="0">
                <a:solidFill>
                  <a:srgbClr val="66FF99"/>
                </a:solidFill>
                <a:latin typeface="Courier New" panose="02070309020205020404" pitchFamily="49" charset="0"/>
                <a:cs typeface="Courier New" panose="02070309020205020404" pitchFamily="49" charset="0"/>
              </a:rPr>
              <a:t>ASC</a:t>
            </a:r>
            <a:r>
              <a:rPr lang="pt-BR" sz="1600" dirty="0">
                <a:solidFill>
                  <a:schemeClr val="tx1"/>
                </a:solidFill>
                <a:latin typeface="Courier New" panose="02070309020205020404" pitchFamily="49" charset="0"/>
                <a:cs typeface="Courier New" panose="02070309020205020404" pitchFamily="49" charset="0"/>
              </a:rPr>
              <a:t>|</a:t>
            </a:r>
            <a:r>
              <a:rPr lang="pt-BR" sz="1600" b="1" dirty="0">
                <a:solidFill>
                  <a:srgbClr val="66FF99"/>
                </a:solidFill>
                <a:latin typeface="Courier New" panose="02070309020205020404" pitchFamily="49" charset="0"/>
                <a:cs typeface="Courier New" panose="02070309020205020404" pitchFamily="49" charset="0"/>
              </a:rPr>
              <a:t>DESC</a:t>
            </a:r>
            <a:r>
              <a:rPr lang="pt-BR" sz="1600" b="1" dirty="0">
                <a:latin typeface="Courier New" panose="02070309020205020404" pitchFamily="49" charset="0"/>
                <a:cs typeface="Courier New" panose="02070309020205020404" pitchFamily="49" charset="0"/>
              </a:rPr>
              <a:t>;</a:t>
            </a:r>
          </a:p>
        </p:txBody>
      </p:sp>
      <p:sp>
        <p:nvSpPr>
          <p:cNvPr id="5" name="CaixaDeTexto 4">
            <a:extLst>
              <a:ext uri="{FF2B5EF4-FFF2-40B4-BE49-F238E27FC236}">
                <a16:creationId xmlns:a16="http://schemas.microsoft.com/office/drawing/2014/main" id="{B60E4302-D952-44F8-B8E6-C278A27CAB60}"/>
              </a:ext>
            </a:extLst>
          </p:cNvPr>
          <p:cNvSpPr txBox="1"/>
          <p:nvPr/>
        </p:nvSpPr>
        <p:spPr>
          <a:xfrm>
            <a:off x="6814868" y="3204134"/>
            <a:ext cx="889987" cy="369332"/>
          </a:xfrm>
          <a:prstGeom prst="rect">
            <a:avLst/>
          </a:prstGeom>
          <a:noFill/>
        </p:spPr>
        <p:txBody>
          <a:bodyPr wrap="none" rtlCol="0">
            <a:spAutoFit/>
          </a:bodyPr>
          <a:lstStyle/>
          <a:p>
            <a:r>
              <a:rPr lang="pt-BR" b="1" dirty="0"/>
              <a:t>Sintaxe</a:t>
            </a:r>
          </a:p>
        </p:txBody>
      </p:sp>
    </p:spTree>
    <p:extLst>
      <p:ext uri="{BB962C8B-B14F-4D97-AF65-F5344CB8AC3E}">
        <p14:creationId xmlns:p14="http://schemas.microsoft.com/office/powerpoint/2010/main" val="34864029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B4A3CB-CF9D-4C6E-9D0D-F613C373B778}"/>
              </a:ext>
            </a:extLst>
          </p:cNvPr>
          <p:cNvSpPr>
            <a:spLocks noGrp="1"/>
          </p:cNvSpPr>
          <p:nvPr>
            <p:ph type="title"/>
          </p:nvPr>
        </p:nvSpPr>
        <p:spPr/>
        <p:txBody>
          <a:bodyPr/>
          <a:lstStyle/>
          <a:p>
            <a:r>
              <a:rPr lang="pt-BR" dirty="0"/>
              <a:t>Tabela exemplo</a:t>
            </a:r>
          </a:p>
        </p:txBody>
      </p:sp>
      <p:pic>
        <p:nvPicPr>
          <p:cNvPr id="3" name="Imagem 2">
            <a:extLst>
              <a:ext uri="{FF2B5EF4-FFF2-40B4-BE49-F238E27FC236}">
                <a16:creationId xmlns:a16="http://schemas.microsoft.com/office/drawing/2014/main" id="{AE86211E-A4C5-4962-BE52-B4AE8E4E1BA0}"/>
              </a:ext>
            </a:extLst>
          </p:cNvPr>
          <p:cNvPicPr>
            <a:picLocks noChangeAspect="1"/>
          </p:cNvPicPr>
          <p:nvPr/>
        </p:nvPicPr>
        <p:blipFill>
          <a:blip r:embed="rId2"/>
          <a:stretch>
            <a:fillRect/>
          </a:stretch>
        </p:blipFill>
        <p:spPr>
          <a:xfrm>
            <a:off x="1140859" y="2018582"/>
            <a:ext cx="9910282" cy="3983786"/>
          </a:xfrm>
          <a:prstGeom prst="rect">
            <a:avLst/>
          </a:prstGeom>
        </p:spPr>
      </p:pic>
    </p:spTree>
    <p:extLst>
      <p:ext uri="{BB962C8B-B14F-4D97-AF65-F5344CB8AC3E}">
        <p14:creationId xmlns:p14="http://schemas.microsoft.com/office/powerpoint/2010/main" val="32563113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ADC4E7-FA55-4AA5-8316-0A27475D0B03}"/>
              </a:ext>
            </a:extLst>
          </p:cNvPr>
          <p:cNvSpPr>
            <a:spLocks noGrp="1"/>
          </p:cNvSpPr>
          <p:nvPr>
            <p:ph type="title"/>
          </p:nvPr>
        </p:nvSpPr>
        <p:spPr/>
        <p:txBody>
          <a:bodyPr/>
          <a:lstStyle/>
          <a:p>
            <a:r>
              <a:rPr lang="pt-BR" dirty="0"/>
              <a:t>Exemplo – ORDER </a:t>
            </a:r>
            <a:r>
              <a:rPr lang="pt-BR" dirty="0" err="1"/>
              <a:t>by</a:t>
            </a:r>
            <a:r>
              <a:rPr lang="pt-BR" dirty="0"/>
              <a:t> </a:t>
            </a:r>
            <a:r>
              <a:rPr lang="pt-BR" dirty="0" err="1"/>
              <a:t>asc</a:t>
            </a:r>
            <a:endParaRPr lang="pt-BR" dirty="0"/>
          </a:p>
        </p:txBody>
      </p:sp>
      <p:pic>
        <p:nvPicPr>
          <p:cNvPr id="4" name="Imagem 3">
            <a:extLst>
              <a:ext uri="{FF2B5EF4-FFF2-40B4-BE49-F238E27FC236}">
                <a16:creationId xmlns:a16="http://schemas.microsoft.com/office/drawing/2014/main" id="{78471859-8DC1-40F3-86F0-4BE9C6426017}"/>
              </a:ext>
            </a:extLst>
          </p:cNvPr>
          <p:cNvPicPr>
            <a:picLocks noChangeAspect="1"/>
          </p:cNvPicPr>
          <p:nvPr/>
        </p:nvPicPr>
        <p:blipFill>
          <a:blip r:embed="rId2"/>
          <a:stretch>
            <a:fillRect/>
          </a:stretch>
        </p:blipFill>
        <p:spPr>
          <a:xfrm>
            <a:off x="2240223" y="3444212"/>
            <a:ext cx="7999562" cy="1976427"/>
          </a:xfrm>
          <a:prstGeom prst="rect">
            <a:avLst/>
          </a:prstGeom>
        </p:spPr>
      </p:pic>
      <p:sp>
        <p:nvSpPr>
          <p:cNvPr id="5" name="Espaço Reservado para Conteúdo 2">
            <a:extLst>
              <a:ext uri="{FF2B5EF4-FFF2-40B4-BE49-F238E27FC236}">
                <a16:creationId xmlns:a16="http://schemas.microsoft.com/office/drawing/2014/main" id="{37FF657C-3A20-4966-B2CE-9D3B3573CF83}"/>
              </a:ext>
            </a:extLst>
          </p:cNvPr>
          <p:cNvSpPr>
            <a:spLocks noGrp="1"/>
          </p:cNvSpPr>
          <p:nvPr>
            <p:ph idx="1"/>
          </p:nvPr>
        </p:nvSpPr>
        <p:spPr>
          <a:xfrm>
            <a:off x="1024129" y="2286000"/>
            <a:ext cx="10431750" cy="4023360"/>
          </a:xfrm>
        </p:spPr>
        <p:txBody>
          <a:bodyPr/>
          <a:lstStyle/>
          <a:p>
            <a:pPr>
              <a:lnSpc>
                <a:spcPct val="150000"/>
              </a:lnSpc>
            </a:pPr>
            <a:r>
              <a:rPr lang="pt-BR" dirty="0"/>
              <a:t>O exemplo a seguir seleciona todos os clientes da tabela </a:t>
            </a:r>
            <a:r>
              <a:rPr lang="pt-BR" dirty="0" err="1"/>
              <a:t>Customers</a:t>
            </a:r>
            <a:r>
              <a:rPr lang="pt-BR" dirty="0"/>
              <a:t>, e classifica os dados em ordem crescente (A-Z) utilizando a coluna COUNTRY.</a:t>
            </a:r>
          </a:p>
        </p:txBody>
      </p:sp>
      <p:sp>
        <p:nvSpPr>
          <p:cNvPr id="6" name="Retângulo 5">
            <a:extLst>
              <a:ext uri="{FF2B5EF4-FFF2-40B4-BE49-F238E27FC236}">
                <a16:creationId xmlns:a16="http://schemas.microsoft.com/office/drawing/2014/main" id="{2E77CCEF-16B0-4B91-8CF9-EE3471C4505C}"/>
              </a:ext>
            </a:extLst>
          </p:cNvPr>
          <p:cNvSpPr/>
          <p:nvPr/>
        </p:nvSpPr>
        <p:spPr>
          <a:xfrm>
            <a:off x="5619364" y="5786453"/>
            <a:ext cx="3697165" cy="792398"/>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SELECT </a:t>
            </a:r>
            <a:r>
              <a:rPr lang="en-US" sz="1400" b="1" dirty="0">
                <a:solidFill>
                  <a:schemeClr val="tx1"/>
                </a:solidFill>
                <a:latin typeface="Courier New" panose="02070309020205020404" pitchFamily="49" charset="0"/>
                <a:cs typeface="Courier New" panose="02070309020205020404" pitchFamily="49" charset="0"/>
              </a:rPr>
              <a:t>*</a:t>
            </a:r>
            <a:r>
              <a:rPr lang="en-US" sz="1400" b="1" dirty="0">
                <a:solidFill>
                  <a:srgbClr val="66FF99"/>
                </a:solidFill>
                <a:latin typeface="Courier New" panose="02070309020205020404" pitchFamily="49" charset="0"/>
                <a:cs typeface="Courier New" panose="02070309020205020404" pitchFamily="49" charset="0"/>
              </a:rPr>
              <a:t> FROM </a:t>
            </a:r>
            <a:r>
              <a:rPr lang="en-US" sz="1400" b="1" dirty="0">
                <a:solidFill>
                  <a:schemeClr val="tx1"/>
                </a:solidFill>
                <a:latin typeface="Courier New" panose="02070309020205020404" pitchFamily="49" charset="0"/>
                <a:cs typeface="Courier New" panose="02070309020205020404" pitchFamily="49" charset="0"/>
              </a:rPr>
              <a:t>Customers</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ORDER BY </a:t>
            </a:r>
            <a:r>
              <a:rPr lang="en-US" sz="1400" b="1" dirty="0">
                <a:solidFill>
                  <a:schemeClr val="tx1"/>
                </a:solidFill>
                <a:latin typeface="Courier New" panose="02070309020205020404" pitchFamily="49" charset="0"/>
                <a:cs typeface="Courier New" panose="02070309020205020404" pitchFamily="49" charset="0"/>
              </a:rPr>
              <a:t>Country;</a:t>
            </a:r>
            <a:endParaRPr lang="pt-BR" sz="1400" b="1" dirty="0">
              <a:solidFill>
                <a:schemeClr val="tx1"/>
              </a:solidFill>
              <a:latin typeface="Courier New" panose="02070309020205020404" pitchFamily="49" charset="0"/>
              <a:cs typeface="Courier New" panose="02070309020205020404" pitchFamily="49" charset="0"/>
            </a:endParaRPr>
          </a:p>
        </p:txBody>
      </p:sp>
      <p:sp>
        <p:nvSpPr>
          <p:cNvPr id="7" name="Retângulo 6">
            <a:extLst>
              <a:ext uri="{FF2B5EF4-FFF2-40B4-BE49-F238E27FC236}">
                <a16:creationId xmlns:a16="http://schemas.microsoft.com/office/drawing/2014/main" id="{FDF75A9C-FEAE-4DEC-923A-549A3D5C069D}"/>
              </a:ext>
            </a:extLst>
          </p:cNvPr>
          <p:cNvSpPr/>
          <p:nvPr/>
        </p:nvSpPr>
        <p:spPr>
          <a:xfrm>
            <a:off x="9505120" y="3392941"/>
            <a:ext cx="777795" cy="2065807"/>
          </a:xfrm>
          <a:prstGeom prst="rect">
            <a:avLst/>
          </a:prstGeom>
          <a:noFill/>
          <a:ln w="38100">
            <a:solidFill>
              <a:srgbClr val="C0000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Angulado 8">
            <a:extLst>
              <a:ext uri="{FF2B5EF4-FFF2-40B4-BE49-F238E27FC236}">
                <a16:creationId xmlns:a16="http://schemas.microsoft.com/office/drawing/2014/main" id="{DF719865-7BB5-4061-AE20-C5E5F35E452F}"/>
              </a:ext>
            </a:extLst>
          </p:cNvPr>
          <p:cNvCxnSpPr>
            <a:stCxn id="6" idx="3"/>
            <a:endCxn id="7" idx="3"/>
          </p:cNvCxnSpPr>
          <p:nvPr/>
        </p:nvCxnSpPr>
        <p:spPr>
          <a:xfrm flipV="1">
            <a:off x="9316529" y="4425845"/>
            <a:ext cx="966386" cy="1756807"/>
          </a:xfrm>
          <a:prstGeom prst="bentConnector3">
            <a:avLst>
              <a:gd name="adj1" fmla="val 165609"/>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9678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2F3749-F3EC-40BE-88BB-CB6C482D1DC0}"/>
              </a:ext>
            </a:extLst>
          </p:cNvPr>
          <p:cNvSpPr>
            <a:spLocks noGrp="1"/>
          </p:cNvSpPr>
          <p:nvPr>
            <p:ph type="title"/>
          </p:nvPr>
        </p:nvSpPr>
        <p:spPr/>
        <p:txBody>
          <a:bodyPr/>
          <a:lstStyle/>
          <a:p>
            <a:r>
              <a:rPr lang="pt-BR" dirty="0"/>
              <a:t>Exemplo – </a:t>
            </a:r>
            <a:r>
              <a:rPr lang="pt-BR" dirty="0" err="1"/>
              <a:t>order</a:t>
            </a:r>
            <a:r>
              <a:rPr lang="pt-BR" dirty="0"/>
              <a:t> </a:t>
            </a:r>
            <a:r>
              <a:rPr lang="pt-BR" dirty="0" err="1"/>
              <a:t>by</a:t>
            </a:r>
            <a:r>
              <a:rPr lang="pt-BR" dirty="0"/>
              <a:t> </a:t>
            </a:r>
            <a:r>
              <a:rPr lang="pt-BR" dirty="0" err="1"/>
              <a:t>desc</a:t>
            </a:r>
            <a:endParaRPr lang="pt-BR" dirty="0"/>
          </a:p>
        </p:txBody>
      </p:sp>
      <p:sp>
        <p:nvSpPr>
          <p:cNvPr id="3" name="Espaço Reservado para Conteúdo 2">
            <a:extLst>
              <a:ext uri="{FF2B5EF4-FFF2-40B4-BE49-F238E27FC236}">
                <a16:creationId xmlns:a16="http://schemas.microsoft.com/office/drawing/2014/main" id="{030B62C2-F459-449C-9145-55F078F24854}"/>
              </a:ext>
            </a:extLst>
          </p:cNvPr>
          <p:cNvSpPr>
            <a:spLocks noGrp="1"/>
          </p:cNvSpPr>
          <p:nvPr>
            <p:ph idx="1"/>
          </p:nvPr>
        </p:nvSpPr>
        <p:spPr/>
        <p:txBody>
          <a:bodyPr/>
          <a:lstStyle/>
          <a:p>
            <a:r>
              <a:rPr lang="pt-BR" dirty="0"/>
              <a:t>O exemplo a seguir seleciona todos os clientes da tabela </a:t>
            </a:r>
            <a:r>
              <a:rPr lang="pt-BR" dirty="0" err="1"/>
              <a:t>Customers</a:t>
            </a:r>
            <a:r>
              <a:rPr lang="pt-BR" dirty="0"/>
              <a:t>, e classifica os dados em ordem decrescente (Z-A) utilizando a coluna COUNTRY.</a:t>
            </a:r>
          </a:p>
          <a:p>
            <a:endParaRPr lang="pt-BR" dirty="0"/>
          </a:p>
        </p:txBody>
      </p:sp>
      <p:pic>
        <p:nvPicPr>
          <p:cNvPr id="4" name="Imagem 3">
            <a:extLst>
              <a:ext uri="{FF2B5EF4-FFF2-40B4-BE49-F238E27FC236}">
                <a16:creationId xmlns:a16="http://schemas.microsoft.com/office/drawing/2014/main" id="{C11B7568-4801-4F1C-BCAC-3BE21F399C99}"/>
              </a:ext>
            </a:extLst>
          </p:cNvPr>
          <p:cNvPicPr>
            <a:picLocks noChangeAspect="1"/>
          </p:cNvPicPr>
          <p:nvPr/>
        </p:nvPicPr>
        <p:blipFill>
          <a:blip r:embed="rId2"/>
          <a:stretch>
            <a:fillRect/>
          </a:stretch>
        </p:blipFill>
        <p:spPr>
          <a:xfrm>
            <a:off x="2277373" y="3429000"/>
            <a:ext cx="7637253" cy="1898822"/>
          </a:xfrm>
          <a:prstGeom prst="rect">
            <a:avLst/>
          </a:prstGeom>
        </p:spPr>
      </p:pic>
      <p:sp>
        <p:nvSpPr>
          <p:cNvPr id="5" name="Retângulo 4">
            <a:extLst>
              <a:ext uri="{FF2B5EF4-FFF2-40B4-BE49-F238E27FC236}">
                <a16:creationId xmlns:a16="http://schemas.microsoft.com/office/drawing/2014/main" id="{5B3DA984-CFA6-40F2-83A2-C22B573BD2F7}"/>
              </a:ext>
            </a:extLst>
          </p:cNvPr>
          <p:cNvSpPr/>
          <p:nvPr/>
        </p:nvSpPr>
        <p:spPr>
          <a:xfrm>
            <a:off x="9205851" y="3345507"/>
            <a:ext cx="777795" cy="2065807"/>
          </a:xfrm>
          <a:prstGeom prst="rect">
            <a:avLst/>
          </a:prstGeom>
          <a:noFill/>
          <a:ln w="38100">
            <a:solidFill>
              <a:srgbClr val="C0000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6CF0502B-8810-481B-8112-AFFC3B9E7F1A}"/>
              </a:ext>
            </a:extLst>
          </p:cNvPr>
          <p:cNvSpPr/>
          <p:nvPr/>
        </p:nvSpPr>
        <p:spPr>
          <a:xfrm>
            <a:off x="5619364" y="5786453"/>
            <a:ext cx="3697165" cy="792398"/>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SELECT </a:t>
            </a:r>
            <a:r>
              <a:rPr lang="en-US" sz="1400" b="1" dirty="0">
                <a:solidFill>
                  <a:schemeClr val="tx1"/>
                </a:solidFill>
                <a:latin typeface="Courier New" panose="02070309020205020404" pitchFamily="49" charset="0"/>
                <a:cs typeface="Courier New" panose="02070309020205020404" pitchFamily="49" charset="0"/>
              </a:rPr>
              <a:t>*</a:t>
            </a:r>
            <a:r>
              <a:rPr lang="en-US" sz="1400" b="1" dirty="0">
                <a:solidFill>
                  <a:srgbClr val="66FF99"/>
                </a:solidFill>
                <a:latin typeface="Courier New" panose="02070309020205020404" pitchFamily="49" charset="0"/>
                <a:cs typeface="Courier New" panose="02070309020205020404" pitchFamily="49" charset="0"/>
              </a:rPr>
              <a:t> FROM </a:t>
            </a:r>
            <a:r>
              <a:rPr lang="en-US" sz="1400" b="1" dirty="0">
                <a:solidFill>
                  <a:schemeClr val="tx1"/>
                </a:solidFill>
                <a:latin typeface="Courier New" panose="02070309020205020404" pitchFamily="49" charset="0"/>
                <a:cs typeface="Courier New" panose="02070309020205020404" pitchFamily="49" charset="0"/>
              </a:rPr>
              <a:t>Customers</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ORDER BY </a:t>
            </a:r>
            <a:r>
              <a:rPr lang="en-US" sz="1400" b="1" dirty="0">
                <a:solidFill>
                  <a:schemeClr val="tx1"/>
                </a:solidFill>
                <a:latin typeface="Courier New" panose="02070309020205020404" pitchFamily="49" charset="0"/>
                <a:cs typeface="Courier New" panose="02070309020205020404" pitchFamily="49" charset="0"/>
              </a:rPr>
              <a:t>Country </a:t>
            </a:r>
            <a:r>
              <a:rPr lang="en-US" sz="1400" b="1" dirty="0">
                <a:solidFill>
                  <a:srgbClr val="66FF99"/>
                </a:solidFill>
                <a:latin typeface="Courier New" panose="02070309020205020404" pitchFamily="49" charset="0"/>
                <a:cs typeface="Courier New" panose="02070309020205020404" pitchFamily="49" charset="0"/>
              </a:rPr>
              <a:t>DESC</a:t>
            </a:r>
            <a:r>
              <a:rPr lang="en-US" sz="1400" b="1" dirty="0">
                <a:solidFill>
                  <a:schemeClr val="tx1"/>
                </a:solidFill>
                <a:latin typeface="Courier New" panose="02070309020205020404" pitchFamily="49" charset="0"/>
                <a:cs typeface="Courier New" panose="02070309020205020404" pitchFamily="49" charset="0"/>
              </a:rPr>
              <a:t>;</a:t>
            </a:r>
            <a:endParaRPr lang="pt-BR" sz="1400" b="1" dirty="0">
              <a:solidFill>
                <a:schemeClr val="tx1"/>
              </a:solidFill>
              <a:latin typeface="Courier New" panose="02070309020205020404" pitchFamily="49" charset="0"/>
              <a:cs typeface="Courier New" panose="02070309020205020404" pitchFamily="49" charset="0"/>
            </a:endParaRPr>
          </a:p>
        </p:txBody>
      </p:sp>
      <p:cxnSp>
        <p:nvCxnSpPr>
          <p:cNvPr id="7" name="Conector: Angulado 6">
            <a:extLst>
              <a:ext uri="{FF2B5EF4-FFF2-40B4-BE49-F238E27FC236}">
                <a16:creationId xmlns:a16="http://schemas.microsoft.com/office/drawing/2014/main" id="{138E1A51-DCB6-4658-9E6D-02F9CA541465}"/>
              </a:ext>
            </a:extLst>
          </p:cNvPr>
          <p:cNvCxnSpPr>
            <a:cxnSpLocks/>
            <a:stCxn id="6" idx="3"/>
            <a:endCxn id="5" idx="3"/>
          </p:cNvCxnSpPr>
          <p:nvPr/>
        </p:nvCxnSpPr>
        <p:spPr>
          <a:xfrm flipV="1">
            <a:off x="9316529" y="4378411"/>
            <a:ext cx="667117" cy="1804241"/>
          </a:xfrm>
          <a:prstGeom prst="bentConnector3">
            <a:avLst>
              <a:gd name="adj1" fmla="val 200215"/>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3688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036AC-100B-4655-9B85-93C326E1D1E7}"/>
              </a:ext>
            </a:extLst>
          </p:cNvPr>
          <p:cNvSpPr>
            <a:spLocks noGrp="1"/>
          </p:cNvSpPr>
          <p:nvPr>
            <p:ph type="title"/>
          </p:nvPr>
        </p:nvSpPr>
        <p:spPr/>
        <p:txBody>
          <a:bodyPr/>
          <a:lstStyle/>
          <a:p>
            <a:r>
              <a:rPr lang="pt-BR" dirty="0"/>
              <a:t>Exemplo – </a:t>
            </a:r>
            <a:r>
              <a:rPr lang="pt-BR" sz="4800" dirty="0" err="1"/>
              <a:t>order</a:t>
            </a:r>
            <a:r>
              <a:rPr lang="pt-BR" sz="4800" dirty="0"/>
              <a:t> </a:t>
            </a:r>
            <a:r>
              <a:rPr lang="pt-BR" sz="4800" dirty="0" err="1"/>
              <a:t>by</a:t>
            </a:r>
            <a:r>
              <a:rPr lang="pt-BR" sz="4800" dirty="0"/>
              <a:t> com mais de uma coluna</a:t>
            </a:r>
            <a:endParaRPr lang="pt-BR" dirty="0"/>
          </a:p>
        </p:txBody>
      </p:sp>
      <p:pic>
        <p:nvPicPr>
          <p:cNvPr id="4" name="Imagem 3">
            <a:extLst>
              <a:ext uri="{FF2B5EF4-FFF2-40B4-BE49-F238E27FC236}">
                <a16:creationId xmlns:a16="http://schemas.microsoft.com/office/drawing/2014/main" id="{47F0FAE2-6595-4C5C-BA16-A6CE4E8CFDDD}"/>
              </a:ext>
            </a:extLst>
          </p:cNvPr>
          <p:cNvPicPr>
            <a:picLocks noChangeAspect="1"/>
          </p:cNvPicPr>
          <p:nvPr/>
        </p:nvPicPr>
        <p:blipFill>
          <a:blip r:embed="rId2"/>
          <a:stretch>
            <a:fillRect/>
          </a:stretch>
        </p:blipFill>
        <p:spPr>
          <a:xfrm>
            <a:off x="2337039" y="3213340"/>
            <a:ext cx="7517921" cy="1722965"/>
          </a:xfrm>
          <a:prstGeom prst="rect">
            <a:avLst/>
          </a:prstGeom>
        </p:spPr>
      </p:pic>
      <p:sp>
        <p:nvSpPr>
          <p:cNvPr id="5" name="Espaço Reservado para Conteúdo 2">
            <a:extLst>
              <a:ext uri="{FF2B5EF4-FFF2-40B4-BE49-F238E27FC236}">
                <a16:creationId xmlns:a16="http://schemas.microsoft.com/office/drawing/2014/main" id="{A6B10B61-EEEE-4340-8712-F062E6F953CE}"/>
              </a:ext>
            </a:extLst>
          </p:cNvPr>
          <p:cNvSpPr>
            <a:spLocks noGrp="1"/>
          </p:cNvSpPr>
          <p:nvPr>
            <p:ph idx="1"/>
          </p:nvPr>
        </p:nvSpPr>
        <p:spPr>
          <a:xfrm>
            <a:off x="1024128" y="2286000"/>
            <a:ext cx="9720073" cy="4023360"/>
          </a:xfrm>
        </p:spPr>
        <p:txBody>
          <a:bodyPr/>
          <a:lstStyle/>
          <a:p>
            <a:r>
              <a:rPr lang="pt-BR" dirty="0"/>
              <a:t>O exemplo a seguir seleciona todos os clientes da tabela </a:t>
            </a:r>
            <a:r>
              <a:rPr lang="pt-BR" dirty="0" err="1"/>
              <a:t>Customers</a:t>
            </a:r>
            <a:r>
              <a:rPr lang="pt-BR" dirty="0"/>
              <a:t>, e classifica os dados em ordem decrescente (Z-A) utilizando a coluna Country e </a:t>
            </a:r>
            <a:r>
              <a:rPr lang="pt-BR" dirty="0" err="1"/>
              <a:t>CustomerName</a:t>
            </a:r>
            <a:r>
              <a:rPr lang="pt-BR" dirty="0"/>
              <a:t>.</a:t>
            </a:r>
          </a:p>
          <a:p>
            <a:endParaRPr lang="pt-BR" dirty="0"/>
          </a:p>
        </p:txBody>
      </p:sp>
      <p:sp>
        <p:nvSpPr>
          <p:cNvPr id="6" name="Retângulo 5">
            <a:extLst>
              <a:ext uri="{FF2B5EF4-FFF2-40B4-BE49-F238E27FC236}">
                <a16:creationId xmlns:a16="http://schemas.microsoft.com/office/drawing/2014/main" id="{666D9F9C-F68C-45CC-98BE-64EC1228ECB6}"/>
              </a:ext>
            </a:extLst>
          </p:cNvPr>
          <p:cNvSpPr/>
          <p:nvPr/>
        </p:nvSpPr>
        <p:spPr>
          <a:xfrm>
            <a:off x="9205851" y="3112594"/>
            <a:ext cx="777795" cy="2065807"/>
          </a:xfrm>
          <a:prstGeom prst="rect">
            <a:avLst/>
          </a:prstGeom>
          <a:noFill/>
          <a:ln w="38100">
            <a:solidFill>
              <a:srgbClr val="C0000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F4B50740-9579-462D-B35D-0790AFF2D98A}"/>
              </a:ext>
            </a:extLst>
          </p:cNvPr>
          <p:cNvSpPr/>
          <p:nvPr/>
        </p:nvSpPr>
        <p:spPr>
          <a:xfrm>
            <a:off x="5093153" y="5818641"/>
            <a:ext cx="3697165" cy="792398"/>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SELECT </a:t>
            </a:r>
            <a:r>
              <a:rPr lang="en-US" sz="1400" b="1" dirty="0">
                <a:solidFill>
                  <a:schemeClr val="tx1"/>
                </a:solidFill>
                <a:latin typeface="Courier New" panose="02070309020205020404" pitchFamily="49" charset="0"/>
                <a:cs typeface="Courier New" panose="02070309020205020404" pitchFamily="49" charset="0"/>
              </a:rPr>
              <a:t>*</a:t>
            </a:r>
            <a:r>
              <a:rPr lang="en-US" sz="1400" b="1" dirty="0">
                <a:solidFill>
                  <a:srgbClr val="66FF99"/>
                </a:solidFill>
                <a:latin typeface="Courier New" panose="02070309020205020404" pitchFamily="49" charset="0"/>
                <a:cs typeface="Courier New" panose="02070309020205020404" pitchFamily="49" charset="0"/>
              </a:rPr>
              <a:t> FROM </a:t>
            </a:r>
            <a:r>
              <a:rPr lang="en-US" sz="1400" b="1" dirty="0">
                <a:solidFill>
                  <a:schemeClr val="tx1"/>
                </a:solidFill>
                <a:latin typeface="Courier New" panose="02070309020205020404" pitchFamily="49" charset="0"/>
                <a:cs typeface="Courier New" panose="02070309020205020404" pitchFamily="49" charset="0"/>
              </a:rPr>
              <a:t>Customers</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ORDER BY </a:t>
            </a:r>
            <a:r>
              <a:rPr lang="en-US" sz="1400" b="1" dirty="0">
                <a:solidFill>
                  <a:schemeClr val="tx1"/>
                </a:solidFill>
                <a:latin typeface="Courier New" panose="02070309020205020404" pitchFamily="49" charset="0"/>
                <a:cs typeface="Courier New" panose="02070309020205020404" pitchFamily="49" charset="0"/>
              </a:rPr>
              <a:t>Country </a:t>
            </a:r>
            <a:r>
              <a:rPr lang="en-US" sz="1400" b="1" dirty="0">
                <a:solidFill>
                  <a:srgbClr val="66FF99"/>
                </a:solidFill>
                <a:latin typeface="Courier New" panose="02070309020205020404" pitchFamily="49" charset="0"/>
                <a:cs typeface="Courier New" panose="02070309020205020404" pitchFamily="49" charset="0"/>
              </a:rPr>
              <a:t>DESC</a:t>
            </a:r>
            <a:r>
              <a:rPr lang="en-US" sz="1400" b="1" dirty="0">
                <a:solidFill>
                  <a:schemeClr val="tx1"/>
                </a:solidFill>
                <a:latin typeface="Courier New" panose="02070309020205020404" pitchFamily="49" charset="0"/>
                <a:cs typeface="Courier New" panose="02070309020205020404" pitchFamily="49" charset="0"/>
              </a:rPr>
              <a:t>;</a:t>
            </a:r>
            <a:endParaRPr lang="pt-BR" sz="1400" b="1" dirty="0">
              <a:solidFill>
                <a:schemeClr val="tx1"/>
              </a:solidFill>
              <a:latin typeface="Courier New" panose="02070309020205020404" pitchFamily="49" charset="0"/>
              <a:cs typeface="Courier New" panose="02070309020205020404" pitchFamily="49" charset="0"/>
            </a:endParaRPr>
          </a:p>
        </p:txBody>
      </p:sp>
      <p:cxnSp>
        <p:nvCxnSpPr>
          <p:cNvPr id="8" name="Conector: Angulado 7">
            <a:extLst>
              <a:ext uri="{FF2B5EF4-FFF2-40B4-BE49-F238E27FC236}">
                <a16:creationId xmlns:a16="http://schemas.microsoft.com/office/drawing/2014/main" id="{A60BCA85-A2DD-4254-B8BF-E8C63FAF7AA6}"/>
              </a:ext>
            </a:extLst>
          </p:cNvPr>
          <p:cNvCxnSpPr>
            <a:cxnSpLocks/>
            <a:stCxn id="7" idx="3"/>
            <a:endCxn id="6" idx="3"/>
          </p:cNvCxnSpPr>
          <p:nvPr/>
        </p:nvCxnSpPr>
        <p:spPr>
          <a:xfrm flipV="1">
            <a:off x="8790318" y="4145498"/>
            <a:ext cx="1193328" cy="2069342"/>
          </a:xfrm>
          <a:prstGeom prst="bentConnector3">
            <a:avLst>
              <a:gd name="adj1" fmla="val 119157"/>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Retângulo 9">
            <a:extLst>
              <a:ext uri="{FF2B5EF4-FFF2-40B4-BE49-F238E27FC236}">
                <a16:creationId xmlns:a16="http://schemas.microsoft.com/office/drawing/2014/main" id="{E7F5B414-3BB6-4500-A622-784DB83B57B5}"/>
              </a:ext>
            </a:extLst>
          </p:cNvPr>
          <p:cNvSpPr/>
          <p:nvPr/>
        </p:nvSpPr>
        <p:spPr>
          <a:xfrm>
            <a:off x="3026462" y="3112594"/>
            <a:ext cx="1640429" cy="1916283"/>
          </a:xfrm>
          <a:prstGeom prst="rect">
            <a:avLst/>
          </a:prstGeom>
          <a:noFill/>
          <a:ln w="38100">
            <a:solidFill>
              <a:srgbClr val="C0000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Conector: Angulado 10">
            <a:extLst>
              <a:ext uri="{FF2B5EF4-FFF2-40B4-BE49-F238E27FC236}">
                <a16:creationId xmlns:a16="http://schemas.microsoft.com/office/drawing/2014/main" id="{166F5A0B-7A0A-4BC0-B185-0761FE875272}"/>
              </a:ext>
            </a:extLst>
          </p:cNvPr>
          <p:cNvCxnSpPr>
            <a:cxnSpLocks/>
            <a:stCxn id="7" idx="3"/>
            <a:endCxn id="10" idx="2"/>
          </p:cNvCxnSpPr>
          <p:nvPr/>
        </p:nvCxnSpPr>
        <p:spPr>
          <a:xfrm flipH="1" flipV="1">
            <a:off x="3846677" y="5028877"/>
            <a:ext cx="4943641" cy="1185963"/>
          </a:xfrm>
          <a:prstGeom prst="bentConnector4">
            <a:avLst>
              <a:gd name="adj1" fmla="val -4624"/>
              <a:gd name="adj2" fmla="val 66704"/>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0741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m 18">
            <a:extLst>
              <a:ext uri="{FF2B5EF4-FFF2-40B4-BE49-F238E27FC236}">
                <a16:creationId xmlns:a16="http://schemas.microsoft.com/office/drawing/2014/main" id="{86F54671-E7EB-4BB2-B4C5-ACEBF9744A6E}"/>
              </a:ext>
            </a:extLst>
          </p:cNvPr>
          <p:cNvPicPr>
            <a:picLocks noChangeAspect="1"/>
          </p:cNvPicPr>
          <p:nvPr/>
        </p:nvPicPr>
        <p:blipFill>
          <a:blip r:embed="rId2"/>
          <a:stretch>
            <a:fillRect/>
          </a:stretch>
        </p:blipFill>
        <p:spPr>
          <a:xfrm>
            <a:off x="1746262" y="3243046"/>
            <a:ext cx="8077200" cy="1923671"/>
          </a:xfrm>
          <a:prstGeom prst="rect">
            <a:avLst/>
          </a:prstGeom>
        </p:spPr>
      </p:pic>
      <p:sp>
        <p:nvSpPr>
          <p:cNvPr id="4" name="Título 1">
            <a:extLst>
              <a:ext uri="{FF2B5EF4-FFF2-40B4-BE49-F238E27FC236}">
                <a16:creationId xmlns:a16="http://schemas.microsoft.com/office/drawing/2014/main" id="{E7023672-F919-4937-96EC-4CADF7A1DA96}"/>
              </a:ext>
            </a:extLst>
          </p:cNvPr>
          <p:cNvSpPr>
            <a:spLocks noGrp="1"/>
          </p:cNvSpPr>
          <p:nvPr>
            <p:ph type="title"/>
          </p:nvPr>
        </p:nvSpPr>
        <p:spPr>
          <a:xfrm>
            <a:off x="1023938" y="585788"/>
            <a:ext cx="9720262" cy="1498600"/>
          </a:xfrm>
        </p:spPr>
        <p:txBody>
          <a:bodyPr/>
          <a:lstStyle/>
          <a:p>
            <a:r>
              <a:rPr lang="pt-BR" dirty="0"/>
              <a:t>Exemplo – </a:t>
            </a:r>
            <a:r>
              <a:rPr lang="pt-BR" sz="4800" dirty="0" err="1"/>
              <a:t>order</a:t>
            </a:r>
            <a:r>
              <a:rPr lang="pt-BR" sz="4800" dirty="0"/>
              <a:t> </a:t>
            </a:r>
            <a:r>
              <a:rPr lang="pt-BR" sz="4800" dirty="0" err="1"/>
              <a:t>by</a:t>
            </a:r>
            <a:r>
              <a:rPr lang="pt-BR" sz="4800" dirty="0"/>
              <a:t> com mais de uma coluna</a:t>
            </a:r>
            <a:endParaRPr lang="pt-BR" dirty="0"/>
          </a:p>
        </p:txBody>
      </p:sp>
      <p:sp>
        <p:nvSpPr>
          <p:cNvPr id="6" name="Espaço Reservado para Conteúdo 2">
            <a:extLst>
              <a:ext uri="{FF2B5EF4-FFF2-40B4-BE49-F238E27FC236}">
                <a16:creationId xmlns:a16="http://schemas.microsoft.com/office/drawing/2014/main" id="{FDA71739-5E95-467B-A7D1-108CF067AF07}"/>
              </a:ext>
            </a:extLst>
          </p:cNvPr>
          <p:cNvSpPr>
            <a:spLocks noGrp="1"/>
          </p:cNvSpPr>
          <p:nvPr>
            <p:ph idx="1"/>
          </p:nvPr>
        </p:nvSpPr>
        <p:spPr>
          <a:xfrm>
            <a:off x="1024128" y="2286000"/>
            <a:ext cx="9720073" cy="4023360"/>
          </a:xfrm>
        </p:spPr>
        <p:txBody>
          <a:bodyPr/>
          <a:lstStyle/>
          <a:p>
            <a:r>
              <a:rPr lang="pt-BR" dirty="0"/>
              <a:t>O exemplo a seguir seleciona todos os clientes da tabela </a:t>
            </a:r>
            <a:r>
              <a:rPr lang="pt-BR" dirty="0" err="1"/>
              <a:t>Customers</a:t>
            </a:r>
            <a:r>
              <a:rPr lang="pt-BR" dirty="0"/>
              <a:t>, e classifica os dados utilizando a coluna Country Crescente e a coluna </a:t>
            </a:r>
            <a:r>
              <a:rPr lang="pt-BR" dirty="0" err="1"/>
              <a:t>CustomerName</a:t>
            </a:r>
            <a:r>
              <a:rPr lang="pt-BR" dirty="0"/>
              <a:t> Decrescente.</a:t>
            </a:r>
          </a:p>
          <a:p>
            <a:endParaRPr lang="pt-BR" dirty="0"/>
          </a:p>
        </p:txBody>
      </p:sp>
      <p:sp>
        <p:nvSpPr>
          <p:cNvPr id="8" name="Retângulo 7">
            <a:extLst>
              <a:ext uri="{FF2B5EF4-FFF2-40B4-BE49-F238E27FC236}">
                <a16:creationId xmlns:a16="http://schemas.microsoft.com/office/drawing/2014/main" id="{235410AB-3DC0-444D-84D7-40BC71003788}"/>
              </a:ext>
            </a:extLst>
          </p:cNvPr>
          <p:cNvSpPr/>
          <p:nvPr/>
        </p:nvSpPr>
        <p:spPr>
          <a:xfrm>
            <a:off x="9117139" y="3171977"/>
            <a:ext cx="777795" cy="2065807"/>
          </a:xfrm>
          <a:prstGeom prst="rect">
            <a:avLst/>
          </a:prstGeom>
          <a:noFill/>
          <a:ln w="38100">
            <a:solidFill>
              <a:srgbClr val="C0000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F7289E6B-4A77-496D-906B-FD2C3C5643FA}"/>
              </a:ext>
            </a:extLst>
          </p:cNvPr>
          <p:cNvSpPr/>
          <p:nvPr/>
        </p:nvSpPr>
        <p:spPr>
          <a:xfrm>
            <a:off x="3485073" y="5818641"/>
            <a:ext cx="5305246" cy="792398"/>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SELECT </a:t>
            </a:r>
            <a:r>
              <a:rPr lang="en-US" sz="1400" b="1" dirty="0">
                <a:solidFill>
                  <a:schemeClr val="tx1"/>
                </a:solidFill>
                <a:latin typeface="Courier New" panose="02070309020205020404" pitchFamily="49" charset="0"/>
                <a:cs typeface="Courier New" panose="02070309020205020404" pitchFamily="49" charset="0"/>
              </a:rPr>
              <a:t>*</a:t>
            </a:r>
            <a:r>
              <a:rPr lang="en-US" sz="1400" b="1" dirty="0">
                <a:solidFill>
                  <a:srgbClr val="66FF99"/>
                </a:solidFill>
                <a:latin typeface="Courier New" panose="02070309020205020404" pitchFamily="49" charset="0"/>
                <a:cs typeface="Courier New" panose="02070309020205020404" pitchFamily="49" charset="0"/>
              </a:rPr>
              <a:t> FROM </a:t>
            </a:r>
            <a:r>
              <a:rPr lang="en-US" sz="1400" b="1" dirty="0">
                <a:solidFill>
                  <a:schemeClr val="tx1"/>
                </a:solidFill>
                <a:latin typeface="Courier New" panose="02070309020205020404" pitchFamily="49" charset="0"/>
                <a:cs typeface="Courier New" panose="02070309020205020404" pitchFamily="49" charset="0"/>
              </a:rPr>
              <a:t>Customers</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ORDER BY </a:t>
            </a:r>
            <a:r>
              <a:rPr lang="en-US" sz="1400" b="1" dirty="0">
                <a:solidFill>
                  <a:schemeClr val="tx1"/>
                </a:solidFill>
                <a:latin typeface="Courier New" panose="02070309020205020404" pitchFamily="49" charset="0"/>
                <a:cs typeface="Courier New" panose="02070309020205020404" pitchFamily="49" charset="0"/>
              </a:rPr>
              <a:t>Country</a:t>
            </a:r>
            <a:r>
              <a:rPr lang="en-US" sz="1400" b="1" dirty="0">
                <a:solidFill>
                  <a:srgbClr val="66FF99"/>
                </a:solidFill>
                <a:latin typeface="Courier New" panose="02070309020205020404" pitchFamily="49" charset="0"/>
                <a:cs typeface="Courier New" panose="02070309020205020404" pitchFamily="49" charset="0"/>
              </a:rPr>
              <a:t> ASC</a:t>
            </a:r>
            <a:r>
              <a:rPr lang="en-US" sz="1400" b="1" dirty="0">
                <a:solidFill>
                  <a:schemeClr val="tx1"/>
                </a:solidFill>
                <a:latin typeface="Courier New" panose="02070309020205020404" pitchFamily="49" charset="0"/>
                <a:cs typeface="Courier New" panose="02070309020205020404" pitchFamily="49" charset="0"/>
              </a:rPr>
              <a:t>,</a:t>
            </a:r>
            <a:r>
              <a:rPr lang="en-US" sz="1400" b="1" dirty="0">
                <a:solidFill>
                  <a:srgbClr val="66FF99"/>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CustomerName</a:t>
            </a:r>
            <a:r>
              <a:rPr lang="en-US" sz="1400" b="1" dirty="0">
                <a:solidFill>
                  <a:srgbClr val="66FF99"/>
                </a:solidFill>
                <a:latin typeface="Courier New" panose="02070309020205020404" pitchFamily="49" charset="0"/>
                <a:cs typeface="Courier New" panose="02070309020205020404" pitchFamily="49" charset="0"/>
              </a:rPr>
              <a:t> DESC;</a:t>
            </a:r>
            <a:endParaRPr lang="pt-BR" sz="1400" b="1" dirty="0">
              <a:solidFill>
                <a:schemeClr val="tx1"/>
              </a:solidFill>
              <a:latin typeface="Courier New" panose="02070309020205020404" pitchFamily="49" charset="0"/>
              <a:cs typeface="Courier New" panose="02070309020205020404" pitchFamily="49" charset="0"/>
            </a:endParaRPr>
          </a:p>
        </p:txBody>
      </p:sp>
      <p:cxnSp>
        <p:nvCxnSpPr>
          <p:cNvPr id="10" name="Conector: Angulado 9">
            <a:extLst>
              <a:ext uri="{FF2B5EF4-FFF2-40B4-BE49-F238E27FC236}">
                <a16:creationId xmlns:a16="http://schemas.microsoft.com/office/drawing/2014/main" id="{27E328B5-B4BF-4FF4-BF7C-08C323F60B9C}"/>
              </a:ext>
            </a:extLst>
          </p:cNvPr>
          <p:cNvCxnSpPr>
            <a:cxnSpLocks/>
            <a:stCxn id="9" idx="3"/>
            <a:endCxn id="8" idx="3"/>
          </p:cNvCxnSpPr>
          <p:nvPr/>
        </p:nvCxnSpPr>
        <p:spPr>
          <a:xfrm flipV="1">
            <a:off x="8790319" y="4204881"/>
            <a:ext cx="1104615" cy="2009959"/>
          </a:xfrm>
          <a:prstGeom prst="bentConnector3">
            <a:avLst>
              <a:gd name="adj1" fmla="val 120695"/>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tângulo 10">
            <a:extLst>
              <a:ext uri="{FF2B5EF4-FFF2-40B4-BE49-F238E27FC236}">
                <a16:creationId xmlns:a16="http://schemas.microsoft.com/office/drawing/2014/main" id="{DF03AABC-9390-435C-9B4A-0347054194A7}"/>
              </a:ext>
            </a:extLst>
          </p:cNvPr>
          <p:cNvSpPr/>
          <p:nvPr/>
        </p:nvSpPr>
        <p:spPr>
          <a:xfrm>
            <a:off x="2446580" y="3121877"/>
            <a:ext cx="1640429" cy="2166008"/>
          </a:xfrm>
          <a:prstGeom prst="rect">
            <a:avLst/>
          </a:prstGeom>
          <a:noFill/>
          <a:ln w="38100">
            <a:solidFill>
              <a:srgbClr val="C0000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 name="Conector: Angulado 11">
            <a:extLst>
              <a:ext uri="{FF2B5EF4-FFF2-40B4-BE49-F238E27FC236}">
                <a16:creationId xmlns:a16="http://schemas.microsoft.com/office/drawing/2014/main" id="{739649F2-6E5F-46AA-89F4-6DC6816AFA27}"/>
              </a:ext>
            </a:extLst>
          </p:cNvPr>
          <p:cNvCxnSpPr>
            <a:cxnSpLocks/>
            <a:stCxn id="9" idx="3"/>
            <a:endCxn id="11" idx="2"/>
          </p:cNvCxnSpPr>
          <p:nvPr/>
        </p:nvCxnSpPr>
        <p:spPr>
          <a:xfrm flipH="1" flipV="1">
            <a:off x="3266795" y="5287885"/>
            <a:ext cx="5523524" cy="926955"/>
          </a:xfrm>
          <a:prstGeom prst="bentConnector4">
            <a:avLst>
              <a:gd name="adj1" fmla="val -4139"/>
              <a:gd name="adj2" fmla="val 7137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5791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26CBB-A877-4ACA-86FB-311D085A9F2E}"/>
              </a:ext>
            </a:extLst>
          </p:cNvPr>
          <p:cNvSpPr>
            <a:spLocks noGrp="1"/>
          </p:cNvSpPr>
          <p:nvPr>
            <p:ph type="title"/>
          </p:nvPr>
        </p:nvSpPr>
        <p:spPr/>
        <p:txBody>
          <a:bodyPr/>
          <a:lstStyle/>
          <a:p>
            <a:r>
              <a:rPr lang="pt-BR" dirty="0"/>
              <a:t>Cláusula </a:t>
            </a:r>
            <a:r>
              <a:rPr lang="pt-BR" dirty="0" err="1"/>
              <a:t>sql</a:t>
            </a:r>
            <a:r>
              <a:rPr lang="pt-BR" dirty="0"/>
              <a:t> </a:t>
            </a:r>
            <a:r>
              <a:rPr lang="pt-BR" dirty="0" err="1"/>
              <a:t>update</a:t>
            </a:r>
            <a:endParaRPr lang="pt-BR" dirty="0"/>
          </a:p>
        </p:txBody>
      </p:sp>
      <p:sp>
        <p:nvSpPr>
          <p:cNvPr id="3" name="Espaço Reservado para Conteúdo 2">
            <a:extLst>
              <a:ext uri="{FF2B5EF4-FFF2-40B4-BE49-F238E27FC236}">
                <a16:creationId xmlns:a16="http://schemas.microsoft.com/office/drawing/2014/main" id="{718D91EC-8E5C-414A-9ACC-417EAB1EF401}"/>
              </a:ext>
            </a:extLst>
          </p:cNvPr>
          <p:cNvSpPr>
            <a:spLocks noGrp="1"/>
          </p:cNvSpPr>
          <p:nvPr>
            <p:ph idx="1"/>
          </p:nvPr>
        </p:nvSpPr>
        <p:spPr/>
        <p:txBody>
          <a:bodyPr/>
          <a:lstStyle/>
          <a:p>
            <a:r>
              <a:rPr lang="pt-BR" dirty="0"/>
              <a:t>O cláusula </a:t>
            </a:r>
            <a:r>
              <a:rPr lang="pt-BR" sz="2000" b="1" dirty="0">
                <a:solidFill>
                  <a:srgbClr val="66FF99"/>
                </a:solidFill>
                <a:latin typeface="Courier New" panose="02070309020205020404" pitchFamily="49" charset="0"/>
                <a:cs typeface="Courier New" panose="02070309020205020404" pitchFamily="49" charset="0"/>
              </a:rPr>
              <a:t>UPDATE </a:t>
            </a:r>
            <a:r>
              <a:rPr lang="pt-BR" dirty="0"/>
              <a:t>é utilizada para modificar um registro existente na tabela.</a:t>
            </a:r>
          </a:p>
        </p:txBody>
      </p:sp>
      <p:sp>
        <p:nvSpPr>
          <p:cNvPr id="4" name="Retângulo 3">
            <a:extLst>
              <a:ext uri="{FF2B5EF4-FFF2-40B4-BE49-F238E27FC236}">
                <a16:creationId xmlns:a16="http://schemas.microsoft.com/office/drawing/2014/main" id="{8F5069B2-711E-4587-823A-5DE6A9D730EF}"/>
              </a:ext>
            </a:extLst>
          </p:cNvPr>
          <p:cNvSpPr/>
          <p:nvPr/>
        </p:nvSpPr>
        <p:spPr>
          <a:xfrm>
            <a:off x="2191110" y="3519578"/>
            <a:ext cx="7654506" cy="1345722"/>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UPDATE </a:t>
            </a:r>
            <a:r>
              <a:rPr lang="en-US" sz="1400" b="1" dirty="0" err="1">
                <a:solidFill>
                  <a:schemeClr val="tx1"/>
                </a:solidFill>
                <a:latin typeface="Courier New" panose="02070309020205020404" pitchFamily="49" charset="0"/>
                <a:cs typeface="Courier New" panose="02070309020205020404" pitchFamily="49" charset="0"/>
              </a:rPr>
              <a:t>table_name</a:t>
            </a:r>
            <a:endParaRPr lang="en-US" sz="1400" b="1" dirty="0">
              <a:solidFill>
                <a:schemeClr val="tx1"/>
              </a:solidFill>
              <a:latin typeface="Courier New" panose="02070309020205020404" pitchFamily="49" charset="0"/>
              <a:cs typeface="Courier New" panose="02070309020205020404" pitchFamily="49" charset="0"/>
            </a:endParaRP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SET </a:t>
            </a:r>
            <a:r>
              <a:rPr lang="en-US" sz="1400" b="1" dirty="0">
                <a:solidFill>
                  <a:schemeClr val="tx1"/>
                </a:solidFill>
                <a:latin typeface="Courier New" panose="02070309020205020404" pitchFamily="49" charset="0"/>
                <a:cs typeface="Courier New" panose="02070309020205020404" pitchFamily="49" charset="0"/>
              </a:rPr>
              <a:t>column1 = value1, column2 = value2, ...</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WHERE </a:t>
            </a:r>
            <a:r>
              <a:rPr lang="en-US" sz="1400" b="1" dirty="0">
                <a:solidFill>
                  <a:schemeClr val="tx1"/>
                </a:solidFill>
                <a:latin typeface="Courier New" panose="02070309020205020404" pitchFamily="49" charset="0"/>
                <a:cs typeface="Courier New" panose="02070309020205020404" pitchFamily="49" charset="0"/>
              </a:rPr>
              <a:t>condition;</a:t>
            </a:r>
            <a:endParaRPr lang="pt-BR" sz="1400" b="1" dirty="0">
              <a:solidFill>
                <a:schemeClr val="tx1"/>
              </a:solidFill>
              <a:latin typeface="Courier New" panose="02070309020205020404" pitchFamily="49" charset="0"/>
              <a:cs typeface="Courier New" panose="02070309020205020404" pitchFamily="49" charset="0"/>
            </a:endParaRPr>
          </a:p>
        </p:txBody>
      </p:sp>
      <p:sp>
        <p:nvSpPr>
          <p:cNvPr id="5" name="CaixaDeTexto 4">
            <a:extLst>
              <a:ext uri="{FF2B5EF4-FFF2-40B4-BE49-F238E27FC236}">
                <a16:creationId xmlns:a16="http://schemas.microsoft.com/office/drawing/2014/main" id="{DC6D4CF8-6E60-4ED9-A372-65957666B4A4}"/>
              </a:ext>
            </a:extLst>
          </p:cNvPr>
          <p:cNvSpPr txBox="1"/>
          <p:nvPr/>
        </p:nvSpPr>
        <p:spPr>
          <a:xfrm>
            <a:off x="2191110" y="3133744"/>
            <a:ext cx="889987" cy="369332"/>
          </a:xfrm>
          <a:prstGeom prst="rect">
            <a:avLst/>
          </a:prstGeom>
          <a:noFill/>
        </p:spPr>
        <p:txBody>
          <a:bodyPr wrap="none" rtlCol="0">
            <a:spAutoFit/>
          </a:bodyPr>
          <a:lstStyle/>
          <a:p>
            <a:r>
              <a:rPr lang="pt-BR" b="1" dirty="0"/>
              <a:t>Sintaxe</a:t>
            </a:r>
          </a:p>
        </p:txBody>
      </p:sp>
      <p:sp>
        <p:nvSpPr>
          <p:cNvPr id="6" name="CaixaDeTexto 5">
            <a:extLst>
              <a:ext uri="{FF2B5EF4-FFF2-40B4-BE49-F238E27FC236}">
                <a16:creationId xmlns:a16="http://schemas.microsoft.com/office/drawing/2014/main" id="{E56A604D-F021-4FE0-A79B-7BD380ADBAA3}"/>
              </a:ext>
            </a:extLst>
          </p:cNvPr>
          <p:cNvSpPr txBox="1"/>
          <p:nvPr/>
        </p:nvSpPr>
        <p:spPr>
          <a:xfrm>
            <a:off x="6228272" y="4941650"/>
            <a:ext cx="5218981" cy="1508105"/>
          </a:xfrm>
          <a:prstGeom prst="rect">
            <a:avLst/>
          </a:prstGeom>
          <a:solidFill>
            <a:srgbClr val="FFFF99"/>
          </a:solidFill>
          <a:effectLst>
            <a:outerShdw blurRad="50800" dist="38100" dir="13500000" algn="br" rotWithShape="0">
              <a:prstClr val="black">
                <a:alpha val="40000"/>
              </a:prstClr>
            </a:outerShdw>
          </a:effectLst>
        </p:spPr>
        <p:txBody>
          <a:bodyPr wrap="square" rtlCol="0">
            <a:spAutoFit/>
          </a:bodyPr>
          <a:lstStyle/>
          <a:p>
            <a:pPr algn="ctr"/>
            <a:r>
              <a:rPr lang="pt-BR" b="1" dirty="0">
                <a:solidFill>
                  <a:schemeClr val="bg2">
                    <a:lumMod val="75000"/>
                  </a:schemeClr>
                </a:solidFill>
                <a:latin typeface="Arial" panose="020B0604020202020204" pitchFamily="34" charset="0"/>
                <a:cs typeface="Arial" panose="020B0604020202020204" pitchFamily="34" charset="0"/>
              </a:rPr>
              <a:t>NOTA</a:t>
            </a:r>
          </a:p>
          <a:p>
            <a:pPr algn="ctr"/>
            <a:endParaRPr lang="pt-BR" sz="1000" b="1" dirty="0">
              <a:solidFill>
                <a:schemeClr val="bg2">
                  <a:lumMod val="75000"/>
                </a:schemeClr>
              </a:solidFill>
              <a:latin typeface="Arial" panose="020B0604020202020204" pitchFamily="34" charset="0"/>
              <a:cs typeface="Arial" panose="020B0604020202020204" pitchFamily="34" charset="0"/>
            </a:endParaRPr>
          </a:p>
          <a:p>
            <a:pPr algn="just"/>
            <a:r>
              <a:rPr lang="pt-BR" sz="1400" dirty="0">
                <a:solidFill>
                  <a:schemeClr val="bg2">
                    <a:lumMod val="75000"/>
                  </a:schemeClr>
                </a:solidFill>
                <a:latin typeface="Arial" panose="020B0604020202020204" pitchFamily="34" charset="0"/>
                <a:cs typeface="Arial" panose="020B0604020202020204" pitchFamily="34" charset="0"/>
              </a:rPr>
              <a:t>Cuidado ao atualizar um registro na tabela! Verifique se a cláusula </a:t>
            </a:r>
            <a:r>
              <a:rPr lang="pt-BR" sz="1400" b="1" dirty="0">
                <a:solidFill>
                  <a:schemeClr val="bg2">
                    <a:lumMod val="75000"/>
                  </a:schemeClr>
                </a:solidFill>
                <a:latin typeface="Arial" panose="020B0604020202020204" pitchFamily="34" charset="0"/>
                <a:cs typeface="Arial" panose="020B0604020202020204" pitchFamily="34" charset="0"/>
              </a:rPr>
              <a:t>WHERE</a:t>
            </a:r>
            <a:r>
              <a:rPr lang="pt-BR" sz="1400" dirty="0">
                <a:solidFill>
                  <a:schemeClr val="bg2">
                    <a:lumMod val="75000"/>
                  </a:schemeClr>
                </a:solidFill>
                <a:latin typeface="Arial" panose="020B0604020202020204" pitchFamily="34" charset="0"/>
                <a:cs typeface="Arial" panose="020B0604020202020204" pitchFamily="34" charset="0"/>
              </a:rPr>
              <a:t> foi inserida corretamente dentro do </a:t>
            </a:r>
            <a:r>
              <a:rPr lang="pt-BR" sz="1400" b="1" dirty="0">
                <a:solidFill>
                  <a:schemeClr val="bg2">
                    <a:lumMod val="75000"/>
                  </a:schemeClr>
                </a:solidFill>
                <a:latin typeface="Arial" panose="020B0604020202020204" pitchFamily="34" charset="0"/>
                <a:cs typeface="Arial" panose="020B0604020202020204" pitchFamily="34" charset="0"/>
              </a:rPr>
              <a:t>UPDATE</a:t>
            </a:r>
            <a:r>
              <a:rPr lang="pt-BR" sz="1400" dirty="0">
                <a:solidFill>
                  <a:schemeClr val="bg2">
                    <a:lumMod val="75000"/>
                  </a:schemeClr>
                </a:solidFill>
                <a:latin typeface="Arial" panose="020B0604020202020204" pitchFamily="34" charset="0"/>
                <a:cs typeface="Arial" panose="020B0604020202020204" pitchFamily="34" charset="0"/>
              </a:rPr>
              <a:t>. Caso você não especifique as condições para atualização, o comando irá atualizar todos os registros da tabela!</a:t>
            </a:r>
          </a:p>
          <a:p>
            <a:pPr algn="just"/>
            <a:endParaRPr lang="pt-BR" sz="800" dirty="0">
              <a:solidFill>
                <a:schemeClr val="bg2">
                  <a:lumMod val="75000"/>
                </a:schemeClr>
              </a:solidFill>
              <a:latin typeface="Arial" panose="020B0604020202020204" pitchFamily="34" charset="0"/>
              <a:cs typeface="Arial" panose="020B0604020202020204" pitchFamily="34" charset="0"/>
            </a:endParaRPr>
          </a:p>
        </p:txBody>
      </p:sp>
      <p:pic>
        <p:nvPicPr>
          <p:cNvPr id="7" name="Picture 2" descr="PIN PNG Transparente - PNG All">
            <a:extLst>
              <a:ext uri="{FF2B5EF4-FFF2-40B4-BE49-F238E27FC236}">
                <a16:creationId xmlns:a16="http://schemas.microsoft.com/office/drawing/2014/main" id="{9F1431A1-5F12-43BA-8F90-4F7E00B6ACF6}"/>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1137679" y="4773167"/>
            <a:ext cx="469572" cy="469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85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Agrupar 60">
            <a:extLst>
              <a:ext uri="{FF2B5EF4-FFF2-40B4-BE49-F238E27FC236}">
                <a16:creationId xmlns:a16="http://schemas.microsoft.com/office/drawing/2014/main" id="{1D6728DA-3A63-4D05-9CD3-257FE7DEADED}"/>
              </a:ext>
            </a:extLst>
          </p:cNvPr>
          <p:cNvGrpSpPr/>
          <p:nvPr/>
        </p:nvGrpSpPr>
        <p:grpSpPr>
          <a:xfrm flipV="1">
            <a:off x="4952015" y="6030424"/>
            <a:ext cx="157691" cy="484720"/>
            <a:chOff x="2774079" y="4794647"/>
            <a:chExt cx="157691" cy="484720"/>
          </a:xfrm>
        </p:grpSpPr>
        <p:sp>
          <p:nvSpPr>
            <p:cNvPr id="55" name="Elipse 54">
              <a:extLst>
                <a:ext uri="{FF2B5EF4-FFF2-40B4-BE49-F238E27FC236}">
                  <a16:creationId xmlns:a16="http://schemas.microsoft.com/office/drawing/2014/main" id="{8A927BDC-12BD-478E-B887-296AA86070A0}"/>
                </a:ext>
              </a:extLst>
            </p:cNvPr>
            <p:cNvSpPr/>
            <p:nvPr/>
          </p:nvSpPr>
          <p:spPr>
            <a:xfrm>
              <a:off x="2774079" y="4794647"/>
              <a:ext cx="157691" cy="157691"/>
            </a:xfrm>
            <a:prstGeom prst="ellipse">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8" name="Conector reto 57">
              <a:extLst>
                <a:ext uri="{FF2B5EF4-FFF2-40B4-BE49-F238E27FC236}">
                  <a16:creationId xmlns:a16="http://schemas.microsoft.com/office/drawing/2014/main" id="{6FEB6480-A039-4B3E-8C00-26F3AC0A625E}"/>
                </a:ext>
              </a:extLst>
            </p:cNvPr>
            <p:cNvCxnSpPr>
              <a:cxnSpLocks/>
            </p:cNvCxnSpPr>
            <p:nvPr/>
          </p:nvCxnSpPr>
          <p:spPr>
            <a:xfrm flipV="1">
              <a:off x="2844299" y="4943712"/>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grpSp>
      <p:grpSp>
        <p:nvGrpSpPr>
          <p:cNvPr id="62" name="Agrupar 61">
            <a:extLst>
              <a:ext uri="{FF2B5EF4-FFF2-40B4-BE49-F238E27FC236}">
                <a16:creationId xmlns:a16="http://schemas.microsoft.com/office/drawing/2014/main" id="{C8E285FD-46C2-456C-B43A-FA852CBC0327}"/>
              </a:ext>
            </a:extLst>
          </p:cNvPr>
          <p:cNvGrpSpPr/>
          <p:nvPr/>
        </p:nvGrpSpPr>
        <p:grpSpPr>
          <a:xfrm flipV="1">
            <a:off x="5527110" y="6021798"/>
            <a:ext cx="157691" cy="501971"/>
            <a:chOff x="3349174" y="4786021"/>
            <a:chExt cx="157691" cy="501971"/>
          </a:xfrm>
        </p:grpSpPr>
        <p:sp>
          <p:nvSpPr>
            <p:cNvPr id="56" name="Elipse 55">
              <a:extLst>
                <a:ext uri="{FF2B5EF4-FFF2-40B4-BE49-F238E27FC236}">
                  <a16:creationId xmlns:a16="http://schemas.microsoft.com/office/drawing/2014/main" id="{E84FB827-8D45-4379-A942-E847E6B7DFB6}"/>
                </a:ext>
              </a:extLst>
            </p:cNvPr>
            <p:cNvSpPr/>
            <p:nvPr/>
          </p:nvSpPr>
          <p:spPr>
            <a:xfrm>
              <a:off x="3349174" y="4786021"/>
              <a:ext cx="157691" cy="157691"/>
            </a:xfrm>
            <a:prstGeom prst="ellips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cxnSp>
          <p:nvCxnSpPr>
            <p:cNvPr id="59" name="Conector reto 58">
              <a:extLst>
                <a:ext uri="{FF2B5EF4-FFF2-40B4-BE49-F238E27FC236}">
                  <a16:creationId xmlns:a16="http://schemas.microsoft.com/office/drawing/2014/main" id="{575E8F71-FF08-44FD-9D59-8A65836AB658}"/>
                </a:ext>
              </a:extLst>
            </p:cNvPr>
            <p:cNvCxnSpPr>
              <a:cxnSpLocks/>
            </p:cNvCxnSpPr>
            <p:nvPr/>
          </p:nvCxnSpPr>
          <p:spPr>
            <a:xfrm flipV="1">
              <a:off x="3428019" y="4952337"/>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grpSp>
      <p:grpSp>
        <p:nvGrpSpPr>
          <p:cNvPr id="63" name="Agrupar 62">
            <a:extLst>
              <a:ext uri="{FF2B5EF4-FFF2-40B4-BE49-F238E27FC236}">
                <a16:creationId xmlns:a16="http://schemas.microsoft.com/office/drawing/2014/main" id="{B17CA46D-3C42-4C88-BDEE-3B331F683D53}"/>
              </a:ext>
            </a:extLst>
          </p:cNvPr>
          <p:cNvGrpSpPr/>
          <p:nvPr/>
        </p:nvGrpSpPr>
        <p:grpSpPr>
          <a:xfrm flipV="1">
            <a:off x="6102205" y="6021798"/>
            <a:ext cx="157691" cy="486543"/>
            <a:chOff x="3924269" y="4786021"/>
            <a:chExt cx="157691" cy="486543"/>
          </a:xfrm>
        </p:grpSpPr>
        <p:sp>
          <p:nvSpPr>
            <p:cNvPr id="57" name="Elipse 56">
              <a:extLst>
                <a:ext uri="{FF2B5EF4-FFF2-40B4-BE49-F238E27FC236}">
                  <a16:creationId xmlns:a16="http://schemas.microsoft.com/office/drawing/2014/main" id="{06332BA0-E468-4F77-A575-014F180AE223}"/>
                </a:ext>
              </a:extLst>
            </p:cNvPr>
            <p:cNvSpPr/>
            <p:nvPr/>
          </p:nvSpPr>
          <p:spPr>
            <a:xfrm>
              <a:off x="3924269" y="4786021"/>
              <a:ext cx="157691" cy="157691"/>
            </a:xfrm>
            <a:prstGeom prst="ellips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cxnSp>
          <p:nvCxnSpPr>
            <p:cNvPr id="60" name="Conector reto 59">
              <a:extLst>
                <a:ext uri="{FF2B5EF4-FFF2-40B4-BE49-F238E27FC236}">
                  <a16:creationId xmlns:a16="http://schemas.microsoft.com/office/drawing/2014/main" id="{388DF540-9FAF-4BAA-9D27-EF2628F7CD6D}"/>
                </a:ext>
              </a:extLst>
            </p:cNvPr>
            <p:cNvCxnSpPr>
              <a:cxnSpLocks/>
            </p:cNvCxnSpPr>
            <p:nvPr/>
          </p:nvCxnSpPr>
          <p:spPr>
            <a:xfrm flipV="1">
              <a:off x="4003114" y="4936909"/>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grpSp>
      <p:sp>
        <p:nvSpPr>
          <p:cNvPr id="2" name="Título 1">
            <a:extLst>
              <a:ext uri="{FF2B5EF4-FFF2-40B4-BE49-F238E27FC236}">
                <a16:creationId xmlns:a16="http://schemas.microsoft.com/office/drawing/2014/main" id="{3109A74E-4D90-4350-A4A2-3ECB806DDC06}"/>
              </a:ext>
            </a:extLst>
          </p:cNvPr>
          <p:cNvSpPr>
            <a:spLocks noGrp="1"/>
          </p:cNvSpPr>
          <p:nvPr>
            <p:ph type="title"/>
          </p:nvPr>
        </p:nvSpPr>
        <p:spPr>
          <a:xfrm>
            <a:off x="1024128" y="585216"/>
            <a:ext cx="9720072" cy="1499616"/>
          </a:xfrm>
        </p:spPr>
        <p:txBody>
          <a:bodyPr/>
          <a:lstStyle/>
          <a:p>
            <a:r>
              <a:rPr lang="pt-BR" dirty="0"/>
              <a:t>O </a:t>
            </a:r>
            <a:r>
              <a:rPr lang="pt-BR" dirty="0" err="1"/>
              <a:t>mer</a:t>
            </a:r>
            <a:r>
              <a:rPr lang="pt-BR" dirty="0"/>
              <a:t> POSSUI 3 ELEMENTOS PRINCIPAIS</a:t>
            </a:r>
          </a:p>
        </p:txBody>
      </p:sp>
      <p:sp>
        <p:nvSpPr>
          <p:cNvPr id="6" name="Retângulo 5">
            <a:extLst>
              <a:ext uri="{FF2B5EF4-FFF2-40B4-BE49-F238E27FC236}">
                <a16:creationId xmlns:a16="http://schemas.microsoft.com/office/drawing/2014/main" id="{6D6553B1-C963-4D3A-8B2D-6EC463F2C892}"/>
              </a:ext>
            </a:extLst>
          </p:cNvPr>
          <p:cNvSpPr/>
          <p:nvPr/>
        </p:nvSpPr>
        <p:spPr>
          <a:xfrm>
            <a:off x="8637918" y="3101196"/>
            <a:ext cx="1889185" cy="655608"/>
          </a:xfrm>
          <a:prstGeom prst="rect">
            <a:avLst/>
          </a:prstGeom>
          <a:noFill/>
          <a:ln w="38100" cap="flat" cmpd="sng" algn="ctr">
            <a:solidFill>
              <a:srgbClr val="66FF9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b="1" dirty="0">
                <a:solidFill>
                  <a:srgbClr val="66FF99"/>
                </a:solidFill>
              </a:rPr>
              <a:t>PACIENTE</a:t>
            </a:r>
          </a:p>
        </p:txBody>
      </p:sp>
      <p:sp>
        <p:nvSpPr>
          <p:cNvPr id="7" name="Retângulo 6">
            <a:extLst>
              <a:ext uri="{FF2B5EF4-FFF2-40B4-BE49-F238E27FC236}">
                <a16:creationId xmlns:a16="http://schemas.microsoft.com/office/drawing/2014/main" id="{14378637-4E26-4276-AB54-E6796549B7DC}"/>
              </a:ext>
            </a:extLst>
          </p:cNvPr>
          <p:cNvSpPr/>
          <p:nvPr/>
        </p:nvSpPr>
        <p:spPr>
          <a:xfrm>
            <a:off x="4768971" y="5375693"/>
            <a:ext cx="1889185" cy="655608"/>
          </a:xfrm>
          <a:prstGeom prst="rect">
            <a:avLst/>
          </a:prstGeom>
          <a:noFill/>
          <a:ln w="38100" cap="flat" cmpd="sng" algn="ctr">
            <a:solidFill>
              <a:srgbClr val="66FF9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b="1" dirty="0">
                <a:solidFill>
                  <a:srgbClr val="66FF99"/>
                </a:solidFill>
              </a:rPr>
              <a:t>EXAME</a:t>
            </a:r>
          </a:p>
        </p:txBody>
      </p:sp>
      <p:sp>
        <p:nvSpPr>
          <p:cNvPr id="8" name="Losango 7">
            <a:extLst>
              <a:ext uri="{FF2B5EF4-FFF2-40B4-BE49-F238E27FC236}">
                <a16:creationId xmlns:a16="http://schemas.microsoft.com/office/drawing/2014/main" id="{738EC613-C1C5-42E9-9E34-916FC57AC19A}"/>
              </a:ext>
            </a:extLst>
          </p:cNvPr>
          <p:cNvSpPr/>
          <p:nvPr/>
        </p:nvSpPr>
        <p:spPr>
          <a:xfrm>
            <a:off x="3537550" y="3196087"/>
            <a:ext cx="465826" cy="465826"/>
          </a:xfrm>
          <a:prstGeom prst="diamond">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
        <p:nvSpPr>
          <p:cNvPr id="9" name="Losango 8">
            <a:extLst>
              <a:ext uri="{FF2B5EF4-FFF2-40B4-BE49-F238E27FC236}">
                <a16:creationId xmlns:a16="http://schemas.microsoft.com/office/drawing/2014/main" id="{72CA91AD-EFD8-4184-B4C8-457DF09228A8}"/>
              </a:ext>
            </a:extLst>
          </p:cNvPr>
          <p:cNvSpPr/>
          <p:nvPr/>
        </p:nvSpPr>
        <p:spPr>
          <a:xfrm>
            <a:off x="7412248" y="3196087"/>
            <a:ext cx="465826" cy="465826"/>
          </a:xfrm>
          <a:prstGeom prst="diamond">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sp>
        <p:nvSpPr>
          <p:cNvPr id="10" name="Losango 9">
            <a:extLst>
              <a:ext uri="{FF2B5EF4-FFF2-40B4-BE49-F238E27FC236}">
                <a16:creationId xmlns:a16="http://schemas.microsoft.com/office/drawing/2014/main" id="{3AC4E58D-220C-4C47-A79F-99CDF28E472C}"/>
              </a:ext>
            </a:extLst>
          </p:cNvPr>
          <p:cNvSpPr/>
          <p:nvPr/>
        </p:nvSpPr>
        <p:spPr>
          <a:xfrm>
            <a:off x="5474899" y="4333335"/>
            <a:ext cx="465826" cy="465826"/>
          </a:xfrm>
          <a:prstGeom prst="diamond">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cxnSp>
        <p:nvCxnSpPr>
          <p:cNvPr id="12" name="Conector reto 11">
            <a:extLst>
              <a:ext uri="{FF2B5EF4-FFF2-40B4-BE49-F238E27FC236}">
                <a16:creationId xmlns:a16="http://schemas.microsoft.com/office/drawing/2014/main" id="{DD3D5B69-CF9B-4A04-8947-6CBA585EDEAE}"/>
              </a:ext>
            </a:extLst>
          </p:cNvPr>
          <p:cNvCxnSpPr>
            <a:stCxn id="4" idx="3"/>
            <a:endCxn id="8" idx="1"/>
          </p:cNvCxnSpPr>
          <p:nvPr/>
        </p:nvCxnSpPr>
        <p:spPr>
          <a:xfrm>
            <a:off x="2777707" y="3429000"/>
            <a:ext cx="759843" cy="0"/>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14" name="Conector reto 13">
            <a:extLst>
              <a:ext uri="{FF2B5EF4-FFF2-40B4-BE49-F238E27FC236}">
                <a16:creationId xmlns:a16="http://schemas.microsoft.com/office/drawing/2014/main" id="{3D1B80A0-28C0-4E0D-99C1-AD1F92281CDE}"/>
              </a:ext>
            </a:extLst>
          </p:cNvPr>
          <p:cNvCxnSpPr>
            <a:stCxn id="8" idx="3"/>
            <a:endCxn id="5" idx="1"/>
          </p:cNvCxnSpPr>
          <p:nvPr/>
        </p:nvCxnSpPr>
        <p:spPr>
          <a:xfrm>
            <a:off x="4003376" y="3429000"/>
            <a:ext cx="759844" cy="0"/>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16" name="Conector reto 15">
            <a:extLst>
              <a:ext uri="{FF2B5EF4-FFF2-40B4-BE49-F238E27FC236}">
                <a16:creationId xmlns:a16="http://schemas.microsoft.com/office/drawing/2014/main" id="{7A591527-AFE8-4650-BD8F-11B6BF495A92}"/>
              </a:ext>
            </a:extLst>
          </p:cNvPr>
          <p:cNvCxnSpPr>
            <a:stCxn id="9" idx="3"/>
            <a:endCxn id="6" idx="1"/>
          </p:cNvCxnSpPr>
          <p:nvPr/>
        </p:nvCxnSpPr>
        <p:spPr>
          <a:xfrm>
            <a:off x="7878074" y="3429000"/>
            <a:ext cx="759844" cy="0"/>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18" name="Conector reto 17">
            <a:extLst>
              <a:ext uri="{FF2B5EF4-FFF2-40B4-BE49-F238E27FC236}">
                <a16:creationId xmlns:a16="http://schemas.microsoft.com/office/drawing/2014/main" id="{B817923B-FD10-4450-9265-D05B8B709EAF}"/>
              </a:ext>
            </a:extLst>
          </p:cNvPr>
          <p:cNvCxnSpPr>
            <a:stCxn id="9" idx="1"/>
            <a:endCxn id="5" idx="3"/>
          </p:cNvCxnSpPr>
          <p:nvPr/>
        </p:nvCxnSpPr>
        <p:spPr>
          <a:xfrm flipH="1">
            <a:off x="6652405" y="3429000"/>
            <a:ext cx="759843" cy="0"/>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20" name="Conector reto 19">
            <a:extLst>
              <a:ext uri="{FF2B5EF4-FFF2-40B4-BE49-F238E27FC236}">
                <a16:creationId xmlns:a16="http://schemas.microsoft.com/office/drawing/2014/main" id="{12CC5A60-931D-4C5A-9857-B5BEE825376C}"/>
              </a:ext>
            </a:extLst>
          </p:cNvPr>
          <p:cNvCxnSpPr>
            <a:stCxn id="5" idx="2"/>
            <a:endCxn id="10" idx="0"/>
          </p:cNvCxnSpPr>
          <p:nvPr/>
        </p:nvCxnSpPr>
        <p:spPr>
          <a:xfrm flipH="1">
            <a:off x="5707812" y="3756804"/>
            <a:ext cx="1" cy="576531"/>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22" name="Conector reto 21">
            <a:extLst>
              <a:ext uri="{FF2B5EF4-FFF2-40B4-BE49-F238E27FC236}">
                <a16:creationId xmlns:a16="http://schemas.microsoft.com/office/drawing/2014/main" id="{C846046C-A706-4663-AEAA-10ECC9C788B3}"/>
              </a:ext>
            </a:extLst>
          </p:cNvPr>
          <p:cNvCxnSpPr>
            <a:stCxn id="10" idx="2"/>
            <a:endCxn id="7" idx="0"/>
          </p:cNvCxnSpPr>
          <p:nvPr/>
        </p:nvCxnSpPr>
        <p:spPr>
          <a:xfrm>
            <a:off x="5707812" y="4799161"/>
            <a:ext cx="5752" cy="576532"/>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sp>
        <p:nvSpPr>
          <p:cNvPr id="23" name="Elipse 22">
            <a:extLst>
              <a:ext uri="{FF2B5EF4-FFF2-40B4-BE49-F238E27FC236}">
                <a16:creationId xmlns:a16="http://schemas.microsoft.com/office/drawing/2014/main" id="{DAE79385-57E3-4D8C-B9B0-13348B18074E}"/>
              </a:ext>
            </a:extLst>
          </p:cNvPr>
          <p:cNvSpPr/>
          <p:nvPr/>
        </p:nvSpPr>
        <p:spPr>
          <a:xfrm>
            <a:off x="945282" y="2603537"/>
            <a:ext cx="157691" cy="157691"/>
          </a:xfrm>
          <a:prstGeom prst="ellipse">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Elipse 23">
            <a:extLst>
              <a:ext uri="{FF2B5EF4-FFF2-40B4-BE49-F238E27FC236}">
                <a16:creationId xmlns:a16="http://schemas.microsoft.com/office/drawing/2014/main" id="{40314277-4D83-46F7-A2A6-8D7D650CEDE5}"/>
              </a:ext>
            </a:extLst>
          </p:cNvPr>
          <p:cNvSpPr/>
          <p:nvPr/>
        </p:nvSpPr>
        <p:spPr>
          <a:xfrm>
            <a:off x="1520377" y="2594911"/>
            <a:ext cx="157691" cy="157691"/>
          </a:xfrm>
          <a:prstGeom prst="ellips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sp>
        <p:nvSpPr>
          <p:cNvPr id="25" name="Elipse 24">
            <a:extLst>
              <a:ext uri="{FF2B5EF4-FFF2-40B4-BE49-F238E27FC236}">
                <a16:creationId xmlns:a16="http://schemas.microsoft.com/office/drawing/2014/main" id="{DCDB6C51-55D0-4439-962C-23A246780F60}"/>
              </a:ext>
            </a:extLst>
          </p:cNvPr>
          <p:cNvSpPr/>
          <p:nvPr/>
        </p:nvSpPr>
        <p:spPr>
          <a:xfrm>
            <a:off x="2095472" y="2594911"/>
            <a:ext cx="157691" cy="157691"/>
          </a:xfrm>
          <a:prstGeom prst="ellips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sp>
        <p:nvSpPr>
          <p:cNvPr id="26" name="Elipse 25">
            <a:extLst>
              <a:ext uri="{FF2B5EF4-FFF2-40B4-BE49-F238E27FC236}">
                <a16:creationId xmlns:a16="http://schemas.microsoft.com/office/drawing/2014/main" id="{06D779A5-D2C0-4D4A-ACFE-6C5D75EB7CCE}"/>
              </a:ext>
            </a:extLst>
          </p:cNvPr>
          <p:cNvSpPr/>
          <p:nvPr/>
        </p:nvSpPr>
        <p:spPr>
          <a:xfrm>
            <a:off x="2591721" y="2599224"/>
            <a:ext cx="157691" cy="157691"/>
          </a:xfrm>
          <a:prstGeom prst="ellips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sp>
        <p:nvSpPr>
          <p:cNvPr id="27" name="Elipse 26">
            <a:extLst>
              <a:ext uri="{FF2B5EF4-FFF2-40B4-BE49-F238E27FC236}">
                <a16:creationId xmlns:a16="http://schemas.microsoft.com/office/drawing/2014/main" id="{5BF376AF-1885-4AD9-AF16-9C9ABF8C7FD1}"/>
              </a:ext>
            </a:extLst>
          </p:cNvPr>
          <p:cNvSpPr/>
          <p:nvPr/>
        </p:nvSpPr>
        <p:spPr>
          <a:xfrm>
            <a:off x="945281" y="4151660"/>
            <a:ext cx="157691" cy="157691"/>
          </a:xfrm>
          <a:prstGeom prst="ellips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cxnSp>
        <p:nvCxnSpPr>
          <p:cNvPr id="28" name="Conector reto 27">
            <a:extLst>
              <a:ext uri="{FF2B5EF4-FFF2-40B4-BE49-F238E27FC236}">
                <a16:creationId xmlns:a16="http://schemas.microsoft.com/office/drawing/2014/main" id="{578D909E-4521-4048-80DB-5AE5F6C6D736}"/>
              </a:ext>
            </a:extLst>
          </p:cNvPr>
          <p:cNvCxnSpPr>
            <a:cxnSpLocks/>
            <a:stCxn id="27" idx="0"/>
          </p:cNvCxnSpPr>
          <p:nvPr/>
        </p:nvCxnSpPr>
        <p:spPr>
          <a:xfrm flipH="1" flipV="1">
            <a:off x="1024126" y="3756804"/>
            <a:ext cx="1" cy="394856"/>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31" name="Conector reto 30">
            <a:extLst>
              <a:ext uri="{FF2B5EF4-FFF2-40B4-BE49-F238E27FC236}">
                <a16:creationId xmlns:a16="http://schemas.microsoft.com/office/drawing/2014/main" id="{9EFA1924-1F34-4419-982C-51EF147BF8AD}"/>
              </a:ext>
            </a:extLst>
          </p:cNvPr>
          <p:cNvCxnSpPr>
            <a:cxnSpLocks/>
          </p:cNvCxnSpPr>
          <p:nvPr/>
        </p:nvCxnSpPr>
        <p:spPr>
          <a:xfrm flipV="1">
            <a:off x="1015502" y="2752602"/>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34" name="Conector reto 33">
            <a:extLst>
              <a:ext uri="{FF2B5EF4-FFF2-40B4-BE49-F238E27FC236}">
                <a16:creationId xmlns:a16="http://schemas.microsoft.com/office/drawing/2014/main" id="{B2848FBB-1A7B-4221-8C7C-90109E6F1925}"/>
              </a:ext>
            </a:extLst>
          </p:cNvPr>
          <p:cNvCxnSpPr>
            <a:cxnSpLocks/>
          </p:cNvCxnSpPr>
          <p:nvPr/>
        </p:nvCxnSpPr>
        <p:spPr>
          <a:xfrm flipV="1">
            <a:off x="1599222" y="2761227"/>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35" name="Conector reto 34">
            <a:extLst>
              <a:ext uri="{FF2B5EF4-FFF2-40B4-BE49-F238E27FC236}">
                <a16:creationId xmlns:a16="http://schemas.microsoft.com/office/drawing/2014/main" id="{AF819FBB-17F8-49DF-9797-17A800474255}"/>
              </a:ext>
            </a:extLst>
          </p:cNvPr>
          <p:cNvCxnSpPr>
            <a:cxnSpLocks/>
          </p:cNvCxnSpPr>
          <p:nvPr/>
        </p:nvCxnSpPr>
        <p:spPr>
          <a:xfrm flipV="1">
            <a:off x="2174317" y="2745799"/>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36" name="Conector reto 35">
            <a:extLst>
              <a:ext uri="{FF2B5EF4-FFF2-40B4-BE49-F238E27FC236}">
                <a16:creationId xmlns:a16="http://schemas.microsoft.com/office/drawing/2014/main" id="{83689A18-95CF-4522-A52A-9D9E56503D44}"/>
              </a:ext>
            </a:extLst>
          </p:cNvPr>
          <p:cNvCxnSpPr>
            <a:cxnSpLocks/>
          </p:cNvCxnSpPr>
          <p:nvPr/>
        </p:nvCxnSpPr>
        <p:spPr>
          <a:xfrm flipV="1">
            <a:off x="2670566" y="2761227"/>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sp>
        <p:nvSpPr>
          <p:cNvPr id="4" name="Retângulo 3">
            <a:extLst>
              <a:ext uri="{FF2B5EF4-FFF2-40B4-BE49-F238E27FC236}">
                <a16:creationId xmlns:a16="http://schemas.microsoft.com/office/drawing/2014/main" id="{3872F346-A436-46E4-9198-62AB33C30993}"/>
              </a:ext>
            </a:extLst>
          </p:cNvPr>
          <p:cNvSpPr/>
          <p:nvPr/>
        </p:nvSpPr>
        <p:spPr>
          <a:xfrm>
            <a:off x="888522" y="3101196"/>
            <a:ext cx="1889185" cy="655608"/>
          </a:xfrm>
          <a:prstGeom prst="rect">
            <a:avLst/>
          </a:prstGeom>
          <a:noFill/>
          <a:ln w="38100" cap="flat" cmpd="sng" algn="ctr">
            <a:solidFill>
              <a:srgbClr val="66FF9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b="1" dirty="0">
                <a:solidFill>
                  <a:srgbClr val="66FF99"/>
                </a:solidFill>
              </a:rPr>
              <a:t>MÉDICO</a:t>
            </a:r>
          </a:p>
        </p:txBody>
      </p:sp>
      <p:sp>
        <p:nvSpPr>
          <p:cNvPr id="41" name="Elipse 40">
            <a:extLst>
              <a:ext uri="{FF2B5EF4-FFF2-40B4-BE49-F238E27FC236}">
                <a16:creationId xmlns:a16="http://schemas.microsoft.com/office/drawing/2014/main" id="{A9B27E87-1ABA-4419-BCDE-E16A637BC09E}"/>
              </a:ext>
            </a:extLst>
          </p:cNvPr>
          <p:cNvSpPr/>
          <p:nvPr/>
        </p:nvSpPr>
        <p:spPr>
          <a:xfrm>
            <a:off x="8654398" y="2583407"/>
            <a:ext cx="157691" cy="157691"/>
          </a:xfrm>
          <a:prstGeom prst="ellipse">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Elipse 41">
            <a:extLst>
              <a:ext uri="{FF2B5EF4-FFF2-40B4-BE49-F238E27FC236}">
                <a16:creationId xmlns:a16="http://schemas.microsoft.com/office/drawing/2014/main" id="{DE6DD003-C40C-43D2-A88F-A1D6D5039594}"/>
              </a:ext>
            </a:extLst>
          </p:cNvPr>
          <p:cNvSpPr/>
          <p:nvPr/>
        </p:nvSpPr>
        <p:spPr>
          <a:xfrm>
            <a:off x="9229493" y="2574781"/>
            <a:ext cx="157691" cy="157691"/>
          </a:xfrm>
          <a:prstGeom prst="ellips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sp>
        <p:nvSpPr>
          <p:cNvPr id="43" name="Elipse 42">
            <a:extLst>
              <a:ext uri="{FF2B5EF4-FFF2-40B4-BE49-F238E27FC236}">
                <a16:creationId xmlns:a16="http://schemas.microsoft.com/office/drawing/2014/main" id="{9A706E98-F47C-4840-AB22-9AC93B5C6613}"/>
              </a:ext>
            </a:extLst>
          </p:cNvPr>
          <p:cNvSpPr/>
          <p:nvPr/>
        </p:nvSpPr>
        <p:spPr>
          <a:xfrm>
            <a:off x="9804588" y="2574781"/>
            <a:ext cx="157691" cy="157691"/>
          </a:xfrm>
          <a:prstGeom prst="ellips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sp>
        <p:nvSpPr>
          <p:cNvPr id="44" name="Elipse 43">
            <a:extLst>
              <a:ext uri="{FF2B5EF4-FFF2-40B4-BE49-F238E27FC236}">
                <a16:creationId xmlns:a16="http://schemas.microsoft.com/office/drawing/2014/main" id="{621E4B44-EE3C-4705-965F-8098AA0BFCCF}"/>
              </a:ext>
            </a:extLst>
          </p:cNvPr>
          <p:cNvSpPr/>
          <p:nvPr/>
        </p:nvSpPr>
        <p:spPr>
          <a:xfrm>
            <a:off x="10300837" y="2579094"/>
            <a:ext cx="157691" cy="157691"/>
          </a:xfrm>
          <a:prstGeom prst="ellips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cxnSp>
        <p:nvCxnSpPr>
          <p:cNvPr id="45" name="Conector reto 44">
            <a:extLst>
              <a:ext uri="{FF2B5EF4-FFF2-40B4-BE49-F238E27FC236}">
                <a16:creationId xmlns:a16="http://schemas.microsoft.com/office/drawing/2014/main" id="{750A84B8-1541-4F90-A01D-4F7B896D6946}"/>
              </a:ext>
            </a:extLst>
          </p:cNvPr>
          <p:cNvCxnSpPr>
            <a:cxnSpLocks/>
          </p:cNvCxnSpPr>
          <p:nvPr/>
        </p:nvCxnSpPr>
        <p:spPr>
          <a:xfrm flipV="1">
            <a:off x="8724618" y="2732472"/>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46" name="Conector reto 45">
            <a:extLst>
              <a:ext uri="{FF2B5EF4-FFF2-40B4-BE49-F238E27FC236}">
                <a16:creationId xmlns:a16="http://schemas.microsoft.com/office/drawing/2014/main" id="{FC92321F-6D19-4313-8A69-B65C8542B3F9}"/>
              </a:ext>
            </a:extLst>
          </p:cNvPr>
          <p:cNvCxnSpPr>
            <a:cxnSpLocks/>
          </p:cNvCxnSpPr>
          <p:nvPr/>
        </p:nvCxnSpPr>
        <p:spPr>
          <a:xfrm flipV="1">
            <a:off x="9308338" y="2741097"/>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47" name="Conector reto 46">
            <a:extLst>
              <a:ext uri="{FF2B5EF4-FFF2-40B4-BE49-F238E27FC236}">
                <a16:creationId xmlns:a16="http://schemas.microsoft.com/office/drawing/2014/main" id="{AF085E71-8FDE-44FB-9FEA-02A1CF98D7C3}"/>
              </a:ext>
            </a:extLst>
          </p:cNvPr>
          <p:cNvCxnSpPr>
            <a:cxnSpLocks/>
          </p:cNvCxnSpPr>
          <p:nvPr/>
        </p:nvCxnSpPr>
        <p:spPr>
          <a:xfrm flipV="1">
            <a:off x="9883433" y="2725669"/>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48" name="Conector reto 47">
            <a:extLst>
              <a:ext uri="{FF2B5EF4-FFF2-40B4-BE49-F238E27FC236}">
                <a16:creationId xmlns:a16="http://schemas.microsoft.com/office/drawing/2014/main" id="{ED573449-1E2F-4038-993E-9EE268613C8D}"/>
              </a:ext>
            </a:extLst>
          </p:cNvPr>
          <p:cNvCxnSpPr>
            <a:cxnSpLocks/>
          </p:cNvCxnSpPr>
          <p:nvPr/>
        </p:nvCxnSpPr>
        <p:spPr>
          <a:xfrm flipV="1">
            <a:off x="10379682" y="2741097"/>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sp>
        <p:nvSpPr>
          <p:cNvPr id="49" name="Elipse 48">
            <a:extLst>
              <a:ext uri="{FF2B5EF4-FFF2-40B4-BE49-F238E27FC236}">
                <a16:creationId xmlns:a16="http://schemas.microsoft.com/office/drawing/2014/main" id="{956117CA-8384-47C7-BF87-3A7A567197DC}"/>
              </a:ext>
            </a:extLst>
          </p:cNvPr>
          <p:cNvSpPr/>
          <p:nvPr/>
        </p:nvSpPr>
        <p:spPr>
          <a:xfrm>
            <a:off x="4881795" y="2615043"/>
            <a:ext cx="157691" cy="157691"/>
          </a:xfrm>
          <a:prstGeom prst="ellipse">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Elipse 49">
            <a:extLst>
              <a:ext uri="{FF2B5EF4-FFF2-40B4-BE49-F238E27FC236}">
                <a16:creationId xmlns:a16="http://schemas.microsoft.com/office/drawing/2014/main" id="{BEFFABA0-A71A-4906-99E1-6CF8FAAEFEC9}"/>
              </a:ext>
            </a:extLst>
          </p:cNvPr>
          <p:cNvSpPr/>
          <p:nvPr/>
        </p:nvSpPr>
        <p:spPr>
          <a:xfrm>
            <a:off x="5456890" y="2606417"/>
            <a:ext cx="157691" cy="157691"/>
          </a:xfrm>
          <a:prstGeom prst="ellips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sp>
        <p:nvSpPr>
          <p:cNvPr id="51" name="Elipse 50">
            <a:extLst>
              <a:ext uri="{FF2B5EF4-FFF2-40B4-BE49-F238E27FC236}">
                <a16:creationId xmlns:a16="http://schemas.microsoft.com/office/drawing/2014/main" id="{38B4B805-1492-458C-B7C8-45F2FB062588}"/>
              </a:ext>
            </a:extLst>
          </p:cNvPr>
          <p:cNvSpPr/>
          <p:nvPr/>
        </p:nvSpPr>
        <p:spPr>
          <a:xfrm>
            <a:off x="6031985" y="2606417"/>
            <a:ext cx="157691" cy="157691"/>
          </a:xfrm>
          <a:prstGeom prst="ellips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accent1"/>
              </a:solidFill>
            </a:endParaRPr>
          </a:p>
        </p:txBody>
      </p:sp>
      <p:cxnSp>
        <p:nvCxnSpPr>
          <p:cNvPr id="52" name="Conector reto 51">
            <a:extLst>
              <a:ext uri="{FF2B5EF4-FFF2-40B4-BE49-F238E27FC236}">
                <a16:creationId xmlns:a16="http://schemas.microsoft.com/office/drawing/2014/main" id="{97ACEEAC-6B8A-464E-B180-9C594355316A}"/>
              </a:ext>
            </a:extLst>
          </p:cNvPr>
          <p:cNvCxnSpPr>
            <a:cxnSpLocks/>
          </p:cNvCxnSpPr>
          <p:nvPr/>
        </p:nvCxnSpPr>
        <p:spPr>
          <a:xfrm flipV="1">
            <a:off x="4952015" y="2764108"/>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53" name="Conector reto 52">
            <a:extLst>
              <a:ext uri="{FF2B5EF4-FFF2-40B4-BE49-F238E27FC236}">
                <a16:creationId xmlns:a16="http://schemas.microsoft.com/office/drawing/2014/main" id="{960864D0-51B6-4FDD-8F30-2C6D681563F5}"/>
              </a:ext>
            </a:extLst>
          </p:cNvPr>
          <p:cNvCxnSpPr>
            <a:cxnSpLocks/>
          </p:cNvCxnSpPr>
          <p:nvPr/>
        </p:nvCxnSpPr>
        <p:spPr>
          <a:xfrm flipV="1">
            <a:off x="5535735" y="2772733"/>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54" name="Conector reto 53">
            <a:extLst>
              <a:ext uri="{FF2B5EF4-FFF2-40B4-BE49-F238E27FC236}">
                <a16:creationId xmlns:a16="http://schemas.microsoft.com/office/drawing/2014/main" id="{EBDB74E5-D6B4-4235-94C9-DE91922FE0A2}"/>
              </a:ext>
            </a:extLst>
          </p:cNvPr>
          <p:cNvCxnSpPr>
            <a:cxnSpLocks/>
          </p:cNvCxnSpPr>
          <p:nvPr/>
        </p:nvCxnSpPr>
        <p:spPr>
          <a:xfrm flipV="1">
            <a:off x="6110830" y="2757305"/>
            <a:ext cx="0" cy="335655"/>
          </a:xfrm>
          <a:prstGeom prst="line">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sp>
        <p:nvSpPr>
          <p:cNvPr id="5" name="Retângulo 4">
            <a:extLst>
              <a:ext uri="{FF2B5EF4-FFF2-40B4-BE49-F238E27FC236}">
                <a16:creationId xmlns:a16="http://schemas.microsoft.com/office/drawing/2014/main" id="{EEF98E20-599D-4A2F-B8C9-534C6507A976}"/>
              </a:ext>
            </a:extLst>
          </p:cNvPr>
          <p:cNvSpPr/>
          <p:nvPr/>
        </p:nvSpPr>
        <p:spPr>
          <a:xfrm>
            <a:off x="4763220" y="3101196"/>
            <a:ext cx="1889185" cy="655608"/>
          </a:xfrm>
          <a:prstGeom prst="rect">
            <a:avLst/>
          </a:prstGeom>
          <a:noFill/>
          <a:ln w="38100" cap="flat" cmpd="sng" algn="ctr">
            <a:solidFill>
              <a:srgbClr val="66FF9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b="1" dirty="0">
                <a:solidFill>
                  <a:srgbClr val="66FF99"/>
                </a:solidFill>
              </a:rPr>
              <a:t>CONSULTA</a:t>
            </a:r>
          </a:p>
        </p:txBody>
      </p:sp>
      <p:sp>
        <p:nvSpPr>
          <p:cNvPr id="64" name="CaixaDeTexto 63">
            <a:extLst>
              <a:ext uri="{FF2B5EF4-FFF2-40B4-BE49-F238E27FC236}">
                <a16:creationId xmlns:a16="http://schemas.microsoft.com/office/drawing/2014/main" id="{82F8D122-C379-459C-9560-B001561B2DC9}"/>
              </a:ext>
            </a:extLst>
          </p:cNvPr>
          <p:cNvSpPr txBox="1"/>
          <p:nvPr/>
        </p:nvSpPr>
        <p:spPr>
          <a:xfrm>
            <a:off x="799544" y="2355296"/>
            <a:ext cx="449162" cy="253916"/>
          </a:xfrm>
          <a:prstGeom prst="rect">
            <a:avLst/>
          </a:prstGeom>
          <a:noFill/>
        </p:spPr>
        <p:txBody>
          <a:bodyPr wrap="none" rtlCol="0">
            <a:spAutoFit/>
          </a:bodyPr>
          <a:lstStyle>
            <a:defPPr>
              <a:defRPr lang="en-US"/>
            </a:defPPr>
            <a:lvl1pPr algn="ctr">
              <a:defRPr sz="1050" b="1"/>
            </a:lvl1pPr>
          </a:lstStyle>
          <a:p>
            <a:r>
              <a:rPr lang="pt-BR" dirty="0"/>
              <a:t>CRM</a:t>
            </a:r>
          </a:p>
        </p:txBody>
      </p:sp>
      <p:sp>
        <p:nvSpPr>
          <p:cNvPr id="65" name="CaixaDeTexto 64">
            <a:extLst>
              <a:ext uri="{FF2B5EF4-FFF2-40B4-BE49-F238E27FC236}">
                <a16:creationId xmlns:a16="http://schemas.microsoft.com/office/drawing/2014/main" id="{7C78FDF9-7E9A-469F-B93F-E3E9AE6516A1}"/>
              </a:ext>
            </a:extLst>
          </p:cNvPr>
          <p:cNvSpPr txBox="1"/>
          <p:nvPr/>
        </p:nvSpPr>
        <p:spPr>
          <a:xfrm>
            <a:off x="1324947" y="2343790"/>
            <a:ext cx="548547" cy="253916"/>
          </a:xfrm>
          <a:prstGeom prst="rect">
            <a:avLst/>
          </a:prstGeom>
          <a:noFill/>
        </p:spPr>
        <p:txBody>
          <a:bodyPr wrap="none" rtlCol="0">
            <a:spAutoFit/>
          </a:bodyPr>
          <a:lstStyle>
            <a:defPPr>
              <a:defRPr lang="en-US"/>
            </a:defPPr>
            <a:lvl1pPr algn="ctr">
              <a:defRPr sz="1050" b="1"/>
            </a:lvl1pPr>
          </a:lstStyle>
          <a:p>
            <a:r>
              <a:rPr lang="pt-BR" dirty="0"/>
              <a:t>NOME</a:t>
            </a:r>
          </a:p>
        </p:txBody>
      </p:sp>
      <p:sp>
        <p:nvSpPr>
          <p:cNvPr id="66" name="CaixaDeTexto 65">
            <a:extLst>
              <a:ext uri="{FF2B5EF4-FFF2-40B4-BE49-F238E27FC236}">
                <a16:creationId xmlns:a16="http://schemas.microsoft.com/office/drawing/2014/main" id="{66904EB8-4790-439C-87D7-FA7E14722BC7}"/>
              </a:ext>
            </a:extLst>
          </p:cNvPr>
          <p:cNvSpPr txBox="1"/>
          <p:nvPr/>
        </p:nvSpPr>
        <p:spPr>
          <a:xfrm>
            <a:off x="1758448" y="2350259"/>
            <a:ext cx="841897" cy="261610"/>
          </a:xfrm>
          <a:prstGeom prst="rect">
            <a:avLst/>
          </a:prstGeom>
          <a:noFill/>
        </p:spPr>
        <p:txBody>
          <a:bodyPr wrap="none" rtlCol="0">
            <a:spAutoFit/>
          </a:bodyPr>
          <a:lstStyle/>
          <a:p>
            <a:pPr algn="ctr"/>
            <a:r>
              <a:rPr lang="pt-BR" sz="1050" b="1" dirty="0"/>
              <a:t>ENDEREÇO</a:t>
            </a:r>
          </a:p>
        </p:txBody>
      </p:sp>
      <p:sp>
        <p:nvSpPr>
          <p:cNvPr id="67" name="CaixaDeTexto 66">
            <a:extLst>
              <a:ext uri="{FF2B5EF4-FFF2-40B4-BE49-F238E27FC236}">
                <a16:creationId xmlns:a16="http://schemas.microsoft.com/office/drawing/2014/main" id="{FBF6E40A-A93D-4346-8584-38454F7AFCF2}"/>
              </a:ext>
            </a:extLst>
          </p:cNvPr>
          <p:cNvSpPr txBox="1"/>
          <p:nvPr/>
        </p:nvSpPr>
        <p:spPr>
          <a:xfrm>
            <a:off x="2559701" y="2343790"/>
            <a:ext cx="755335" cy="253916"/>
          </a:xfrm>
          <a:prstGeom prst="rect">
            <a:avLst/>
          </a:prstGeom>
          <a:noFill/>
        </p:spPr>
        <p:txBody>
          <a:bodyPr wrap="none" rtlCol="0">
            <a:spAutoFit/>
          </a:bodyPr>
          <a:lstStyle>
            <a:defPPr>
              <a:defRPr lang="en-US"/>
            </a:defPPr>
            <a:lvl1pPr algn="ctr">
              <a:defRPr sz="1050" b="1"/>
            </a:lvl1pPr>
          </a:lstStyle>
          <a:p>
            <a:r>
              <a:rPr lang="pt-BR" dirty="0"/>
              <a:t>TELEFONE</a:t>
            </a:r>
          </a:p>
        </p:txBody>
      </p:sp>
      <p:sp>
        <p:nvSpPr>
          <p:cNvPr id="68" name="CaixaDeTexto 67">
            <a:extLst>
              <a:ext uri="{FF2B5EF4-FFF2-40B4-BE49-F238E27FC236}">
                <a16:creationId xmlns:a16="http://schemas.microsoft.com/office/drawing/2014/main" id="{470009C4-3A9F-40F1-8C2A-CF901328A8FA}"/>
              </a:ext>
            </a:extLst>
          </p:cNvPr>
          <p:cNvSpPr txBox="1"/>
          <p:nvPr/>
        </p:nvSpPr>
        <p:spPr>
          <a:xfrm>
            <a:off x="486716" y="4380781"/>
            <a:ext cx="1191352" cy="253916"/>
          </a:xfrm>
          <a:prstGeom prst="rect">
            <a:avLst/>
          </a:prstGeom>
          <a:noFill/>
        </p:spPr>
        <p:txBody>
          <a:bodyPr wrap="none" rtlCol="0">
            <a:spAutoFit/>
          </a:bodyPr>
          <a:lstStyle>
            <a:defPPr>
              <a:defRPr lang="en-US"/>
            </a:defPPr>
            <a:lvl1pPr algn="ctr">
              <a:defRPr sz="1050" b="1"/>
            </a:lvl1pPr>
          </a:lstStyle>
          <a:p>
            <a:r>
              <a:rPr lang="pt-BR" dirty="0"/>
              <a:t>ESPECIALIZAÇÃO</a:t>
            </a:r>
          </a:p>
        </p:txBody>
      </p:sp>
      <p:sp>
        <p:nvSpPr>
          <p:cNvPr id="69" name="CaixaDeTexto 68">
            <a:extLst>
              <a:ext uri="{FF2B5EF4-FFF2-40B4-BE49-F238E27FC236}">
                <a16:creationId xmlns:a16="http://schemas.microsoft.com/office/drawing/2014/main" id="{22C4D6E9-BCB8-47CF-AB7D-61FF1931FEE3}"/>
              </a:ext>
            </a:extLst>
          </p:cNvPr>
          <p:cNvSpPr txBox="1"/>
          <p:nvPr/>
        </p:nvSpPr>
        <p:spPr>
          <a:xfrm>
            <a:off x="4485160" y="2354106"/>
            <a:ext cx="675186" cy="253916"/>
          </a:xfrm>
          <a:prstGeom prst="rect">
            <a:avLst/>
          </a:prstGeom>
          <a:noFill/>
        </p:spPr>
        <p:txBody>
          <a:bodyPr wrap="none" rtlCol="0">
            <a:spAutoFit/>
          </a:bodyPr>
          <a:lstStyle>
            <a:defPPr>
              <a:defRPr lang="en-US"/>
            </a:defPPr>
            <a:lvl1pPr algn="ctr">
              <a:defRPr sz="1050" b="1"/>
            </a:lvl1pPr>
          </a:lstStyle>
          <a:p>
            <a:r>
              <a:rPr lang="pt-BR" dirty="0"/>
              <a:t>CÓDIGO</a:t>
            </a:r>
          </a:p>
        </p:txBody>
      </p:sp>
      <p:sp>
        <p:nvSpPr>
          <p:cNvPr id="70" name="CaixaDeTexto 69">
            <a:extLst>
              <a:ext uri="{FF2B5EF4-FFF2-40B4-BE49-F238E27FC236}">
                <a16:creationId xmlns:a16="http://schemas.microsoft.com/office/drawing/2014/main" id="{E1B23521-AA65-42ED-BDE4-B9BE24AC94BF}"/>
              </a:ext>
            </a:extLst>
          </p:cNvPr>
          <p:cNvSpPr txBox="1"/>
          <p:nvPr/>
        </p:nvSpPr>
        <p:spPr>
          <a:xfrm>
            <a:off x="5284346" y="2343790"/>
            <a:ext cx="519694" cy="253916"/>
          </a:xfrm>
          <a:prstGeom prst="rect">
            <a:avLst/>
          </a:prstGeom>
          <a:noFill/>
        </p:spPr>
        <p:txBody>
          <a:bodyPr wrap="none" rtlCol="0">
            <a:spAutoFit/>
          </a:bodyPr>
          <a:lstStyle>
            <a:defPPr>
              <a:defRPr lang="en-US"/>
            </a:defPPr>
            <a:lvl1pPr algn="ctr">
              <a:defRPr sz="1050" b="1"/>
            </a:lvl1pPr>
          </a:lstStyle>
          <a:p>
            <a:r>
              <a:rPr lang="pt-BR" dirty="0"/>
              <a:t>DATA</a:t>
            </a:r>
          </a:p>
        </p:txBody>
      </p:sp>
      <p:sp>
        <p:nvSpPr>
          <p:cNvPr id="71" name="CaixaDeTexto 70">
            <a:extLst>
              <a:ext uri="{FF2B5EF4-FFF2-40B4-BE49-F238E27FC236}">
                <a16:creationId xmlns:a16="http://schemas.microsoft.com/office/drawing/2014/main" id="{9C51C8F7-D2A0-4C35-B310-1C881765EEFC}"/>
              </a:ext>
            </a:extLst>
          </p:cNvPr>
          <p:cNvSpPr txBox="1"/>
          <p:nvPr/>
        </p:nvSpPr>
        <p:spPr>
          <a:xfrm>
            <a:off x="5940725" y="2340995"/>
            <a:ext cx="1011815" cy="253916"/>
          </a:xfrm>
          <a:prstGeom prst="rect">
            <a:avLst/>
          </a:prstGeom>
          <a:noFill/>
        </p:spPr>
        <p:txBody>
          <a:bodyPr wrap="none" rtlCol="0">
            <a:spAutoFit/>
          </a:bodyPr>
          <a:lstStyle>
            <a:defPPr>
              <a:defRPr lang="en-US"/>
            </a:defPPr>
            <a:lvl1pPr algn="ctr">
              <a:defRPr sz="1050" b="1"/>
            </a:lvl1pPr>
          </a:lstStyle>
          <a:p>
            <a:r>
              <a:rPr lang="pt-BR" dirty="0"/>
              <a:t>OBSERVAÇÃO</a:t>
            </a:r>
          </a:p>
        </p:txBody>
      </p:sp>
      <p:sp>
        <p:nvSpPr>
          <p:cNvPr id="72" name="CaixaDeTexto 71">
            <a:extLst>
              <a:ext uri="{FF2B5EF4-FFF2-40B4-BE49-F238E27FC236}">
                <a16:creationId xmlns:a16="http://schemas.microsoft.com/office/drawing/2014/main" id="{BE5796EA-C165-42CE-BDD2-29CAF5540BBE}"/>
              </a:ext>
            </a:extLst>
          </p:cNvPr>
          <p:cNvSpPr txBox="1"/>
          <p:nvPr/>
        </p:nvSpPr>
        <p:spPr>
          <a:xfrm>
            <a:off x="8524884" y="2305875"/>
            <a:ext cx="399469" cy="253916"/>
          </a:xfrm>
          <a:prstGeom prst="rect">
            <a:avLst/>
          </a:prstGeom>
          <a:noFill/>
        </p:spPr>
        <p:txBody>
          <a:bodyPr wrap="none" rtlCol="0">
            <a:spAutoFit/>
          </a:bodyPr>
          <a:lstStyle>
            <a:defPPr>
              <a:defRPr lang="en-US"/>
            </a:defPPr>
            <a:lvl1pPr algn="ctr">
              <a:defRPr sz="1050" b="1"/>
            </a:lvl1pPr>
          </a:lstStyle>
          <a:p>
            <a:r>
              <a:rPr lang="pt-BR" dirty="0"/>
              <a:t>CPF</a:t>
            </a:r>
          </a:p>
        </p:txBody>
      </p:sp>
      <p:sp>
        <p:nvSpPr>
          <p:cNvPr id="73" name="CaixaDeTexto 72">
            <a:extLst>
              <a:ext uri="{FF2B5EF4-FFF2-40B4-BE49-F238E27FC236}">
                <a16:creationId xmlns:a16="http://schemas.microsoft.com/office/drawing/2014/main" id="{7ED5DAC1-B522-4A71-A209-879A35DCF041}"/>
              </a:ext>
            </a:extLst>
          </p:cNvPr>
          <p:cNvSpPr txBox="1"/>
          <p:nvPr/>
        </p:nvSpPr>
        <p:spPr>
          <a:xfrm>
            <a:off x="9025440" y="2294369"/>
            <a:ext cx="548547" cy="253916"/>
          </a:xfrm>
          <a:prstGeom prst="rect">
            <a:avLst/>
          </a:prstGeom>
          <a:noFill/>
        </p:spPr>
        <p:txBody>
          <a:bodyPr wrap="none" rtlCol="0">
            <a:spAutoFit/>
          </a:bodyPr>
          <a:lstStyle>
            <a:defPPr>
              <a:defRPr lang="en-US"/>
            </a:defPPr>
            <a:lvl1pPr algn="ctr">
              <a:defRPr sz="1050" b="1"/>
            </a:lvl1pPr>
          </a:lstStyle>
          <a:p>
            <a:r>
              <a:rPr lang="pt-BR" dirty="0"/>
              <a:t>NOME</a:t>
            </a:r>
          </a:p>
        </p:txBody>
      </p:sp>
      <p:sp>
        <p:nvSpPr>
          <p:cNvPr id="74" name="CaixaDeTexto 73">
            <a:extLst>
              <a:ext uri="{FF2B5EF4-FFF2-40B4-BE49-F238E27FC236}">
                <a16:creationId xmlns:a16="http://schemas.microsoft.com/office/drawing/2014/main" id="{08F76987-0C80-4982-B3D7-9A65E2BCCC41}"/>
              </a:ext>
            </a:extLst>
          </p:cNvPr>
          <p:cNvSpPr txBox="1"/>
          <p:nvPr/>
        </p:nvSpPr>
        <p:spPr>
          <a:xfrm>
            <a:off x="9458941" y="2300838"/>
            <a:ext cx="841897" cy="261610"/>
          </a:xfrm>
          <a:prstGeom prst="rect">
            <a:avLst/>
          </a:prstGeom>
          <a:noFill/>
        </p:spPr>
        <p:txBody>
          <a:bodyPr wrap="none" rtlCol="0">
            <a:spAutoFit/>
          </a:bodyPr>
          <a:lstStyle/>
          <a:p>
            <a:pPr algn="ctr"/>
            <a:r>
              <a:rPr lang="pt-BR" sz="1050" b="1" dirty="0"/>
              <a:t>ENDEREÇO</a:t>
            </a:r>
          </a:p>
        </p:txBody>
      </p:sp>
      <p:sp>
        <p:nvSpPr>
          <p:cNvPr id="75" name="CaixaDeTexto 74">
            <a:extLst>
              <a:ext uri="{FF2B5EF4-FFF2-40B4-BE49-F238E27FC236}">
                <a16:creationId xmlns:a16="http://schemas.microsoft.com/office/drawing/2014/main" id="{D84E75F8-31AF-434D-BC18-4B5B5D974885}"/>
              </a:ext>
            </a:extLst>
          </p:cNvPr>
          <p:cNvSpPr txBox="1"/>
          <p:nvPr/>
        </p:nvSpPr>
        <p:spPr>
          <a:xfrm>
            <a:off x="10260194" y="2294369"/>
            <a:ext cx="755335" cy="253916"/>
          </a:xfrm>
          <a:prstGeom prst="rect">
            <a:avLst/>
          </a:prstGeom>
          <a:noFill/>
        </p:spPr>
        <p:txBody>
          <a:bodyPr wrap="none" rtlCol="0">
            <a:spAutoFit/>
          </a:bodyPr>
          <a:lstStyle>
            <a:defPPr>
              <a:defRPr lang="en-US"/>
            </a:defPPr>
            <a:lvl1pPr algn="ctr">
              <a:defRPr sz="1050" b="1"/>
            </a:lvl1pPr>
          </a:lstStyle>
          <a:p>
            <a:r>
              <a:rPr lang="pt-BR" dirty="0"/>
              <a:t>TELEFONE</a:t>
            </a:r>
          </a:p>
        </p:txBody>
      </p:sp>
      <p:sp>
        <p:nvSpPr>
          <p:cNvPr id="76" name="CaixaDeTexto 75">
            <a:extLst>
              <a:ext uri="{FF2B5EF4-FFF2-40B4-BE49-F238E27FC236}">
                <a16:creationId xmlns:a16="http://schemas.microsoft.com/office/drawing/2014/main" id="{FB83C1F8-D0C6-452D-8C6F-8886ACDFC7BB}"/>
              </a:ext>
            </a:extLst>
          </p:cNvPr>
          <p:cNvSpPr txBox="1"/>
          <p:nvPr/>
        </p:nvSpPr>
        <p:spPr>
          <a:xfrm>
            <a:off x="4685115" y="6521430"/>
            <a:ext cx="675186" cy="253916"/>
          </a:xfrm>
          <a:prstGeom prst="rect">
            <a:avLst/>
          </a:prstGeom>
          <a:noFill/>
        </p:spPr>
        <p:txBody>
          <a:bodyPr wrap="none" rtlCol="0">
            <a:spAutoFit/>
          </a:bodyPr>
          <a:lstStyle>
            <a:defPPr>
              <a:defRPr lang="en-US"/>
            </a:defPPr>
            <a:lvl1pPr algn="ctr">
              <a:defRPr sz="1050" b="1"/>
            </a:lvl1pPr>
          </a:lstStyle>
          <a:p>
            <a:r>
              <a:rPr lang="pt-BR" dirty="0"/>
              <a:t>CÓDIGO</a:t>
            </a:r>
          </a:p>
        </p:txBody>
      </p:sp>
      <p:sp>
        <p:nvSpPr>
          <p:cNvPr id="77" name="CaixaDeTexto 76">
            <a:extLst>
              <a:ext uri="{FF2B5EF4-FFF2-40B4-BE49-F238E27FC236}">
                <a16:creationId xmlns:a16="http://schemas.microsoft.com/office/drawing/2014/main" id="{CEB35333-30B7-46AD-9A54-EF4F087F5E53}"/>
              </a:ext>
            </a:extLst>
          </p:cNvPr>
          <p:cNvSpPr txBox="1"/>
          <p:nvPr/>
        </p:nvSpPr>
        <p:spPr>
          <a:xfrm>
            <a:off x="5353838" y="6522828"/>
            <a:ext cx="548548" cy="253916"/>
          </a:xfrm>
          <a:prstGeom prst="rect">
            <a:avLst/>
          </a:prstGeom>
          <a:noFill/>
        </p:spPr>
        <p:txBody>
          <a:bodyPr wrap="none" rtlCol="0">
            <a:spAutoFit/>
          </a:bodyPr>
          <a:lstStyle>
            <a:defPPr>
              <a:defRPr lang="en-US"/>
            </a:defPPr>
            <a:lvl1pPr algn="ctr">
              <a:defRPr sz="1050" b="1"/>
            </a:lvl1pPr>
          </a:lstStyle>
          <a:p>
            <a:r>
              <a:rPr lang="pt-BR" dirty="0"/>
              <a:t>NOME</a:t>
            </a:r>
          </a:p>
        </p:txBody>
      </p:sp>
      <p:sp>
        <p:nvSpPr>
          <p:cNvPr id="78" name="CaixaDeTexto 77">
            <a:extLst>
              <a:ext uri="{FF2B5EF4-FFF2-40B4-BE49-F238E27FC236}">
                <a16:creationId xmlns:a16="http://schemas.microsoft.com/office/drawing/2014/main" id="{F5D181DA-E46C-4F2D-A012-F60C6BF928B1}"/>
              </a:ext>
            </a:extLst>
          </p:cNvPr>
          <p:cNvSpPr txBox="1"/>
          <p:nvPr/>
        </p:nvSpPr>
        <p:spPr>
          <a:xfrm>
            <a:off x="5896704" y="6522828"/>
            <a:ext cx="875561" cy="253916"/>
          </a:xfrm>
          <a:prstGeom prst="rect">
            <a:avLst/>
          </a:prstGeom>
          <a:noFill/>
        </p:spPr>
        <p:txBody>
          <a:bodyPr wrap="none" rtlCol="0">
            <a:spAutoFit/>
          </a:bodyPr>
          <a:lstStyle>
            <a:defPPr>
              <a:defRPr lang="en-US"/>
            </a:defPPr>
            <a:lvl1pPr algn="ctr">
              <a:defRPr sz="1050" b="1"/>
            </a:lvl1pPr>
          </a:lstStyle>
          <a:p>
            <a:r>
              <a:rPr lang="pt-BR" dirty="0"/>
              <a:t>RESULTADO</a:t>
            </a:r>
          </a:p>
        </p:txBody>
      </p:sp>
      <p:sp>
        <p:nvSpPr>
          <p:cNvPr id="79" name="CaixaDeTexto 78">
            <a:extLst>
              <a:ext uri="{FF2B5EF4-FFF2-40B4-BE49-F238E27FC236}">
                <a16:creationId xmlns:a16="http://schemas.microsoft.com/office/drawing/2014/main" id="{003CCE4D-BD29-4E94-B347-F667B5A3EC85}"/>
              </a:ext>
            </a:extLst>
          </p:cNvPr>
          <p:cNvSpPr txBox="1"/>
          <p:nvPr/>
        </p:nvSpPr>
        <p:spPr>
          <a:xfrm>
            <a:off x="2808967" y="3138140"/>
            <a:ext cx="256802" cy="253916"/>
          </a:xfrm>
          <a:prstGeom prst="rect">
            <a:avLst/>
          </a:prstGeom>
          <a:noFill/>
        </p:spPr>
        <p:txBody>
          <a:bodyPr wrap="none" rtlCol="0">
            <a:spAutoFit/>
          </a:bodyPr>
          <a:lstStyle>
            <a:defPPr>
              <a:defRPr lang="en-US"/>
            </a:defPPr>
            <a:lvl1pPr algn="ctr">
              <a:defRPr sz="1050" b="1"/>
            </a:lvl1pPr>
          </a:lstStyle>
          <a:p>
            <a:r>
              <a:rPr lang="pt-BR" dirty="0"/>
              <a:t>1</a:t>
            </a:r>
          </a:p>
        </p:txBody>
      </p:sp>
      <p:sp>
        <p:nvSpPr>
          <p:cNvPr id="80" name="CaixaDeTexto 79">
            <a:extLst>
              <a:ext uri="{FF2B5EF4-FFF2-40B4-BE49-F238E27FC236}">
                <a16:creationId xmlns:a16="http://schemas.microsoft.com/office/drawing/2014/main" id="{41E66A02-4A53-4C5A-877A-9FC1420F2109}"/>
              </a:ext>
            </a:extLst>
          </p:cNvPr>
          <p:cNvSpPr txBox="1"/>
          <p:nvPr/>
        </p:nvSpPr>
        <p:spPr>
          <a:xfrm>
            <a:off x="4483781" y="3133555"/>
            <a:ext cx="242375" cy="253916"/>
          </a:xfrm>
          <a:prstGeom prst="rect">
            <a:avLst/>
          </a:prstGeom>
          <a:noFill/>
        </p:spPr>
        <p:txBody>
          <a:bodyPr wrap="none" rtlCol="0">
            <a:spAutoFit/>
          </a:bodyPr>
          <a:lstStyle>
            <a:defPPr>
              <a:defRPr lang="en-US"/>
            </a:defPPr>
            <a:lvl1pPr algn="ctr">
              <a:defRPr sz="1050" b="1"/>
            </a:lvl1pPr>
          </a:lstStyle>
          <a:p>
            <a:r>
              <a:rPr lang="pt-BR" dirty="0"/>
              <a:t>*</a:t>
            </a:r>
          </a:p>
        </p:txBody>
      </p:sp>
      <p:sp>
        <p:nvSpPr>
          <p:cNvPr id="81" name="CaixaDeTexto 80">
            <a:extLst>
              <a:ext uri="{FF2B5EF4-FFF2-40B4-BE49-F238E27FC236}">
                <a16:creationId xmlns:a16="http://schemas.microsoft.com/office/drawing/2014/main" id="{D59111D1-5DA7-46E4-A688-994E9165346B}"/>
              </a:ext>
            </a:extLst>
          </p:cNvPr>
          <p:cNvSpPr txBox="1"/>
          <p:nvPr/>
        </p:nvSpPr>
        <p:spPr>
          <a:xfrm>
            <a:off x="6691149" y="3142651"/>
            <a:ext cx="242375" cy="253916"/>
          </a:xfrm>
          <a:prstGeom prst="rect">
            <a:avLst/>
          </a:prstGeom>
          <a:noFill/>
        </p:spPr>
        <p:txBody>
          <a:bodyPr wrap="none" rtlCol="0">
            <a:spAutoFit/>
          </a:bodyPr>
          <a:lstStyle>
            <a:defPPr>
              <a:defRPr lang="en-US"/>
            </a:defPPr>
            <a:lvl1pPr algn="ctr">
              <a:defRPr sz="1050" b="1"/>
            </a:lvl1pPr>
          </a:lstStyle>
          <a:p>
            <a:r>
              <a:rPr lang="pt-BR" dirty="0"/>
              <a:t>*</a:t>
            </a:r>
          </a:p>
        </p:txBody>
      </p:sp>
      <p:sp>
        <p:nvSpPr>
          <p:cNvPr id="82" name="CaixaDeTexto 81">
            <a:extLst>
              <a:ext uri="{FF2B5EF4-FFF2-40B4-BE49-F238E27FC236}">
                <a16:creationId xmlns:a16="http://schemas.microsoft.com/office/drawing/2014/main" id="{A0A1B42E-877C-483A-A352-81A1BCD309D8}"/>
              </a:ext>
            </a:extLst>
          </p:cNvPr>
          <p:cNvSpPr txBox="1"/>
          <p:nvPr/>
        </p:nvSpPr>
        <p:spPr>
          <a:xfrm>
            <a:off x="8349585" y="3121950"/>
            <a:ext cx="256802" cy="253916"/>
          </a:xfrm>
          <a:prstGeom prst="rect">
            <a:avLst/>
          </a:prstGeom>
          <a:noFill/>
        </p:spPr>
        <p:txBody>
          <a:bodyPr wrap="none" rtlCol="0">
            <a:spAutoFit/>
          </a:bodyPr>
          <a:lstStyle>
            <a:defPPr>
              <a:defRPr lang="en-US"/>
            </a:defPPr>
            <a:lvl1pPr algn="ctr">
              <a:defRPr sz="1050" b="1"/>
            </a:lvl1pPr>
          </a:lstStyle>
          <a:p>
            <a:r>
              <a:rPr lang="pt-BR" dirty="0"/>
              <a:t>1</a:t>
            </a:r>
          </a:p>
        </p:txBody>
      </p:sp>
      <p:sp>
        <p:nvSpPr>
          <p:cNvPr id="3" name="Elipse 2">
            <a:extLst>
              <a:ext uri="{FF2B5EF4-FFF2-40B4-BE49-F238E27FC236}">
                <a16:creationId xmlns:a16="http://schemas.microsoft.com/office/drawing/2014/main" id="{F813FC1E-E1BB-42EF-B4C1-FF2B653C872F}"/>
              </a:ext>
            </a:extLst>
          </p:cNvPr>
          <p:cNvSpPr/>
          <p:nvPr/>
        </p:nvSpPr>
        <p:spPr>
          <a:xfrm>
            <a:off x="561093" y="2205889"/>
            <a:ext cx="2818554" cy="668290"/>
          </a:xfrm>
          <a:prstGeom prst="ellipse">
            <a:avLst/>
          </a:prstGeom>
          <a:noFill/>
          <a:ln>
            <a:solidFill>
              <a:srgbClr val="FFC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Elipse 82">
            <a:extLst>
              <a:ext uri="{FF2B5EF4-FFF2-40B4-BE49-F238E27FC236}">
                <a16:creationId xmlns:a16="http://schemas.microsoft.com/office/drawing/2014/main" id="{03436E9E-E4BF-41E9-B611-C9637CBB706E}"/>
              </a:ext>
            </a:extLst>
          </p:cNvPr>
          <p:cNvSpPr/>
          <p:nvPr/>
        </p:nvSpPr>
        <p:spPr>
          <a:xfrm>
            <a:off x="5056307" y="4235127"/>
            <a:ext cx="1303010" cy="668290"/>
          </a:xfrm>
          <a:prstGeom prst="ellipse">
            <a:avLst/>
          </a:prstGeom>
          <a:noFill/>
          <a:ln>
            <a:solidFill>
              <a:srgbClr val="FFC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Elipse 83">
            <a:extLst>
              <a:ext uri="{FF2B5EF4-FFF2-40B4-BE49-F238E27FC236}">
                <a16:creationId xmlns:a16="http://schemas.microsoft.com/office/drawing/2014/main" id="{5FB6AA59-35E9-4107-8D1F-B371150FBE01}"/>
              </a:ext>
            </a:extLst>
          </p:cNvPr>
          <p:cNvSpPr/>
          <p:nvPr/>
        </p:nvSpPr>
        <p:spPr>
          <a:xfrm>
            <a:off x="8507444" y="2734520"/>
            <a:ext cx="2203183" cy="1390772"/>
          </a:xfrm>
          <a:prstGeom prst="ellipse">
            <a:avLst/>
          </a:prstGeom>
          <a:noFill/>
          <a:ln>
            <a:solidFill>
              <a:srgbClr val="FFC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5" name="CaixaDeTexto 84">
            <a:extLst>
              <a:ext uri="{FF2B5EF4-FFF2-40B4-BE49-F238E27FC236}">
                <a16:creationId xmlns:a16="http://schemas.microsoft.com/office/drawing/2014/main" id="{58DE1FF2-D076-4FF0-B40E-C25EF15F6D3F}"/>
              </a:ext>
            </a:extLst>
          </p:cNvPr>
          <p:cNvSpPr txBox="1"/>
          <p:nvPr/>
        </p:nvSpPr>
        <p:spPr>
          <a:xfrm>
            <a:off x="1325736" y="1845659"/>
            <a:ext cx="1292277" cy="369332"/>
          </a:xfrm>
          <a:prstGeom prst="rect">
            <a:avLst/>
          </a:prstGeom>
          <a:noFill/>
        </p:spPr>
        <p:txBody>
          <a:bodyPr wrap="none" rtlCol="0">
            <a:spAutoFit/>
          </a:bodyPr>
          <a:lstStyle>
            <a:defPPr>
              <a:defRPr lang="en-US"/>
            </a:defPPr>
            <a:lvl1pPr algn="ctr">
              <a:defRPr sz="1050" b="1"/>
            </a:lvl1pPr>
          </a:lstStyle>
          <a:p>
            <a:r>
              <a:rPr lang="pt-BR" sz="1800" dirty="0">
                <a:solidFill>
                  <a:srgbClr val="FFC000"/>
                </a:solidFill>
              </a:rPr>
              <a:t>ATRIBUTOS</a:t>
            </a:r>
          </a:p>
        </p:txBody>
      </p:sp>
      <p:sp>
        <p:nvSpPr>
          <p:cNvPr id="86" name="CaixaDeTexto 85">
            <a:extLst>
              <a:ext uri="{FF2B5EF4-FFF2-40B4-BE49-F238E27FC236}">
                <a16:creationId xmlns:a16="http://schemas.microsoft.com/office/drawing/2014/main" id="{F1F73529-1182-4781-B1F3-A1BA71768C69}"/>
              </a:ext>
            </a:extLst>
          </p:cNvPr>
          <p:cNvSpPr txBox="1"/>
          <p:nvPr/>
        </p:nvSpPr>
        <p:spPr>
          <a:xfrm>
            <a:off x="6251277" y="4718751"/>
            <a:ext cx="2089739" cy="369332"/>
          </a:xfrm>
          <a:prstGeom prst="rect">
            <a:avLst/>
          </a:prstGeom>
          <a:noFill/>
        </p:spPr>
        <p:txBody>
          <a:bodyPr wrap="none" rtlCol="0">
            <a:spAutoFit/>
          </a:bodyPr>
          <a:lstStyle>
            <a:defPPr>
              <a:defRPr lang="en-US"/>
            </a:defPPr>
            <a:lvl1pPr algn="ctr">
              <a:defRPr sz="1050" b="1"/>
            </a:lvl1pPr>
          </a:lstStyle>
          <a:p>
            <a:r>
              <a:rPr lang="pt-BR" sz="1800" dirty="0">
                <a:solidFill>
                  <a:srgbClr val="FFC000"/>
                </a:solidFill>
              </a:rPr>
              <a:t>RELACIONAMENTO</a:t>
            </a:r>
          </a:p>
        </p:txBody>
      </p:sp>
      <p:sp>
        <p:nvSpPr>
          <p:cNvPr id="87" name="CaixaDeTexto 86">
            <a:extLst>
              <a:ext uri="{FF2B5EF4-FFF2-40B4-BE49-F238E27FC236}">
                <a16:creationId xmlns:a16="http://schemas.microsoft.com/office/drawing/2014/main" id="{5CE067C5-6034-4592-B13C-607B93C95847}"/>
              </a:ext>
            </a:extLst>
          </p:cNvPr>
          <p:cNvSpPr txBox="1"/>
          <p:nvPr/>
        </p:nvSpPr>
        <p:spPr>
          <a:xfrm>
            <a:off x="9024613" y="4148669"/>
            <a:ext cx="1168846" cy="369332"/>
          </a:xfrm>
          <a:prstGeom prst="rect">
            <a:avLst/>
          </a:prstGeom>
          <a:noFill/>
        </p:spPr>
        <p:txBody>
          <a:bodyPr wrap="none" rtlCol="0">
            <a:spAutoFit/>
          </a:bodyPr>
          <a:lstStyle>
            <a:defPPr>
              <a:defRPr lang="en-US"/>
            </a:defPPr>
            <a:lvl1pPr algn="ctr">
              <a:defRPr sz="1050" b="1"/>
            </a:lvl1pPr>
          </a:lstStyle>
          <a:p>
            <a:r>
              <a:rPr lang="pt-BR" sz="1800" dirty="0">
                <a:solidFill>
                  <a:srgbClr val="FFC000"/>
                </a:solidFill>
              </a:rPr>
              <a:t>ENTIDADE</a:t>
            </a:r>
          </a:p>
        </p:txBody>
      </p:sp>
    </p:spTree>
    <p:extLst>
      <p:ext uri="{BB962C8B-B14F-4D97-AF65-F5344CB8AC3E}">
        <p14:creationId xmlns:p14="http://schemas.microsoft.com/office/powerpoint/2010/main" val="843313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1CF7A-2843-4B6A-8D0A-1A37A0AC05F9}"/>
              </a:ext>
            </a:extLst>
          </p:cNvPr>
          <p:cNvSpPr>
            <a:spLocks noGrp="1"/>
          </p:cNvSpPr>
          <p:nvPr>
            <p:ph type="title"/>
          </p:nvPr>
        </p:nvSpPr>
        <p:spPr/>
        <p:txBody>
          <a:bodyPr/>
          <a:lstStyle/>
          <a:p>
            <a:r>
              <a:rPr lang="pt-BR" dirty="0"/>
              <a:t>Tabela exemplo</a:t>
            </a:r>
          </a:p>
        </p:txBody>
      </p:sp>
      <p:graphicFrame>
        <p:nvGraphicFramePr>
          <p:cNvPr id="4" name="Tabela 3">
            <a:extLst>
              <a:ext uri="{FF2B5EF4-FFF2-40B4-BE49-F238E27FC236}">
                <a16:creationId xmlns:a16="http://schemas.microsoft.com/office/drawing/2014/main" id="{78D3EA25-CE24-45DC-BC2E-BABC7942211F}"/>
              </a:ext>
            </a:extLst>
          </p:cNvPr>
          <p:cNvGraphicFramePr>
            <a:graphicFrameLocks noGrp="1"/>
          </p:cNvGraphicFramePr>
          <p:nvPr>
            <p:extLst>
              <p:ext uri="{D42A27DB-BD31-4B8C-83A1-F6EECF244321}">
                <p14:modId xmlns:p14="http://schemas.microsoft.com/office/powerpoint/2010/main" val="521318918"/>
              </p:ext>
            </p:extLst>
          </p:nvPr>
        </p:nvGraphicFramePr>
        <p:xfrm>
          <a:off x="593246" y="2346383"/>
          <a:ext cx="11005507" cy="2543886"/>
        </p:xfrm>
        <a:graphic>
          <a:graphicData uri="http://schemas.openxmlformats.org/drawingml/2006/table">
            <a:tbl>
              <a:tblPr firstRow="1" bandRow="1">
                <a:tableStyleId>{3B4B98B0-60AC-42C2-AFA5-B58CD77FA1E5}</a:tableStyleId>
              </a:tblPr>
              <a:tblGrid>
                <a:gridCol w="1086928">
                  <a:extLst>
                    <a:ext uri="{9D8B030D-6E8A-4147-A177-3AD203B41FA5}">
                      <a16:colId xmlns:a16="http://schemas.microsoft.com/office/drawing/2014/main" val="1665661768"/>
                    </a:ext>
                  </a:extLst>
                </a:gridCol>
                <a:gridCol w="2191109">
                  <a:extLst>
                    <a:ext uri="{9D8B030D-6E8A-4147-A177-3AD203B41FA5}">
                      <a16:colId xmlns:a16="http://schemas.microsoft.com/office/drawing/2014/main" val="3984264995"/>
                    </a:ext>
                  </a:extLst>
                </a:gridCol>
                <a:gridCol w="1699404">
                  <a:extLst>
                    <a:ext uri="{9D8B030D-6E8A-4147-A177-3AD203B41FA5}">
                      <a16:colId xmlns:a16="http://schemas.microsoft.com/office/drawing/2014/main" val="980939740"/>
                    </a:ext>
                  </a:extLst>
                </a:gridCol>
                <a:gridCol w="2208362">
                  <a:extLst>
                    <a:ext uri="{9D8B030D-6E8A-4147-A177-3AD203B41FA5}">
                      <a16:colId xmlns:a16="http://schemas.microsoft.com/office/drawing/2014/main" val="3778798068"/>
                    </a:ext>
                  </a:extLst>
                </a:gridCol>
                <a:gridCol w="1328468">
                  <a:extLst>
                    <a:ext uri="{9D8B030D-6E8A-4147-A177-3AD203B41FA5}">
                      <a16:colId xmlns:a16="http://schemas.microsoft.com/office/drawing/2014/main" val="1782256102"/>
                    </a:ext>
                  </a:extLst>
                </a:gridCol>
                <a:gridCol w="1388853">
                  <a:extLst>
                    <a:ext uri="{9D8B030D-6E8A-4147-A177-3AD203B41FA5}">
                      <a16:colId xmlns:a16="http://schemas.microsoft.com/office/drawing/2014/main" val="4030228709"/>
                    </a:ext>
                  </a:extLst>
                </a:gridCol>
                <a:gridCol w="1102383">
                  <a:extLst>
                    <a:ext uri="{9D8B030D-6E8A-4147-A177-3AD203B41FA5}">
                      <a16:colId xmlns:a16="http://schemas.microsoft.com/office/drawing/2014/main" val="3614544498"/>
                    </a:ext>
                  </a:extLst>
                </a:gridCol>
              </a:tblGrid>
              <a:tr h="323304">
                <a:tc>
                  <a:txBody>
                    <a:bodyPr/>
                    <a:lstStyle/>
                    <a:p>
                      <a:pPr algn="l" fontAlgn="t"/>
                      <a:r>
                        <a:rPr lang="pt-BR" sz="1400" dirty="0" err="1">
                          <a:effectLst/>
                        </a:rPr>
                        <a:t>CustomerID</a:t>
                      </a:r>
                      <a:endParaRPr lang="pt-BR" sz="1400" dirty="0">
                        <a:effectLst/>
                      </a:endParaRPr>
                    </a:p>
                  </a:txBody>
                  <a:tcPr marL="152400" marR="76200" marT="76200" marB="76200"/>
                </a:tc>
                <a:tc>
                  <a:txBody>
                    <a:bodyPr/>
                    <a:lstStyle/>
                    <a:p>
                      <a:pPr algn="l" fontAlgn="t"/>
                      <a:r>
                        <a:rPr lang="pt-BR" sz="1400">
                          <a:effectLst/>
                        </a:rPr>
                        <a:t>CustomerName</a:t>
                      </a:r>
                    </a:p>
                  </a:txBody>
                  <a:tcPr marL="76200" marR="76200" marT="76200" marB="76200"/>
                </a:tc>
                <a:tc>
                  <a:txBody>
                    <a:bodyPr/>
                    <a:lstStyle/>
                    <a:p>
                      <a:pPr algn="l" fontAlgn="t"/>
                      <a:r>
                        <a:rPr lang="pt-BR" sz="1400">
                          <a:effectLst/>
                        </a:rPr>
                        <a:t>ContactName</a:t>
                      </a:r>
                    </a:p>
                  </a:txBody>
                  <a:tcPr marL="76200" marR="76200" marT="76200" marB="76200"/>
                </a:tc>
                <a:tc>
                  <a:txBody>
                    <a:bodyPr/>
                    <a:lstStyle/>
                    <a:p>
                      <a:pPr algn="l" fontAlgn="t"/>
                      <a:r>
                        <a:rPr lang="pt-BR" sz="1400">
                          <a:effectLst/>
                        </a:rPr>
                        <a:t>Address</a:t>
                      </a:r>
                    </a:p>
                  </a:txBody>
                  <a:tcPr marL="76200" marR="76200" marT="76200" marB="76200"/>
                </a:tc>
                <a:tc>
                  <a:txBody>
                    <a:bodyPr/>
                    <a:lstStyle/>
                    <a:p>
                      <a:pPr algn="l" fontAlgn="t"/>
                      <a:r>
                        <a:rPr lang="pt-BR" sz="1400">
                          <a:effectLst/>
                        </a:rPr>
                        <a:t>City</a:t>
                      </a:r>
                    </a:p>
                  </a:txBody>
                  <a:tcPr marL="76200" marR="76200" marT="76200" marB="76200"/>
                </a:tc>
                <a:tc>
                  <a:txBody>
                    <a:bodyPr/>
                    <a:lstStyle/>
                    <a:p>
                      <a:pPr algn="l" fontAlgn="t"/>
                      <a:r>
                        <a:rPr lang="pt-BR" sz="1400">
                          <a:effectLst/>
                        </a:rPr>
                        <a:t>PostalCode</a:t>
                      </a:r>
                    </a:p>
                  </a:txBody>
                  <a:tcPr marL="76200" marR="76200" marT="76200" marB="76200"/>
                </a:tc>
                <a:tc>
                  <a:txBody>
                    <a:bodyPr/>
                    <a:lstStyle/>
                    <a:p>
                      <a:pPr algn="l" fontAlgn="t"/>
                      <a:r>
                        <a:rPr lang="pt-BR" sz="1400">
                          <a:effectLst/>
                        </a:rPr>
                        <a:t>Country</a:t>
                      </a:r>
                    </a:p>
                  </a:txBody>
                  <a:tcPr marL="76200" marR="76200" marT="76200" marB="76200"/>
                </a:tc>
                <a:extLst>
                  <a:ext uri="{0D108BD9-81ED-4DB2-BD59-A6C34878D82A}">
                    <a16:rowId xmlns:a16="http://schemas.microsoft.com/office/drawing/2014/main" val="3761342124"/>
                  </a:ext>
                </a:extLst>
              </a:tr>
              <a:tr h="700491">
                <a:tc>
                  <a:txBody>
                    <a:bodyPr/>
                    <a:lstStyle/>
                    <a:p>
                      <a:pPr algn="ctr" fontAlgn="t"/>
                      <a:r>
                        <a:rPr lang="pt-BR" sz="1400" b="1" dirty="0">
                          <a:effectLst/>
                        </a:rPr>
                        <a:t>1</a:t>
                      </a:r>
                      <a:br>
                        <a:rPr lang="pt-BR" sz="1400" b="1" dirty="0">
                          <a:effectLst/>
                        </a:rPr>
                      </a:br>
                      <a:br>
                        <a:rPr lang="pt-BR" sz="1400" b="1" dirty="0">
                          <a:effectLst/>
                        </a:rPr>
                      </a:br>
                      <a:endParaRPr lang="pt-BR" sz="1400" b="1" dirty="0">
                        <a:effectLst/>
                      </a:endParaRPr>
                    </a:p>
                  </a:txBody>
                  <a:tcPr marL="152400" marR="76200" marT="76200" marB="76200"/>
                </a:tc>
                <a:tc>
                  <a:txBody>
                    <a:bodyPr/>
                    <a:lstStyle/>
                    <a:p>
                      <a:pPr algn="l" fontAlgn="t"/>
                      <a:r>
                        <a:rPr lang="pt-BR" sz="1400">
                          <a:effectLst/>
                        </a:rPr>
                        <a:t>Alfreds Futterkiste</a:t>
                      </a:r>
                    </a:p>
                  </a:txBody>
                  <a:tcPr marL="76200" marR="76200" marT="76200" marB="76200"/>
                </a:tc>
                <a:tc>
                  <a:txBody>
                    <a:bodyPr/>
                    <a:lstStyle/>
                    <a:p>
                      <a:pPr algn="l" fontAlgn="t"/>
                      <a:r>
                        <a:rPr lang="pt-BR" sz="1400">
                          <a:effectLst/>
                        </a:rPr>
                        <a:t>Maria Anders</a:t>
                      </a:r>
                    </a:p>
                  </a:txBody>
                  <a:tcPr marL="76200" marR="76200" marT="76200" marB="76200"/>
                </a:tc>
                <a:tc>
                  <a:txBody>
                    <a:bodyPr/>
                    <a:lstStyle/>
                    <a:p>
                      <a:pPr algn="l" fontAlgn="t"/>
                      <a:r>
                        <a:rPr lang="pt-BR" sz="1400">
                          <a:effectLst/>
                        </a:rPr>
                        <a:t>Obere Str. 57</a:t>
                      </a:r>
                    </a:p>
                  </a:txBody>
                  <a:tcPr marL="76200" marR="76200" marT="76200" marB="76200"/>
                </a:tc>
                <a:tc>
                  <a:txBody>
                    <a:bodyPr/>
                    <a:lstStyle/>
                    <a:p>
                      <a:pPr algn="l" fontAlgn="t"/>
                      <a:r>
                        <a:rPr lang="pt-BR" sz="1400">
                          <a:effectLst/>
                        </a:rPr>
                        <a:t>Berlin</a:t>
                      </a:r>
                    </a:p>
                  </a:txBody>
                  <a:tcPr marL="76200" marR="76200" marT="76200" marB="76200"/>
                </a:tc>
                <a:tc>
                  <a:txBody>
                    <a:bodyPr/>
                    <a:lstStyle/>
                    <a:p>
                      <a:pPr algn="l" fontAlgn="t"/>
                      <a:r>
                        <a:rPr lang="pt-BR" sz="1400">
                          <a:effectLst/>
                        </a:rPr>
                        <a:t>12209</a:t>
                      </a:r>
                    </a:p>
                  </a:txBody>
                  <a:tcPr marL="76200" marR="76200" marT="76200" marB="76200"/>
                </a:tc>
                <a:tc>
                  <a:txBody>
                    <a:bodyPr/>
                    <a:lstStyle/>
                    <a:p>
                      <a:pPr algn="l" fontAlgn="t"/>
                      <a:r>
                        <a:rPr lang="pt-BR" sz="1400">
                          <a:effectLst/>
                        </a:rPr>
                        <a:t>Germany</a:t>
                      </a:r>
                    </a:p>
                  </a:txBody>
                  <a:tcPr marL="76200" marR="76200" marT="76200" marB="76200"/>
                </a:tc>
                <a:extLst>
                  <a:ext uri="{0D108BD9-81ED-4DB2-BD59-A6C34878D82A}">
                    <a16:rowId xmlns:a16="http://schemas.microsoft.com/office/drawing/2014/main" val="2003648198"/>
                  </a:ext>
                </a:extLst>
              </a:tr>
              <a:tr h="511897">
                <a:tc>
                  <a:txBody>
                    <a:bodyPr/>
                    <a:lstStyle/>
                    <a:p>
                      <a:pPr algn="ctr" fontAlgn="t"/>
                      <a:r>
                        <a:rPr lang="pt-BR" sz="1400" b="1" dirty="0">
                          <a:effectLst/>
                        </a:rPr>
                        <a:t>2</a:t>
                      </a:r>
                    </a:p>
                  </a:txBody>
                  <a:tcPr marL="152400" marR="76200" marT="76200" marB="76200"/>
                </a:tc>
                <a:tc>
                  <a:txBody>
                    <a:bodyPr/>
                    <a:lstStyle/>
                    <a:p>
                      <a:pPr algn="l" fontAlgn="t"/>
                      <a:r>
                        <a:rPr lang="es-ES" sz="1400">
                          <a:effectLst/>
                        </a:rPr>
                        <a:t>Ana Trujillo Emparedados y helados</a:t>
                      </a:r>
                    </a:p>
                  </a:txBody>
                  <a:tcPr marL="76200" marR="76200" marT="76200" marB="76200"/>
                </a:tc>
                <a:tc>
                  <a:txBody>
                    <a:bodyPr/>
                    <a:lstStyle/>
                    <a:p>
                      <a:pPr algn="l" fontAlgn="t"/>
                      <a:r>
                        <a:rPr lang="pt-BR" sz="1400">
                          <a:effectLst/>
                        </a:rPr>
                        <a:t>Ana Trujillo</a:t>
                      </a:r>
                    </a:p>
                  </a:txBody>
                  <a:tcPr marL="76200" marR="76200" marT="76200" marB="76200"/>
                </a:tc>
                <a:tc>
                  <a:txBody>
                    <a:bodyPr/>
                    <a:lstStyle/>
                    <a:p>
                      <a:pPr algn="l" fontAlgn="t"/>
                      <a:r>
                        <a:rPr lang="es-ES" sz="1400">
                          <a:effectLst/>
                        </a:rPr>
                        <a:t>Avda. de la Constitución 2222</a:t>
                      </a:r>
                    </a:p>
                  </a:txBody>
                  <a:tcPr marL="76200" marR="76200" marT="76200" marB="76200"/>
                </a:tc>
                <a:tc>
                  <a:txBody>
                    <a:bodyPr/>
                    <a:lstStyle/>
                    <a:p>
                      <a:pPr algn="l" fontAlgn="t"/>
                      <a:r>
                        <a:rPr lang="pt-BR" sz="1400">
                          <a:effectLst/>
                        </a:rPr>
                        <a:t>México D.F.</a:t>
                      </a:r>
                    </a:p>
                  </a:txBody>
                  <a:tcPr marL="76200" marR="76200" marT="76200" marB="76200"/>
                </a:tc>
                <a:tc>
                  <a:txBody>
                    <a:bodyPr/>
                    <a:lstStyle/>
                    <a:p>
                      <a:pPr algn="l" fontAlgn="t"/>
                      <a:r>
                        <a:rPr lang="pt-BR" sz="1400">
                          <a:effectLst/>
                        </a:rPr>
                        <a:t>05021</a:t>
                      </a:r>
                    </a:p>
                  </a:txBody>
                  <a:tcPr marL="76200" marR="76200" marT="76200" marB="76200"/>
                </a:tc>
                <a:tc>
                  <a:txBody>
                    <a:bodyPr/>
                    <a:lstStyle/>
                    <a:p>
                      <a:pPr algn="l" fontAlgn="t"/>
                      <a:r>
                        <a:rPr lang="pt-BR" sz="1400">
                          <a:effectLst/>
                        </a:rPr>
                        <a:t>Mexico</a:t>
                      </a:r>
                    </a:p>
                  </a:txBody>
                  <a:tcPr marL="76200" marR="76200" marT="76200" marB="76200"/>
                </a:tc>
                <a:extLst>
                  <a:ext uri="{0D108BD9-81ED-4DB2-BD59-A6C34878D82A}">
                    <a16:rowId xmlns:a16="http://schemas.microsoft.com/office/drawing/2014/main" val="1827319227"/>
                  </a:ext>
                </a:extLst>
              </a:tr>
              <a:tr h="440766">
                <a:tc>
                  <a:txBody>
                    <a:bodyPr/>
                    <a:lstStyle/>
                    <a:p>
                      <a:pPr algn="ctr" fontAlgn="t"/>
                      <a:r>
                        <a:rPr lang="pt-BR" sz="1400" b="1" dirty="0">
                          <a:effectLst/>
                        </a:rPr>
                        <a:t>3</a:t>
                      </a:r>
                    </a:p>
                  </a:txBody>
                  <a:tcPr marL="152400" marR="76200" marT="76200" marB="76200"/>
                </a:tc>
                <a:tc>
                  <a:txBody>
                    <a:bodyPr/>
                    <a:lstStyle/>
                    <a:p>
                      <a:pPr algn="l" fontAlgn="t"/>
                      <a:r>
                        <a:rPr lang="pt-BR" sz="1400">
                          <a:effectLst/>
                        </a:rPr>
                        <a:t>Antonio Moreno Taquería</a:t>
                      </a:r>
                    </a:p>
                  </a:txBody>
                  <a:tcPr marL="76200" marR="76200" marT="76200" marB="76200"/>
                </a:tc>
                <a:tc>
                  <a:txBody>
                    <a:bodyPr/>
                    <a:lstStyle/>
                    <a:p>
                      <a:pPr algn="l" fontAlgn="t"/>
                      <a:r>
                        <a:rPr lang="pt-BR" sz="1400">
                          <a:effectLst/>
                        </a:rPr>
                        <a:t>Antonio Moreno</a:t>
                      </a:r>
                    </a:p>
                  </a:txBody>
                  <a:tcPr marL="76200" marR="76200" marT="76200" marB="76200"/>
                </a:tc>
                <a:tc>
                  <a:txBody>
                    <a:bodyPr/>
                    <a:lstStyle/>
                    <a:p>
                      <a:pPr algn="l" fontAlgn="t"/>
                      <a:r>
                        <a:rPr lang="pt-BR" sz="1400">
                          <a:effectLst/>
                        </a:rPr>
                        <a:t>Mataderos 2312</a:t>
                      </a:r>
                    </a:p>
                  </a:txBody>
                  <a:tcPr marL="76200" marR="76200" marT="76200" marB="76200"/>
                </a:tc>
                <a:tc>
                  <a:txBody>
                    <a:bodyPr/>
                    <a:lstStyle/>
                    <a:p>
                      <a:pPr algn="l" fontAlgn="t"/>
                      <a:r>
                        <a:rPr lang="pt-BR" sz="1400">
                          <a:effectLst/>
                        </a:rPr>
                        <a:t>México D.F.</a:t>
                      </a:r>
                    </a:p>
                  </a:txBody>
                  <a:tcPr marL="76200" marR="76200" marT="76200" marB="76200"/>
                </a:tc>
                <a:tc>
                  <a:txBody>
                    <a:bodyPr/>
                    <a:lstStyle/>
                    <a:p>
                      <a:pPr algn="l" fontAlgn="t"/>
                      <a:r>
                        <a:rPr lang="pt-BR" sz="1400">
                          <a:effectLst/>
                        </a:rPr>
                        <a:t>05023</a:t>
                      </a:r>
                    </a:p>
                  </a:txBody>
                  <a:tcPr marL="76200" marR="76200" marT="76200" marB="76200"/>
                </a:tc>
                <a:tc>
                  <a:txBody>
                    <a:bodyPr/>
                    <a:lstStyle/>
                    <a:p>
                      <a:pPr algn="l" fontAlgn="t"/>
                      <a:r>
                        <a:rPr lang="pt-BR" sz="1400">
                          <a:effectLst/>
                        </a:rPr>
                        <a:t>Mexico</a:t>
                      </a:r>
                    </a:p>
                  </a:txBody>
                  <a:tcPr marL="76200" marR="76200" marT="76200" marB="76200"/>
                </a:tc>
                <a:extLst>
                  <a:ext uri="{0D108BD9-81ED-4DB2-BD59-A6C34878D82A}">
                    <a16:rowId xmlns:a16="http://schemas.microsoft.com/office/drawing/2014/main" val="3051874194"/>
                  </a:ext>
                </a:extLst>
              </a:tr>
              <a:tr h="291932">
                <a:tc>
                  <a:txBody>
                    <a:bodyPr/>
                    <a:lstStyle/>
                    <a:p>
                      <a:pPr algn="ctr" fontAlgn="t"/>
                      <a:r>
                        <a:rPr lang="pt-BR" sz="1400" b="1" dirty="0">
                          <a:effectLst/>
                        </a:rPr>
                        <a:t>4</a:t>
                      </a:r>
                    </a:p>
                  </a:txBody>
                  <a:tcPr marL="152400" marR="76200" marT="76200" marB="76200"/>
                </a:tc>
                <a:tc>
                  <a:txBody>
                    <a:bodyPr/>
                    <a:lstStyle/>
                    <a:p>
                      <a:pPr algn="l" fontAlgn="t"/>
                      <a:r>
                        <a:rPr lang="pt-BR" sz="1400" dirty="0" err="1">
                          <a:effectLst/>
                        </a:rPr>
                        <a:t>Around</a:t>
                      </a:r>
                      <a:r>
                        <a:rPr lang="pt-BR" sz="1400" dirty="0">
                          <a:effectLst/>
                        </a:rPr>
                        <a:t> </a:t>
                      </a:r>
                      <a:r>
                        <a:rPr lang="pt-BR" sz="1400" dirty="0" err="1">
                          <a:effectLst/>
                        </a:rPr>
                        <a:t>the</a:t>
                      </a:r>
                      <a:r>
                        <a:rPr lang="pt-BR" sz="1400" dirty="0">
                          <a:effectLst/>
                        </a:rPr>
                        <a:t> Horn</a:t>
                      </a:r>
                    </a:p>
                  </a:txBody>
                  <a:tcPr marL="76200" marR="76200" marT="76200" marB="76200"/>
                </a:tc>
                <a:tc>
                  <a:txBody>
                    <a:bodyPr/>
                    <a:lstStyle/>
                    <a:p>
                      <a:pPr algn="l" fontAlgn="t"/>
                      <a:r>
                        <a:rPr lang="pt-BR" sz="1400" dirty="0">
                          <a:effectLst/>
                        </a:rPr>
                        <a:t>Thomas </a:t>
                      </a:r>
                      <a:r>
                        <a:rPr lang="pt-BR" sz="1400" dirty="0" err="1">
                          <a:effectLst/>
                        </a:rPr>
                        <a:t>Hardy</a:t>
                      </a:r>
                      <a:endParaRPr lang="pt-BR" sz="1400" dirty="0">
                        <a:effectLst/>
                      </a:endParaRPr>
                    </a:p>
                  </a:txBody>
                  <a:tcPr marL="76200" marR="76200" marT="76200" marB="76200"/>
                </a:tc>
                <a:tc>
                  <a:txBody>
                    <a:bodyPr/>
                    <a:lstStyle/>
                    <a:p>
                      <a:pPr algn="l" fontAlgn="t"/>
                      <a:r>
                        <a:rPr lang="pt-BR" sz="1400">
                          <a:effectLst/>
                        </a:rPr>
                        <a:t>120 Hanover Sq.</a:t>
                      </a:r>
                    </a:p>
                  </a:txBody>
                  <a:tcPr marL="76200" marR="76200" marT="76200" marB="76200"/>
                </a:tc>
                <a:tc>
                  <a:txBody>
                    <a:bodyPr/>
                    <a:lstStyle/>
                    <a:p>
                      <a:pPr algn="l" fontAlgn="t"/>
                      <a:r>
                        <a:rPr lang="pt-BR" sz="1400">
                          <a:effectLst/>
                        </a:rPr>
                        <a:t>London</a:t>
                      </a:r>
                    </a:p>
                  </a:txBody>
                  <a:tcPr marL="76200" marR="76200" marT="76200" marB="76200"/>
                </a:tc>
                <a:tc>
                  <a:txBody>
                    <a:bodyPr/>
                    <a:lstStyle/>
                    <a:p>
                      <a:pPr algn="l" fontAlgn="t"/>
                      <a:r>
                        <a:rPr lang="pt-BR" sz="1400">
                          <a:effectLst/>
                        </a:rPr>
                        <a:t>WA1 1DP</a:t>
                      </a:r>
                    </a:p>
                  </a:txBody>
                  <a:tcPr marL="76200" marR="76200" marT="76200" marB="76200"/>
                </a:tc>
                <a:tc>
                  <a:txBody>
                    <a:bodyPr/>
                    <a:lstStyle/>
                    <a:p>
                      <a:pPr algn="l" fontAlgn="t"/>
                      <a:r>
                        <a:rPr lang="pt-BR" sz="1400" dirty="0">
                          <a:effectLst/>
                        </a:rPr>
                        <a:t>UK</a:t>
                      </a:r>
                    </a:p>
                  </a:txBody>
                  <a:tcPr marL="76200" marR="76200" marT="76200" marB="76200"/>
                </a:tc>
                <a:extLst>
                  <a:ext uri="{0D108BD9-81ED-4DB2-BD59-A6C34878D82A}">
                    <a16:rowId xmlns:a16="http://schemas.microsoft.com/office/drawing/2014/main" val="3106279406"/>
                  </a:ext>
                </a:extLst>
              </a:tr>
            </a:tbl>
          </a:graphicData>
        </a:graphic>
      </p:graphicFrame>
    </p:spTree>
    <p:extLst>
      <p:ext uri="{BB962C8B-B14F-4D97-AF65-F5344CB8AC3E}">
        <p14:creationId xmlns:p14="http://schemas.microsoft.com/office/powerpoint/2010/main" val="21040092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43FE8-0C51-4A30-8A84-B2B2EADAD839}"/>
              </a:ext>
            </a:extLst>
          </p:cNvPr>
          <p:cNvSpPr>
            <a:spLocks noGrp="1"/>
          </p:cNvSpPr>
          <p:nvPr>
            <p:ph type="title"/>
          </p:nvPr>
        </p:nvSpPr>
        <p:spPr/>
        <p:txBody>
          <a:bodyPr/>
          <a:lstStyle/>
          <a:p>
            <a:r>
              <a:rPr lang="pt-BR" dirty="0"/>
              <a:t>Update </a:t>
            </a:r>
            <a:r>
              <a:rPr lang="pt-BR" dirty="0" err="1"/>
              <a:t>table</a:t>
            </a:r>
            <a:endParaRPr lang="pt-BR" dirty="0"/>
          </a:p>
        </p:txBody>
      </p:sp>
      <p:sp>
        <p:nvSpPr>
          <p:cNvPr id="3" name="Espaço Reservado para Conteúdo 2">
            <a:extLst>
              <a:ext uri="{FF2B5EF4-FFF2-40B4-BE49-F238E27FC236}">
                <a16:creationId xmlns:a16="http://schemas.microsoft.com/office/drawing/2014/main" id="{24282AB9-6B0D-4752-A0D1-992A1DB4566E}"/>
              </a:ext>
            </a:extLst>
          </p:cNvPr>
          <p:cNvSpPr>
            <a:spLocks noGrp="1"/>
          </p:cNvSpPr>
          <p:nvPr>
            <p:ph idx="1"/>
          </p:nvPr>
        </p:nvSpPr>
        <p:spPr/>
        <p:txBody>
          <a:bodyPr/>
          <a:lstStyle/>
          <a:p>
            <a:pPr>
              <a:lnSpc>
                <a:spcPct val="150000"/>
              </a:lnSpc>
            </a:pPr>
            <a:r>
              <a:rPr lang="pt-BR" dirty="0"/>
              <a:t>A instrução a seguir irá atualizar o cliente cujo ID é igual a 1 (</a:t>
            </a:r>
            <a:r>
              <a:rPr lang="pt-BR" dirty="0" err="1"/>
              <a:t>CustomerID</a:t>
            </a:r>
            <a:r>
              <a:rPr lang="pt-BR" dirty="0"/>
              <a:t> = 1) com um novo contato e uma nova cidade.</a:t>
            </a:r>
          </a:p>
        </p:txBody>
      </p:sp>
      <p:sp>
        <p:nvSpPr>
          <p:cNvPr id="4" name="Retângulo 3">
            <a:extLst>
              <a:ext uri="{FF2B5EF4-FFF2-40B4-BE49-F238E27FC236}">
                <a16:creationId xmlns:a16="http://schemas.microsoft.com/office/drawing/2014/main" id="{7F7A4271-999C-4B26-9321-B9ADB3001A3E}"/>
              </a:ext>
            </a:extLst>
          </p:cNvPr>
          <p:cNvSpPr/>
          <p:nvPr/>
        </p:nvSpPr>
        <p:spPr>
          <a:xfrm>
            <a:off x="2467155" y="4097548"/>
            <a:ext cx="7654506" cy="1345722"/>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UPDATE </a:t>
            </a:r>
            <a:r>
              <a:rPr lang="en-US" sz="1400" b="1" dirty="0">
                <a:solidFill>
                  <a:schemeClr val="tx1"/>
                </a:solidFill>
                <a:latin typeface="Courier New" panose="02070309020205020404" pitchFamily="49" charset="0"/>
                <a:cs typeface="Courier New" panose="02070309020205020404" pitchFamily="49" charset="0"/>
              </a:rPr>
              <a:t>Customers</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SET </a:t>
            </a:r>
            <a:r>
              <a:rPr lang="en-US" sz="1400" b="1" dirty="0" err="1">
                <a:solidFill>
                  <a:schemeClr val="tx1"/>
                </a:solidFill>
                <a:latin typeface="Courier New" panose="02070309020205020404" pitchFamily="49" charset="0"/>
                <a:cs typeface="Courier New" panose="02070309020205020404" pitchFamily="49" charset="0"/>
              </a:rPr>
              <a:t>ContactName</a:t>
            </a:r>
            <a:r>
              <a:rPr lang="en-US" sz="1400" b="1" dirty="0">
                <a:solidFill>
                  <a:schemeClr val="tx1"/>
                </a:solidFill>
                <a:latin typeface="Courier New" panose="02070309020205020404" pitchFamily="49" charset="0"/>
                <a:cs typeface="Courier New" panose="02070309020205020404" pitchFamily="49" charset="0"/>
              </a:rPr>
              <a:t> = 'Alfred Schmidt', City = 'Frankfurt'</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WHERE </a:t>
            </a:r>
            <a:r>
              <a:rPr lang="en-US" sz="1400" b="1" dirty="0" err="1">
                <a:solidFill>
                  <a:schemeClr val="tx1"/>
                </a:solidFill>
                <a:latin typeface="Courier New" panose="02070309020205020404" pitchFamily="49" charset="0"/>
                <a:cs typeface="Courier New" panose="02070309020205020404" pitchFamily="49" charset="0"/>
              </a:rPr>
              <a:t>CustomerID</a:t>
            </a:r>
            <a:r>
              <a:rPr lang="en-US" sz="1400" b="1" dirty="0">
                <a:solidFill>
                  <a:schemeClr val="tx1"/>
                </a:solidFill>
                <a:latin typeface="Courier New" panose="02070309020205020404" pitchFamily="49" charset="0"/>
                <a:cs typeface="Courier New" panose="02070309020205020404" pitchFamily="49" charset="0"/>
              </a:rPr>
              <a:t> = 1;</a:t>
            </a:r>
            <a:endParaRPr lang="pt-BR" sz="1400" b="1" dirty="0">
              <a:solidFill>
                <a:schemeClr val="tx1"/>
              </a:solidFill>
              <a:latin typeface="Courier New" panose="02070309020205020404" pitchFamily="49" charset="0"/>
              <a:cs typeface="Courier New" panose="02070309020205020404" pitchFamily="49" charset="0"/>
            </a:endParaRPr>
          </a:p>
        </p:txBody>
      </p:sp>
      <p:sp>
        <p:nvSpPr>
          <p:cNvPr id="5" name="CaixaDeTexto 4">
            <a:extLst>
              <a:ext uri="{FF2B5EF4-FFF2-40B4-BE49-F238E27FC236}">
                <a16:creationId xmlns:a16="http://schemas.microsoft.com/office/drawing/2014/main" id="{62A2604B-A141-4516-9597-6803F9358CD7}"/>
              </a:ext>
            </a:extLst>
          </p:cNvPr>
          <p:cNvSpPr txBox="1"/>
          <p:nvPr/>
        </p:nvSpPr>
        <p:spPr>
          <a:xfrm>
            <a:off x="2467155" y="3711714"/>
            <a:ext cx="889987" cy="369332"/>
          </a:xfrm>
          <a:prstGeom prst="rect">
            <a:avLst/>
          </a:prstGeom>
          <a:noFill/>
        </p:spPr>
        <p:txBody>
          <a:bodyPr wrap="none" rtlCol="0">
            <a:spAutoFit/>
          </a:bodyPr>
          <a:lstStyle/>
          <a:p>
            <a:r>
              <a:rPr lang="pt-BR" b="1" dirty="0"/>
              <a:t>Sintaxe</a:t>
            </a:r>
          </a:p>
        </p:txBody>
      </p:sp>
    </p:spTree>
    <p:extLst>
      <p:ext uri="{BB962C8B-B14F-4D97-AF65-F5344CB8AC3E}">
        <p14:creationId xmlns:p14="http://schemas.microsoft.com/office/powerpoint/2010/main" val="15594344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1CF7A-2843-4B6A-8D0A-1A37A0AC05F9}"/>
              </a:ext>
            </a:extLst>
          </p:cNvPr>
          <p:cNvSpPr>
            <a:spLocks noGrp="1"/>
          </p:cNvSpPr>
          <p:nvPr>
            <p:ph type="title"/>
          </p:nvPr>
        </p:nvSpPr>
        <p:spPr/>
        <p:txBody>
          <a:bodyPr/>
          <a:lstStyle/>
          <a:p>
            <a:r>
              <a:rPr lang="pt-BR" dirty="0"/>
              <a:t>Tabela exemplo</a:t>
            </a:r>
          </a:p>
        </p:txBody>
      </p:sp>
      <p:graphicFrame>
        <p:nvGraphicFramePr>
          <p:cNvPr id="4" name="Tabela 3">
            <a:extLst>
              <a:ext uri="{FF2B5EF4-FFF2-40B4-BE49-F238E27FC236}">
                <a16:creationId xmlns:a16="http://schemas.microsoft.com/office/drawing/2014/main" id="{78D3EA25-CE24-45DC-BC2E-BABC7942211F}"/>
              </a:ext>
            </a:extLst>
          </p:cNvPr>
          <p:cNvGraphicFramePr>
            <a:graphicFrameLocks noGrp="1"/>
          </p:cNvGraphicFramePr>
          <p:nvPr>
            <p:extLst>
              <p:ext uri="{D42A27DB-BD31-4B8C-83A1-F6EECF244321}">
                <p14:modId xmlns:p14="http://schemas.microsoft.com/office/powerpoint/2010/main" val="3685828966"/>
              </p:ext>
            </p:extLst>
          </p:nvPr>
        </p:nvGraphicFramePr>
        <p:xfrm>
          <a:off x="593246" y="2346383"/>
          <a:ext cx="11005507" cy="2543886"/>
        </p:xfrm>
        <a:graphic>
          <a:graphicData uri="http://schemas.openxmlformats.org/drawingml/2006/table">
            <a:tbl>
              <a:tblPr firstRow="1" bandRow="1">
                <a:tableStyleId>{3B4B98B0-60AC-42C2-AFA5-B58CD77FA1E5}</a:tableStyleId>
              </a:tblPr>
              <a:tblGrid>
                <a:gridCol w="1086928">
                  <a:extLst>
                    <a:ext uri="{9D8B030D-6E8A-4147-A177-3AD203B41FA5}">
                      <a16:colId xmlns:a16="http://schemas.microsoft.com/office/drawing/2014/main" val="1665661768"/>
                    </a:ext>
                  </a:extLst>
                </a:gridCol>
                <a:gridCol w="2191109">
                  <a:extLst>
                    <a:ext uri="{9D8B030D-6E8A-4147-A177-3AD203B41FA5}">
                      <a16:colId xmlns:a16="http://schemas.microsoft.com/office/drawing/2014/main" val="3984264995"/>
                    </a:ext>
                  </a:extLst>
                </a:gridCol>
                <a:gridCol w="1699404">
                  <a:extLst>
                    <a:ext uri="{9D8B030D-6E8A-4147-A177-3AD203B41FA5}">
                      <a16:colId xmlns:a16="http://schemas.microsoft.com/office/drawing/2014/main" val="980939740"/>
                    </a:ext>
                  </a:extLst>
                </a:gridCol>
                <a:gridCol w="2208362">
                  <a:extLst>
                    <a:ext uri="{9D8B030D-6E8A-4147-A177-3AD203B41FA5}">
                      <a16:colId xmlns:a16="http://schemas.microsoft.com/office/drawing/2014/main" val="3778798068"/>
                    </a:ext>
                  </a:extLst>
                </a:gridCol>
                <a:gridCol w="1328468">
                  <a:extLst>
                    <a:ext uri="{9D8B030D-6E8A-4147-A177-3AD203B41FA5}">
                      <a16:colId xmlns:a16="http://schemas.microsoft.com/office/drawing/2014/main" val="1782256102"/>
                    </a:ext>
                  </a:extLst>
                </a:gridCol>
                <a:gridCol w="1388853">
                  <a:extLst>
                    <a:ext uri="{9D8B030D-6E8A-4147-A177-3AD203B41FA5}">
                      <a16:colId xmlns:a16="http://schemas.microsoft.com/office/drawing/2014/main" val="4030228709"/>
                    </a:ext>
                  </a:extLst>
                </a:gridCol>
                <a:gridCol w="1102383">
                  <a:extLst>
                    <a:ext uri="{9D8B030D-6E8A-4147-A177-3AD203B41FA5}">
                      <a16:colId xmlns:a16="http://schemas.microsoft.com/office/drawing/2014/main" val="3614544498"/>
                    </a:ext>
                  </a:extLst>
                </a:gridCol>
              </a:tblGrid>
              <a:tr h="323304">
                <a:tc>
                  <a:txBody>
                    <a:bodyPr/>
                    <a:lstStyle/>
                    <a:p>
                      <a:pPr algn="l" fontAlgn="t"/>
                      <a:r>
                        <a:rPr lang="pt-BR" sz="1400" dirty="0" err="1">
                          <a:effectLst/>
                        </a:rPr>
                        <a:t>CustomerID</a:t>
                      </a:r>
                      <a:endParaRPr lang="pt-BR" sz="1400" dirty="0">
                        <a:effectLst/>
                      </a:endParaRPr>
                    </a:p>
                  </a:txBody>
                  <a:tcPr marL="152400" marR="76200" marT="76200" marB="76200"/>
                </a:tc>
                <a:tc>
                  <a:txBody>
                    <a:bodyPr/>
                    <a:lstStyle/>
                    <a:p>
                      <a:pPr algn="l" fontAlgn="t"/>
                      <a:r>
                        <a:rPr lang="pt-BR" sz="1400">
                          <a:effectLst/>
                        </a:rPr>
                        <a:t>CustomerName</a:t>
                      </a:r>
                    </a:p>
                  </a:txBody>
                  <a:tcPr marL="76200" marR="76200" marT="76200" marB="76200"/>
                </a:tc>
                <a:tc>
                  <a:txBody>
                    <a:bodyPr/>
                    <a:lstStyle/>
                    <a:p>
                      <a:pPr algn="l" fontAlgn="t"/>
                      <a:r>
                        <a:rPr lang="pt-BR" sz="1400">
                          <a:effectLst/>
                        </a:rPr>
                        <a:t>ContactName</a:t>
                      </a:r>
                    </a:p>
                  </a:txBody>
                  <a:tcPr marL="76200" marR="76200" marT="76200" marB="76200"/>
                </a:tc>
                <a:tc>
                  <a:txBody>
                    <a:bodyPr/>
                    <a:lstStyle/>
                    <a:p>
                      <a:pPr algn="l" fontAlgn="t"/>
                      <a:r>
                        <a:rPr lang="pt-BR" sz="1400">
                          <a:effectLst/>
                        </a:rPr>
                        <a:t>Address</a:t>
                      </a:r>
                    </a:p>
                  </a:txBody>
                  <a:tcPr marL="76200" marR="76200" marT="76200" marB="76200"/>
                </a:tc>
                <a:tc>
                  <a:txBody>
                    <a:bodyPr/>
                    <a:lstStyle/>
                    <a:p>
                      <a:pPr algn="l" fontAlgn="t"/>
                      <a:r>
                        <a:rPr lang="pt-BR" sz="1400">
                          <a:effectLst/>
                        </a:rPr>
                        <a:t>City</a:t>
                      </a:r>
                    </a:p>
                  </a:txBody>
                  <a:tcPr marL="76200" marR="76200" marT="76200" marB="76200"/>
                </a:tc>
                <a:tc>
                  <a:txBody>
                    <a:bodyPr/>
                    <a:lstStyle/>
                    <a:p>
                      <a:pPr algn="l" fontAlgn="t"/>
                      <a:r>
                        <a:rPr lang="pt-BR" sz="1400">
                          <a:effectLst/>
                        </a:rPr>
                        <a:t>PostalCode</a:t>
                      </a:r>
                    </a:p>
                  </a:txBody>
                  <a:tcPr marL="76200" marR="76200" marT="76200" marB="76200"/>
                </a:tc>
                <a:tc>
                  <a:txBody>
                    <a:bodyPr/>
                    <a:lstStyle/>
                    <a:p>
                      <a:pPr algn="l" fontAlgn="t"/>
                      <a:r>
                        <a:rPr lang="pt-BR" sz="1400">
                          <a:effectLst/>
                        </a:rPr>
                        <a:t>Country</a:t>
                      </a:r>
                    </a:p>
                  </a:txBody>
                  <a:tcPr marL="76200" marR="76200" marT="76200" marB="76200"/>
                </a:tc>
                <a:extLst>
                  <a:ext uri="{0D108BD9-81ED-4DB2-BD59-A6C34878D82A}">
                    <a16:rowId xmlns:a16="http://schemas.microsoft.com/office/drawing/2014/main" val="3761342124"/>
                  </a:ext>
                </a:extLst>
              </a:tr>
              <a:tr h="700491">
                <a:tc>
                  <a:txBody>
                    <a:bodyPr/>
                    <a:lstStyle/>
                    <a:p>
                      <a:pPr algn="ctr" fontAlgn="t"/>
                      <a:r>
                        <a:rPr lang="pt-BR" sz="1400" b="1" dirty="0">
                          <a:effectLst/>
                        </a:rPr>
                        <a:t>1</a:t>
                      </a:r>
                      <a:br>
                        <a:rPr lang="pt-BR" sz="1400" b="1" dirty="0">
                          <a:effectLst/>
                        </a:rPr>
                      </a:br>
                      <a:br>
                        <a:rPr lang="pt-BR" sz="1400" b="1" dirty="0">
                          <a:effectLst/>
                        </a:rPr>
                      </a:br>
                      <a:endParaRPr lang="pt-BR" sz="1400" b="1" dirty="0">
                        <a:effectLst/>
                      </a:endParaRPr>
                    </a:p>
                  </a:txBody>
                  <a:tcPr marL="152400" marR="76200" marT="76200" marB="76200"/>
                </a:tc>
                <a:tc>
                  <a:txBody>
                    <a:bodyPr/>
                    <a:lstStyle/>
                    <a:p>
                      <a:pPr algn="l" fontAlgn="t"/>
                      <a:r>
                        <a:rPr lang="pt-BR" sz="1400">
                          <a:effectLst/>
                        </a:rPr>
                        <a:t>Alfreds Futterkiste</a:t>
                      </a:r>
                    </a:p>
                  </a:txBody>
                  <a:tcPr marL="76200" marR="76200" marT="76200" marB="76200"/>
                </a:tc>
                <a:tc>
                  <a:txBody>
                    <a:bodyPr/>
                    <a:lstStyle/>
                    <a:p>
                      <a:pPr algn="l" fontAlgn="t"/>
                      <a:r>
                        <a:rPr lang="pt-BR" sz="1400" dirty="0">
                          <a:effectLst/>
                        </a:rPr>
                        <a:t>Alfred Schmidt</a:t>
                      </a:r>
                    </a:p>
                  </a:txBody>
                  <a:tcPr marL="76200" marR="76200" marT="76200" marB="76200"/>
                </a:tc>
                <a:tc>
                  <a:txBody>
                    <a:bodyPr/>
                    <a:lstStyle/>
                    <a:p>
                      <a:pPr algn="l" fontAlgn="t"/>
                      <a:r>
                        <a:rPr lang="pt-BR" sz="1400">
                          <a:effectLst/>
                        </a:rPr>
                        <a:t>Obere Str. 57</a:t>
                      </a:r>
                    </a:p>
                  </a:txBody>
                  <a:tcPr marL="76200" marR="76200" marT="76200" marB="76200"/>
                </a:tc>
                <a:tc>
                  <a:txBody>
                    <a:bodyPr/>
                    <a:lstStyle/>
                    <a:p>
                      <a:pPr algn="l" fontAlgn="t"/>
                      <a:r>
                        <a:rPr lang="pt-BR" sz="1400" dirty="0">
                          <a:effectLst/>
                        </a:rPr>
                        <a:t>Frankfurt</a:t>
                      </a:r>
                    </a:p>
                  </a:txBody>
                  <a:tcPr marL="76200" marR="76200" marT="76200" marB="76200"/>
                </a:tc>
                <a:tc>
                  <a:txBody>
                    <a:bodyPr/>
                    <a:lstStyle/>
                    <a:p>
                      <a:pPr algn="l" fontAlgn="t"/>
                      <a:r>
                        <a:rPr lang="pt-BR" sz="1400">
                          <a:effectLst/>
                        </a:rPr>
                        <a:t>12209</a:t>
                      </a:r>
                    </a:p>
                  </a:txBody>
                  <a:tcPr marL="76200" marR="76200" marT="76200" marB="76200"/>
                </a:tc>
                <a:tc>
                  <a:txBody>
                    <a:bodyPr/>
                    <a:lstStyle/>
                    <a:p>
                      <a:pPr algn="l" fontAlgn="t"/>
                      <a:r>
                        <a:rPr lang="pt-BR" sz="1400">
                          <a:effectLst/>
                        </a:rPr>
                        <a:t>Germany</a:t>
                      </a:r>
                    </a:p>
                  </a:txBody>
                  <a:tcPr marL="76200" marR="76200" marT="76200" marB="76200"/>
                </a:tc>
                <a:extLst>
                  <a:ext uri="{0D108BD9-81ED-4DB2-BD59-A6C34878D82A}">
                    <a16:rowId xmlns:a16="http://schemas.microsoft.com/office/drawing/2014/main" val="2003648198"/>
                  </a:ext>
                </a:extLst>
              </a:tr>
              <a:tr h="511897">
                <a:tc>
                  <a:txBody>
                    <a:bodyPr/>
                    <a:lstStyle/>
                    <a:p>
                      <a:pPr algn="ctr" fontAlgn="t"/>
                      <a:r>
                        <a:rPr lang="pt-BR" sz="1400" b="1" dirty="0">
                          <a:effectLst/>
                        </a:rPr>
                        <a:t>2</a:t>
                      </a:r>
                    </a:p>
                  </a:txBody>
                  <a:tcPr marL="152400" marR="76200" marT="76200" marB="76200"/>
                </a:tc>
                <a:tc>
                  <a:txBody>
                    <a:bodyPr/>
                    <a:lstStyle/>
                    <a:p>
                      <a:pPr algn="l" fontAlgn="t"/>
                      <a:r>
                        <a:rPr lang="es-ES" sz="1400">
                          <a:effectLst/>
                        </a:rPr>
                        <a:t>Ana Trujillo Emparedados y helados</a:t>
                      </a:r>
                    </a:p>
                  </a:txBody>
                  <a:tcPr marL="76200" marR="76200" marT="76200" marB="76200"/>
                </a:tc>
                <a:tc>
                  <a:txBody>
                    <a:bodyPr/>
                    <a:lstStyle/>
                    <a:p>
                      <a:pPr algn="l" fontAlgn="t"/>
                      <a:r>
                        <a:rPr lang="pt-BR" sz="1400">
                          <a:effectLst/>
                        </a:rPr>
                        <a:t>Ana Trujillo</a:t>
                      </a:r>
                    </a:p>
                  </a:txBody>
                  <a:tcPr marL="76200" marR="76200" marT="76200" marB="76200"/>
                </a:tc>
                <a:tc>
                  <a:txBody>
                    <a:bodyPr/>
                    <a:lstStyle/>
                    <a:p>
                      <a:pPr algn="l" fontAlgn="t"/>
                      <a:r>
                        <a:rPr lang="es-ES" sz="1400">
                          <a:effectLst/>
                        </a:rPr>
                        <a:t>Avda. de la Constitución 2222</a:t>
                      </a:r>
                    </a:p>
                  </a:txBody>
                  <a:tcPr marL="76200" marR="76200" marT="76200" marB="76200"/>
                </a:tc>
                <a:tc>
                  <a:txBody>
                    <a:bodyPr/>
                    <a:lstStyle/>
                    <a:p>
                      <a:pPr algn="l" fontAlgn="t"/>
                      <a:r>
                        <a:rPr lang="pt-BR" sz="1400">
                          <a:effectLst/>
                        </a:rPr>
                        <a:t>México D.F.</a:t>
                      </a:r>
                    </a:p>
                  </a:txBody>
                  <a:tcPr marL="76200" marR="76200" marT="76200" marB="76200"/>
                </a:tc>
                <a:tc>
                  <a:txBody>
                    <a:bodyPr/>
                    <a:lstStyle/>
                    <a:p>
                      <a:pPr algn="l" fontAlgn="t"/>
                      <a:r>
                        <a:rPr lang="pt-BR" sz="1400">
                          <a:effectLst/>
                        </a:rPr>
                        <a:t>05021</a:t>
                      </a:r>
                    </a:p>
                  </a:txBody>
                  <a:tcPr marL="76200" marR="76200" marT="76200" marB="76200"/>
                </a:tc>
                <a:tc>
                  <a:txBody>
                    <a:bodyPr/>
                    <a:lstStyle/>
                    <a:p>
                      <a:pPr algn="l" fontAlgn="t"/>
                      <a:r>
                        <a:rPr lang="pt-BR" sz="1400">
                          <a:effectLst/>
                        </a:rPr>
                        <a:t>Mexico</a:t>
                      </a:r>
                    </a:p>
                  </a:txBody>
                  <a:tcPr marL="76200" marR="76200" marT="76200" marB="76200"/>
                </a:tc>
                <a:extLst>
                  <a:ext uri="{0D108BD9-81ED-4DB2-BD59-A6C34878D82A}">
                    <a16:rowId xmlns:a16="http://schemas.microsoft.com/office/drawing/2014/main" val="1827319227"/>
                  </a:ext>
                </a:extLst>
              </a:tr>
              <a:tr h="440766">
                <a:tc>
                  <a:txBody>
                    <a:bodyPr/>
                    <a:lstStyle/>
                    <a:p>
                      <a:pPr algn="ctr" fontAlgn="t"/>
                      <a:r>
                        <a:rPr lang="pt-BR" sz="1400" b="1" dirty="0">
                          <a:effectLst/>
                        </a:rPr>
                        <a:t>3</a:t>
                      </a:r>
                    </a:p>
                  </a:txBody>
                  <a:tcPr marL="152400" marR="76200" marT="76200" marB="76200"/>
                </a:tc>
                <a:tc>
                  <a:txBody>
                    <a:bodyPr/>
                    <a:lstStyle/>
                    <a:p>
                      <a:pPr algn="l" fontAlgn="t"/>
                      <a:r>
                        <a:rPr lang="pt-BR" sz="1400">
                          <a:effectLst/>
                        </a:rPr>
                        <a:t>Antonio Moreno Taquería</a:t>
                      </a:r>
                    </a:p>
                  </a:txBody>
                  <a:tcPr marL="76200" marR="76200" marT="76200" marB="76200"/>
                </a:tc>
                <a:tc>
                  <a:txBody>
                    <a:bodyPr/>
                    <a:lstStyle/>
                    <a:p>
                      <a:pPr algn="l" fontAlgn="t"/>
                      <a:r>
                        <a:rPr lang="pt-BR" sz="1400">
                          <a:effectLst/>
                        </a:rPr>
                        <a:t>Antonio Moreno</a:t>
                      </a:r>
                    </a:p>
                  </a:txBody>
                  <a:tcPr marL="76200" marR="76200" marT="76200" marB="76200"/>
                </a:tc>
                <a:tc>
                  <a:txBody>
                    <a:bodyPr/>
                    <a:lstStyle/>
                    <a:p>
                      <a:pPr algn="l" fontAlgn="t"/>
                      <a:r>
                        <a:rPr lang="pt-BR" sz="1400">
                          <a:effectLst/>
                        </a:rPr>
                        <a:t>Mataderos 2312</a:t>
                      </a:r>
                    </a:p>
                  </a:txBody>
                  <a:tcPr marL="76200" marR="76200" marT="76200" marB="76200"/>
                </a:tc>
                <a:tc>
                  <a:txBody>
                    <a:bodyPr/>
                    <a:lstStyle/>
                    <a:p>
                      <a:pPr algn="l" fontAlgn="t"/>
                      <a:r>
                        <a:rPr lang="pt-BR" sz="1400">
                          <a:effectLst/>
                        </a:rPr>
                        <a:t>México D.F.</a:t>
                      </a:r>
                    </a:p>
                  </a:txBody>
                  <a:tcPr marL="76200" marR="76200" marT="76200" marB="76200"/>
                </a:tc>
                <a:tc>
                  <a:txBody>
                    <a:bodyPr/>
                    <a:lstStyle/>
                    <a:p>
                      <a:pPr algn="l" fontAlgn="t"/>
                      <a:r>
                        <a:rPr lang="pt-BR" sz="1400">
                          <a:effectLst/>
                        </a:rPr>
                        <a:t>05023</a:t>
                      </a:r>
                    </a:p>
                  </a:txBody>
                  <a:tcPr marL="76200" marR="76200" marT="76200" marB="76200"/>
                </a:tc>
                <a:tc>
                  <a:txBody>
                    <a:bodyPr/>
                    <a:lstStyle/>
                    <a:p>
                      <a:pPr algn="l" fontAlgn="t"/>
                      <a:r>
                        <a:rPr lang="pt-BR" sz="1400">
                          <a:effectLst/>
                        </a:rPr>
                        <a:t>Mexico</a:t>
                      </a:r>
                    </a:p>
                  </a:txBody>
                  <a:tcPr marL="76200" marR="76200" marT="76200" marB="76200"/>
                </a:tc>
                <a:extLst>
                  <a:ext uri="{0D108BD9-81ED-4DB2-BD59-A6C34878D82A}">
                    <a16:rowId xmlns:a16="http://schemas.microsoft.com/office/drawing/2014/main" val="3051874194"/>
                  </a:ext>
                </a:extLst>
              </a:tr>
              <a:tr h="291932">
                <a:tc>
                  <a:txBody>
                    <a:bodyPr/>
                    <a:lstStyle/>
                    <a:p>
                      <a:pPr algn="ctr" fontAlgn="t"/>
                      <a:r>
                        <a:rPr lang="pt-BR" sz="1400" b="1" dirty="0">
                          <a:effectLst/>
                        </a:rPr>
                        <a:t>4</a:t>
                      </a:r>
                    </a:p>
                  </a:txBody>
                  <a:tcPr marL="152400" marR="76200" marT="76200" marB="76200"/>
                </a:tc>
                <a:tc>
                  <a:txBody>
                    <a:bodyPr/>
                    <a:lstStyle/>
                    <a:p>
                      <a:pPr algn="l" fontAlgn="t"/>
                      <a:r>
                        <a:rPr lang="pt-BR" sz="1400" dirty="0" err="1">
                          <a:effectLst/>
                        </a:rPr>
                        <a:t>Around</a:t>
                      </a:r>
                      <a:r>
                        <a:rPr lang="pt-BR" sz="1400" dirty="0">
                          <a:effectLst/>
                        </a:rPr>
                        <a:t> </a:t>
                      </a:r>
                      <a:r>
                        <a:rPr lang="pt-BR" sz="1400" dirty="0" err="1">
                          <a:effectLst/>
                        </a:rPr>
                        <a:t>the</a:t>
                      </a:r>
                      <a:r>
                        <a:rPr lang="pt-BR" sz="1400" dirty="0">
                          <a:effectLst/>
                        </a:rPr>
                        <a:t> Horn</a:t>
                      </a:r>
                    </a:p>
                  </a:txBody>
                  <a:tcPr marL="76200" marR="76200" marT="76200" marB="76200"/>
                </a:tc>
                <a:tc>
                  <a:txBody>
                    <a:bodyPr/>
                    <a:lstStyle/>
                    <a:p>
                      <a:pPr algn="l" fontAlgn="t"/>
                      <a:r>
                        <a:rPr lang="pt-BR" sz="1400" dirty="0">
                          <a:effectLst/>
                        </a:rPr>
                        <a:t>Thomas </a:t>
                      </a:r>
                      <a:r>
                        <a:rPr lang="pt-BR" sz="1400" dirty="0" err="1">
                          <a:effectLst/>
                        </a:rPr>
                        <a:t>Hardy</a:t>
                      </a:r>
                      <a:endParaRPr lang="pt-BR" sz="1400" dirty="0">
                        <a:effectLst/>
                      </a:endParaRPr>
                    </a:p>
                  </a:txBody>
                  <a:tcPr marL="76200" marR="76200" marT="76200" marB="76200"/>
                </a:tc>
                <a:tc>
                  <a:txBody>
                    <a:bodyPr/>
                    <a:lstStyle/>
                    <a:p>
                      <a:pPr algn="l" fontAlgn="t"/>
                      <a:r>
                        <a:rPr lang="pt-BR" sz="1400">
                          <a:effectLst/>
                        </a:rPr>
                        <a:t>120 Hanover Sq.</a:t>
                      </a:r>
                    </a:p>
                  </a:txBody>
                  <a:tcPr marL="76200" marR="76200" marT="76200" marB="76200"/>
                </a:tc>
                <a:tc>
                  <a:txBody>
                    <a:bodyPr/>
                    <a:lstStyle/>
                    <a:p>
                      <a:pPr algn="l" fontAlgn="t"/>
                      <a:r>
                        <a:rPr lang="pt-BR" sz="1400">
                          <a:effectLst/>
                        </a:rPr>
                        <a:t>London</a:t>
                      </a:r>
                    </a:p>
                  </a:txBody>
                  <a:tcPr marL="76200" marR="76200" marT="76200" marB="76200"/>
                </a:tc>
                <a:tc>
                  <a:txBody>
                    <a:bodyPr/>
                    <a:lstStyle/>
                    <a:p>
                      <a:pPr algn="l" fontAlgn="t"/>
                      <a:r>
                        <a:rPr lang="pt-BR" sz="1400">
                          <a:effectLst/>
                        </a:rPr>
                        <a:t>WA1 1DP</a:t>
                      </a:r>
                    </a:p>
                  </a:txBody>
                  <a:tcPr marL="76200" marR="76200" marT="76200" marB="76200"/>
                </a:tc>
                <a:tc>
                  <a:txBody>
                    <a:bodyPr/>
                    <a:lstStyle/>
                    <a:p>
                      <a:pPr algn="l" fontAlgn="t"/>
                      <a:r>
                        <a:rPr lang="pt-BR" sz="1400" dirty="0">
                          <a:effectLst/>
                        </a:rPr>
                        <a:t>UK</a:t>
                      </a:r>
                    </a:p>
                  </a:txBody>
                  <a:tcPr marL="76200" marR="76200" marT="76200" marB="76200"/>
                </a:tc>
                <a:extLst>
                  <a:ext uri="{0D108BD9-81ED-4DB2-BD59-A6C34878D82A}">
                    <a16:rowId xmlns:a16="http://schemas.microsoft.com/office/drawing/2014/main" val="3106279406"/>
                  </a:ext>
                </a:extLst>
              </a:tr>
            </a:tbl>
          </a:graphicData>
        </a:graphic>
      </p:graphicFrame>
      <p:sp>
        <p:nvSpPr>
          <p:cNvPr id="5" name="Retângulo 4">
            <a:extLst>
              <a:ext uri="{FF2B5EF4-FFF2-40B4-BE49-F238E27FC236}">
                <a16:creationId xmlns:a16="http://schemas.microsoft.com/office/drawing/2014/main" id="{45B23234-B7F6-4676-BB0A-ED236DBF5829}"/>
              </a:ext>
            </a:extLst>
          </p:cNvPr>
          <p:cNvSpPr/>
          <p:nvPr/>
        </p:nvSpPr>
        <p:spPr>
          <a:xfrm>
            <a:off x="3648974" y="2251495"/>
            <a:ext cx="1613140" cy="1293962"/>
          </a:xfrm>
          <a:prstGeom prst="rect">
            <a:avLst/>
          </a:prstGeom>
          <a:noFill/>
          <a:ln w="38100">
            <a:solidFill>
              <a:srgbClr val="C0000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135D02CE-0DC2-42D9-832F-E636934B7122}"/>
              </a:ext>
            </a:extLst>
          </p:cNvPr>
          <p:cNvSpPr/>
          <p:nvPr/>
        </p:nvSpPr>
        <p:spPr>
          <a:xfrm>
            <a:off x="7355457" y="2248620"/>
            <a:ext cx="1613140" cy="1293962"/>
          </a:xfrm>
          <a:prstGeom prst="rect">
            <a:avLst/>
          </a:prstGeom>
          <a:noFill/>
          <a:ln w="38100">
            <a:solidFill>
              <a:srgbClr val="C0000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863307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06D354-FF16-40F5-94AF-17CDCF140460}"/>
              </a:ext>
            </a:extLst>
          </p:cNvPr>
          <p:cNvSpPr>
            <a:spLocks noGrp="1"/>
          </p:cNvSpPr>
          <p:nvPr>
            <p:ph type="title"/>
          </p:nvPr>
        </p:nvSpPr>
        <p:spPr/>
        <p:txBody>
          <a:bodyPr/>
          <a:lstStyle/>
          <a:p>
            <a:r>
              <a:rPr lang="pt-BR" dirty="0"/>
              <a:t>Update </a:t>
            </a:r>
            <a:r>
              <a:rPr lang="pt-BR" dirty="0" err="1"/>
              <a:t>multiples</a:t>
            </a:r>
            <a:r>
              <a:rPr lang="pt-BR" dirty="0"/>
              <a:t> </a:t>
            </a:r>
            <a:r>
              <a:rPr lang="pt-BR" dirty="0" err="1"/>
              <a:t>records</a:t>
            </a:r>
            <a:endParaRPr lang="pt-BR" dirty="0"/>
          </a:p>
        </p:txBody>
      </p:sp>
      <p:sp>
        <p:nvSpPr>
          <p:cNvPr id="3" name="Espaço Reservado para Conteúdo 2">
            <a:extLst>
              <a:ext uri="{FF2B5EF4-FFF2-40B4-BE49-F238E27FC236}">
                <a16:creationId xmlns:a16="http://schemas.microsoft.com/office/drawing/2014/main" id="{AE088F50-AEC0-44B4-BB38-7E4AA6E6AD19}"/>
              </a:ext>
            </a:extLst>
          </p:cNvPr>
          <p:cNvSpPr>
            <a:spLocks noGrp="1"/>
          </p:cNvSpPr>
          <p:nvPr>
            <p:ph idx="1"/>
          </p:nvPr>
        </p:nvSpPr>
        <p:spPr/>
        <p:txBody>
          <a:bodyPr/>
          <a:lstStyle/>
          <a:p>
            <a:pPr algn="just">
              <a:lnSpc>
                <a:spcPct val="150000"/>
              </a:lnSpc>
            </a:pPr>
            <a:r>
              <a:rPr lang="pt-BR" dirty="0"/>
              <a:t>É aqui onde a cláusula</a:t>
            </a:r>
            <a:r>
              <a:rPr lang="pt-BR" sz="2000" b="1" dirty="0">
                <a:solidFill>
                  <a:srgbClr val="66FF99"/>
                </a:solidFill>
                <a:latin typeface="Courier New" panose="02070309020205020404" pitchFamily="49" charset="0"/>
                <a:cs typeface="Courier New" panose="02070309020205020404" pitchFamily="49" charset="0"/>
              </a:rPr>
              <a:t> WHERE </a:t>
            </a:r>
            <a:r>
              <a:rPr lang="pt-BR" dirty="0"/>
              <a:t>determina quais registros serão atualizados. O exemplo a seguir, atualiza todos os registros cujo </a:t>
            </a:r>
            <a:r>
              <a:rPr lang="pt-BR" b="1" dirty="0" err="1"/>
              <a:t>PostalCode</a:t>
            </a:r>
            <a:r>
              <a:rPr lang="pt-BR" dirty="0"/>
              <a:t> é igual a 00000, alterando o país para ‘</a:t>
            </a:r>
            <a:r>
              <a:rPr lang="pt-BR" dirty="0" err="1"/>
              <a:t>Mexico</a:t>
            </a:r>
            <a:r>
              <a:rPr lang="pt-BR" dirty="0"/>
              <a:t>’.</a:t>
            </a:r>
          </a:p>
        </p:txBody>
      </p:sp>
      <p:sp>
        <p:nvSpPr>
          <p:cNvPr id="4" name="Retângulo 3">
            <a:extLst>
              <a:ext uri="{FF2B5EF4-FFF2-40B4-BE49-F238E27FC236}">
                <a16:creationId xmlns:a16="http://schemas.microsoft.com/office/drawing/2014/main" id="{36193459-062D-488C-90A8-4B217633638D}"/>
              </a:ext>
            </a:extLst>
          </p:cNvPr>
          <p:cNvSpPr/>
          <p:nvPr/>
        </p:nvSpPr>
        <p:spPr>
          <a:xfrm>
            <a:off x="1216325" y="4692766"/>
            <a:ext cx="7654506" cy="1345722"/>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UPDATE </a:t>
            </a:r>
            <a:r>
              <a:rPr lang="en-US" sz="1400" b="1" dirty="0">
                <a:solidFill>
                  <a:schemeClr val="tx1"/>
                </a:solidFill>
                <a:latin typeface="Courier New" panose="02070309020205020404" pitchFamily="49" charset="0"/>
                <a:cs typeface="Courier New" panose="02070309020205020404" pitchFamily="49" charset="0"/>
              </a:rPr>
              <a:t>Customers</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SET </a:t>
            </a:r>
            <a:r>
              <a:rPr lang="en-US" sz="1400" b="1" dirty="0" err="1">
                <a:solidFill>
                  <a:schemeClr val="tx1"/>
                </a:solidFill>
                <a:latin typeface="Courier New" panose="02070309020205020404" pitchFamily="49" charset="0"/>
                <a:cs typeface="Courier New" panose="02070309020205020404" pitchFamily="49" charset="0"/>
              </a:rPr>
              <a:t>PostalCode</a:t>
            </a:r>
            <a:r>
              <a:rPr lang="en-US" sz="1400" b="1" dirty="0">
                <a:solidFill>
                  <a:schemeClr val="tx1"/>
                </a:solidFill>
                <a:latin typeface="Courier New" panose="02070309020205020404" pitchFamily="49" charset="0"/>
                <a:cs typeface="Courier New" panose="02070309020205020404" pitchFamily="49" charset="0"/>
              </a:rPr>
              <a:t> = </a:t>
            </a:r>
            <a:r>
              <a:rPr lang="en-US" sz="1400" b="1" dirty="0">
                <a:solidFill>
                  <a:srgbClr val="FF99CC"/>
                </a:solidFill>
                <a:latin typeface="Courier New" panose="02070309020205020404" pitchFamily="49" charset="0"/>
                <a:cs typeface="Courier New" panose="02070309020205020404" pitchFamily="49" charset="0"/>
              </a:rPr>
              <a:t>00000</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WHERE </a:t>
            </a:r>
            <a:r>
              <a:rPr lang="en-US" sz="1400" b="1" dirty="0">
                <a:solidFill>
                  <a:schemeClr val="tx1"/>
                </a:solidFill>
                <a:latin typeface="Courier New" panose="02070309020205020404" pitchFamily="49" charset="0"/>
                <a:cs typeface="Courier New" panose="02070309020205020404" pitchFamily="49" charset="0"/>
              </a:rPr>
              <a:t>Country = 'Mexico';</a:t>
            </a:r>
            <a:endParaRPr lang="pt-BR" sz="1400" b="1" dirty="0">
              <a:solidFill>
                <a:schemeClr val="tx1"/>
              </a:solidFill>
              <a:latin typeface="Courier New" panose="02070309020205020404" pitchFamily="49" charset="0"/>
              <a:cs typeface="Courier New" panose="02070309020205020404" pitchFamily="49" charset="0"/>
            </a:endParaRPr>
          </a:p>
        </p:txBody>
      </p:sp>
      <p:sp>
        <p:nvSpPr>
          <p:cNvPr id="5" name="CaixaDeTexto 4">
            <a:extLst>
              <a:ext uri="{FF2B5EF4-FFF2-40B4-BE49-F238E27FC236}">
                <a16:creationId xmlns:a16="http://schemas.microsoft.com/office/drawing/2014/main" id="{D2DB3D8D-ED5A-4906-B08A-A0F3BE0FCC8E}"/>
              </a:ext>
            </a:extLst>
          </p:cNvPr>
          <p:cNvSpPr txBox="1"/>
          <p:nvPr/>
        </p:nvSpPr>
        <p:spPr>
          <a:xfrm>
            <a:off x="1216325" y="4306932"/>
            <a:ext cx="889987" cy="369332"/>
          </a:xfrm>
          <a:prstGeom prst="rect">
            <a:avLst/>
          </a:prstGeom>
          <a:noFill/>
        </p:spPr>
        <p:txBody>
          <a:bodyPr wrap="none" rtlCol="0">
            <a:spAutoFit/>
          </a:bodyPr>
          <a:lstStyle/>
          <a:p>
            <a:r>
              <a:rPr lang="pt-BR" b="1" dirty="0"/>
              <a:t>Sintaxe</a:t>
            </a:r>
          </a:p>
        </p:txBody>
      </p:sp>
    </p:spTree>
    <p:extLst>
      <p:ext uri="{BB962C8B-B14F-4D97-AF65-F5344CB8AC3E}">
        <p14:creationId xmlns:p14="http://schemas.microsoft.com/office/powerpoint/2010/main" val="8521726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BF0F08-B01C-46EC-AFE2-0D0990023AFE}"/>
              </a:ext>
            </a:extLst>
          </p:cNvPr>
          <p:cNvSpPr>
            <a:spLocks noGrp="1"/>
          </p:cNvSpPr>
          <p:nvPr>
            <p:ph type="title"/>
          </p:nvPr>
        </p:nvSpPr>
        <p:spPr/>
        <p:txBody>
          <a:bodyPr/>
          <a:lstStyle/>
          <a:p>
            <a:r>
              <a:rPr lang="pt-BR" dirty="0"/>
              <a:t>Evite este tipo de atualização!</a:t>
            </a:r>
          </a:p>
        </p:txBody>
      </p:sp>
      <p:sp>
        <p:nvSpPr>
          <p:cNvPr id="4" name="Retângulo 3">
            <a:extLst>
              <a:ext uri="{FF2B5EF4-FFF2-40B4-BE49-F238E27FC236}">
                <a16:creationId xmlns:a16="http://schemas.microsoft.com/office/drawing/2014/main" id="{02DA43D2-25D5-4629-AB75-63681CF66FEE}"/>
              </a:ext>
            </a:extLst>
          </p:cNvPr>
          <p:cNvSpPr/>
          <p:nvPr/>
        </p:nvSpPr>
        <p:spPr>
          <a:xfrm>
            <a:off x="4414309" y="4927062"/>
            <a:ext cx="3599630" cy="1345722"/>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UPDATE </a:t>
            </a:r>
            <a:r>
              <a:rPr lang="en-US" sz="1400" b="1" dirty="0">
                <a:solidFill>
                  <a:schemeClr val="tx1"/>
                </a:solidFill>
                <a:latin typeface="Courier New" panose="02070309020205020404" pitchFamily="49" charset="0"/>
                <a:cs typeface="Courier New" panose="02070309020205020404" pitchFamily="49" charset="0"/>
              </a:rPr>
              <a:t>Customers</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SET </a:t>
            </a:r>
            <a:r>
              <a:rPr lang="en-US" sz="1400" b="1" dirty="0" err="1">
                <a:solidFill>
                  <a:schemeClr val="tx1"/>
                </a:solidFill>
                <a:latin typeface="Courier New" panose="02070309020205020404" pitchFamily="49" charset="0"/>
                <a:cs typeface="Courier New" panose="02070309020205020404" pitchFamily="49" charset="0"/>
              </a:rPr>
              <a:t>PostalCode</a:t>
            </a:r>
            <a:r>
              <a:rPr lang="en-US" sz="1400" b="1" dirty="0">
                <a:solidFill>
                  <a:schemeClr val="tx1"/>
                </a:solidFill>
                <a:latin typeface="Courier New" panose="02070309020205020404" pitchFamily="49" charset="0"/>
                <a:cs typeface="Courier New" panose="02070309020205020404" pitchFamily="49" charset="0"/>
              </a:rPr>
              <a:t> = 00000;</a:t>
            </a:r>
            <a:endParaRPr lang="pt-BR" sz="1400" b="1" dirty="0">
              <a:solidFill>
                <a:schemeClr val="tx1"/>
              </a:solidFill>
              <a:latin typeface="Courier New" panose="02070309020205020404" pitchFamily="49" charset="0"/>
              <a:cs typeface="Courier New" panose="02070309020205020404" pitchFamily="49" charset="0"/>
            </a:endParaRPr>
          </a:p>
        </p:txBody>
      </p:sp>
      <p:sp>
        <p:nvSpPr>
          <p:cNvPr id="5" name="CaixaDeTexto 4">
            <a:extLst>
              <a:ext uri="{FF2B5EF4-FFF2-40B4-BE49-F238E27FC236}">
                <a16:creationId xmlns:a16="http://schemas.microsoft.com/office/drawing/2014/main" id="{69BF6C37-1D39-428B-AA21-46C1357AA63B}"/>
              </a:ext>
            </a:extLst>
          </p:cNvPr>
          <p:cNvSpPr txBox="1"/>
          <p:nvPr/>
        </p:nvSpPr>
        <p:spPr>
          <a:xfrm>
            <a:off x="4414309" y="4541228"/>
            <a:ext cx="889987" cy="369332"/>
          </a:xfrm>
          <a:prstGeom prst="rect">
            <a:avLst/>
          </a:prstGeom>
          <a:noFill/>
        </p:spPr>
        <p:txBody>
          <a:bodyPr wrap="none" rtlCol="0">
            <a:spAutoFit/>
          </a:bodyPr>
          <a:lstStyle/>
          <a:p>
            <a:r>
              <a:rPr lang="pt-BR" b="1" dirty="0"/>
              <a:t>Sintaxe</a:t>
            </a:r>
          </a:p>
        </p:txBody>
      </p:sp>
      <p:sp>
        <p:nvSpPr>
          <p:cNvPr id="6" name="CaixaDeTexto 5">
            <a:extLst>
              <a:ext uri="{FF2B5EF4-FFF2-40B4-BE49-F238E27FC236}">
                <a16:creationId xmlns:a16="http://schemas.microsoft.com/office/drawing/2014/main" id="{8F22417A-FCBD-4F62-AA52-B54764E12EE1}"/>
              </a:ext>
            </a:extLst>
          </p:cNvPr>
          <p:cNvSpPr txBox="1"/>
          <p:nvPr/>
        </p:nvSpPr>
        <p:spPr>
          <a:xfrm>
            <a:off x="3486509" y="2636169"/>
            <a:ext cx="5218981" cy="1323439"/>
          </a:xfrm>
          <a:prstGeom prst="rect">
            <a:avLst/>
          </a:prstGeom>
          <a:solidFill>
            <a:srgbClr val="FFFF99"/>
          </a:solidFill>
          <a:effectLst>
            <a:outerShdw blurRad="50800" dist="38100" dir="13500000" algn="br" rotWithShape="0">
              <a:prstClr val="black">
                <a:alpha val="40000"/>
              </a:prstClr>
            </a:outerShdw>
          </a:effectLst>
        </p:spPr>
        <p:txBody>
          <a:bodyPr wrap="square" rtlCol="0">
            <a:spAutoFit/>
          </a:bodyPr>
          <a:lstStyle/>
          <a:p>
            <a:pPr algn="ctr"/>
            <a:r>
              <a:rPr lang="pt-BR" b="1" dirty="0">
                <a:solidFill>
                  <a:schemeClr val="bg2">
                    <a:lumMod val="75000"/>
                  </a:schemeClr>
                </a:solidFill>
                <a:latin typeface="Arial" panose="020B0604020202020204" pitchFamily="34" charset="0"/>
                <a:cs typeface="Arial" panose="020B0604020202020204" pitchFamily="34" charset="0"/>
              </a:rPr>
              <a:t>NOTA</a:t>
            </a:r>
          </a:p>
          <a:p>
            <a:pPr algn="ctr"/>
            <a:endParaRPr lang="pt-BR" sz="1000" b="1" dirty="0">
              <a:solidFill>
                <a:schemeClr val="bg2">
                  <a:lumMod val="75000"/>
                </a:schemeClr>
              </a:solidFill>
              <a:latin typeface="Arial" panose="020B0604020202020204" pitchFamily="34" charset="0"/>
              <a:cs typeface="Arial" panose="020B0604020202020204" pitchFamily="34" charset="0"/>
            </a:endParaRPr>
          </a:p>
          <a:p>
            <a:pPr algn="just"/>
            <a:r>
              <a:rPr lang="pt-BR" sz="1400" dirty="0">
                <a:solidFill>
                  <a:schemeClr val="bg2">
                    <a:lumMod val="75000"/>
                  </a:schemeClr>
                </a:solidFill>
                <a:latin typeface="Arial" panose="020B0604020202020204" pitchFamily="34" charset="0"/>
                <a:cs typeface="Arial" panose="020B0604020202020204" pitchFamily="34" charset="0"/>
              </a:rPr>
              <a:t>Cuidado ao utilizar este tipo de atualização, sem utilizar a cláusula </a:t>
            </a:r>
            <a:r>
              <a:rPr lang="pt-BR" sz="1600" b="1" dirty="0">
                <a:solidFill>
                  <a:schemeClr val="bg2">
                    <a:lumMod val="75000"/>
                  </a:schemeClr>
                </a:solidFill>
                <a:latin typeface="Courier New" panose="02070309020205020404" pitchFamily="49" charset="0"/>
                <a:cs typeface="Courier New" panose="02070309020205020404" pitchFamily="49" charset="0"/>
              </a:rPr>
              <a:t>WHERE</a:t>
            </a:r>
            <a:r>
              <a:rPr lang="pt-BR" sz="1400" dirty="0">
                <a:solidFill>
                  <a:schemeClr val="bg2">
                    <a:lumMod val="75000"/>
                  </a:schemeClr>
                </a:solidFill>
                <a:latin typeface="Arial" panose="020B0604020202020204" pitchFamily="34" charset="0"/>
                <a:cs typeface="Arial" panose="020B0604020202020204" pitchFamily="34" charset="0"/>
              </a:rPr>
              <a:t>. Caso você omita, todos os registros serão atualizados.</a:t>
            </a:r>
          </a:p>
          <a:p>
            <a:pPr algn="just"/>
            <a:endParaRPr lang="pt-BR" sz="800" dirty="0">
              <a:solidFill>
                <a:schemeClr val="bg2">
                  <a:lumMod val="75000"/>
                </a:schemeClr>
              </a:solidFill>
              <a:latin typeface="Arial" panose="020B0604020202020204" pitchFamily="34" charset="0"/>
              <a:cs typeface="Arial" panose="020B0604020202020204" pitchFamily="34" charset="0"/>
            </a:endParaRPr>
          </a:p>
        </p:txBody>
      </p:sp>
      <p:pic>
        <p:nvPicPr>
          <p:cNvPr id="7" name="Picture 2" descr="PIN PNG Transparente - PNG All">
            <a:extLst>
              <a:ext uri="{FF2B5EF4-FFF2-40B4-BE49-F238E27FC236}">
                <a16:creationId xmlns:a16="http://schemas.microsoft.com/office/drawing/2014/main" id="{F7480C10-6427-47A0-B24B-186148812758}"/>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395916" y="2467686"/>
            <a:ext cx="469572" cy="469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109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ED0FCA-783F-4C7D-8574-73C35B24DA18}"/>
              </a:ext>
            </a:extLst>
          </p:cNvPr>
          <p:cNvSpPr>
            <a:spLocks noGrp="1"/>
          </p:cNvSpPr>
          <p:nvPr>
            <p:ph type="title"/>
          </p:nvPr>
        </p:nvSpPr>
        <p:spPr/>
        <p:txBody>
          <a:bodyPr/>
          <a:lstStyle/>
          <a:p>
            <a:r>
              <a:rPr lang="pt-BR" dirty="0"/>
              <a:t>Cláusula delete</a:t>
            </a:r>
          </a:p>
        </p:txBody>
      </p:sp>
      <p:sp>
        <p:nvSpPr>
          <p:cNvPr id="3" name="Espaço Reservado para Conteúdo 2">
            <a:extLst>
              <a:ext uri="{FF2B5EF4-FFF2-40B4-BE49-F238E27FC236}">
                <a16:creationId xmlns:a16="http://schemas.microsoft.com/office/drawing/2014/main" id="{76237385-2FFC-4F20-9894-89ED5481A94D}"/>
              </a:ext>
            </a:extLst>
          </p:cNvPr>
          <p:cNvSpPr>
            <a:spLocks noGrp="1"/>
          </p:cNvSpPr>
          <p:nvPr>
            <p:ph idx="1"/>
          </p:nvPr>
        </p:nvSpPr>
        <p:spPr/>
        <p:txBody>
          <a:bodyPr/>
          <a:lstStyle/>
          <a:p>
            <a:r>
              <a:rPr lang="pt-BR" dirty="0"/>
              <a:t>A cláusula </a:t>
            </a:r>
            <a:r>
              <a:rPr lang="pt-BR" sz="1800" b="1" dirty="0">
                <a:solidFill>
                  <a:srgbClr val="66FF99"/>
                </a:solidFill>
                <a:latin typeface="Courier New" panose="02070309020205020404" pitchFamily="49" charset="0"/>
                <a:cs typeface="Courier New" panose="02070309020205020404" pitchFamily="49" charset="0"/>
              </a:rPr>
              <a:t>DELETE</a:t>
            </a:r>
            <a:r>
              <a:rPr lang="pt-BR" dirty="0"/>
              <a:t> é utilizada para deletar registros existentes em uma tabela.</a:t>
            </a:r>
          </a:p>
        </p:txBody>
      </p:sp>
      <p:sp>
        <p:nvSpPr>
          <p:cNvPr id="4" name="Retângulo 3">
            <a:extLst>
              <a:ext uri="{FF2B5EF4-FFF2-40B4-BE49-F238E27FC236}">
                <a16:creationId xmlns:a16="http://schemas.microsoft.com/office/drawing/2014/main" id="{DE7C8E3F-AAB9-432E-8EBC-D5C522D65112}"/>
              </a:ext>
            </a:extLst>
          </p:cNvPr>
          <p:cNvSpPr/>
          <p:nvPr/>
        </p:nvSpPr>
        <p:spPr>
          <a:xfrm>
            <a:off x="2182484" y="3700728"/>
            <a:ext cx="7654506" cy="517589"/>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DELETE FROM </a:t>
            </a:r>
            <a:r>
              <a:rPr lang="en-US" sz="1400" b="1" dirty="0" err="1">
                <a:solidFill>
                  <a:schemeClr val="tx1"/>
                </a:solidFill>
                <a:latin typeface="Courier New" panose="02070309020205020404" pitchFamily="49" charset="0"/>
                <a:cs typeface="Courier New" panose="02070309020205020404" pitchFamily="49" charset="0"/>
              </a:rPr>
              <a:t>table_name</a:t>
            </a:r>
            <a:r>
              <a:rPr lang="en-US" sz="1400" b="1" dirty="0">
                <a:solidFill>
                  <a:schemeClr val="tx1"/>
                </a:solidFill>
                <a:latin typeface="Courier New" panose="02070309020205020404" pitchFamily="49" charset="0"/>
                <a:cs typeface="Courier New" panose="02070309020205020404" pitchFamily="49" charset="0"/>
              </a:rPr>
              <a:t> </a:t>
            </a:r>
            <a:r>
              <a:rPr lang="en-US" sz="1400" b="1" dirty="0">
                <a:solidFill>
                  <a:srgbClr val="66FF99"/>
                </a:solidFill>
                <a:latin typeface="Courier New" panose="02070309020205020404" pitchFamily="49" charset="0"/>
                <a:cs typeface="Courier New" panose="02070309020205020404" pitchFamily="49" charset="0"/>
              </a:rPr>
              <a:t>WHERE </a:t>
            </a:r>
            <a:r>
              <a:rPr lang="en-US" sz="1400" b="1" dirty="0">
                <a:solidFill>
                  <a:schemeClr val="tx1"/>
                </a:solidFill>
                <a:latin typeface="Courier New" panose="02070309020205020404" pitchFamily="49" charset="0"/>
                <a:cs typeface="Courier New" panose="02070309020205020404" pitchFamily="49" charset="0"/>
              </a:rPr>
              <a:t>condition;</a:t>
            </a:r>
            <a:endParaRPr lang="pt-BR" sz="1400" b="1" dirty="0">
              <a:solidFill>
                <a:schemeClr val="tx1"/>
              </a:solidFill>
              <a:latin typeface="Courier New" panose="02070309020205020404" pitchFamily="49" charset="0"/>
              <a:cs typeface="Courier New" panose="02070309020205020404" pitchFamily="49" charset="0"/>
            </a:endParaRPr>
          </a:p>
        </p:txBody>
      </p:sp>
      <p:sp>
        <p:nvSpPr>
          <p:cNvPr id="5" name="CaixaDeTexto 4">
            <a:extLst>
              <a:ext uri="{FF2B5EF4-FFF2-40B4-BE49-F238E27FC236}">
                <a16:creationId xmlns:a16="http://schemas.microsoft.com/office/drawing/2014/main" id="{B62AAE42-D637-4F42-96F0-CE73EA80AB22}"/>
              </a:ext>
            </a:extLst>
          </p:cNvPr>
          <p:cNvSpPr txBox="1"/>
          <p:nvPr/>
        </p:nvSpPr>
        <p:spPr>
          <a:xfrm>
            <a:off x="2182484" y="3314894"/>
            <a:ext cx="889987" cy="369332"/>
          </a:xfrm>
          <a:prstGeom prst="rect">
            <a:avLst/>
          </a:prstGeom>
          <a:noFill/>
        </p:spPr>
        <p:txBody>
          <a:bodyPr wrap="none" rtlCol="0">
            <a:spAutoFit/>
          </a:bodyPr>
          <a:lstStyle/>
          <a:p>
            <a:r>
              <a:rPr lang="pt-BR" b="1" dirty="0"/>
              <a:t>Sintaxe</a:t>
            </a:r>
          </a:p>
        </p:txBody>
      </p:sp>
    </p:spTree>
    <p:extLst>
      <p:ext uri="{BB962C8B-B14F-4D97-AF65-F5344CB8AC3E}">
        <p14:creationId xmlns:p14="http://schemas.microsoft.com/office/powerpoint/2010/main" val="2608766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1CF7A-2843-4B6A-8D0A-1A37A0AC05F9}"/>
              </a:ext>
            </a:extLst>
          </p:cNvPr>
          <p:cNvSpPr>
            <a:spLocks noGrp="1"/>
          </p:cNvSpPr>
          <p:nvPr>
            <p:ph type="title"/>
          </p:nvPr>
        </p:nvSpPr>
        <p:spPr/>
        <p:txBody>
          <a:bodyPr/>
          <a:lstStyle/>
          <a:p>
            <a:r>
              <a:rPr lang="pt-BR" dirty="0"/>
              <a:t>Tabela exemplo</a:t>
            </a:r>
          </a:p>
        </p:txBody>
      </p:sp>
      <p:graphicFrame>
        <p:nvGraphicFramePr>
          <p:cNvPr id="4" name="Tabela 3">
            <a:extLst>
              <a:ext uri="{FF2B5EF4-FFF2-40B4-BE49-F238E27FC236}">
                <a16:creationId xmlns:a16="http://schemas.microsoft.com/office/drawing/2014/main" id="{78D3EA25-CE24-45DC-BC2E-BABC7942211F}"/>
              </a:ext>
            </a:extLst>
          </p:cNvPr>
          <p:cNvGraphicFramePr>
            <a:graphicFrameLocks noGrp="1"/>
          </p:cNvGraphicFramePr>
          <p:nvPr/>
        </p:nvGraphicFramePr>
        <p:xfrm>
          <a:off x="593246" y="2346383"/>
          <a:ext cx="11005507" cy="2543886"/>
        </p:xfrm>
        <a:graphic>
          <a:graphicData uri="http://schemas.openxmlformats.org/drawingml/2006/table">
            <a:tbl>
              <a:tblPr firstRow="1" bandRow="1">
                <a:tableStyleId>{3B4B98B0-60AC-42C2-AFA5-B58CD77FA1E5}</a:tableStyleId>
              </a:tblPr>
              <a:tblGrid>
                <a:gridCol w="1086928">
                  <a:extLst>
                    <a:ext uri="{9D8B030D-6E8A-4147-A177-3AD203B41FA5}">
                      <a16:colId xmlns:a16="http://schemas.microsoft.com/office/drawing/2014/main" val="1665661768"/>
                    </a:ext>
                  </a:extLst>
                </a:gridCol>
                <a:gridCol w="2191109">
                  <a:extLst>
                    <a:ext uri="{9D8B030D-6E8A-4147-A177-3AD203B41FA5}">
                      <a16:colId xmlns:a16="http://schemas.microsoft.com/office/drawing/2014/main" val="3984264995"/>
                    </a:ext>
                  </a:extLst>
                </a:gridCol>
                <a:gridCol w="1699404">
                  <a:extLst>
                    <a:ext uri="{9D8B030D-6E8A-4147-A177-3AD203B41FA5}">
                      <a16:colId xmlns:a16="http://schemas.microsoft.com/office/drawing/2014/main" val="980939740"/>
                    </a:ext>
                  </a:extLst>
                </a:gridCol>
                <a:gridCol w="2208362">
                  <a:extLst>
                    <a:ext uri="{9D8B030D-6E8A-4147-A177-3AD203B41FA5}">
                      <a16:colId xmlns:a16="http://schemas.microsoft.com/office/drawing/2014/main" val="3778798068"/>
                    </a:ext>
                  </a:extLst>
                </a:gridCol>
                <a:gridCol w="1328468">
                  <a:extLst>
                    <a:ext uri="{9D8B030D-6E8A-4147-A177-3AD203B41FA5}">
                      <a16:colId xmlns:a16="http://schemas.microsoft.com/office/drawing/2014/main" val="1782256102"/>
                    </a:ext>
                  </a:extLst>
                </a:gridCol>
                <a:gridCol w="1388853">
                  <a:extLst>
                    <a:ext uri="{9D8B030D-6E8A-4147-A177-3AD203B41FA5}">
                      <a16:colId xmlns:a16="http://schemas.microsoft.com/office/drawing/2014/main" val="4030228709"/>
                    </a:ext>
                  </a:extLst>
                </a:gridCol>
                <a:gridCol w="1102383">
                  <a:extLst>
                    <a:ext uri="{9D8B030D-6E8A-4147-A177-3AD203B41FA5}">
                      <a16:colId xmlns:a16="http://schemas.microsoft.com/office/drawing/2014/main" val="3614544498"/>
                    </a:ext>
                  </a:extLst>
                </a:gridCol>
              </a:tblGrid>
              <a:tr h="323304">
                <a:tc>
                  <a:txBody>
                    <a:bodyPr/>
                    <a:lstStyle/>
                    <a:p>
                      <a:pPr algn="l" fontAlgn="t"/>
                      <a:r>
                        <a:rPr lang="pt-BR" sz="1400" dirty="0" err="1">
                          <a:effectLst/>
                        </a:rPr>
                        <a:t>CustomerID</a:t>
                      </a:r>
                      <a:endParaRPr lang="pt-BR" sz="1400" dirty="0">
                        <a:effectLst/>
                      </a:endParaRPr>
                    </a:p>
                  </a:txBody>
                  <a:tcPr marL="152400" marR="76200" marT="76200" marB="76200"/>
                </a:tc>
                <a:tc>
                  <a:txBody>
                    <a:bodyPr/>
                    <a:lstStyle/>
                    <a:p>
                      <a:pPr algn="l" fontAlgn="t"/>
                      <a:r>
                        <a:rPr lang="pt-BR" sz="1400">
                          <a:effectLst/>
                        </a:rPr>
                        <a:t>CustomerName</a:t>
                      </a:r>
                    </a:p>
                  </a:txBody>
                  <a:tcPr marL="76200" marR="76200" marT="76200" marB="76200"/>
                </a:tc>
                <a:tc>
                  <a:txBody>
                    <a:bodyPr/>
                    <a:lstStyle/>
                    <a:p>
                      <a:pPr algn="l" fontAlgn="t"/>
                      <a:r>
                        <a:rPr lang="pt-BR" sz="1400">
                          <a:effectLst/>
                        </a:rPr>
                        <a:t>ContactName</a:t>
                      </a:r>
                    </a:p>
                  </a:txBody>
                  <a:tcPr marL="76200" marR="76200" marT="76200" marB="76200"/>
                </a:tc>
                <a:tc>
                  <a:txBody>
                    <a:bodyPr/>
                    <a:lstStyle/>
                    <a:p>
                      <a:pPr algn="l" fontAlgn="t"/>
                      <a:r>
                        <a:rPr lang="pt-BR" sz="1400">
                          <a:effectLst/>
                        </a:rPr>
                        <a:t>Address</a:t>
                      </a:r>
                    </a:p>
                  </a:txBody>
                  <a:tcPr marL="76200" marR="76200" marT="76200" marB="76200"/>
                </a:tc>
                <a:tc>
                  <a:txBody>
                    <a:bodyPr/>
                    <a:lstStyle/>
                    <a:p>
                      <a:pPr algn="l" fontAlgn="t"/>
                      <a:r>
                        <a:rPr lang="pt-BR" sz="1400">
                          <a:effectLst/>
                        </a:rPr>
                        <a:t>City</a:t>
                      </a:r>
                    </a:p>
                  </a:txBody>
                  <a:tcPr marL="76200" marR="76200" marT="76200" marB="76200"/>
                </a:tc>
                <a:tc>
                  <a:txBody>
                    <a:bodyPr/>
                    <a:lstStyle/>
                    <a:p>
                      <a:pPr algn="l" fontAlgn="t"/>
                      <a:r>
                        <a:rPr lang="pt-BR" sz="1400">
                          <a:effectLst/>
                        </a:rPr>
                        <a:t>PostalCode</a:t>
                      </a:r>
                    </a:p>
                  </a:txBody>
                  <a:tcPr marL="76200" marR="76200" marT="76200" marB="76200"/>
                </a:tc>
                <a:tc>
                  <a:txBody>
                    <a:bodyPr/>
                    <a:lstStyle/>
                    <a:p>
                      <a:pPr algn="l" fontAlgn="t"/>
                      <a:r>
                        <a:rPr lang="pt-BR" sz="1400">
                          <a:effectLst/>
                        </a:rPr>
                        <a:t>Country</a:t>
                      </a:r>
                    </a:p>
                  </a:txBody>
                  <a:tcPr marL="76200" marR="76200" marT="76200" marB="76200"/>
                </a:tc>
                <a:extLst>
                  <a:ext uri="{0D108BD9-81ED-4DB2-BD59-A6C34878D82A}">
                    <a16:rowId xmlns:a16="http://schemas.microsoft.com/office/drawing/2014/main" val="3761342124"/>
                  </a:ext>
                </a:extLst>
              </a:tr>
              <a:tr h="700491">
                <a:tc>
                  <a:txBody>
                    <a:bodyPr/>
                    <a:lstStyle/>
                    <a:p>
                      <a:pPr algn="ctr" fontAlgn="t"/>
                      <a:r>
                        <a:rPr lang="pt-BR" sz="1400" b="1" dirty="0">
                          <a:effectLst/>
                        </a:rPr>
                        <a:t>1</a:t>
                      </a:r>
                      <a:br>
                        <a:rPr lang="pt-BR" sz="1400" b="1" dirty="0">
                          <a:effectLst/>
                        </a:rPr>
                      </a:br>
                      <a:br>
                        <a:rPr lang="pt-BR" sz="1400" b="1" dirty="0">
                          <a:effectLst/>
                        </a:rPr>
                      </a:br>
                      <a:endParaRPr lang="pt-BR" sz="1400" b="1" dirty="0">
                        <a:effectLst/>
                      </a:endParaRPr>
                    </a:p>
                  </a:txBody>
                  <a:tcPr marL="152400" marR="76200" marT="76200" marB="76200"/>
                </a:tc>
                <a:tc>
                  <a:txBody>
                    <a:bodyPr/>
                    <a:lstStyle/>
                    <a:p>
                      <a:pPr algn="l" fontAlgn="t"/>
                      <a:r>
                        <a:rPr lang="pt-BR" sz="1400" dirty="0" err="1">
                          <a:effectLst/>
                        </a:rPr>
                        <a:t>Alfreds</a:t>
                      </a:r>
                      <a:r>
                        <a:rPr lang="pt-BR" sz="1400" dirty="0">
                          <a:effectLst/>
                        </a:rPr>
                        <a:t> </a:t>
                      </a:r>
                      <a:r>
                        <a:rPr lang="pt-BR" sz="1400" dirty="0" err="1">
                          <a:effectLst/>
                        </a:rPr>
                        <a:t>Futterkiste</a:t>
                      </a:r>
                      <a:endParaRPr lang="pt-BR" sz="1400" dirty="0">
                        <a:effectLst/>
                      </a:endParaRPr>
                    </a:p>
                  </a:txBody>
                  <a:tcPr marL="76200" marR="76200" marT="76200" marB="76200"/>
                </a:tc>
                <a:tc>
                  <a:txBody>
                    <a:bodyPr/>
                    <a:lstStyle/>
                    <a:p>
                      <a:pPr algn="l" fontAlgn="t"/>
                      <a:r>
                        <a:rPr lang="pt-BR" sz="1400" dirty="0">
                          <a:effectLst/>
                        </a:rPr>
                        <a:t>Alfred Schmidt</a:t>
                      </a:r>
                    </a:p>
                  </a:txBody>
                  <a:tcPr marL="76200" marR="76200" marT="76200" marB="76200"/>
                </a:tc>
                <a:tc>
                  <a:txBody>
                    <a:bodyPr/>
                    <a:lstStyle/>
                    <a:p>
                      <a:pPr algn="l" fontAlgn="t"/>
                      <a:r>
                        <a:rPr lang="pt-BR" sz="1400">
                          <a:effectLst/>
                        </a:rPr>
                        <a:t>Obere Str. 57</a:t>
                      </a:r>
                    </a:p>
                  </a:txBody>
                  <a:tcPr marL="76200" marR="76200" marT="76200" marB="76200"/>
                </a:tc>
                <a:tc>
                  <a:txBody>
                    <a:bodyPr/>
                    <a:lstStyle/>
                    <a:p>
                      <a:pPr algn="l" fontAlgn="t"/>
                      <a:r>
                        <a:rPr lang="pt-BR" sz="1400" dirty="0">
                          <a:effectLst/>
                        </a:rPr>
                        <a:t>Frankfurt</a:t>
                      </a:r>
                    </a:p>
                  </a:txBody>
                  <a:tcPr marL="76200" marR="76200" marT="76200" marB="76200"/>
                </a:tc>
                <a:tc>
                  <a:txBody>
                    <a:bodyPr/>
                    <a:lstStyle/>
                    <a:p>
                      <a:pPr algn="l" fontAlgn="t"/>
                      <a:r>
                        <a:rPr lang="pt-BR" sz="1400">
                          <a:effectLst/>
                        </a:rPr>
                        <a:t>12209</a:t>
                      </a:r>
                    </a:p>
                  </a:txBody>
                  <a:tcPr marL="76200" marR="76200" marT="76200" marB="76200"/>
                </a:tc>
                <a:tc>
                  <a:txBody>
                    <a:bodyPr/>
                    <a:lstStyle/>
                    <a:p>
                      <a:pPr algn="l" fontAlgn="t"/>
                      <a:r>
                        <a:rPr lang="pt-BR" sz="1400">
                          <a:effectLst/>
                        </a:rPr>
                        <a:t>Germany</a:t>
                      </a:r>
                    </a:p>
                  </a:txBody>
                  <a:tcPr marL="76200" marR="76200" marT="76200" marB="76200"/>
                </a:tc>
                <a:extLst>
                  <a:ext uri="{0D108BD9-81ED-4DB2-BD59-A6C34878D82A}">
                    <a16:rowId xmlns:a16="http://schemas.microsoft.com/office/drawing/2014/main" val="2003648198"/>
                  </a:ext>
                </a:extLst>
              </a:tr>
              <a:tr h="511897">
                <a:tc>
                  <a:txBody>
                    <a:bodyPr/>
                    <a:lstStyle/>
                    <a:p>
                      <a:pPr algn="ctr" fontAlgn="t"/>
                      <a:r>
                        <a:rPr lang="pt-BR" sz="1400" b="1" dirty="0">
                          <a:effectLst/>
                        </a:rPr>
                        <a:t>2</a:t>
                      </a:r>
                    </a:p>
                  </a:txBody>
                  <a:tcPr marL="152400" marR="76200" marT="76200" marB="76200"/>
                </a:tc>
                <a:tc>
                  <a:txBody>
                    <a:bodyPr/>
                    <a:lstStyle/>
                    <a:p>
                      <a:pPr algn="l" fontAlgn="t"/>
                      <a:r>
                        <a:rPr lang="es-ES" sz="1400">
                          <a:effectLst/>
                        </a:rPr>
                        <a:t>Ana Trujillo Emparedados y helados</a:t>
                      </a:r>
                    </a:p>
                  </a:txBody>
                  <a:tcPr marL="76200" marR="76200" marT="76200" marB="76200"/>
                </a:tc>
                <a:tc>
                  <a:txBody>
                    <a:bodyPr/>
                    <a:lstStyle/>
                    <a:p>
                      <a:pPr algn="l" fontAlgn="t"/>
                      <a:r>
                        <a:rPr lang="pt-BR" sz="1400">
                          <a:effectLst/>
                        </a:rPr>
                        <a:t>Ana Trujillo</a:t>
                      </a:r>
                    </a:p>
                  </a:txBody>
                  <a:tcPr marL="76200" marR="76200" marT="76200" marB="76200"/>
                </a:tc>
                <a:tc>
                  <a:txBody>
                    <a:bodyPr/>
                    <a:lstStyle/>
                    <a:p>
                      <a:pPr algn="l" fontAlgn="t"/>
                      <a:r>
                        <a:rPr lang="es-ES" sz="1400">
                          <a:effectLst/>
                        </a:rPr>
                        <a:t>Avda. de la Constitución 2222</a:t>
                      </a:r>
                    </a:p>
                  </a:txBody>
                  <a:tcPr marL="76200" marR="76200" marT="76200" marB="76200"/>
                </a:tc>
                <a:tc>
                  <a:txBody>
                    <a:bodyPr/>
                    <a:lstStyle/>
                    <a:p>
                      <a:pPr algn="l" fontAlgn="t"/>
                      <a:r>
                        <a:rPr lang="pt-BR" sz="1400">
                          <a:effectLst/>
                        </a:rPr>
                        <a:t>México D.F.</a:t>
                      </a:r>
                    </a:p>
                  </a:txBody>
                  <a:tcPr marL="76200" marR="76200" marT="76200" marB="76200"/>
                </a:tc>
                <a:tc>
                  <a:txBody>
                    <a:bodyPr/>
                    <a:lstStyle/>
                    <a:p>
                      <a:pPr algn="l" fontAlgn="t"/>
                      <a:r>
                        <a:rPr lang="pt-BR" sz="1400">
                          <a:effectLst/>
                        </a:rPr>
                        <a:t>05021</a:t>
                      </a:r>
                    </a:p>
                  </a:txBody>
                  <a:tcPr marL="76200" marR="76200" marT="76200" marB="76200"/>
                </a:tc>
                <a:tc>
                  <a:txBody>
                    <a:bodyPr/>
                    <a:lstStyle/>
                    <a:p>
                      <a:pPr algn="l" fontAlgn="t"/>
                      <a:r>
                        <a:rPr lang="pt-BR" sz="1400">
                          <a:effectLst/>
                        </a:rPr>
                        <a:t>Mexico</a:t>
                      </a:r>
                    </a:p>
                  </a:txBody>
                  <a:tcPr marL="76200" marR="76200" marT="76200" marB="76200"/>
                </a:tc>
                <a:extLst>
                  <a:ext uri="{0D108BD9-81ED-4DB2-BD59-A6C34878D82A}">
                    <a16:rowId xmlns:a16="http://schemas.microsoft.com/office/drawing/2014/main" val="1827319227"/>
                  </a:ext>
                </a:extLst>
              </a:tr>
              <a:tr h="440766">
                <a:tc>
                  <a:txBody>
                    <a:bodyPr/>
                    <a:lstStyle/>
                    <a:p>
                      <a:pPr algn="ctr" fontAlgn="t"/>
                      <a:r>
                        <a:rPr lang="pt-BR" sz="1400" b="1" dirty="0">
                          <a:effectLst/>
                        </a:rPr>
                        <a:t>3</a:t>
                      </a:r>
                    </a:p>
                  </a:txBody>
                  <a:tcPr marL="152400" marR="76200" marT="76200" marB="76200"/>
                </a:tc>
                <a:tc>
                  <a:txBody>
                    <a:bodyPr/>
                    <a:lstStyle/>
                    <a:p>
                      <a:pPr algn="l" fontAlgn="t"/>
                      <a:r>
                        <a:rPr lang="pt-BR" sz="1400">
                          <a:effectLst/>
                        </a:rPr>
                        <a:t>Antonio Moreno Taquería</a:t>
                      </a:r>
                    </a:p>
                  </a:txBody>
                  <a:tcPr marL="76200" marR="76200" marT="76200" marB="76200"/>
                </a:tc>
                <a:tc>
                  <a:txBody>
                    <a:bodyPr/>
                    <a:lstStyle/>
                    <a:p>
                      <a:pPr algn="l" fontAlgn="t"/>
                      <a:r>
                        <a:rPr lang="pt-BR" sz="1400">
                          <a:effectLst/>
                        </a:rPr>
                        <a:t>Antonio Moreno</a:t>
                      </a:r>
                    </a:p>
                  </a:txBody>
                  <a:tcPr marL="76200" marR="76200" marT="76200" marB="76200"/>
                </a:tc>
                <a:tc>
                  <a:txBody>
                    <a:bodyPr/>
                    <a:lstStyle/>
                    <a:p>
                      <a:pPr algn="l" fontAlgn="t"/>
                      <a:r>
                        <a:rPr lang="pt-BR" sz="1400">
                          <a:effectLst/>
                        </a:rPr>
                        <a:t>Mataderos 2312</a:t>
                      </a:r>
                    </a:p>
                  </a:txBody>
                  <a:tcPr marL="76200" marR="76200" marT="76200" marB="76200"/>
                </a:tc>
                <a:tc>
                  <a:txBody>
                    <a:bodyPr/>
                    <a:lstStyle/>
                    <a:p>
                      <a:pPr algn="l" fontAlgn="t"/>
                      <a:r>
                        <a:rPr lang="pt-BR" sz="1400">
                          <a:effectLst/>
                        </a:rPr>
                        <a:t>México D.F.</a:t>
                      </a:r>
                    </a:p>
                  </a:txBody>
                  <a:tcPr marL="76200" marR="76200" marT="76200" marB="76200"/>
                </a:tc>
                <a:tc>
                  <a:txBody>
                    <a:bodyPr/>
                    <a:lstStyle/>
                    <a:p>
                      <a:pPr algn="l" fontAlgn="t"/>
                      <a:r>
                        <a:rPr lang="pt-BR" sz="1400">
                          <a:effectLst/>
                        </a:rPr>
                        <a:t>05023</a:t>
                      </a:r>
                    </a:p>
                  </a:txBody>
                  <a:tcPr marL="76200" marR="76200" marT="76200" marB="76200"/>
                </a:tc>
                <a:tc>
                  <a:txBody>
                    <a:bodyPr/>
                    <a:lstStyle/>
                    <a:p>
                      <a:pPr algn="l" fontAlgn="t"/>
                      <a:r>
                        <a:rPr lang="pt-BR" sz="1400">
                          <a:effectLst/>
                        </a:rPr>
                        <a:t>Mexico</a:t>
                      </a:r>
                    </a:p>
                  </a:txBody>
                  <a:tcPr marL="76200" marR="76200" marT="76200" marB="76200"/>
                </a:tc>
                <a:extLst>
                  <a:ext uri="{0D108BD9-81ED-4DB2-BD59-A6C34878D82A}">
                    <a16:rowId xmlns:a16="http://schemas.microsoft.com/office/drawing/2014/main" val="3051874194"/>
                  </a:ext>
                </a:extLst>
              </a:tr>
              <a:tr h="291932">
                <a:tc>
                  <a:txBody>
                    <a:bodyPr/>
                    <a:lstStyle/>
                    <a:p>
                      <a:pPr algn="ctr" fontAlgn="t"/>
                      <a:r>
                        <a:rPr lang="pt-BR" sz="1400" b="1" dirty="0">
                          <a:effectLst/>
                        </a:rPr>
                        <a:t>4</a:t>
                      </a:r>
                    </a:p>
                  </a:txBody>
                  <a:tcPr marL="152400" marR="76200" marT="76200" marB="76200"/>
                </a:tc>
                <a:tc>
                  <a:txBody>
                    <a:bodyPr/>
                    <a:lstStyle/>
                    <a:p>
                      <a:pPr algn="l" fontAlgn="t"/>
                      <a:r>
                        <a:rPr lang="pt-BR" sz="1400" dirty="0" err="1">
                          <a:effectLst/>
                        </a:rPr>
                        <a:t>Around</a:t>
                      </a:r>
                      <a:r>
                        <a:rPr lang="pt-BR" sz="1400" dirty="0">
                          <a:effectLst/>
                        </a:rPr>
                        <a:t> </a:t>
                      </a:r>
                      <a:r>
                        <a:rPr lang="pt-BR" sz="1400" dirty="0" err="1">
                          <a:effectLst/>
                        </a:rPr>
                        <a:t>the</a:t>
                      </a:r>
                      <a:r>
                        <a:rPr lang="pt-BR" sz="1400" dirty="0">
                          <a:effectLst/>
                        </a:rPr>
                        <a:t> Horn</a:t>
                      </a:r>
                    </a:p>
                  </a:txBody>
                  <a:tcPr marL="76200" marR="76200" marT="76200" marB="76200"/>
                </a:tc>
                <a:tc>
                  <a:txBody>
                    <a:bodyPr/>
                    <a:lstStyle/>
                    <a:p>
                      <a:pPr algn="l" fontAlgn="t"/>
                      <a:r>
                        <a:rPr lang="pt-BR" sz="1400" dirty="0">
                          <a:effectLst/>
                        </a:rPr>
                        <a:t>Thomas </a:t>
                      </a:r>
                      <a:r>
                        <a:rPr lang="pt-BR" sz="1400" dirty="0" err="1">
                          <a:effectLst/>
                        </a:rPr>
                        <a:t>Hardy</a:t>
                      </a:r>
                      <a:endParaRPr lang="pt-BR" sz="1400" dirty="0">
                        <a:effectLst/>
                      </a:endParaRPr>
                    </a:p>
                  </a:txBody>
                  <a:tcPr marL="76200" marR="76200" marT="76200" marB="76200"/>
                </a:tc>
                <a:tc>
                  <a:txBody>
                    <a:bodyPr/>
                    <a:lstStyle/>
                    <a:p>
                      <a:pPr algn="l" fontAlgn="t"/>
                      <a:r>
                        <a:rPr lang="pt-BR" sz="1400">
                          <a:effectLst/>
                        </a:rPr>
                        <a:t>120 Hanover Sq.</a:t>
                      </a:r>
                    </a:p>
                  </a:txBody>
                  <a:tcPr marL="76200" marR="76200" marT="76200" marB="76200"/>
                </a:tc>
                <a:tc>
                  <a:txBody>
                    <a:bodyPr/>
                    <a:lstStyle/>
                    <a:p>
                      <a:pPr algn="l" fontAlgn="t"/>
                      <a:r>
                        <a:rPr lang="pt-BR" sz="1400">
                          <a:effectLst/>
                        </a:rPr>
                        <a:t>London</a:t>
                      </a:r>
                    </a:p>
                  </a:txBody>
                  <a:tcPr marL="76200" marR="76200" marT="76200" marB="76200"/>
                </a:tc>
                <a:tc>
                  <a:txBody>
                    <a:bodyPr/>
                    <a:lstStyle/>
                    <a:p>
                      <a:pPr algn="l" fontAlgn="t"/>
                      <a:r>
                        <a:rPr lang="pt-BR" sz="1400">
                          <a:effectLst/>
                        </a:rPr>
                        <a:t>WA1 1DP</a:t>
                      </a:r>
                    </a:p>
                  </a:txBody>
                  <a:tcPr marL="76200" marR="76200" marT="76200" marB="76200"/>
                </a:tc>
                <a:tc>
                  <a:txBody>
                    <a:bodyPr/>
                    <a:lstStyle/>
                    <a:p>
                      <a:pPr algn="l" fontAlgn="t"/>
                      <a:r>
                        <a:rPr lang="pt-BR" sz="1400" dirty="0">
                          <a:effectLst/>
                        </a:rPr>
                        <a:t>UK</a:t>
                      </a:r>
                    </a:p>
                  </a:txBody>
                  <a:tcPr marL="76200" marR="76200" marT="76200" marB="76200"/>
                </a:tc>
                <a:extLst>
                  <a:ext uri="{0D108BD9-81ED-4DB2-BD59-A6C34878D82A}">
                    <a16:rowId xmlns:a16="http://schemas.microsoft.com/office/drawing/2014/main" val="3106279406"/>
                  </a:ext>
                </a:extLst>
              </a:tr>
            </a:tbl>
          </a:graphicData>
        </a:graphic>
      </p:graphicFrame>
    </p:spTree>
    <p:extLst>
      <p:ext uri="{BB962C8B-B14F-4D97-AF65-F5344CB8AC3E}">
        <p14:creationId xmlns:p14="http://schemas.microsoft.com/office/powerpoint/2010/main" val="3101090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E09657-F238-4009-ABC6-FF1DB3653755}"/>
              </a:ext>
            </a:extLst>
          </p:cNvPr>
          <p:cNvSpPr>
            <a:spLocks noGrp="1"/>
          </p:cNvSpPr>
          <p:nvPr>
            <p:ph type="title"/>
          </p:nvPr>
        </p:nvSpPr>
        <p:spPr/>
        <p:txBody>
          <a:bodyPr/>
          <a:lstStyle/>
          <a:p>
            <a:r>
              <a:rPr lang="pt-BR" dirty="0"/>
              <a:t>Exemplo - delete</a:t>
            </a:r>
          </a:p>
        </p:txBody>
      </p:sp>
      <p:sp>
        <p:nvSpPr>
          <p:cNvPr id="3" name="Espaço Reservado para Conteúdo 2">
            <a:extLst>
              <a:ext uri="{FF2B5EF4-FFF2-40B4-BE49-F238E27FC236}">
                <a16:creationId xmlns:a16="http://schemas.microsoft.com/office/drawing/2014/main" id="{4D12BC99-3A5B-4A91-816F-D3078C8ECB3F}"/>
              </a:ext>
            </a:extLst>
          </p:cNvPr>
          <p:cNvSpPr>
            <a:spLocks noGrp="1"/>
          </p:cNvSpPr>
          <p:nvPr>
            <p:ph idx="1"/>
          </p:nvPr>
        </p:nvSpPr>
        <p:spPr/>
        <p:txBody>
          <a:bodyPr/>
          <a:lstStyle/>
          <a:p>
            <a:r>
              <a:rPr lang="pt-BR" dirty="0"/>
              <a:t>O comando a seguir, irá excluir o cliente ‘</a:t>
            </a:r>
            <a:r>
              <a:rPr lang="pt-BR" dirty="0" err="1"/>
              <a:t>Alfreds</a:t>
            </a:r>
            <a:r>
              <a:rPr lang="pt-BR" dirty="0"/>
              <a:t> </a:t>
            </a:r>
            <a:r>
              <a:rPr lang="pt-BR" dirty="0" err="1"/>
              <a:t>Futterkiste</a:t>
            </a:r>
            <a:r>
              <a:rPr lang="pt-BR" dirty="0"/>
              <a:t>’ da tabela </a:t>
            </a:r>
            <a:r>
              <a:rPr lang="pt-BR" dirty="0" err="1"/>
              <a:t>Customers</a:t>
            </a:r>
            <a:r>
              <a:rPr lang="pt-BR" dirty="0"/>
              <a:t>.</a:t>
            </a:r>
          </a:p>
        </p:txBody>
      </p:sp>
      <p:sp>
        <p:nvSpPr>
          <p:cNvPr id="4" name="Retângulo 3">
            <a:extLst>
              <a:ext uri="{FF2B5EF4-FFF2-40B4-BE49-F238E27FC236}">
                <a16:creationId xmlns:a16="http://schemas.microsoft.com/office/drawing/2014/main" id="{AFA4D999-E487-4291-89FA-0D587A8BD7F2}"/>
              </a:ext>
            </a:extLst>
          </p:cNvPr>
          <p:cNvSpPr/>
          <p:nvPr/>
        </p:nvSpPr>
        <p:spPr>
          <a:xfrm>
            <a:off x="2182484" y="3700728"/>
            <a:ext cx="7654506" cy="517589"/>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DELETE FROM </a:t>
            </a:r>
            <a:r>
              <a:rPr lang="en-US" sz="1400" b="1" dirty="0">
                <a:solidFill>
                  <a:schemeClr val="tx1"/>
                </a:solidFill>
                <a:latin typeface="Courier New" panose="02070309020205020404" pitchFamily="49" charset="0"/>
                <a:cs typeface="Courier New" panose="02070309020205020404" pitchFamily="49" charset="0"/>
              </a:rPr>
              <a:t>Customers </a:t>
            </a:r>
            <a:r>
              <a:rPr lang="en-US" sz="1400" b="1" dirty="0">
                <a:solidFill>
                  <a:srgbClr val="66FF99"/>
                </a:solidFill>
                <a:latin typeface="Courier New" panose="02070309020205020404" pitchFamily="49" charset="0"/>
                <a:cs typeface="Courier New" panose="02070309020205020404" pitchFamily="49" charset="0"/>
              </a:rPr>
              <a:t>WHERE </a:t>
            </a:r>
            <a:r>
              <a:rPr lang="en-US" sz="1400" b="1" dirty="0" err="1">
                <a:solidFill>
                  <a:schemeClr val="tx1"/>
                </a:solidFill>
                <a:latin typeface="Courier New" panose="02070309020205020404" pitchFamily="49" charset="0"/>
                <a:cs typeface="Courier New" panose="02070309020205020404" pitchFamily="49" charset="0"/>
              </a:rPr>
              <a:t>CustomerName</a:t>
            </a:r>
            <a:r>
              <a:rPr lang="en-US" sz="1400" b="1" dirty="0">
                <a:solidFill>
                  <a:schemeClr val="tx1"/>
                </a:solidFill>
                <a:latin typeface="Courier New" panose="02070309020205020404" pitchFamily="49" charset="0"/>
                <a:cs typeface="Courier New" panose="02070309020205020404" pitchFamily="49" charset="0"/>
              </a:rPr>
              <a:t> = ‘</a:t>
            </a:r>
            <a:r>
              <a:rPr lang="en-US" sz="1400" b="1" dirty="0" err="1">
                <a:solidFill>
                  <a:schemeClr val="tx1"/>
                </a:solidFill>
                <a:latin typeface="Courier New" panose="02070309020205020404" pitchFamily="49" charset="0"/>
                <a:cs typeface="Courier New" panose="02070309020205020404" pitchFamily="49" charset="0"/>
              </a:rPr>
              <a:t>Alfreds</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Futterkiste</a:t>
            </a:r>
            <a:r>
              <a:rPr lang="en-US" sz="1400" b="1" dirty="0">
                <a:solidFill>
                  <a:schemeClr val="tx1"/>
                </a:solidFill>
                <a:latin typeface="Courier New" panose="02070309020205020404" pitchFamily="49" charset="0"/>
                <a:cs typeface="Courier New" panose="02070309020205020404" pitchFamily="49" charset="0"/>
              </a:rPr>
              <a:t>’;</a:t>
            </a:r>
            <a:endParaRPr lang="pt-BR"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681292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1CF7A-2843-4B6A-8D0A-1A37A0AC05F9}"/>
              </a:ext>
            </a:extLst>
          </p:cNvPr>
          <p:cNvSpPr>
            <a:spLocks noGrp="1"/>
          </p:cNvSpPr>
          <p:nvPr>
            <p:ph type="title"/>
          </p:nvPr>
        </p:nvSpPr>
        <p:spPr/>
        <p:txBody>
          <a:bodyPr/>
          <a:lstStyle/>
          <a:p>
            <a:r>
              <a:rPr lang="pt-BR" dirty="0"/>
              <a:t>Tabela exemplo</a:t>
            </a:r>
          </a:p>
        </p:txBody>
      </p:sp>
      <p:graphicFrame>
        <p:nvGraphicFramePr>
          <p:cNvPr id="4" name="Tabela 3">
            <a:extLst>
              <a:ext uri="{FF2B5EF4-FFF2-40B4-BE49-F238E27FC236}">
                <a16:creationId xmlns:a16="http://schemas.microsoft.com/office/drawing/2014/main" id="{78D3EA25-CE24-45DC-BC2E-BABC7942211F}"/>
              </a:ext>
            </a:extLst>
          </p:cNvPr>
          <p:cNvGraphicFramePr>
            <a:graphicFrameLocks noGrp="1"/>
          </p:cNvGraphicFramePr>
          <p:nvPr>
            <p:extLst>
              <p:ext uri="{D42A27DB-BD31-4B8C-83A1-F6EECF244321}">
                <p14:modId xmlns:p14="http://schemas.microsoft.com/office/powerpoint/2010/main" val="3609740036"/>
              </p:ext>
            </p:extLst>
          </p:nvPr>
        </p:nvGraphicFramePr>
        <p:xfrm>
          <a:off x="593246" y="2346383"/>
          <a:ext cx="11005507" cy="1751406"/>
        </p:xfrm>
        <a:graphic>
          <a:graphicData uri="http://schemas.openxmlformats.org/drawingml/2006/table">
            <a:tbl>
              <a:tblPr firstRow="1" bandRow="1">
                <a:tableStyleId>{3B4B98B0-60AC-42C2-AFA5-B58CD77FA1E5}</a:tableStyleId>
              </a:tblPr>
              <a:tblGrid>
                <a:gridCol w="1086928">
                  <a:extLst>
                    <a:ext uri="{9D8B030D-6E8A-4147-A177-3AD203B41FA5}">
                      <a16:colId xmlns:a16="http://schemas.microsoft.com/office/drawing/2014/main" val="1665661768"/>
                    </a:ext>
                  </a:extLst>
                </a:gridCol>
                <a:gridCol w="2191109">
                  <a:extLst>
                    <a:ext uri="{9D8B030D-6E8A-4147-A177-3AD203B41FA5}">
                      <a16:colId xmlns:a16="http://schemas.microsoft.com/office/drawing/2014/main" val="3984264995"/>
                    </a:ext>
                  </a:extLst>
                </a:gridCol>
                <a:gridCol w="1699404">
                  <a:extLst>
                    <a:ext uri="{9D8B030D-6E8A-4147-A177-3AD203B41FA5}">
                      <a16:colId xmlns:a16="http://schemas.microsoft.com/office/drawing/2014/main" val="980939740"/>
                    </a:ext>
                  </a:extLst>
                </a:gridCol>
                <a:gridCol w="2208362">
                  <a:extLst>
                    <a:ext uri="{9D8B030D-6E8A-4147-A177-3AD203B41FA5}">
                      <a16:colId xmlns:a16="http://schemas.microsoft.com/office/drawing/2014/main" val="3778798068"/>
                    </a:ext>
                  </a:extLst>
                </a:gridCol>
                <a:gridCol w="1328468">
                  <a:extLst>
                    <a:ext uri="{9D8B030D-6E8A-4147-A177-3AD203B41FA5}">
                      <a16:colId xmlns:a16="http://schemas.microsoft.com/office/drawing/2014/main" val="1782256102"/>
                    </a:ext>
                  </a:extLst>
                </a:gridCol>
                <a:gridCol w="1388853">
                  <a:extLst>
                    <a:ext uri="{9D8B030D-6E8A-4147-A177-3AD203B41FA5}">
                      <a16:colId xmlns:a16="http://schemas.microsoft.com/office/drawing/2014/main" val="4030228709"/>
                    </a:ext>
                  </a:extLst>
                </a:gridCol>
                <a:gridCol w="1102383">
                  <a:extLst>
                    <a:ext uri="{9D8B030D-6E8A-4147-A177-3AD203B41FA5}">
                      <a16:colId xmlns:a16="http://schemas.microsoft.com/office/drawing/2014/main" val="3614544498"/>
                    </a:ext>
                  </a:extLst>
                </a:gridCol>
              </a:tblGrid>
              <a:tr h="323304">
                <a:tc>
                  <a:txBody>
                    <a:bodyPr/>
                    <a:lstStyle/>
                    <a:p>
                      <a:pPr algn="l" fontAlgn="t"/>
                      <a:r>
                        <a:rPr lang="pt-BR" sz="1400" dirty="0" err="1">
                          <a:effectLst/>
                        </a:rPr>
                        <a:t>CustomerID</a:t>
                      </a:r>
                      <a:endParaRPr lang="pt-BR" sz="1400" dirty="0">
                        <a:effectLst/>
                      </a:endParaRPr>
                    </a:p>
                  </a:txBody>
                  <a:tcPr marL="152400" marR="76200" marT="76200" marB="76200"/>
                </a:tc>
                <a:tc>
                  <a:txBody>
                    <a:bodyPr/>
                    <a:lstStyle/>
                    <a:p>
                      <a:pPr algn="l" fontAlgn="t"/>
                      <a:r>
                        <a:rPr lang="pt-BR" sz="1400">
                          <a:effectLst/>
                        </a:rPr>
                        <a:t>CustomerName</a:t>
                      </a:r>
                    </a:p>
                  </a:txBody>
                  <a:tcPr marL="76200" marR="76200" marT="76200" marB="76200"/>
                </a:tc>
                <a:tc>
                  <a:txBody>
                    <a:bodyPr/>
                    <a:lstStyle/>
                    <a:p>
                      <a:pPr algn="l" fontAlgn="t"/>
                      <a:r>
                        <a:rPr lang="pt-BR" sz="1400">
                          <a:effectLst/>
                        </a:rPr>
                        <a:t>ContactName</a:t>
                      </a:r>
                    </a:p>
                  </a:txBody>
                  <a:tcPr marL="76200" marR="76200" marT="76200" marB="76200"/>
                </a:tc>
                <a:tc>
                  <a:txBody>
                    <a:bodyPr/>
                    <a:lstStyle/>
                    <a:p>
                      <a:pPr algn="l" fontAlgn="t"/>
                      <a:r>
                        <a:rPr lang="pt-BR" sz="1400">
                          <a:effectLst/>
                        </a:rPr>
                        <a:t>Address</a:t>
                      </a:r>
                    </a:p>
                  </a:txBody>
                  <a:tcPr marL="76200" marR="76200" marT="76200" marB="76200"/>
                </a:tc>
                <a:tc>
                  <a:txBody>
                    <a:bodyPr/>
                    <a:lstStyle/>
                    <a:p>
                      <a:pPr algn="l" fontAlgn="t"/>
                      <a:r>
                        <a:rPr lang="pt-BR" sz="1400">
                          <a:effectLst/>
                        </a:rPr>
                        <a:t>City</a:t>
                      </a:r>
                    </a:p>
                  </a:txBody>
                  <a:tcPr marL="76200" marR="76200" marT="76200" marB="76200"/>
                </a:tc>
                <a:tc>
                  <a:txBody>
                    <a:bodyPr/>
                    <a:lstStyle/>
                    <a:p>
                      <a:pPr algn="l" fontAlgn="t"/>
                      <a:r>
                        <a:rPr lang="pt-BR" sz="1400">
                          <a:effectLst/>
                        </a:rPr>
                        <a:t>PostalCode</a:t>
                      </a:r>
                    </a:p>
                  </a:txBody>
                  <a:tcPr marL="76200" marR="76200" marT="76200" marB="76200"/>
                </a:tc>
                <a:tc>
                  <a:txBody>
                    <a:bodyPr/>
                    <a:lstStyle/>
                    <a:p>
                      <a:pPr algn="l" fontAlgn="t"/>
                      <a:r>
                        <a:rPr lang="pt-BR" sz="1400">
                          <a:effectLst/>
                        </a:rPr>
                        <a:t>Country</a:t>
                      </a:r>
                    </a:p>
                  </a:txBody>
                  <a:tcPr marL="76200" marR="76200" marT="76200" marB="76200"/>
                </a:tc>
                <a:extLst>
                  <a:ext uri="{0D108BD9-81ED-4DB2-BD59-A6C34878D82A}">
                    <a16:rowId xmlns:a16="http://schemas.microsoft.com/office/drawing/2014/main" val="3761342124"/>
                  </a:ext>
                </a:extLst>
              </a:tr>
              <a:tr h="511897">
                <a:tc>
                  <a:txBody>
                    <a:bodyPr/>
                    <a:lstStyle/>
                    <a:p>
                      <a:pPr algn="ctr" fontAlgn="t"/>
                      <a:r>
                        <a:rPr lang="pt-BR" sz="1400" b="1" dirty="0">
                          <a:effectLst/>
                        </a:rPr>
                        <a:t>2</a:t>
                      </a:r>
                    </a:p>
                  </a:txBody>
                  <a:tcPr marL="152400" marR="76200" marT="76200" marB="76200"/>
                </a:tc>
                <a:tc>
                  <a:txBody>
                    <a:bodyPr/>
                    <a:lstStyle/>
                    <a:p>
                      <a:pPr algn="l" fontAlgn="t"/>
                      <a:r>
                        <a:rPr lang="es-ES" sz="1400">
                          <a:effectLst/>
                        </a:rPr>
                        <a:t>Ana Trujillo Emparedados y helados</a:t>
                      </a:r>
                    </a:p>
                  </a:txBody>
                  <a:tcPr marL="76200" marR="76200" marT="76200" marB="76200"/>
                </a:tc>
                <a:tc>
                  <a:txBody>
                    <a:bodyPr/>
                    <a:lstStyle/>
                    <a:p>
                      <a:pPr algn="l" fontAlgn="t"/>
                      <a:r>
                        <a:rPr lang="pt-BR" sz="1400">
                          <a:effectLst/>
                        </a:rPr>
                        <a:t>Ana Trujillo</a:t>
                      </a:r>
                    </a:p>
                  </a:txBody>
                  <a:tcPr marL="76200" marR="76200" marT="76200" marB="76200"/>
                </a:tc>
                <a:tc>
                  <a:txBody>
                    <a:bodyPr/>
                    <a:lstStyle/>
                    <a:p>
                      <a:pPr algn="l" fontAlgn="t"/>
                      <a:r>
                        <a:rPr lang="es-ES" sz="1400">
                          <a:effectLst/>
                        </a:rPr>
                        <a:t>Avda. de la Constitución 2222</a:t>
                      </a:r>
                    </a:p>
                  </a:txBody>
                  <a:tcPr marL="76200" marR="76200" marT="76200" marB="76200"/>
                </a:tc>
                <a:tc>
                  <a:txBody>
                    <a:bodyPr/>
                    <a:lstStyle/>
                    <a:p>
                      <a:pPr algn="l" fontAlgn="t"/>
                      <a:r>
                        <a:rPr lang="pt-BR" sz="1400">
                          <a:effectLst/>
                        </a:rPr>
                        <a:t>México D.F.</a:t>
                      </a:r>
                    </a:p>
                  </a:txBody>
                  <a:tcPr marL="76200" marR="76200" marT="76200" marB="76200"/>
                </a:tc>
                <a:tc>
                  <a:txBody>
                    <a:bodyPr/>
                    <a:lstStyle/>
                    <a:p>
                      <a:pPr algn="l" fontAlgn="t"/>
                      <a:r>
                        <a:rPr lang="pt-BR" sz="1400">
                          <a:effectLst/>
                        </a:rPr>
                        <a:t>05021</a:t>
                      </a:r>
                    </a:p>
                  </a:txBody>
                  <a:tcPr marL="76200" marR="76200" marT="76200" marB="76200"/>
                </a:tc>
                <a:tc>
                  <a:txBody>
                    <a:bodyPr/>
                    <a:lstStyle/>
                    <a:p>
                      <a:pPr algn="l" fontAlgn="t"/>
                      <a:r>
                        <a:rPr lang="pt-BR" sz="1400" dirty="0" err="1">
                          <a:effectLst/>
                        </a:rPr>
                        <a:t>Mexico</a:t>
                      </a:r>
                      <a:endParaRPr lang="pt-BR" sz="1400" dirty="0">
                        <a:effectLst/>
                      </a:endParaRPr>
                    </a:p>
                  </a:txBody>
                  <a:tcPr marL="76200" marR="76200" marT="76200" marB="76200"/>
                </a:tc>
                <a:extLst>
                  <a:ext uri="{0D108BD9-81ED-4DB2-BD59-A6C34878D82A}">
                    <a16:rowId xmlns:a16="http://schemas.microsoft.com/office/drawing/2014/main" val="1827319227"/>
                  </a:ext>
                </a:extLst>
              </a:tr>
              <a:tr h="440766">
                <a:tc>
                  <a:txBody>
                    <a:bodyPr/>
                    <a:lstStyle/>
                    <a:p>
                      <a:pPr algn="ctr" fontAlgn="t"/>
                      <a:r>
                        <a:rPr lang="pt-BR" sz="1400" b="1" dirty="0">
                          <a:effectLst/>
                        </a:rPr>
                        <a:t>3</a:t>
                      </a:r>
                    </a:p>
                  </a:txBody>
                  <a:tcPr marL="152400" marR="76200" marT="76200" marB="76200"/>
                </a:tc>
                <a:tc>
                  <a:txBody>
                    <a:bodyPr/>
                    <a:lstStyle/>
                    <a:p>
                      <a:pPr algn="l" fontAlgn="t"/>
                      <a:r>
                        <a:rPr lang="pt-BR" sz="1400">
                          <a:effectLst/>
                        </a:rPr>
                        <a:t>Antonio Moreno Taquería</a:t>
                      </a:r>
                    </a:p>
                  </a:txBody>
                  <a:tcPr marL="76200" marR="76200" marT="76200" marB="76200"/>
                </a:tc>
                <a:tc>
                  <a:txBody>
                    <a:bodyPr/>
                    <a:lstStyle/>
                    <a:p>
                      <a:pPr algn="l" fontAlgn="t"/>
                      <a:r>
                        <a:rPr lang="pt-BR" sz="1400">
                          <a:effectLst/>
                        </a:rPr>
                        <a:t>Antonio Moreno</a:t>
                      </a:r>
                    </a:p>
                  </a:txBody>
                  <a:tcPr marL="76200" marR="76200" marT="76200" marB="76200"/>
                </a:tc>
                <a:tc>
                  <a:txBody>
                    <a:bodyPr/>
                    <a:lstStyle/>
                    <a:p>
                      <a:pPr algn="l" fontAlgn="t"/>
                      <a:r>
                        <a:rPr lang="pt-BR" sz="1400">
                          <a:effectLst/>
                        </a:rPr>
                        <a:t>Mataderos 2312</a:t>
                      </a:r>
                    </a:p>
                  </a:txBody>
                  <a:tcPr marL="76200" marR="76200" marT="76200" marB="76200"/>
                </a:tc>
                <a:tc>
                  <a:txBody>
                    <a:bodyPr/>
                    <a:lstStyle/>
                    <a:p>
                      <a:pPr algn="l" fontAlgn="t"/>
                      <a:r>
                        <a:rPr lang="pt-BR" sz="1400">
                          <a:effectLst/>
                        </a:rPr>
                        <a:t>México D.F.</a:t>
                      </a:r>
                    </a:p>
                  </a:txBody>
                  <a:tcPr marL="76200" marR="76200" marT="76200" marB="76200"/>
                </a:tc>
                <a:tc>
                  <a:txBody>
                    <a:bodyPr/>
                    <a:lstStyle/>
                    <a:p>
                      <a:pPr algn="l" fontAlgn="t"/>
                      <a:r>
                        <a:rPr lang="pt-BR" sz="1400">
                          <a:effectLst/>
                        </a:rPr>
                        <a:t>05023</a:t>
                      </a:r>
                    </a:p>
                  </a:txBody>
                  <a:tcPr marL="76200" marR="76200" marT="76200" marB="76200"/>
                </a:tc>
                <a:tc>
                  <a:txBody>
                    <a:bodyPr/>
                    <a:lstStyle/>
                    <a:p>
                      <a:pPr algn="l" fontAlgn="t"/>
                      <a:r>
                        <a:rPr lang="pt-BR" sz="1400">
                          <a:effectLst/>
                        </a:rPr>
                        <a:t>Mexico</a:t>
                      </a:r>
                    </a:p>
                  </a:txBody>
                  <a:tcPr marL="76200" marR="76200" marT="76200" marB="76200"/>
                </a:tc>
                <a:extLst>
                  <a:ext uri="{0D108BD9-81ED-4DB2-BD59-A6C34878D82A}">
                    <a16:rowId xmlns:a16="http://schemas.microsoft.com/office/drawing/2014/main" val="3051874194"/>
                  </a:ext>
                </a:extLst>
              </a:tr>
              <a:tr h="291932">
                <a:tc>
                  <a:txBody>
                    <a:bodyPr/>
                    <a:lstStyle/>
                    <a:p>
                      <a:pPr algn="ctr" fontAlgn="t"/>
                      <a:r>
                        <a:rPr lang="pt-BR" sz="1400" b="1" dirty="0">
                          <a:effectLst/>
                        </a:rPr>
                        <a:t>4</a:t>
                      </a:r>
                    </a:p>
                  </a:txBody>
                  <a:tcPr marL="152400" marR="76200" marT="76200" marB="76200"/>
                </a:tc>
                <a:tc>
                  <a:txBody>
                    <a:bodyPr/>
                    <a:lstStyle/>
                    <a:p>
                      <a:pPr algn="l" fontAlgn="t"/>
                      <a:r>
                        <a:rPr lang="pt-BR" sz="1400" dirty="0" err="1">
                          <a:effectLst/>
                        </a:rPr>
                        <a:t>Around</a:t>
                      </a:r>
                      <a:r>
                        <a:rPr lang="pt-BR" sz="1400" dirty="0">
                          <a:effectLst/>
                        </a:rPr>
                        <a:t> </a:t>
                      </a:r>
                      <a:r>
                        <a:rPr lang="pt-BR" sz="1400" dirty="0" err="1">
                          <a:effectLst/>
                        </a:rPr>
                        <a:t>the</a:t>
                      </a:r>
                      <a:r>
                        <a:rPr lang="pt-BR" sz="1400" dirty="0">
                          <a:effectLst/>
                        </a:rPr>
                        <a:t> Horn</a:t>
                      </a:r>
                    </a:p>
                  </a:txBody>
                  <a:tcPr marL="76200" marR="76200" marT="76200" marB="76200"/>
                </a:tc>
                <a:tc>
                  <a:txBody>
                    <a:bodyPr/>
                    <a:lstStyle/>
                    <a:p>
                      <a:pPr algn="l" fontAlgn="t"/>
                      <a:r>
                        <a:rPr lang="pt-BR" sz="1400" dirty="0">
                          <a:effectLst/>
                        </a:rPr>
                        <a:t>Thomas </a:t>
                      </a:r>
                      <a:r>
                        <a:rPr lang="pt-BR" sz="1400" dirty="0" err="1">
                          <a:effectLst/>
                        </a:rPr>
                        <a:t>Hardy</a:t>
                      </a:r>
                      <a:endParaRPr lang="pt-BR" sz="1400" dirty="0">
                        <a:effectLst/>
                      </a:endParaRPr>
                    </a:p>
                  </a:txBody>
                  <a:tcPr marL="76200" marR="76200" marT="76200" marB="76200"/>
                </a:tc>
                <a:tc>
                  <a:txBody>
                    <a:bodyPr/>
                    <a:lstStyle/>
                    <a:p>
                      <a:pPr algn="l" fontAlgn="t"/>
                      <a:r>
                        <a:rPr lang="pt-BR" sz="1400">
                          <a:effectLst/>
                        </a:rPr>
                        <a:t>120 Hanover Sq.</a:t>
                      </a:r>
                    </a:p>
                  </a:txBody>
                  <a:tcPr marL="76200" marR="76200" marT="76200" marB="76200"/>
                </a:tc>
                <a:tc>
                  <a:txBody>
                    <a:bodyPr/>
                    <a:lstStyle/>
                    <a:p>
                      <a:pPr algn="l" fontAlgn="t"/>
                      <a:r>
                        <a:rPr lang="pt-BR" sz="1400">
                          <a:effectLst/>
                        </a:rPr>
                        <a:t>London</a:t>
                      </a:r>
                    </a:p>
                  </a:txBody>
                  <a:tcPr marL="76200" marR="76200" marT="76200" marB="76200"/>
                </a:tc>
                <a:tc>
                  <a:txBody>
                    <a:bodyPr/>
                    <a:lstStyle/>
                    <a:p>
                      <a:pPr algn="l" fontAlgn="t"/>
                      <a:r>
                        <a:rPr lang="pt-BR" sz="1400">
                          <a:effectLst/>
                        </a:rPr>
                        <a:t>WA1 1DP</a:t>
                      </a:r>
                    </a:p>
                  </a:txBody>
                  <a:tcPr marL="76200" marR="76200" marT="76200" marB="76200"/>
                </a:tc>
                <a:tc>
                  <a:txBody>
                    <a:bodyPr/>
                    <a:lstStyle/>
                    <a:p>
                      <a:pPr algn="l" fontAlgn="t"/>
                      <a:r>
                        <a:rPr lang="pt-BR" sz="1400" dirty="0">
                          <a:effectLst/>
                        </a:rPr>
                        <a:t>UK</a:t>
                      </a:r>
                    </a:p>
                  </a:txBody>
                  <a:tcPr marL="76200" marR="76200" marT="76200" marB="76200"/>
                </a:tc>
                <a:extLst>
                  <a:ext uri="{0D108BD9-81ED-4DB2-BD59-A6C34878D82A}">
                    <a16:rowId xmlns:a16="http://schemas.microsoft.com/office/drawing/2014/main" val="3106279406"/>
                  </a:ext>
                </a:extLst>
              </a:tr>
            </a:tbl>
          </a:graphicData>
        </a:graphic>
      </p:graphicFrame>
    </p:spTree>
    <p:extLst>
      <p:ext uri="{BB962C8B-B14F-4D97-AF65-F5344CB8AC3E}">
        <p14:creationId xmlns:p14="http://schemas.microsoft.com/office/powerpoint/2010/main" val="36615314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213DAE-273E-4A5D-B7C5-2EC4727BB2BC}"/>
              </a:ext>
            </a:extLst>
          </p:cNvPr>
          <p:cNvSpPr>
            <a:spLocks noGrp="1"/>
          </p:cNvSpPr>
          <p:nvPr>
            <p:ph type="title"/>
          </p:nvPr>
        </p:nvSpPr>
        <p:spPr/>
        <p:txBody>
          <a:bodyPr/>
          <a:lstStyle/>
          <a:p>
            <a:r>
              <a:rPr lang="pt-BR" dirty="0"/>
              <a:t>Deletar todos os registros</a:t>
            </a:r>
          </a:p>
        </p:txBody>
      </p:sp>
      <p:sp>
        <p:nvSpPr>
          <p:cNvPr id="3" name="Espaço Reservado para Conteúdo 2">
            <a:extLst>
              <a:ext uri="{FF2B5EF4-FFF2-40B4-BE49-F238E27FC236}">
                <a16:creationId xmlns:a16="http://schemas.microsoft.com/office/drawing/2014/main" id="{9180B9FF-F083-4C07-BA21-F6CAB56EBB1F}"/>
              </a:ext>
            </a:extLst>
          </p:cNvPr>
          <p:cNvSpPr>
            <a:spLocks noGrp="1"/>
          </p:cNvSpPr>
          <p:nvPr>
            <p:ph idx="1"/>
          </p:nvPr>
        </p:nvSpPr>
        <p:spPr/>
        <p:txBody>
          <a:bodyPr/>
          <a:lstStyle/>
          <a:p>
            <a:pPr>
              <a:lnSpc>
                <a:spcPct val="150000"/>
              </a:lnSpc>
            </a:pPr>
            <a:r>
              <a:rPr lang="pt-BR" dirty="0"/>
              <a:t>É possível eliminar todos os registros, sem a necessidade de excluir a tabela. Isso que dizer que a estrutura da tabela permanecerá intacta!</a:t>
            </a:r>
          </a:p>
        </p:txBody>
      </p:sp>
      <p:sp>
        <p:nvSpPr>
          <p:cNvPr id="4" name="Retângulo 3">
            <a:extLst>
              <a:ext uri="{FF2B5EF4-FFF2-40B4-BE49-F238E27FC236}">
                <a16:creationId xmlns:a16="http://schemas.microsoft.com/office/drawing/2014/main" id="{3BEE12AA-E082-49E7-8E38-03459B992719}"/>
              </a:ext>
            </a:extLst>
          </p:cNvPr>
          <p:cNvSpPr/>
          <p:nvPr/>
        </p:nvSpPr>
        <p:spPr>
          <a:xfrm>
            <a:off x="3866072" y="3780089"/>
            <a:ext cx="4459856" cy="517589"/>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DELETE FROM </a:t>
            </a:r>
            <a:r>
              <a:rPr lang="en-US" sz="1400" b="1" dirty="0" err="1">
                <a:solidFill>
                  <a:schemeClr val="tx1"/>
                </a:solidFill>
                <a:latin typeface="Courier New" panose="02070309020205020404" pitchFamily="49" charset="0"/>
                <a:cs typeface="Courier New" panose="02070309020205020404" pitchFamily="49" charset="0"/>
              </a:rPr>
              <a:t>table_name</a:t>
            </a:r>
            <a:r>
              <a:rPr lang="en-US" sz="1400" b="1" dirty="0">
                <a:solidFill>
                  <a:schemeClr val="tx1"/>
                </a:solidFill>
                <a:latin typeface="Courier New" panose="02070309020205020404" pitchFamily="49" charset="0"/>
                <a:cs typeface="Courier New" panose="02070309020205020404" pitchFamily="49" charset="0"/>
              </a:rPr>
              <a:t>;</a:t>
            </a:r>
            <a:endParaRPr lang="pt-BR" sz="1400" b="1" dirty="0">
              <a:solidFill>
                <a:schemeClr val="tx1"/>
              </a:solidFill>
              <a:latin typeface="Courier New" panose="02070309020205020404" pitchFamily="49" charset="0"/>
              <a:cs typeface="Courier New" panose="02070309020205020404" pitchFamily="49" charset="0"/>
            </a:endParaRPr>
          </a:p>
        </p:txBody>
      </p:sp>
      <p:sp>
        <p:nvSpPr>
          <p:cNvPr id="5" name="Retângulo 4">
            <a:extLst>
              <a:ext uri="{FF2B5EF4-FFF2-40B4-BE49-F238E27FC236}">
                <a16:creationId xmlns:a16="http://schemas.microsoft.com/office/drawing/2014/main" id="{06A9EAFD-5CB4-44AD-959C-9C6D66935EEC}"/>
              </a:ext>
            </a:extLst>
          </p:cNvPr>
          <p:cNvSpPr/>
          <p:nvPr/>
        </p:nvSpPr>
        <p:spPr>
          <a:xfrm>
            <a:off x="3866072" y="5433488"/>
            <a:ext cx="4459856" cy="517589"/>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DELETE FROM </a:t>
            </a:r>
            <a:r>
              <a:rPr lang="en-US" sz="1400" b="1" dirty="0">
                <a:solidFill>
                  <a:schemeClr val="tx1"/>
                </a:solidFill>
                <a:latin typeface="Courier New" panose="02070309020205020404" pitchFamily="49" charset="0"/>
                <a:cs typeface="Courier New" panose="02070309020205020404" pitchFamily="49" charset="0"/>
              </a:rPr>
              <a:t>Customers;</a:t>
            </a:r>
            <a:endParaRPr lang="pt-BR" sz="1400" b="1" dirty="0">
              <a:solidFill>
                <a:schemeClr val="tx1"/>
              </a:solidFill>
              <a:latin typeface="Courier New" panose="02070309020205020404" pitchFamily="49" charset="0"/>
              <a:cs typeface="Courier New" panose="02070309020205020404" pitchFamily="49" charset="0"/>
            </a:endParaRPr>
          </a:p>
        </p:txBody>
      </p:sp>
      <p:sp>
        <p:nvSpPr>
          <p:cNvPr id="6" name="Espaço Reservado para Conteúdo 2">
            <a:extLst>
              <a:ext uri="{FF2B5EF4-FFF2-40B4-BE49-F238E27FC236}">
                <a16:creationId xmlns:a16="http://schemas.microsoft.com/office/drawing/2014/main" id="{BC5C2624-D921-4093-B025-5EB1F9A950A3}"/>
              </a:ext>
            </a:extLst>
          </p:cNvPr>
          <p:cNvSpPr txBox="1">
            <a:spLocks/>
          </p:cNvSpPr>
          <p:nvPr/>
        </p:nvSpPr>
        <p:spPr>
          <a:xfrm>
            <a:off x="1176528" y="4773169"/>
            <a:ext cx="9720073" cy="168859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pt-BR" dirty="0"/>
              <a:t>O código abaixo vai excluir todos os dados da tabela </a:t>
            </a:r>
            <a:r>
              <a:rPr lang="pt-BR" dirty="0" err="1"/>
              <a:t>Customers</a:t>
            </a:r>
            <a:r>
              <a:rPr lang="pt-BR" dirty="0"/>
              <a:t>.</a:t>
            </a:r>
          </a:p>
        </p:txBody>
      </p:sp>
    </p:spTree>
    <p:extLst>
      <p:ext uri="{BB962C8B-B14F-4D97-AF65-F5344CB8AC3E}">
        <p14:creationId xmlns:p14="http://schemas.microsoft.com/office/powerpoint/2010/main" val="14649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9790AC-70E1-4C60-98BD-77BBB17CE1E4}"/>
              </a:ext>
            </a:extLst>
          </p:cNvPr>
          <p:cNvSpPr>
            <a:spLocks noGrp="1"/>
          </p:cNvSpPr>
          <p:nvPr>
            <p:ph type="title"/>
          </p:nvPr>
        </p:nvSpPr>
        <p:spPr/>
        <p:txBody>
          <a:bodyPr/>
          <a:lstStyle/>
          <a:p>
            <a:r>
              <a:rPr lang="pt-BR" dirty="0"/>
              <a:t>O que é entidade?</a:t>
            </a:r>
          </a:p>
        </p:txBody>
      </p:sp>
      <p:sp>
        <p:nvSpPr>
          <p:cNvPr id="3" name="Espaço Reservado para Conteúdo 2">
            <a:extLst>
              <a:ext uri="{FF2B5EF4-FFF2-40B4-BE49-F238E27FC236}">
                <a16:creationId xmlns:a16="http://schemas.microsoft.com/office/drawing/2014/main" id="{8EF47885-5DF0-425F-A014-C64834CA5191}"/>
              </a:ext>
            </a:extLst>
          </p:cNvPr>
          <p:cNvSpPr>
            <a:spLocks noGrp="1"/>
          </p:cNvSpPr>
          <p:nvPr>
            <p:ph idx="1"/>
          </p:nvPr>
        </p:nvSpPr>
        <p:spPr/>
        <p:txBody>
          <a:bodyPr/>
          <a:lstStyle/>
          <a:p>
            <a:pPr algn="just">
              <a:lnSpc>
                <a:spcPct val="200000"/>
              </a:lnSpc>
            </a:pPr>
            <a:r>
              <a:rPr lang="pt-BR" dirty="0"/>
              <a:t>Em modelagem de dados, entidade é uma representação de um objeto do mundo real que pode ser armazenado em um banco de dados. Ela é uma coleção de dados relacionados que representam uma entidade única. Elas são como caixas que armazenam informações sobre algo, como pessoas, produtos, vendas ou eventos.</a:t>
            </a:r>
          </a:p>
        </p:txBody>
      </p:sp>
    </p:spTree>
    <p:extLst>
      <p:ext uri="{BB962C8B-B14F-4D97-AF65-F5344CB8AC3E}">
        <p14:creationId xmlns:p14="http://schemas.microsoft.com/office/powerpoint/2010/main" val="2270887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Cláusula </a:t>
            </a:r>
            <a:r>
              <a:rPr lang="pt-BR" dirty="0" err="1"/>
              <a:t>limit</a:t>
            </a:r>
            <a:endParaRPr lang="pt-BR" dirty="0"/>
          </a:p>
        </p:txBody>
      </p:sp>
      <p:sp>
        <p:nvSpPr>
          <p:cNvPr id="3" name="Espaço Reservado para Conteúdo 2"/>
          <p:cNvSpPr>
            <a:spLocks noGrp="1"/>
          </p:cNvSpPr>
          <p:nvPr>
            <p:ph idx="1"/>
          </p:nvPr>
        </p:nvSpPr>
        <p:spPr/>
        <p:txBody>
          <a:bodyPr/>
          <a:lstStyle/>
          <a:p>
            <a:r>
              <a:rPr lang="pt-BR" dirty="0"/>
              <a:t>A cláusula </a:t>
            </a:r>
            <a:r>
              <a:rPr lang="pt-BR" b="1" dirty="0">
                <a:solidFill>
                  <a:srgbClr val="66FF99"/>
                </a:solidFill>
                <a:latin typeface="Courier New" panose="02070309020205020404" pitchFamily="49" charset="0"/>
                <a:cs typeface="Courier New" panose="02070309020205020404" pitchFamily="49" charset="0"/>
              </a:rPr>
              <a:t>LIMIT</a:t>
            </a:r>
            <a:r>
              <a:rPr lang="pt-BR" dirty="0"/>
              <a:t> é utilizada para especificar a quantidade de registros que devem ser retornados.</a:t>
            </a:r>
          </a:p>
          <a:p>
            <a:r>
              <a:rPr lang="pt-BR" dirty="0"/>
              <a:t>Este comando é muito útil em tabelas grandes que há milhares de registros. Dessa forma você pode melhorar a performance das consultas.</a:t>
            </a:r>
          </a:p>
        </p:txBody>
      </p:sp>
      <p:sp>
        <p:nvSpPr>
          <p:cNvPr id="4" name="Retângulo 3">
            <a:extLst>
              <a:ext uri="{FF2B5EF4-FFF2-40B4-BE49-F238E27FC236}">
                <a16:creationId xmlns:a16="http://schemas.microsoft.com/office/drawing/2014/main" id="{02DA43D2-25D5-4629-AB75-63681CF66FEE}"/>
              </a:ext>
            </a:extLst>
          </p:cNvPr>
          <p:cNvSpPr/>
          <p:nvPr/>
        </p:nvSpPr>
        <p:spPr>
          <a:xfrm>
            <a:off x="3740727" y="4403483"/>
            <a:ext cx="5062921" cy="1664931"/>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SELECT </a:t>
            </a:r>
            <a:r>
              <a:rPr lang="en-US" sz="1400" b="1" dirty="0" err="1">
                <a:solidFill>
                  <a:schemeClr val="tx1"/>
                </a:solidFill>
                <a:latin typeface="Courier New" panose="02070309020205020404" pitchFamily="49" charset="0"/>
                <a:cs typeface="Courier New" panose="02070309020205020404" pitchFamily="49" charset="0"/>
              </a:rPr>
              <a:t>column_name</a:t>
            </a:r>
            <a:r>
              <a:rPr lang="en-US" sz="1400" b="1" dirty="0">
                <a:solidFill>
                  <a:schemeClr val="tx1"/>
                </a:solidFill>
                <a:latin typeface="Courier New" panose="02070309020205020404" pitchFamily="49" charset="0"/>
                <a:cs typeface="Courier New" panose="02070309020205020404" pitchFamily="49" charset="0"/>
              </a:rPr>
              <a:t>(s)</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FROM </a:t>
            </a:r>
            <a:r>
              <a:rPr lang="en-US" sz="1400" b="1" dirty="0" err="1">
                <a:solidFill>
                  <a:schemeClr val="tx1"/>
                </a:solidFill>
                <a:latin typeface="Courier New" panose="02070309020205020404" pitchFamily="49" charset="0"/>
                <a:cs typeface="Courier New" panose="02070309020205020404" pitchFamily="49" charset="0"/>
              </a:rPr>
              <a:t>table_name</a:t>
            </a:r>
            <a:endParaRPr lang="en-US" sz="1400" b="1" dirty="0">
              <a:solidFill>
                <a:schemeClr val="tx1"/>
              </a:solidFill>
              <a:latin typeface="Courier New" panose="02070309020205020404" pitchFamily="49" charset="0"/>
              <a:cs typeface="Courier New" panose="02070309020205020404" pitchFamily="49" charset="0"/>
            </a:endParaRP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WHERE</a:t>
            </a:r>
            <a:r>
              <a:rPr lang="en-US" sz="1400" b="1" dirty="0">
                <a:solidFill>
                  <a:schemeClr val="tx1"/>
                </a:solidFill>
                <a:latin typeface="Courier New" panose="02070309020205020404" pitchFamily="49" charset="0"/>
                <a:cs typeface="Courier New" panose="02070309020205020404" pitchFamily="49" charset="0"/>
              </a:rPr>
              <a:t> condition</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LIMIT</a:t>
            </a:r>
            <a:r>
              <a:rPr lang="en-US" sz="1400" b="1" dirty="0">
                <a:solidFill>
                  <a:schemeClr val="tx1"/>
                </a:solidFill>
                <a:latin typeface="Courier New" panose="02070309020205020404" pitchFamily="49" charset="0"/>
                <a:cs typeface="Courier New" panose="02070309020205020404" pitchFamily="49" charset="0"/>
              </a:rPr>
              <a:t> number;</a:t>
            </a:r>
            <a:endParaRPr lang="pt-BR" sz="1400" b="1" dirty="0">
              <a:solidFill>
                <a:schemeClr val="tx1"/>
              </a:solidFill>
              <a:latin typeface="Courier New" panose="02070309020205020404" pitchFamily="49" charset="0"/>
              <a:cs typeface="Courier New" panose="02070309020205020404" pitchFamily="49" charset="0"/>
            </a:endParaRPr>
          </a:p>
        </p:txBody>
      </p:sp>
      <p:sp>
        <p:nvSpPr>
          <p:cNvPr id="5" name="CaixaDeTexto 4">
            <a:extLst>
              <a:ext uri="{FF2B5EF4-FFF2-40B4-BE49-F238E27FC236}">
                <a16:creationId xmlns:a16="http://schemas.microsoft.com/office/drawing/2014/main" id="{69BF6C37-1D39-428B-AA21-46C1357AA63B}"/>
              </a:ext>
            </a:extLst>
          </p:cNvPr>
          <p:cNvSpPr txBox="1"/>
          <p:nvPr/>
        </p:nvSpPr>
        <p:spPr>
          <a:xfrm>
            <a:off x="3740727" y="4034151"/>
            <a:ext cx="889987" cy="369332"/>
          </a:xfrm>
          <a:prstGeom prst="rect">
            <a:avLst/>
          </a:prstGeom>
          <a:noFill/>
        </p:spPr>
        <p:txBody>
          <a:bodyPr wrap="none" rtlCol="0">
            <a:spAutoFit/>
          </a:bodyPr>
          <a:lstStyle/>
          <a:p>
            <a:r>
              <a:rPr lang="pt-BR" b="1" dirty="0"/>
              <a:t>Sintaxe</a:t>
            </a:r>
          </a:p>
        </p:txBody>
      </p:sp>
    </p:spTree>
    <p:extLst>
      <p:ext uri="{BB962C8B-B14F-4D97-AF65-F5344CB8AC3E}">
        <p14:creationId xmlns:p14="http://schemas.microsoft.com/office/powerpoint/2010/main" val="38400299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1CF7A-2843-4B6A-8D0A-1A37A0AC05F9}"/>
              </a:ext>
            </a:extLst>
          </p:cNvPr>
          <p:cNvSpPr>
            <a:spLocks noGrp="1"/>
          </p:cNvSpPr>
          <p:nvPr>
            <p:ph type="title"/>
          </p:nvPr>
        </p:nvSpPr>
        <p:spPr/>
        <p:txBody>
          <a:bodyPr/>
          <a:lstStyle/>
          <a:p>
            <a:r>
              <a:rPr lang="pt-BR" dirty="0"/>
              <a:t>Tabela exemplo</a:t>
            </a:r>
          </a:p>
        </p:txBody>
      </p:sp>
      <p:graphicFrame>
        <p:nvGraphicFramePr>
          <p:cNvPr id="4" name="Tabela 3">
            <a:extLst>
              <a:ext uri="{FF2B5EF4-FFF2-40B4-BE49-F238E27FC236}">
                <a16:creationId xmlns:a16="http://schemas.microsoft.com/office/drawing/2014/main" id="{78D3EA25-CE24-45DC-BC2E-BABC7942211F}"/>
              </a:ext>
            </a:extLst>
          </p:cNvPr>
          <p:cNvGraphicFramePr>
            <a:graphicFrameLocks noGrp="1"/>
          </p:cNvGraphicFramePr>
          <p:nvPr>
            <p:extLst>
              <p:ext uri="{D42A27DB-BD31-4B8C-83A1-F6EECF244321}">
                <p14:modId xmlns:p14="http://schemas.microsoft.com/office/powerpoint/2010/main" val="389535854"/>
              </p:ext>
            </p:extLst>
          </p:nvPr>
        </p:nvGraphicFramePr>
        <p:xfrm>
          <a:off x="593246" y="2346383"/>
          <a:ext cx="11005507" cy="2909646"/>
        </p:xfrm>
        <a:graphic>
          <a:graphicData uri="http://schemas.openxmlformats.org/drawingml/2006/table">
            <a:tbl>
              <a:tblPr firstRow="1" bandRow="1">
                <a:tableStyleId>{3B4B98B0-60AC-42C2-AFA5-B58CD77FA1E5}</a:tableStyleId>
              </a:tblPr>
              <a:tblGrid>
                <a:gridCol w="1086928">
                  <a:extLst>
                    <a:ext uri="{9D8B030D-6E8A-4147-A177-3AD203B41FA5}">
                      <a16:colId xmlns:a16="http://schemas.microsoft.com/office/drawing/2014/main" val="1665661768"/>
                    </a:ext>
                  </a:extLst>
                </a:gridCol>
                <a:gridCol w="2191109">
                  <a:extLst>
                    <a:ext uri="{9D8B030D-6E8A-4147-A177-3AD203B41FA5}">
                      <a16:colId xmlns:a16="http://schemas.microsoft.com/office/drawing/2014/main" val="3984264995"/>
                    </a:ext>
                  </a:extLst>
                </a:gridCol>
                <a:gridCol w="1699404">
                  <a:extLst>
                    <a:ext uri="{9D8B030D-6E8A-4147-A177-3AD203B41FA5}">
                      <a16:colId xmlns:a16="http://schemas.microsoft.com/office/drawing/2014/main" val="980939740"/>
                    </a:ext>
                  </a:extLst>
                </a:gridCol>
                <a:gridCol w="2208362">
                  <a:extLst>
                    <a:ext uri="{9D8B030D-6E8A-4147-A177-3AD203B41FA5}">
                      <a16:colId xmlns:a16="http://schemas.microsoft.com/office/drawing/2014/main" val="3778798068"/>
                    </a:ext>
                  </a:extLst>
                </a:gridCol>
                <a:gridCol w="1328468">
                  <a:extLst>
                    <a:ext uri="{9D8B030D-6E8A-4147-A177-3AD203B41FA5}">
                      <a16:colId xmlns:a16="http://schemas.microsoft.com/office/drawing/2014/main" val="1782256102"/>
                    </a:ext>
                  </a:extLst>
                </a:gridCol>
                <a:gridCol w="1388853">
                  <a:extLst>
                    <a:ext uri="{9D8B030D-6E8A-4147-A177-3AD203B41FA5}">
                      <a16:colId xmlns:a16="http://schemas.microsoft.com/office/drawing/2014/main" val="4030228709"/>
                    </a:ext>
                  </a:extLst>
                </a:gridCol>
                <a:gridCol w="1102383">
                  <a:extLst>
                    <a:ext uri="{9D8B030D-6E8A-4147-A177-3AD203B41FA5}">
                      <a16:colId xmlns:a16="http://schemas.microsoft.com/office/drawing/2014/main" val="3614544498"/>
                    </a:ext>
                  </a:extLst>
                </a:gridCol>
              </a:tblGrid>
              <a:tr h="323304">
                <a:tc>
                  <a:txBody>
                    <a:bodyPr/>
                    <a:lstStyle/>
                    <a:p>
                      <a:pPr algn="l" fontAlgn="t"/>
                      <a:r>
                        <a:rPr lang="pt-BR" sz="1400" dirty="0" err="1">
                          <a:effectLst/>
                        </a:rPr>
                        <a:t>CustomerID</a:t>
                      </a:r>
                      <a:endParaRPr lang="pt-BR" sz="1400" dirty="0">
                        <a:effectLst/>
                      </a:endParaRPr>
                    </a:p>
                  </a:txBody>
                  <a:tcPr marL="152400" marR="76200" marT="76200" marB="76200"/>
                </a:tc>
                <a:tc>
                  <a:txBody>
                    <a:bodyPr/>
                    <a:lstStyle/>
                    <a:p>
                      <a:pPr algn="l" fontAlgn="t"/>
                      <a:r>
                        <a:rPr lang="pt-BR" sz="1400">
                          <a:effectLst/>
                        </a:rPr>
                        <a:t>CustomerName</a:t>
                      </a:r>
                    </a:p>
                  </a:txBody>
                  <a:tcPr marL="76200" marR="76200" marT="76200" marB="76200"/>
                </a:tc>
                <a:tc>
                  <a:txBody>
                    <a:bodyPr/>
                    <a:lstStyle/>
                    <a:p>
                      <a:pPr algn="l" fontAlgn="t"/>
                      <a:r>
                        <a:rPr lang="pt-BR" sz="1400">
                          <a:effectLst/>
                        </a:rPr>
                        <a:t>ContactName</a:t>
                      </a:r>
                    </a:p>
                  </a:txBody>
                  <a:tcPr marL="76200" marR="76200" marT="76200" marB="76200"/>
                </a:tc>
                <a:tc>
                  <a:txBody>
                    <a:bodyPr/>
                    <a:lstStyle/>
                    <a:p>
                      <a:pPr algn="l" fontAlgn="t"/>
                      <a:r>
                        <a:rPr lang="pt-BR" sz="1400">
                          <a:effectLst/>
                        </a:rPr>
                        <a:t>Address</a:t>
                      </a:r>
                    </a:p>
                  </a:txBody>
                  <a:tcPr marL="76200" marR="76200" marT="76200" marB="76200"/>
                </a:tc>
                <a:tc>
                  <a:txBody>
                    <a:bodyPr/>
                    <a:lstStyle/>
                    <a:p>
                      <a:pPr algn="l" fontAlgn="t"/>
                      <a:r>
                        <a:rPr lang="pt-BR" sz="1400">
                          <a:effectLst/>
                        </a:rPr>
                        <a:t>City</a:t>
                      </a:r>
                    </a:p>
                  </a:txBody>
                  <a:tcPr marL="76200" marR="76200" marT="76200" marB="76200"/>
                </a:tc>
                <a:tc>
                  <a:txBody>
                    <a:bodyPr/>
                    <a:lstStyle/>
                    <a:p>
                      <a:pPr algn="l" fontAlgn="t"/>
                      <a:r>
                        <a:rPr lang="pt-BR" sz="1400">
                          <a:effectLst/>
                        </a:rPr>
                        <a:t>PostalCode</a:t>
                      </a:r>
                    </a:p>
                  </a:txBody>
                  <a:tcPr marL="76200" marR="76200" marT="76200" marB="76200"/>
                </a:tc>
                <a:tc>
                  <a:txBody>
                    <a:bodyPr/>
                    <a:lstStyle/>
                    <a:p>
                      <a:pPr algn="l" fontAlgn="t"/>
                      <a:r>
                        <a:rPr lang="pt-BR" sz="1400">
                          <a:effectLst/>
                        </a:rPr>
                        <a:t>Country</a:t>
                      </a:r>
                    </a:p>
                  </a:txBody>
                  <a:tcPr marL="76200" marR="76200" marT="76200" marB="76200"/>
                </a:tc>
                <a:extLst>
                  <a:ext uri="{0D108BD9-81ED-4DB2-BD59-A6C34878D82A}">
                    <a16:rowId xmlns:a16="http://schemas.microsoft.com/office/drawing/2014/main" val="3761342124"/>
                  </a:ext>
                </a:extLst>
              </a:tr>
              <a:tr h="700491">
                <a:tc>
                  <a:txBody>
                    <a:bodyPr/>
                    <a:lstStyle/>
                    <a:p>
                      <a:pPr algn="ctr" fontAlgn="t"/>
                      <a:r>
                        <a:rPr lang="pt-BR" sz="1400" b="1" dirty="0">
                          <a:effectLst/>
                        </a:rPr>
                        <a:t>1</a:t>
                      </a:r>
                      <a:br>
                        <a:rPr lang="pt-BR" sz="1400" b="1" dirty="0">
                          <a:effectLst/>
                        </a:rPr>
                      </a:br>
                      <a:br>
                        <a:rPr lang="pt-BR" sz="1400" b="1" dirty="0">
                          <a:effectLst/>
                        </a:rPr>
                      </a:br>
                      <a:endParaRPr lang="pt-BR" sz="1400" b="1" dirty="0">
                        <a:effectLst/>
                      </a:endParaRPr>
                    </a:p>
                  </a:txBody>
                  <a:tcPr marL="152400" marR="76200" marT="76200" marB="76200"/>
                </a:tc>
                <a:tc>
                  <a:txBody>
                    <a:bodyPr/>
                    <a:lstStyle/>
                    <a:p>
                      <a:pPr algn="l" fontAlgn="t"/>
                      <a:r>
                        <a:rPr lang="pt-BR" sz="1400" dirty="0" err="1">
                          <a:effectLst/>
                        </a:rPr>
                        <a:t>Alfreds</a:t>
                      </a:r>
                      <a:r>
                        <a:rPr lang="pt-BR" sz="1400" dirty="0">
                          <a:effectLst/>
                        </a:rPr>
                        <a:t> </a:t>
                      </a:r>
                      <a:r>
                        <a:rPr lang="pt-BR" sz="1400" dirty="0" err="1">
                          <a:effectLst/>
                        </a:rPr>
                        <a:t>Futterkiste</a:t>
                      </a:r>
                      <a:endParaRPr lang="pt-BR" sz="1400" dirty="0">
                        <a:effectLst/>
                      </a:endParaRPr>
                    </a:p>
                  </a:txBody>
                  <a:tcPr marL="76200" marR="76200" marT="76200" marB="76200"/>
                </a:tc>
                <a:tc>
                  <a:txBody>
                    <a:bodyPr/>
                    <a:lstStyle/>
                    <a:p>
                      <a:pPr algn="l" fontAlgn="t"/>
                      <a:r>
                        <a:rPr lang="pt-BR" sz="1400" dirty="0">
                          <a:effectLst/>
                        </a:rPr>
                        <a:t>Alfred Schmidt</a:t>
                      </a:r>
                    </a:p>
                  </a:txBody>
                  <a:tcPr marL="76200" marR="76200" marT="76200" marB="76200"/>
                </a:tc>
                <a:tc>
                  <a:txBody>
                    <a:bodyPr/>
                    <a:lstStyle/>
                    <a:p>
                      <a:pPr algn="l" fontAlgn="t"/>
                      <a:r>
                        <a:rPr lang="pt-BR" sz="1400">
                          <a:effectLst/>
                        </a:rPr>
                        <a:t>Obere Str. 57</a:t>
                      </a:r>
                    </a:p>
                  </a:txBody>
                  <a:tcPr marL="76200" marR="76200" marT="76200" marB="76200"/>
                </a:tc>
                <a:tc>
                  <a:txBody>
                    <a:bodyPr/>
                    <a:lstStyle/>
                    <a:p>
                      <a:pPr algn="l" fontAlgn="t"/>
                      <a:r>
                        <a:rPr lang="pt-BR" sz="1400" dirty="0">
                          <a:effectLst/>
                        </a:rPr>
                        <a:t>Frankfurt</a:t>
                      </a:r>
                    </a:p>
                  </a:txBody>
                  <a:tcPr marL="76200" marR="76200" marT="76200" marB="76200"/>
                </a:tc>
                <a:tc>
                  <a:txBody>
                    <a:bodyPr/>
                    <a:lstStyle/>
                    <a:p>
                      <a:pPr algn="l" fontAlgn="t"/>
                      <a:r>
                        <a:rPr lang="pt-BR" sz="1400">
                          <a:effectLst/>
                        </a:rPr>
                        <a:t>12209</a:t>
                      </a:r>
                    </a:p>
                  </a:txBody>
                  <a:tcPr marL="76200" marR="76200" marT="76200" marB="76200"/>
                </a:tc>
                <a:tc>
                  <a:txBody>
                    <a:bodyPr/>
                    <a:lstStyle/>
                    <a:p>
                      <a:pPr algn="l" fontAlgn="t"/>
                      <a:r>
                        <a:rPr lang="pt-BR" sz="1400">
                          <a:effectLst/>
                        </a:rPr>
                        <a:t>Germany</a:t>
                      </a:r>
                    </a:p>
                  </a:txBody>
                  <a:tcPr marL="76200" marR="76200" marT="76200" marB="76200"/>
                </a:tc>
                <a:extLst>
                  <a:ext uri="{0D108BD9-81ED-4DB2-BD59-A6C34878D82A}">
                    <a16:rowId xmlns:a16="http://schemas.microsoft.com/office/drawing/2014/main" val="2003648198"/>
                  </a:ext>
                </a:extLst>
              </a:tr>
              <a:tr h="511897">
                <a:tc>
                  <a:txBody>
                    <a:bodyPr/>
                    <a:lstStyle/>
                    <a:p>
                      <a:pPr algn="ctr" fontAlgn="t"/>
                      <a:r>
                        <a:rPr lang="pt-BR" sz="1400" b="1" dirty="0">
                          <a:effectLst/>
                        </a:rPr>
                        <a:t>2</a:t>
                      </a:r>
                    </a:p>
                  </a:txBody>
                  <a:tcPr marL="152400" marR="76200" marT="76200" marB="76200"/>
                </a:tc>
                <a:tc>
                  <a:txBody>
                    <a:bodyPr/>
                    <a:lstStyle/>
                    <a:p>
                      <a:pPr algn="l" fontAlgn="t"/>
                      <a:r>
                        <a:rPr lang="es-ES" sz="1400">
                          <a:effectLst/>
                        </a:rPr>
                        <a:t>Ana Trujillo Emparedados y helados</a:t>
                      </a:r>
                    </a:p>
                  </a:txBody>
                  <a:tcPr marL="76200" marR="76200" marT="76200" marB="76200"/>
                </a:tc>
                <a:tc>
                  <a:txBody>
                    <a:bodyPr/>
                    <a:lstStyle/>
                    <a:p>
                      <a:pPr algn="l" fontAlgn="t"/>
                      <a:r>
                        <a:rPr lang="pt-BR" sz="1400">
                          <a:effectLst/>
                        </a:rPr>
                        <a:t>Ana Trujillo</a:t>
                      </a:r>
                    </a:p>
                  </a:txBody>
                  <a:tcPr marL="76200" marR="76200" marT="76200" marB="76200"/>
                </a:tc>
                <a:tc>
                  <a:txBody>
                    <a:bodyPr/>
                    <a:lstStyle/>
                    <a:p>
                      <a:pPr algn="l" fontAlgn="t"/>
                      <a:r>
                        <a:rPr lang="es-ES" sz="1400">
                          <a:effectLst/>
                        </a:rPr>
                        <a:t>Avda. de la Constitución 2222</a:t>
                      </a:r>
                    </a:p>
                  </a:txBody>
                  <a:tcPr marL="76200" marR="76200" marT="76200" marB="76200"/>
                </a:tc>
                <a:tc>
                  <a:txBody>
                    <a:bodyPr/>
                    <a:lstStyle/>
                    <a:p>
                      <a:pPr algn="l" fontAlgn="t"/>
                      <a:r>
                        <a:rPr lang="pt-BR" sz="1400">
                          <a:effectLst/>
                        </a:rPr>
                        <a:t>México D.F.</a:t>
                      </a:r>
                    </a:p>
                  </a:txBody>
                  <a:tcPr marL="76200" marR="76200" marT="76200" marB="76200"/>
                </a:tc>
                <a:tc>
                  <a:txBody>
                    <a:bodyPr/>
                    <a:lstStyle/>
                    <a:p>
                      <a:pPr algn="l" fontAlgn="t"/>
                      <a:r>
                        <a:rPr lang="pt-BR" sz="1400">
                          <a:effectLst/>
                        </a:rPr>
                        <a:t>05021</a:t>
                      </a:r>
                    </a:p>
                  </a:txBody>
                  <a:tcPr marL="76200" marR="76200" marT="76200" marB="76200"/>
                </a:tc>
                <a:tc>
                  <a:txBody>
                    <a:bodyPr/>
                    <a:lstStyle/>
                    <a:p>
                      <a:pPr algn="l" fontAlgn="t"/>
                      <a:r>
                        <a:rPr lang="pt-BR" sz="1400">
                          <a:effectLst/>
                        </a:rPr>
                        <a:t>Mexico</a:t>
                      </a:r>
                    </a:p>
                  </a:txBody>
                  <a:tcPr marL="76200" marR="76200" marT="76200" marB="76200"/>
                </a:tc>
                <a:extLst>
                  <a:ext uri="{0D108BD9-81ED-4DB2-BD59-A6C34878D82A}">
                    <a16:rowId xmlns:a16="http://schemas.microsoft.com/office/drawing/2014/main" val="1827319227"/>
                  </a:ext>
                </a:extLst>
              </a:tr>
              <a:tr h="440766">
                <a:tc>
                  <a:txBody>
                    <a:bodyPr/>
                    <a:lstStyle/>
                    <a:p>
                      <a:pPr algn="ctr" fontAlgn="t"/>
                      <a:r>
                        <a:rPr lang="pt-BR" sz="1400" b="1" dirty="0">
                          <a:effectLst/>
                        </a:rPr>
                        <a:t>3</a:t>
                      </a:r>
                    </a:p>
                  </a:txBody>
                  <a:tcPr marL="152400" marR="76200" marT="76200" marB="76200"/>
                </a:tc>
                <a:tc>
                  <a:txBody>
                    <a:bodyPr/>
                    <a:lstStyle/>
                    <a:p>
                      <a:pPr algn="l" fontAlgn="t"/>
                      <a:r>
                        <a:rPr lang="pt-BR" sz="1400">
                          <a:effectLst/>
                        </a:rPr>
                        <a:t>Antonio Moreno Taquería</a:t>
                      </a:r>
                    </a:p>
                  </a:txBody>
                  <a:tcPr marL="76200" marR="76200" marT="76200" marB="76200"/>
                </a:tc>
                <a:tc>
                  <a:txBody>
                    <a:bodyPr/>
                    <a:lstStyle/>
                    <a:p>
                      <a:pPr algn="l" fontAlgn="t"/>
                      <a:r>
                        <a:rPr lang="pt-BR" sz="1400">
                          <a:effectLst/>
                        </a:rPr>
                        <a:t>Antonio Moreno</a:t>
                      </a:r>
                    </a:p>
                  </a:txBody>
                  <a:tcPr marL="76200" marR="76200" marT="76200" marB="76200"/>
                </a:tc>
                <a:tc>
                  <a:txBody>
                    <a:bodyPr/>
                    <a:lstStyle/>
                    <a:p>
                      <a:pPr algn="l" fontAlgn="t"/>
                      <a:r>
                        <a:rPr lang="pt-BR" sz="1400">
                          <a:effectLst/>
                        </a:rPr>
                        <a:t>Mataderos 2312</a:t>
                      </a:r>
                    </a:p>
                  </a:txBody>
                  <a:tcPr marL="76200" marR="76200" marT="76200" marB="76200"/>
                </a:tc>
                <a:tc>
                  <a:txBody>
                    <a:bodyPr/>
                    <a:lstStyle/>
                    <a:p>
                      <a:pPr algn="l" fontAlgn="t"/>
                      <a:r>
                        <a:rPr lang="pt-BR" sz="1400">
                          <a:effectLst/>
                        </a:rPr>
                        <a:t>México D.F.</a:t>
                      </a:r>
                    </a:p>
                  </a:txBody>
                  <a:tcPr marL="76200" marR="76200" marT="76200" marB="76200"/>
                </a:tc>
                <a:tc>
                  <a:txBody>
                    <a:bodyPr/>
                    <a:lstStyle/>
                    <a:p>
                      <a:pPr algn="l" fontAlgn="t"/>
                      <a:r>
                        <a:rPr lang="pt-BR" sz="1400">
                          <a:effectLst/>
                        </a:rPr>
                        <a:t>05023</a:t>
                      </a:r>
                    </a:p>
                  </a:txBody>
                  <a:tcPr marL="76200" marR="76200" marT="76200" marB="76200"/>
                </a:tc>
                <a:tc>
                  <a:txBody>
                    <a:bodyPr/>
                    <a:lstStyle/>
                    <a:p>
                      <a:pPr algn="l" fontAlgn="t"/>
                      <a:r>
                        <a:rPr lang="pt-BR" sz="1400">
                          <a:effectLst/>
                        </a:rPr>
                        <a:t>Mexico</a:t>
                      </a:r>
                    </a:p>
                  </a:txBody>
                  <a:tcPr marL="76200" marR="76200" marT="76200" marB="76200"/>
                </a:tc>
                <a:extLst>
                  <a:ext uri="{0D108BD9-81ED-4DB2-BD59-A6C34878D82A}">
                    <a16:rowId xmlns:a16="http://schemas.microsoft.com/office/drawing/2014/main" val="3051874194"/>
                  </a:ext>
                </a:extLst>
              </a:tr>
              <a:tr h="291932">
                <a:tc>
                  <a:txBody>
                    <a:bodyPr/>
                    <a:lstStyle/>
                    <a:p>
                      <a:pPr algn="ctr" fontAlgn="t"/>
                      <a:r>
                        <a:rPr lang="pt-BR" sz="1400" b="1" dirty="0">
                          <a:effectLst/>
                        </a:rPr>
                        <a:t>4</a:t>
                      </a:r>
                    </a:p>
                  </a:txBody>
                  <a:tcPr marL="152400" marR="76200" marT="76200" marB="76200"/>
                </a:tc>
                <a:tc>
                  <a:txBody>
                    <a:bodyPr/>
                    <a:lstStyle/>
                    <a:p>
                      <a:pPr algn="l" fontAlgn="t"/>
                      <a:r>
                        <a:rPr lang="pt-BR" sz="1400" dirty="0" err="1">
                          <a:effectLst/>
                        </a:rPr>
                        <a:t>Around</a:t>
                      </a:r>
                      <a:r>
                        <a:rPr lang="pt-BR" sz="1400" dirty="0">
                          <a:effectLst/>
                        </a:rPr>
                        <a:t> </a:t>
                      </a:r>
                      <a:r>
                        <a:rPr lang="pt-BR" sz="1400" dirty="0" err="1">
                          <a:effectLst/>
                        </a:rPr>
                        <a:t>the</a:t>
                      </a:r>
                      <a:r>
                        <a:rPr lang="pt-BR" sz="1400" dirty="0">
                          <a:effectLst/>
                        </a:rPr>
                        <a:t> Horn</a:t>
                      </a:r>
                    </a:p>
                  </a:txBody>
                  <a:tcPr marL="76200" marR="76200" marT="76200" marB="76200"/>
                </a:tc>
                <a:tc>
                  <a:txBody>
                    <a:bodyPr/>
                    <a:lstStyle/>
                    <a:p>
                      <a:pPr algn="l" fontAlgn="t"/>
                      <a:r>
                        <a:rPr lang="pt-BR" sz="1400" dirty="0">
                          <a:effectLst/>
                        </a:rPr>
                        <a:t>Thomas </a:t>
                      </a:r>
                      <a:r>
                        <a:rPr lang="pt-BR" sz="1400" dirty="0" err="1">
                          <a:effectLst/>
                        </a:rPr>
                        <a:t>Hardy</a:t>
                      </a:r>
                      <a:endParaRPr lang="pt-BR" sz="1400" dirty="0">
                        <a:effectLst/>
                      </a:endParaRPr>
                    </a:p>
                  </a:txBody>
                  <a:tcPr marL="76200" marR="76200" marT="76200" marB="76200"/>
                </a:tc>
                <a:tc>
                  <a:txBody>
                    <a:bodyPr/>
                    <a:lstStyle/>
                    <a:p>
                      <a:pPr algn="l" fontAlgn="t"/>
                      <a:r>
                        <a:rPr lang="pt-BR" sz="1400">
                          <a:effectLst/>
                        </a:rPr>
                        <a:t>120 Hanover Sq.</a:t>
                      </a:r>
                    </a:p>
                  </a:txBody>
                  <a:tcPr marL="76200" marR="76200" marT="76200" marB="76200"/>
                </a:tc>
                <a:tc>
                  <a:txBody>
                    <a:bodyPr/>
                    <a:lstStyle/>
                    <a:p>
                      <a:pPr algn="l" fontAlgn="t"/>
                      <a:r>
                        <a:rPr lang="pt-BR" sz="1400">
                          <a:effectLst/>
                        </a:rPr>
                        <a:t>London</a:t>
                      </a:r>
                    </a:p>
                  </a:txBody>
                  <a:tcPr marL="76200" marR="76200" marT="76200" marB="76200"/>
                </a:tc>
                <a:tc>
                  <a:txBody>
                    <a:bodyPr/>
                    <a:lstStyle/>
                    <a:p>
                      <a:pPr algn="l" fontAlgn="t"/>
                      <a:r>
                        <a:rPr lang="pt-BR" sz="1400">
                          <a:effectLst/>
                        </a:rPr>
                        <a:t>WA1 1DP</a:t>
                      </a:r>
                    </a:p>
                  </a:txBody>
                  <a:tcPr marL="76200" marR="76200" marT="76200" marB="76200"/>
                </a:tc>
                <a:tc>
                  <a:txBody>
                    <a:bodyPr/>
                    <a:lstStyle/>
                    <a:p>
                      <a:pPr algn="l" fontAlgn="t"/>
                      <a:r>
                        <a:rPr lang="pt-BR" sz="1400" dirty="0">
                          <a:effectLst/>
                        </a:rPr>
                        <a:t>UK</a:t>
                      </a:r>
                    </a:p>
                  </a:txBody>
                  <a:tcPr marL="76200" marR="76200" marT="76200" marB="76200"/>
                </a:tc>
                <a:extLst>
                  <a:ext uri="{0D108BD9-81ED-4DB2-BD59-A6C34878D82A}">
                    <a16:rowId xmlns:a16="http://schemas.microsoft.com/office/drawing/2014/main" val="3106279406"/>
                  </a:ext>
                </a:extLst>
              </a:tr>
              <a:tr h="291932">
                <a:tc>
                  <a:txBody>
                    <a:bodyPr/>
                    <a:lstStyle/>
                    <a:p>
                      <a:pPr marL="0" algn="ctr" defTabSz="914400" rtl="0" eaLnBrk="1" fontAlgn="t" latinLnBrk="0" hangingPunct="1"/>
                      <a:r>
                        <a:rPr lang="pt-BR" sz="1400" kern="1200" dirty="0">
                          <a:solidFill>
                            <a:schemeClr val="tx1"/>
                          </a:solidFill>
                          <a:effectLst/>
                          <a:latin typeface="+mn-lt"/>
                          <a:ea typeface="+mn-ea"/>
                          <a:cs typeface="+mn-cs"/>
                        </a:rPr>
                        <a:t>5</a:t>
                      </a:r>
                    </a:p>
                  </a:txBody>
                  <a:tcPr marL="152400" marR="76200" marT="76200" marB="76200"/>
                </a:tc>
                <a:tc>
                  <a:txBody>
                    <a:bodyPr/>
                    <a:lstStyle/>
                    <a:p>
                      <a:pPr marL="0" algn="l" defTabSz="914400" rtl="0" eaLnBrk="1" fontAlgn="t" latinLnBrk="0" hangingPunct="1"/>
                      <a:r>
                        <a:rPr lang="pt-BR" sz="1400" kern="1200" dirty="0" err="1">
                          <a:solidFill>
                            <a:schemeClr val="tx1"/>
                          </a:solidFill>
                          <a:effectLst/>
                          <a:latin typeface="+mn-lt"/>
                          <a:ea typeface="+mn-ea"/>
                          <a:cs typeface="+mn-cs"/>
                        </a:rPr>
                        <a:t>Berglunds</a:t>
                      </a:r>
                      <a:r>
                        <a:rPr lang="pt-BR" sz="1400" kern="1200" dirty="0">
                          <a:solidFill>
                            <a:schemeClr val="tx1"/>
                          </a:solidFill>
                          <a:effectLst/>
                          <a:latin typeface="+mn-lt"/>
                          <a:ea typeface="+mn-ea"/>
                          <a:cs typeface="+mn-cs"/>
                        </a:rPr>
                        <a:t> </a:t>
                      </a:r>
                      <a:r>
                        <a:rPr lang="pt-BR" sz="1400" kern="1200" dirty="0" err="1">
                          <a:solidFill>
                            <a:schemeClr val="tx1"/>
                          </a:solidFill>
                          <a:effectLst/>
                          <a:latin typeface="+mn-lt"/>
                          <a:ea typeface="+mn-ea"/>
                          <a:cs typeface="+mn-cs"/>
                        </a:rPr>
                        <a:t>snabbköp</a:t>
                      </a:r>
                      <a:endParaRPr lang="pt-BR" sz="1400" kern="1200" dirty="0">
                        <a:solidFill>
                          <a:schemeClr val="tx1"/>
                        </a:solidFill>
                        <a:effectLst/>
                        <a:latin typeface="+mn-lt"/>
                        <a:ea typeface="+mn-ea"/>
                        <a:cs typeface="+mn-cs"/>
                      </a:endParaRPr>
                    </a:p>
                  </a:txBody>
                  <a:tcPr marL="76200" marR="76200" marT="76200" marB="76200"/>
                </a:tc>
                <a:tc>
                  <a:txBody>
                    <a:bodyPr/>
                    <a:lstStyle/>
                    <a:p>
                      <a:pPr marL="0" algn="l" defTabSz="914400" rtl="0" eaLnBrk="1" fontAlgn="t" latinLnBrk="0" hangingPunct="1"/>
                      <a:r>
                        <a:rPr lang="pt-BR" sz="1400" kern="1200" dirty="0">
                          <a:solidFill>
                            <a:schemeClr val="tx1"/>
                          </a:solidFill>
                          <a:effectLst/>
                          <a:latin typeface="+mn-lt"/>
                          <a:ea typeface="+mn-ea"/>
                          <a:cs typeface="+mn-cs"/>
                        </a:rPr>
                        <a:t>Christina </a:t>
                      </a:r>
                      <a:r>
                        <a:rPr lang="pt-BR" sz="1400" kern="1200" dirty="0" err="1">
                          <a:solidFill>
                            <a:schemeClr val="tx1"/>
                          </a:solidFill>
                          <a:effectLst/>
                          <a:latin typeface="+mn-lt"/>
                          <a:ea typeface="+mn-ea"/>
                          <a:cs typeface="+mn-cs"/>
                        </a:rPr>
                        <a:t>Berglund</a:t>
                      </a:r>
                      <a:endParaRPr lang="pt-BR" sz="1400" kern="1200" dirty="0">
                        <a:solidFill>
                          <a:schemeClr val="tx1"/>
                        </a:solidFill>
                        <a:effectLst/>
                        <a:latin typeface="+mn-lt"/>
                        <a:ea typeface="+mn-ea"/>
                        <a:cs typeface="+mn-cs"/>
                      </a:endParaRPr>
                    </a:p>
                  </a:txBody>
                  <a:tcPr marL="76200" marR="76200" marT="76200" marB="76200"/>
                </a:tc>
                <a:tc>
                  <a:txBody>
                    <a:bodyPr/>
                    <a:lstStyle/>
                    <a:p>
                      <a:pPr marL="0" algn="l" defTabSz="914400" rtl="0" eaLnBrk="1" fontAlgn="t" latinLnBrk="0" hangingPunct="1"/>
                      <a:r>
                        <a:rPr lang="pt-BR" sz="1400" kern="1200" dirty="0" err="1">
                          <a:solidFill>
                            <a:schemeClr val="tx1"/>
                          </a:solidFill>
                          <a:effectLst/>
                          <a:latin typeface="+mn-lt"/>
                          <a:ea typeface="+mn-ea"/>
                          <a:cs typeface="+mn-cs"/>
                        </a:rPr>
                        <a:t>Berguvsvägen</a:t>
                      </a:r>
                      <a:r>
                        <a:rPr lang="pt-BR" sz="1400" kern="1200" dirty="0">
                          <a:solidFill>
                            <a:schemeClr val="tx1"/>
                          </a:solidFill>
                          <a:effectLst/>
                          <a:latin typeface="+mn-lt"/>
                          <a:ea typeface="+mn-ea"/>
                          <a:cs typeface="+mn-cs"/>
                        </a:rPr>
                        <a:t> 8</a:t>
                      </a:r>
                    </a:p>
                  </a:txBody>
                  <a:tcPr marL="76200" marR="76200" marT="76200" marB="76200"/>
                </a:tc>
                <a:tc>
                  <a:txBody>
                    <a:bodyPr/>
                    <a:lstStyle/>
                    <a:p>
                      <a:pPr marL="0" algn="l" defTabSz="914400" rtl="0" eaLnBrk="1" fontAlgn="t" latinLnBrk="0" hangingPunct="1"/>
                      <a:r>
                        <a:rPr lang="pt-BR" sz="1400" kern="1200" dirty="0" err="1">
                          <a:solidFill>
                            <a:schemeClr val="tx1"/>
                          </a:solidFill>
                          <a:effectLst/>
                          <a:latin typeface="+mn-lt"/>
                          <a:ea typeface="+mn-ea"/>
                          <a:cs typeface="+mn-cs"/>
                        </a:rPr>
                        <a:t>Luleå</a:t>
                      </a:r>
                      <a:endParaRPr lang="pt-BR" sz="1400" kern="1200" dirty="0">
                        <a:solidFill>
                          <a:schemeClr val="tx1"/>
                        </a:solidFill>
                        <a:effectLst/>
                        <a:latin typeface="+mn-lt"/>
                        <a:ea typeface="+mn-ea"/>
                        <a:cs typeface="+mn-cs"/>
                      </a:endParaRPr>
                    </a:p>
                  </a:txBody>
                  <a:tcPr marL="76200" marR="76200" marT="76200" marB="76200"/>
                </a:tc>
                <a:tc>
                  <a:txBody>
                    <a:bodyPr/>
                    <a:lstStyle/>
                    <a:p>
                      <a:pPr marL="0" algn="l" defTabSz="914400" rtl="0" eaLnBrk="1" fontAlgn="t" latinLnBrk="0" hangingPunct="1"/>
                      <a:r>
                        <a:rPr lang="pt-BR" sz="1400" kern="1200" dirty="0">
                          <a:solidFill>
                            <a:schemeClr val="tx1"/>
                          </a:solidFill>
                          <a:effectLst/>
                          <a:latin typeface="+mn-lt"/>
                          <a:ea typeface="+mn-ea"/>
                          <a:cs typeface="+mn-cs"/>
                        </a:rPr>
                        <a:t>S-958 22</a:t>
                      </a:r>
                    </a:p>
                  </a:txBody>
                  <a:tcPr marL="76200" marR="76200" marT="76200" marB="76200"/>
                </a:tc>
                <a:tc>
                  <a:txBody>
                    <a:bodyPr/>
                    <a:lstStyle/>
                    <a:p>
                      <a:pPr marL="0" algn="l" defTabSz="914400" rtl="0" eaLnBrk="1" fontAlgn="t" latinLnBrk="0" hangingPunct="1"/>
                      <a:r>
                        <a:rPr lang="pt-BR" sz="1400" kern="1200" dirty="0" err="1">
                          <a:solidFill>
                            <a:schemeClr val="tx1"/>
                          </a:solidFill>
                          <a:effectLst/>
                          <a:latin typeface="+mn-lt"/>
                          <a:ea typeface="+mn-ea"/>
                          <a:cs typeface="+mn-cs"/>
                        </a:rPr>
                        <a:t>Sweden</a:t>
                      </a:r>
                      <a:endParaRPr lang="pt-BR" sz="1400" kern="1200" dirty="0">
                        <a:solidFill>
                          <a:schemeClr val="tx1"/>
                        </a:solidFill>
                        <a:effectLst/>
                        <a:latin typeface="+mn-lt"/>
                        <a:ea typeface="+mn-ea"/>
                        <a:cs typeface="+mn-cs"/>
                      </a:endParaRPr>
                    </a:p>
                  </a:txBody>
                  <a:tcPr marL="76200" marR="76200" marT="76200" marB="76200"/>
                </a:tc>
                <a:extLst>
                  <a:ext uri="{0D108BD9-81ED-4DB2-BD59-A6C34878D82A}">
                    <a16:rowId xmlns:a16="http://schemas.microsoft.com/office/drawing/2014/main" val="3926249399"/>
                  </a:ext>
                </a:extLst>
              </a:tr>
            </a:tbl>
          </a:graphicData>
        </a:graphic>
      </p:graphicFrame>
    </p:spTree>
    <p:extLst>
      <p:ext uri="{BB962C8B-B14F-4D97-AF65-F5344CB8AC3E}">
        <p14:creationId xmlns:p14="http://schemas.microsoft.com/office/powerpoint/2010/main" val="18824517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 </a:t>
            </a:r>
            <a:r>
              <a:rPr lang="pt-BR" dirty="0" err="1"/>
              <a:t>limit</a:t>
            </a:r>
            <a:endParaRPr lang="pt-BR" dirty="0"/>
          </a:p>
        </p:txBody>
      </p:sp>
      <p:sp>
        <p:nvSpPr>
          <p:cNvPr id="4" name="Retângulo 3">
            <a:extLst>
              <a:ext uri="{FF2B5EF4-FFF2-40B4-BE49-F238E27FC236}">
                <a16:creationId xmlns:a16="http://schemas.microsoft.com/office/drawing/2014/main" id="{3BEE12AA-E082-49E7-8E38-03459B992719}"/>
              </a:ext>
            </a:extLst>
          </p:cNvPr>
          <p:cNvSpPr/>
          <p:nvPr/>
        </p:nvSpPr>
        <p:spPr>
          <a:xfrm>
            <a:off x="3782944" y="3350297"/>
            <a:ext cx="4459856" cy="517589"/>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SELECT </a:t>
            </a:r>
            <a:r>
              <a:rPr lang="en-US" sz="1400" b="1" dirty="0">
                <a:solidFill>
                  <a:schemeClr val="tx1"/>
                </a:solidFill>
                <a:latin typeface="Courier New" panose="02070309020205020404" pitchFamily="49" charset="0"/>
                <a:cs typeface="Courier New" panose="02070309020205020404" pitchFamily="49" charset="0"/>
              </a:rPr>
              <a:t>*</a:t>
            </a:r>
            <a:r>
              <a:rPr lang="en-US" sz="1400" b="1" dirty="0">
                <a:solidFill>
                  <a:srgbClr val="66FF99"/>
                </a:solidFill>
                <a:latin typeface="Courier New" panose="02070309020205020404" pitchFamily="49" charset="0"/>
                <a:cs typeface="Courier New" panose="02070309020205020404" pitchFamily="49" charset="0"/>
              </a:rPr>
              <a:t> FROM </a:t>
            </a:r>
            <a:r>
              <a:rPr lang="en-US" sz="1400" b="1" dirty="0">
                <a:solidFill>
                  <a:schemeClr val="tx1"/>
                </a:solidFill>
                <a:latin typeface="Courier New" panose="02070309020205020404" pitchFamily="49" charset="0"/>
                <a:cs typeface="Courier New" panose="02070309020205020404" pitchFamily="49" charset="0"/>
              </a:rPr>
              <a:t>Customers</a:t>
            </a:r>
            <a:r>
              <a:rPr lang="en-US" sz="1400" b="1" dirty="0">
                <a:solidFill>
                  <a:srgbClr val="66FF99"/>
                </a:solidFill>
                <a:latin typeface="Courier New" panose="02070309020205020404" pitchFamily="49" charset="0"/>
                <a:cs typeface="Courier New" panose="02070309020205020404" pitchFamily="49" charset="0"/>
              </a:rPr>
              <a:t> LIMIT </a:t>
            </a:r>
            <a:r>
              <a:rPr lang="en-US" sz="1400" b="1" dirty="0">
                <a:solidFill>
                  <a:schemeClr val="tx1"/>
                </a:solidFill>
                <a:latin typeface="Courier New" panose="02070309020205020404" pitchFamily="49" charset="0"/>
                <a:cs typeface="Courier New" panose="02070309020205020404" pitchFamily="49" charset="0"/>
              </a:rPr>
              <a:t>2;</a:t>
            </a:r>
            <a:endParaRPr lang="pt-BR" sz="1400" b="1" dirty="0">
              <a:solidFill>
                <a:schemeClr val="tx1"/>
              </a:solidFill>
              <a:latin typeface="Courier New" panose="02070309020205020404" pitchFamily="49" charset="0"/>
              <a:cs typeface="Courier New" panose="02070309020205020404" pitchFamily="49" charset="0"/>
            </a:endParaRPr>
          </a:p>
        </p:txBody>
      </p:sp>
      <p:graphicFrame>
        <p:nvGraphicFramePr>
          <p:cNvPr id="5" name="Tabela 4">
            <a:extLst>
              <a:ext uri="{FF2B5EF4-FFF2-40B4-BE49-F238E27FC236}">
                <a16:creationId xmlns:a16="http://schemas.microsoft.com/office/drawing/2014/main" id="{78D3EA25-CE24-45DC-BC2E-BABC7942211F}"/>
              </a:ext>
            </a:extLst>
          </p:cNvPr>
          <p:cNvGraphicFramePr>
            <a:graphicFrameLocks noGrp="1"/>
          </p:cNvGraphicFramePr>
          <p:nvPr>
            <p:extLst>
              <p:ext uri="{D42A27DB-BD31-4B8C-83A1-F6EECF244321}">
                <p14:modId xmlns:p14="http://schemas.microsoft.com/office/powerpoint/2010/main" val="639374807"/>
              </p:ext>
            </p:extLst>
          </p:nvPr>
        </p:nvGraphicFramePr>
        <p:xfrm>
          <a:off x="510118" y="4507692"/>
          <a:ext cx="11005507" cy="1737360"/>
        </p:xfrm>
        <a:graphic>
          <a:graphicData uri="http://schemas.openxmlformats.org/drawingml/2006/table">
            <a:tbl>
              <a:tblPr firstRow="1" bandRow="1">
                <a:tableStyleId>{3B4B98B0-60AC-42C2-AFA5-B58CD77FA1E5}</a:tableStyleId>
              </a:tblPr>
              <a:tblGrid>
                <a:gridCol w="1086928">
                  <a:extLst>
                    <a:ext uri="{9D8B030D-6E8A-4147-A177-3AD203B41FA5}">
                      <a16:colId xmlns:a16="http://schemas.microsoft.com/office/drawing/2014/main" val="1665661768"/>
                    </a:ext>
                  </a:extLst>
                </a:gridCol>
                <a:gridCol w="2509440">
                  <a:extLst>
                    <a:ext uri="{9D8B030D-6E8A-4147-A177-3AD203B41FA5}">
                      <a16:colId xmlns:a16="http://schemas.microsoft.com/office/drawing/2014/main" val="3984264995"/>
                    </a:ext>
                  </a:extLst>
                </a:gridCol>
                <a:gridCol w="1388226">
                  <a:extLst>
                    <a:ext uri="{9D8B030D-6E8A-4147-A177-3AD203B41FA5}">
                      <a16:colId xmlns:a16="http://schemas.microsoft.com/office/drawing/2014/main" val="980939740"/>
                    </a:ext>
                  </a:extLst>
                </a:gridCol>
                <a:gridCol w="2493818">
                  <a:extLst>
                    <a:ext uri="{9D8B030D-6E8A-4147-A177-3AD203B41FA5}">
                      <a16:colId xmlns:a16="http://schemas.microsoft.com/office/drawing/2014/main" val="3778798068"/>
                    </a:ext>
                  </a:extLst>
                </a:gridCol>
                <a:gridCol w="1271847">
                  <a:extLst>
                    <a:ext uri="{9D8B030D-6E8A-4147-A177-3AD203B41FA5}">
                      <a16:colId xmlns:a16="http://schemas.microsoft.com/office/drawing/2014/main" val="1782256102"/>
                    </a:ext>
                  </a:extLst>
                </a:gridCol>
                <a:gridCol w="1152865">
                  <a:extLst>
                    <a:ext uri="{9D8B030D-6E8A-4147-A177-3AD203B41FA5}">
                      <a16:colId xmlns:a16="http://schemas.microsoft.com/office/drawing/2014/main" val="4030228709"/>
                    </a:ext>
                  </a:extLst>
                </a:gridCol>
                <a:gridCol w="1102383">
                  <a:extLst>
                    <a:ext uri="{9D8B030D-6E8A-4147-A177-3AD203B41FA5}">
                      <a16:colId xmlns:a16="http://schemas.microsoft.com/office/drawing/2014/main" val="3614544498"/>
                    </a:ext>
                  </a:extLst>
                </a:gridCol>
              </a:tblGrid>
              <a:tr h="323304">
                <a:tc>
                  <a:txBody>
                    <a:bodyPr/>
                    <a:lstStyle/>
                    <a:p>
                      <a:pPr algn="ctr" fontAlgn="t"/>
                      <a:r>
                        <a:rPr lang="pt-BR" sz="1400" dirty="0" err="1">
                          <a:effectLst/>
                        </a:rPr>
                        <a:t>CustomerID</a:t>
                      </a:r>
                      <a:endParaRPr lang="pt-BR" sz="1400" dirty="0">
                        <a:effectLst/>
                      </a:endParaRPr>
                    </a:p>
                  </a:txBody>
                  <a:tcPr marL="152400" marR="76200" marT="76200" marB="76200"/>
                </a:tc>
                <a:tc>
                  <a:txBody>
                    <a:bodyPr/>
                    <a:lstStyle/>
                    <a:p>
                      <a:pPr algn="ctr" fontAlgn="t"/>
                      <a:r>
                        <a:rPr lang="pt-BR" sz="1400">
                          <a:effectLst/>
                        </a:rPr>
                        <a:t>CustomerName</a:t>
                      </a:r>
                    </a:p>
                  </a:txBody>
                  <a:tcPr marL="76200" marR="76200" marT="76200" marB="76200"/>
                </a:tc>
                <a:tc>
                  <a:txBody>
                    <a:bodyPr/>
                    <a:lstStyle/>
                    <a:p>
                      <a:pPr algn="ctr" fontAlgn="t"/>
                      <a:r>
                        <a:rPr lang="pt-BR" sz="1400">
                          <a:effectLst/>
                        </a:rPr>
                        <a:t>ContactName</a:t>
                      </a:r>
                    </a:p>
                  </a:txBody>
                  <a:tcPr marL="76200" marR="76200" marT="76200" marB="76200"/>
                </a:tc>
                <a:tc>
                  <a:txBody>
                    <a:bodyPr/>
                    <a:lstStyle/>
                    <a:p>
                      <a:pPr algn="ctr" fontAlgn="t"/>
                      <a:r>
                        <a:rPr lang="pt-BR" sz="1400">
                          <a:effectLst/>
                        </a:rPr>
                        <a:t>Address</a:t>
                      </a:r>
                    </a:p>
                  </a:txBody>
                  <a:tcPr marL="76200" marR="76200" marT="76200" marB="76200"/>
                </a:tc>
                <a:tc>
                  <a:txBody>
                    <a:bodyPr/>
                    <a:lstStyle/>
                    <a:p>
                      <a:pPr algn="ctr" fontAlgn="t"/>
                      <a:r>
                        <a:rPr lang="pt-BR" sz="1400">
                          <a:effectLst/>
                        </a:rPr>
                        <a:t>City</a:t>
                      </a:r>
                    </a:p>
                  </a:txBody>
                  <a:tcPr marL="76200" marR="76200" marT="76200" marB="76200"/>
                </a:tc>
                <a:tc>
                  <a:txBody>
                    <a:bodyPr/>
                    <a:lstStyle/>
                    <a:p>
                      <a:pPr algn="ctr" fontAlgn="t"/>
                      <a:r>
                        <a:rPr lang="pt-BR" sz="1400">
                          <a:effectLst/>
                        </a:rPr>
                        <a:t>PostalCode</a:t>
                      </a:r>
                    </a:p>
                  </a:txBody>
                  <a:tcPr marL="76200" marR="76200" marT="76200" marB="76200"/>
                </a:tc>
                <a:tc>
                  <a:txBody>
                    <a:bodyPr/>
                    <a:lstStyle/>
                    <a:p>
                      <a:pPr algn="ctr" fontAlgn="t"/>
                      <a:r>
                        <a:rPr lang="pt-BR" sz="1400" dirty="0">
                          <a:effectLst/>
                        </a:rPr>
                        <a:t>Country</a:t>
                      </a:r>
                    </a:p>
                  </a:txBody>
                  <a:tcPr marL="76200" marR="76200" marT="76200" marB="76200"/>
                </a:tc>
                <a:extLst>
                  <a:ext uri="{0D108BD9-81ED-4DB2-BD59-A6C34878D82A}">
                    <a16:rowId xmlns:a16="http://schemas.microsoft.com/office/drawing/2014/main" val="3761342124"/>
                  </a:ext>
                </a:extLst>
              </a:tr>
              <a:tr h="700491">
                <a:tc>
                  <a:txBody>
                    <a:bodyPr/>
                    <a:lstStyle/>
                    <a:p>
                      <a:pPr algn="ctr" fontAlgn="t"/>
                      <a:r>
                        <a:rPr lang="pt-BR" sz="1400" b="1" dirty="0">
                          <a:effectLst/>
                        </a:rPr>
                        <a:t>1</a:t>
                      </a:r>
                      <a:br>
                        <a:rPr lang="pt-BR" sz="1400" b="1" dirty="0">
                          <a:effectLst/>
                        </a:rPr>
                      </a:br>
                      <a:br>
                        <a:rPr lang="pt-BR" sz="1400" b="1" dirty="0">
                          <a:effectLst/>
                        </a:rPr>
                      </a:br>
                      <a:endParaRPr lang="pt-BR" sz="1400" b="1" dirty="0">
                        <a:effectLst/>
                      </a:endParaRPr>
                    </a:p>
                  </a:txBody>
                  <a:tcPr marL="152400" marR="76200" marT="76200" marB="76200"/>
                </a:tc>
                <a:tc>
                  <a:txBody>
                    <a:bodyPr/>
                    <a:lstStyle/>
                    <a:p>
                      <a:pPr algn="l" fontAlgn="t"/>
                      <a:r>
                        <a:rPr lang="pt-BR" sz="1400" dirty="0" err="1">
                          <a:effectLst/>
                        </a:rPr>
                        <a:t>Alfreds</a:t>
                      </a:r>
                      <a:r>
                        <a:rPr lang="pt-BR" sz="1400" dirty="0">
                          <a:effectLst/>
                        </a:rPr>
                        <a:t> </a:t>
                      </a:r>
                      <a:r>
                        <a:rPr lang="pt-BR" sz="1400" dirty="0" err="1">
                          <a:effectLst/>
                        </a:rPr>
                        <a:t>Futterkiste</a:t>
                      </a:r>
                      <a:endParaRPr lang="pt-BR" sz="1400" dirty="0">
                        <a:effectLst/>
                      </a:endParaRPr>
                    </a:p>
                  </a:txBody>
                  <a:tcPr marL="76200" marR="76200" marT="76200" marB="76200"/>
                </a:tc>
                <a:tc>
                  <a:txBody>
                    <a:bodyPr/>
                    <a:lstStyle/>
                    <a:p>
                      <a:pPr algn="l" fontAlgn="t"/>
                      <a:r>
                        <a:rPr lang="pt-BR" sz="1400" dirty="0">
                          <a:effectLst/>
                        </a:rPr>
                        <a:t>Alfred Schmidt</a:t>
                      </a:r>
                    </a:p>
                  </a:txBody>
                  <a:tcPr marL="76200" marR="76200" marT="76200" marB="76200"/>
                </a:tc>
                <a:tc>
                  <a:txBody>
                    <a:bodyPr/>
                    <a:lstStyle/>
                    <a:p>
                      <a:pPr algn="l" fontAlgn="t"/>
                      <a:r>
                        <a:rPr lang="pt-BR" sz="1400">
                          <a:effectLst/>
                        </a:rPr>
                        <a:t>Obere Str. 57</a:t>
                      </a:r>
                    </a:p>
                  </a:txBody>
                  <a:tcPr marL="76200" marR="76200" marT="76200" marB="76200"/>
                </a:tc>
                <a:tc>
                  <a:txBody>
                    <a:bodyPr/>
                    <a:lstStyle/>
                    <a:p>
                      <a:pPr algn="l" fontAlgn="t"/>
                      <a:r>
                        <a:rPr lang="pt-BR" sz="1400" dirty="0">
                          <a:effectLst/>
                        </a:rPr>
                        <a:t>Frankfurt</a:t>
                      </a:r>
                    </a:p>
                  </a:txBody>
                  <a:tcPr marL="76200" marR="76200" marT="76200" marB="76200"/>
                </a:tc>
                <a:tc>
                  <a:txBody>
                    <a:bodyPr/>
                    <a:lstStyle/>
                    <a:p>
                      <a:pPr algn="l" fontAlgn="t"/>
                      <a:r>
                        <a:rPr lang="pt-BR" sz="1400">
                          <a:effectLst/>
                        </a:rPr>
                        <a:t>12209</a:t>
                      </a:r>
                    </a:p>
                  </a:txBody>
                  <a:tcPr marL="76200" marR="76200" marT="76200" marB="76200"/>
                </a:tc>
                <a:tc>
                  <a:txBody>
                    <a:bodyPr/>
                    <a:lstStyle/>
                    <a:p>
                      <a:pPr algn="l" fontAlgn="t"/>
                      <a:r>
                        <a:rPr lang="pt-BR" sz="1400" dirty="0" err="1">
                          <a:effectLst/>
                        </a:rPr>
                        <a:t>Germany</a:t>
                      </a:r>
                      <a:endParaRPr lang="pt-BR" sz="1400" dirty="0">
                        <a:effectLst/>
                      </a:endParaRPr>
                    </a:p>
                  </a:txBody>
                  <a:tcPr marL="76200" marR="76200" marT="76200" marB="76200"/>
                </a:tc>
                <a:extLst>
                  <a:ext uri="{0D108BD9-81ED-4DB2-BD59-A6C34878D82A}">
                    <a16:rowId xmlns:a16="http://schemas.microsoft.com/office/drawing/2014/main" val="2003648198"/>
                  </a:ext>
                </a:extLst>
              </a:tr>
              <a:tr h="511897">
                <a:tc>
                  <a:txBody>
                    <a:bodyPr/>
                    <a:lstStyle/>
                    <a:p>
                      <a:pPr algn="ctr" fontAlgn="t"/>
                      <a:r>
                        <a:rPr lang="pt-BR" sz="1400" b="1" dirty="0">
                          <a:effectLst/>
                        </a:rPr>
                        <a:t>2</a:t>
                      </a:r>
                    </a:p>
                  </a:txBody>
                  <a:tcPr marL="152400" marR="76200" marT="76200" marB="76200"/>
                </a:tc>
                <a:tc>
                  <a:txBody>
                    <a:bodyPr/>
                    <a:lstStyle/>
                    <a:p>
                      <a:pPr algn="l" fontAlgn="t"/>
                      <a:r>
                        <a:rPr lang="es-ES" sz="1400">
                          <a:effectLst/>
                        </a:rPr>
                        <a:t>Ana Trujillo Emparedados y helados</a:t>
                      </a:r>
                    </a:p>
                  </a:txBody>
                  <a:tcPr marL="76200" marR="76200" marT="76200" marB="76200"/>
                </a:tc>
                <a:tc>
                  <a:txBody>
                    <a:bodyPr/>
                    <a:lstStyle/>
                    <a:p>
                      <a:pPr algn="l" fontAlgn="t"/>
                      <a:r>
                        <a:rPr lang="pt-BR" sz="1400">
                          <a:effectLst/>
                        </a:rPr>
                        <a:t>Ana Trujillo</a:t>
                      </a:r>
                    </a:p>
                  </a:txBody>
                  <a:tcPr marL="76200" marR="76200" marT="76200" marB="76200"/>
                </a:tc>
                <a:tc>
                  <a:txBody>
                    <a:bodyPr/>
                    <a:lstStyle/>
                    <a:p>
                      <a:pPr algn="l" fontAlgn="t"/>
                      <a:r>
                        <a:rPr lang="es-ES" sz="1400">
                          <a:effectLst/>
                        </a:rPr>
                        <a:t>Avda. de la Constitución 2222</a:t>
                      </a:r>
                    </a:p>
                  </a:txBody>
                  <a:tcPr marL="76200" marR="76200" marT="76200" marB="76200"/>
                </a:tc>
                <a:tc>
                  <a:txBody>
                    <a:bodyPr/>
                    <a:lstStyle/>
                    <a:p>
                      <a:pPr algn="l" fontAlgn="t"/>
                      <a:r>
                        <a:rPr lang="pt-BR" sz="1400">
                          <a:effectLst/>
                        </a:rPr>
                        <a:t>México D.F.</a:t>
                      </a:r>
                    </a:p>
                  </a:txBody>
                  <a:tcPr marL="76200" marR="76200" marT="76200" marB="76200"/>
                </a:tc>
                <a:tc>
                  <a:txBody>
                    <a:bodyPr/>
                    <a:lstStyle/>
                    <a:p>
                      <a:pPr algn="l" fontAlgn="t"/>
                      <a:r>
                        <a:rPr lang="pt-BR" sz="1400">
                          <a:effectLst/>
                        </a:rPr>
                        <a:t>05021</a:t>
                      </a:r>
                    </a:p>
                  </a:txBody>
                  <a:tcPr marL="76200" marR="76200" marT="76200" marB="76200"/>
                </a:tc>
                <a:tc>
                  <a:txBody>
                    <a:bodyPr/>
                    <a:lstStyle/>
                    <a:p>
                      <a:pPr algn="l" fontAlgn="t"/>
                      <a:r>
                        <a:rPr lang="pt-BR" sz="1400" dirty="0" err="1">
                          <a:effectLst/>
                        </a:rPr>
                        <a:t>Mexico</a:t>
                      </a:r>
                      <a:endParaRPr lang="pt-BR" sz="1400" dirty="0">
                        <a:effectLst/>
                      </a:endParaRPr>
                    </a:p>
                  </a:txBody>
                  <a:tcPr marL="76200" marR="76200" marT="76200" marB="76200"/>
                </a:tc>
                <a:extLst>
                  <a:ext uri="{0D108BD9-81ED-4DB2-BD59-A6C34878D82A}">
                    <a16:rowId xmlns:a16="http://schemas.microsoft.com/office/drawing/2014/main" val="1827319227"/>
                  </a:ext>
                </a:extLst>
              </a:tr>
            </a:tbl>
          </a:graphicData>
        </a:graphic>
      </p:graphicFrame>
      <p:sp>
        <p:nvSpPr>
          <p:cNvPr id="6" name="Espaço Reservado para Conteúdo 2">
            <a:extLst>
              <a:ext uri="{FF2B5EF4-FFF2-40B4-BE49-F238E27FC236}">
                <a16:creationId xmlns:a16="http://schemas.microsoft.com/office/drawing/2014/main" id="{9180B9FF-F083-4C07-BA21-F6CAB56EBB1F}"/>
              </a:ext>
            </a:extLst>
          </p:cNvPr>
          <p:cNvSpPr>
            <a:spLocks noGrp="1"/>
          </p:cNvSpPr>
          <p:nvPr>
            <p:ph idx="1"/>
          </p:nvPr>
        </p:nvSpPr>
        <p:spPr>
          <a:xfrm>
            <a:off x="1024128" y="2028569"/>
            <a:ext cx="9720073" cy="1439466"/>
          </a:xfrm>
        </p:spPr>
        <p:txBody>
          <a:bodyPr/>
          <a:lstStyle/>
          <a:p>
            <a:pPr>
              <a:lnSpc>
                <a:spcPct val="150000"/>
              </a:lnSpc>
            </a:pPr>
            <a:r>
              <a:rPr lang="pt-BR" dirty="0"/>
              <a:t>O exemplo a seguir, irá fazer uma consulta retornando todos os campos da tabela </a:t>
            </a:r>
            <a:r>
              <a:rPr lang="pt-BR" dirty="0" err="1"/>
              <a:t>Customers</a:t>
            </a:r>
            <a:r>
              <a:rPr lang="pt-BR" dirty="0"/>
              <a:t>, mas exibindo apenas as 2 primeiras linhas.</a:t>
            </a:r>
          </a:p>
        </p:txBody>
      </p:sp>
      <p:cxnSp>
        <p:nvCxnSpPr>
          <p:cNvPr id="8" name="Conector Angulado 7"/>
          <p:cNvCxnSpPr>
            <a:stCxn id="4" idx="2"/>
            <a:endCxn id="5" idx="0"/>
          </p:cNvCxnSpPr>
          <p:nvPr/>
        </p:nvCxnSpPr>
        <p:spPr>
          <a:xfrm rot="5400000">
            <a:off x="5692969" y="4187789"/>
            <a:ext cx="639806" cy="1"/>
          </a:xfrm>
          <a:prstGeom prst="bentConnector3">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4326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a:t>E se quisermos selecionar as linhas entre 4 e 6 (inclusive)?</a:t>
            </a:r>
          </a:p>
        </p:txBody>
      </p:sp>
      <p:sp>
        <p:nvSpPr>
          <p:cNvPr id="3" name="Espaço Reservado para Conteúdo 2"/>
          <p:cNvSpPr>
            <a:spLocks noGrp="1"/>
          </p:cNvSpPr>
          <p:nvPr>
            <p:ph idx="1"/>
          </p:nvPr>
        </p:nvSpPr>
        <p:spPr/>
        <p:txBody>
          <a:bodyPr/>
          <a:lstStyle/>
          <a:p>
            <a:r>
              <a:rPr lang="pt-BR" dirty="0"/>
              <a:t>O MySQL nos fornece uma solução para esse tipo de situação, utilizando o comando </a:t>
            </a:r>
            <a:r>
              <a:rPr lang="pt-BR" b="1" dirty="0">
                <a:solidFill>
                  <a:srgbClr val="66FF99"/>
                </a:solidFill>
                <a:latin typeface="Courier New" panose="02070309020205020404" pitchFamily="49" charset="0"/>
                <a:cs typeface="Courier New" panose="02070309020205020404" pitchFamily="49" charset="0"/>
              </a:rPr>
              <a:t>OFFSET</a:t>
            </a:r>
            <a:r>
              <a:rPr lang="pt-BR" dirty="0"/>
              <a:t>.</a:t>
            </a:r>
          </a:p>
          <a:p>
            <a:r>
              <a:rPr lang="pt-BR" dirty="0"/>
              <a:t>O comando SQL abaixo diz o seguinte: </a:t>
            </a:r>
            <a:r>
              <a:rPr lang="pt-BR" b="1" dirty="0">
                <a:solidFill>
                  <a:srgbClr val="FF99CC"/>
                </a:solidFill>
                <a:latin typeface="Courier New" panose="02070309020205020404" pitchFamily="49" charset="0"/>
                <a:cs typeface="Courier New" panose="02070309020205020404" pitchFamily="49" charset="0"/>
              </a:rPr>
              <a:t>“Retorne apenas 3 registros, iniciando no registro 4 (OFFSET 3)”</a:t>
            </a:r>
            <a:r>
              <a:rPr lang="pt-BR" b="1" dirty="0">
                <a:latin typeface="Courier New" panose="02070309020205020404" pitchFamily="49" charset="0"/>
                <a:cs typeface="Courier New" panose="02070309020205020404" pitchFamily="49" charset="0"/>
              </a:rPr>
              <a:t>.</a:t>
            </a:r>
          </a:p>
          <a:p>
            <a:endParaRPr lang="pt-BR" b="1" dirty="0">
              <a:latin typeface="Courier New" panose="02070309020205020404" pitchFamily="49" charset="0"/>
              <a:cs typeface="Courier New" panose="02070309020205020404" pitchFamily="49" charset="0"/>
            </a:endParaRPr>
          </a:p>
        </p:txBody>
      </p:sp>
      <p:sp>
        <p:nvSpPr>
          <p:cNvPr id="4" name="Retângulo 3">
            <a:extLst>
              <a:ext uri="{FF2B5EF4-FFF2-40B4-BE49-F238E27FC236}">
                <a16:creationId xmlns:a16="http://schemas.microsoft.com/office/drawing/2014/main" id="{3BEE12AA-E082-49E7-8E38-03459B992719}"/>
              </a:ext>
            </a:extLst>
          </p:cNvPr>
          <p:cNvSpPr/>
          <p:nvPr/>
        </p:nvSpPr>
        <p:spPr>
          <a:xfrm>
            <a:off x="3915948" y="4563688"/>
            <a:ext cx="4459856" cy="1238596"/>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SELECT </a:t>
            </a:r>
            <a:r>
              <a:rPr lang="en-US" sz="1400" b="1" dirty="0">
                <a:solidFill>
                  <a:schemeClr val="tx1"/>
                </a:solidFill>
                <a:latin typeface="Courier New" panose="02070309020205020404" pitchFamily="49" charset="0"/>
                <a:cs typeface="Courier New" panose="02070309020205020404" pitchFamily="49" charset="0"/>
              </a:rPr>
              <a:t>*</a:t>
            </a:r>
            <a:r>
              <a:rPr lang="en-US" sz="1400" b="1" dirty="0">
                <a:solidFill>
                  <a:srgbClr val="66FF99"/>
                </a:solidFill>
                <a:latin typeface="Courier New" panose="02070309020205020404" pitchFamily="49" charset="0"/>
                <a:cs typeface="Courier New" panose="02070309020205020404" pitchFamily="49" charset="0"/>
              </a:rPr>
              <a:t> </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FROM </a:t>
            </a:r>
            <a:r>
              <a:rPr lang="en-US" sz="1400" b="1" dirty="0">
                <a:solidFill>
                  <a:schemeClr val="tx1"/>
                </a:solidFill>
                <a:latin typeface="Courier New" panose="02070309020205020404" pitchFamily="49" charset="0"/>
                <a:cs typeface="Courier New" panose="02070309020205020404" pitchFamily="49" charset="0"/>
              </a:rPr>
              <a:t>Customers</a:t>
            </a:r>
            <a:r>
              <a:rPr lang="en-US" sz="1400" b="1" dirty="0">
                <a:solidFill>
                  <a:srgbClr val="66FF99"/>
                </a:solidFill>
                <a:latin typeface="Courier New" panose="02070309020205020404" pitchFamily="49" charset="0"/>
                <a:cs typeface="Courier New" panose="02070309020205020404" pitchFamily="49" charset="0"/>
              </a:rPr>
              <a:t> </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LIMIT </a:t>
            </a:r>
            <a:r>
              <a:rPr lang="en-US" sz="1400" b="1" dirty="0">
                <a:solidFill>
                  <a:schemeClr val="tx1"/>
                </a:solidFill>
                <a:latin typeface="Courier New" panose="02070309020205020404" pitchFamily="49" charset="0"/>
                <a:cs typeface="Courier New" panose="02070309020205020404" pitchFamily="49" charset="0"/>
              </a:rPr>
              <a:t>2 </a:t>
            </a:r>
            <a:r>
              <a:rPr lang="en-US" sz="1400" b="1" dirty="0">
                <a:solidFill>
                  <a:srgbClr val="66FF99"/>
                </a:solidFill>
                <a:latin typeface="Courier New" panose="02070309020205020404" pitchFamily="49" charset="0"/>
                <a:cs typeface="Courier New" panose="02070309020205020404" pitchFamily="49" charset="0"/>
              </a:rPr>
              <a:t>OFFSET</a:t>
            </a:r>
            <a:r>
              <a:rPr lang="en-US" sz="1400" b="1" dirty="0">
                <a:solidFill>
                  <a:schemeClr val="tx1"/>
                </a:solidFill>
                <a:latin typeface="Courier New" panose="02070309020205020404" pitchFamily="49" charset="0"/>
                <a:cs typeface="Courier New" panose="02070309020205020404" pitchFamily="49" charset="0"/>
              </a:rPr>
              <a:t> 3;</a:t>
            </a:r>
            <a:endParaRPr lang="pt-BR"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26062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Incluindo a cláusula </a:t>
            </a:r>
            <a:r>
              <a:rPr lang="pt-BR" dirty="0" err="1"/>
              <a:t>where</a:t>
            </a:r>
            <a:endParaRPr lang="pt-BR" dirty="0"/>
          </a:p>
        </p:txBody>
      </p:sp>
      <p:sp>
        <p:nvSpPr>
          <p:cNvPr id="3" name="Espaço Reservado para Conteúdo 2"/>
          <p:cNvSpPr>
            <a:spLocks noGrp="1"/>
          </p:cNvSpPr>
          <p:nvPr>
            <p:ph idx="1"/>
          </p:nvPr>
        </p:nvSpPr>
        <p:spPr/>
        <p:txBody>
          <a:bodyPr/>
          <a:lstStyle/>
          <a:p>
            <a:r>
              <a:rPr lang="pt-BR" dirty="0"/>
              <a:t>O comando SQL abaixo seleciona os três primeiros registros da tabela </a:t>
            </a:r>
            <a:r>
              <a:rPr lang="pt-BR" dirty="0" err="1"/>
              <a:t>Customers</a:t>
            </a:r>
            <a:r>
              <a:rPr lang="pt-BR" dirty="0"/>
              <a:t>, cujo país é igual a ‘</a:t>
            </a:r>
            <a:r>
              <a:rPr lang="pt-BR" dirty="0" err="1"/>
              <a:t>Germany</a:t>
            </a:r>
            <a:r>
              <a:rPr lang="pt-BR" dirty="0"/>
              <a:t>’.</a:t>
            </a:r>
          </a:p>
        </p:txBody>
      </p:sp>
      <p:sp>
        <p:nvSpPr>
          <p:cNvPr id="4" name="Retângulo 3">
            <a:extLst>
              <a:ext uri="{FF2B5EF4-FFF2-40B4-BE49-F238E27FC236}">
                <a16:creationId xmlns:a16="http://schemas.microsoft.com/office/drawing/2014/main" id="{3BEE12AA-E082-49E7-8E38-03459B992719}"/>
              </a:ext>
            </a:extLst>
          </p:cNvPr>
          <p:cNvSpPr/>
          <p:nvPr/>
        </p:nvSpPr>
        <p:spPr>
          <a:xfrm>
            <a:off x="3749694" y="3931921"/>
            <a:ext cx="4459856" cy="1238596"/>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SELECT </a:t>
            </a:r>
            <a:r>
              <a:rPr lang="en-US" sz="1400" b="1" dirty="0">
                <a:solidFill>
                  <a:schemeClr val="tx1"/>
                </a:solidFill>
                <a:latin typeface="Courier New" panose="02070309020205020404" pitchFamily="49" charset="0"/>
                <a:cs typeface="Courier New" panose="02070309020205020404" pitchFamily="49" charset="0"/>
              </a:rPr>
              <a:t>*</a:t>
            </a:r>
            <a:r>
              <a:rPr lang="en-US" sz="1400" b="1" dirty="0">
                <a:solidFill>
                  <a:srgbClr val="66FF99"/>
                </a:solidFill>
                <a:latin typeface="Courier New" panose="02070309020205020404" pitchFamily="49" charset="0"/>
                <a:cs typeface="Courier New" panose="02070309020205020404" pitchFamily="49" charset="0"/>
              </a:rPr>
              <a:t> </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FROM </a:t>
            </a:r>
            <a:r>
              <a:rPr lang="en-US" sz="1400" b="1" dirty="0">
                <a:solidFill>
                  <a:schemeClr val="tx1"/>
                </a:solidFill>
                <a:latin typeface="Courier New" panose="02070309020205020404" pitchFamily="49" charset="0"/>
                <a:cs typeface="Courier New" panose="02070309020205020404" pitchFamily="49" charset="0"/>
              </a:rPr>
              <a:t>Customers</a:t>
            </a:r>
            <a:r>
              <a:rPr lang="en-US" sz="1400" b="1" dirty="0">
                <a:solidFill>
                  <a:srgbClr val="66FF99"/>
                </a:solidFill>
                <a:latin typeface="Courier New" panose="02070309020205020404" pitchFamily="49" charset="0"/>
                <a:cs typeface="Courier New" panose="02070309020205020404" pitchFamily="49" charset="0"/>
              </a:rPr>
              <a:t> </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WHERE </a:t>
            </a:r>
            <a:r>
              <a:rPr lang="en-US" sz="1400" b="1" dirty="0">
                <a:solidFill>
                  <a:schemeClr val="tx1"/>
                </a:solidFill>
                <a:latin typeface="Courier New" panose="02070309020205020404" pitchFamily="49" charset="0"/>
                <a:cs typeface="Courier New" panose="02070309020205020404" pitchFamily="49" charset="0"/>
              </a:rPr>
              <a:t>Country = ‘Germany’</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LIMIT </a:t>
            </a:r>
            <a:r>
              <a:rPr lang="en-US" sz="1400" b="1" dirty="0">
                <a:solidFill>
                  <a:schemeClr val="tx1"/>
                </a:solidFill>
                <a:latin typeface="Courier New" panose="02070309020205020404" pitchFamily="49" charset="0"/>
                <a:cs typeface="Courier New" panose="02070309020205020404" pitchFamily="49" charset="0"/>
              </a:rPr>
              <a:t>3;</a:t>
            </a:r>
            <a:endParaRPr lang="pt-BR"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678904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Funções MIN ( ) e MAX ( )</a:t>
            </a:r>
          </a:p>
        </p:txBody>
      </p:sp>
      <p:sp>
        <p:nvSpPr>
          <p:cNvPr id="3" name="Espaço Reservado para Conteúdo 2"/>
          <p:cNvSpPr>
            <a:spLocks noGrp="1"/>
          </p:cNvSpPr>
          <p:nvPr>
            <p:ph idx="1"/>
          </p:nvPr>
        </p:nvSpPr>
        <p:spPr/>
        <p:txBody>
          <a:bodyPr/>
          <a:lstStyle/>
          <a:p>
            <a:r>
              <a:rPr lang="pt-BR" dirty="0"/>
              <a:t>A função </a:t>
            </a:r>
            <a:r>
              <a:rPr lang="pt-BR" b="1" dirty="0">
                <a:solidFill>
                  <a:srgbClr val="66FF99"/>
                </a:solidFill>
                <a:latin typeface="Courier New" panose="02070309020205020404" pitchFamily="49" charset="0"/>
                <a:cs typeface="Courier New" panose="02070309020205020404" pitchFamily="49" charset="0"/>
              </a:rPr>
              <a:t>MIN ( ) </a:t>
            </a:r>
            <a:r>
              <a:rPr lang="pt-BR" dirty="0"/>
              <a:t>retorna o menor valor de uma coluna.</a:t>
            </a:r>
          </a:p>
          <a:p>
            <a:r>
              <a:rPr lang="pt-BR" dirty="0"/>
              <a:t>A função </a:t>
            </a:r>
            <a:r>
              <a:rPr lang="pt-BR" b="1" dirty="0">
                <a:solidFill>
                  <a:srgbClr val="66FF99"/>
                </a:solidFill>
                <a:latin typeface="Courier New" panose="02070309020205020404" pitchFamily="49" charset="0"/>
                <a:cs typeface="Courier New" panose="02070309020205020404" pitchFamily="49" charset="0"/>
              </a:rPr>
              <a:t>MAX ( ) </a:t>
            </a:r>
            <a:r>
              <a:rPr lang="pt-BR" dirty="0"/>
              <a:t>retorna o maior valor de uma coluna.</a:t>
            </a:r>
          </a:p>
        </p:txBody>
      </p:sp>
      <p:sp>
        <p:nvSpPr>
          <p:cNvPr id="4" name="Retângulo 3">
            <a:extLst>
              <a:ext uri="{FF2B5EF4-FFF2-40B4-BE49-F238E27FC236}">
                <a16:creationId xmlns:a16="http://schemas.microsoft.com/office/drawing/2014/main" id="{3BEE12AA-E082-49E7-8E38-03459B992719}"/>
              </a:ext>
            </a:extLst>
          </p:cNvPr>
          <p:cNvSpPr/>
          <p:nvPr/>
        </p:nvSpPr>
        <p:spPr>
          <a:xfrm>
            <a:off x="1424308" y="4131426"/>
            <a:ext cx="4459856" cy="1238596"/>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SELECT MIN(</a:t>
            </a:r>
            <a:r>
              <a:rPr lang="en-US" sz="1400" b="1" dirty="0" err="1">
                <a:solidFill>
                  <a:schemeClr val="tx1"/>
                </a:solidFill>
                <a:latin typeface="Courier New" panose="02070309020205020404" pitchFamily="49" charset="0"/>
                <a:cs typeface="Courier New" panose="02070309020205020404" pitchFamily="49" charset="0"/>
              </a:rPr>
              <a:t>column_name</a:t>
            </a:r>
            <a:r>
              <a:rPr lang="en-US" sz="1400" b="1" dirty="0">
                <a:solidFill>
                  <a:srgbClr val="66FF99"/>
                </a:solidFill>
                <a:latin typeface="Courier New" panose="02070309020205020404" pitchFamily="49" charset="0"/>
                <a:cs typeface="Courier New" panose="02070309020205020404" pitchFamily="49" charset="0"/>
              </a:rPr>
              <a:t>) </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FROM </a:t>
            </a:r>
            <a:r>
              <a:rPr lang="en-US" sz="1400" b="1" dirty="0" err="1">
                <a:solidFill>
                  <a:schemeClr val="tx1"/>
                </a:solidFill>
                <a:latin typeface="Courier New" panose="02070309020205020404" pitchFamily="49" charset="0"/>
                <a:cs typeface="Courier New" panose="02070309020205020404" pitchFamily="49" charset="0"/>
              </a:rPr>
              <a:t>table_name</a:t>
            </a:r>
            <a:r>
              <a:rPr lang="en-US" sz="1400" b="1" dirty="0">
                <a:solidFill>
                  <a:srgbClr val="66FF99"/>
                </a:solidFill>
                <a:latin typeface="Courier New" panose="02070309020205020404" pitchFamily="49" charset="0"/>
                <a:cs typeface="Courier New" panose="02070309020205020404" pitchFamily="49" charset="0"/>
              </a:rPr>
              <a:t> </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WHERE </a:t>
            </a:r>
            <a:r>
              <a:rPr lang="en-US" sz="1400" b="1" dirty="0" err="1">
                <a:solidFill>
                  <a:schemeClr val="tx1"/>
                </a:solidFill>
                <a:latin typeface="Courier New" panose="02070309020205020404" pitchFamily="49" charset="0"/>
                <a:cs typeface="Courier New" panose="02070309020205020404" pitchFamily="49" charset="0"/>
              </a:rPr>
              <a:t>condição</a:t>
            </a:r>
            <a:r>
              <a:rPr lang="en-US" sz="1400" b="1" dirty="0">
                <a:solidFill>
                  <a:schemeClr val="tx1"/>
                </a:solidFill>
                <a:latin typeface="Courier New" panose="02070309020205020404" pitchFamily="49" charset="0"/>
                <a:cs typeface="Courier New" panose="02070309020205020404" pitchFamily="49" charset="0"/>
              </a:rPr>
              <a:t>;</a:t>
            </a:r>
            <a:endParaRPr lang="pt-BR" sz="1400" b="1" dirty="0">
              <a:solidFill>
                <a:schemeClr val="tx1"/>
              </a:solidFill>
              <a:latin typeface="Courier New" panose="02070309020205020404" pitchFamily="49" charset="0"/>
              <a:cs typeface="Courier New" panose="02070309020205020404" pitchFamily="49" charset="0"/>
            </a:endParaRPr>
          </a:p>
        </p:txBody>
      </p:sp>
      <p:sp>
        <p:nvSpPr>
          <p:cNvPr id="5" name="Retângulo 4">
            <a:extLst>
              <a:ext uri="{FF2B5EF4-FFF2-40B4-BE49-F238E27FC236}">
                <a16:creationId xmlns:a16="http://schemas.microsoft.com/office/drawing/2014/main" id="{3BEE12AA-E082-49E7-8E38-03459B992719}"/>
              </a:ext>
            </a:extLst>
          </p:cNvPr>
          <p:cNvSpPr/>
          <p:nvPr/>
        </p:nvSpPr>
        <p:spPr>
          <a:xfrm>
            <a:off x="6284344" y="4131426"/>
            <a:ext cx="4459856" cy="1238596"/>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SELECT MAX(</a:t>
            </a:r>
            <a:r>
              <a:rPr lang="en-US" sz="1400" b="1" dirty="0" err="1">
                <a:solidFill>
                  <a:schemeClr val="tx1"/>
                </a:solidFill>
                <a:latin typeface="Courier New" panose="02070309020205020404" pitchFamily="49" charset="0"/>
                <a:cs typeface="Courier New" panose="02070309020205020404" pitchFamily="49" charset="0"/>
              </a:rPr>
              <a:t>column_name</a:t>
            </a:r>
            <a:r>
              <a:rPr lang="en-US" sz="1400" b="1" dirty="0">
                <a:solidFill>
                  <a:srgbClr val="66FF99"/>
                </a:solidFill>
                <a:latin typeface="Courier New" panose="02070309020205020404" pitchFamily="49" charset="0"/>
                <a:cs typeface="Courier New" panose="02070309020205020404" pitchFamily="49" charset="0"/>
              </a:rPr>
              <a:t>) </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FROM </a:t>
            </a:r>
            <a:r>
              <a:rPr lang="en-US" sz="1400" b="1" dirty="0" err="1">
                <a:solidFill>
                  <a:schemeClr val="tx1"/>
                </a:solidFill>
                <a:latin typeface="Courier New" panose="02070309020205020404" pitchFamily="49" charset="0"/>
                <a:cs typeface="Courier New" panose="02070309020205020404" pitchFamily="49" charset="0"/>
              </a:rPr>
              <a:t>table_name</a:t>
            </a:r>
            <a:r>
              <a:rPr lang="en-US" sz="1400" b="1" dirty="0">
                <a:solidFill>
                  <a:srgbClr val="66FF99"/>
                </a:solidFill>
                <a:latin typeface="Courier New" panose="02070309020205020404" pitchFamily="49" charset="0"/>
                <a:cs typeface="Courier New" panose="02070309020205020404" pitchFamily="49" charset="0"/>
              </a:rPr>
              <a:t> </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WHERE </a:t>
            </a:r>
            <a:r>
              <a:rPr lang="en-US" sz="1400" b="1" dirty="0" err="1">
                <a:solidFill>
                  <a:schemeClr val="tx1"/>
                </a:solidFill>
                <a:latin typeface="Courier New" panose="02070309020205020404" pitchFamily="49" charset="0"/>
                <a:cs typeface="Courier New" panose="02070309020205020404" pitchFamily="49" charset="0"/>
              </a:rPr>
              <a:t>condição</a:t>
            </a:r>
            <a:r>
              <a:rPr lang="en-US" sz="1400" b="1" dirty="0">
                <a:solidFill>
                  <a:schemeClr val="tx1"/>
                </a:solidFill>
                <a:latin typeface="Courier New" panose="02070309020205020404" pitchFamily="49" charset="0"/>
                <a:cs typeface="Courier New" panose="02070309020205020404" pitchFamily="49" charset="0"/>
              </a:rPr>
              <a:t>;</a:t>
            </a:r>
            <a:endParaRPr lang="pt-BR"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58076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1CF7A-2843-4B6A-8D0A-1A37A0AC05F9}"/>
              </a:ext>
            </a:extLst>
          </p:cNvPr>
          <p:cNvSpPr>
            <a:spLocks noGrp="1"/>
          </p:cNvSpPr>
          <p:nvPr>
            <p:ph type="title"/>
          </p:nvPr>
        </p:nvSpPr>
        <p:spPr/>
        <p:txBody>
          <a:bodyPr/>
          <a:lstStyle/>
          <a:p>
            <a:r>
              <a:rPr lang="pt-BR" dirty="0"/>
              <a:t>Tabela exemplo</a:t>
            </a:r>
          </a:p>
        </p:txBody>
      </p:sp>
      <p:graphicFrame>
        <p:nvGraphicFramePr>
          <p:cNvPr id="4" name="Tabela 3">
            <a:extLst>
              <a:ext uri="{FF2B5EF4-FFF2-40B4-BE49-F238E27FC236}">
                <a16:creationId xmlns:a16="http://schemas.microsoft.com/office/drawing/2014/main" id="{78D3EA25-CE24-45DC-BC2E-BABC7942211F}"/>
              </a:ext>
            </a:extLst>
          </p:cNvPr>
          <p:cNvGraphicFramePr>
            <a:graphicFrameLocks noGrp="1"/>
          </p:cNvGraphicFramePr>
          <p:nvPr>
            <p:extLst>
              <p:ext uri="{D42A27DB-BD31-4B8C-83A1-F6EECF244321}">
                <p14:modId xmlns:p14="http://schemas.microsoft.com/office/powerpoint/2010/main" val="1482506693"/>
              </p:ext>
            </p:extLst>
          </p:nvPr>
        </p:nvGraphicFramePr>
        <p:xfrm>
          <a:off x="593246" y="2346383"/>
          <a:ext cx="11005507" cy="2750434"/>
        </p:xfrm>
        <a:graphic>
          <a:graphicData uri="http://schemas.openxmlformats.org/drawingml/2006/table">
            <a:tbl>
              <a:tblPr firstRow="1" bandRow="1">
                <a:tableStyleId>{3B4B98B0-60AC-42C2-AFA5-B58CD77FA1E5}</a:tableStyleId>
              </a:tblPr>
              <a:tblGrid>
                <a:gridCol w="1086928">
                  <a:extLst>
                    <a:ext uri="{9D8B030D-6E8A-4147-A177-3AD203B41FA5}">
                      <a16:colId xmlns:a16="http://schemas.microsoft.com/office/drawing/2014/main" val="1665661768"/>
                    </a:ext>
                  </a:extLst>
                </a:gridCol>
                <a:gridCol w="2401375">
                  <a:extLst>
                    <a:ext uri="{9D8B030D-6E8A-4147-A177-3AD203B41FA5}">
                      <a16:colId xmlns:a16="http://schemas.microsoft.com/office/drawing/2014/main" val="3984264995"/>
                    </a:ext>
                  </a:extLst>
                </a:gridCol>
                <a:gridCol w="1180407">
                  <a:extLst>
                    <a:ext uri="{9D8B030D-6E8A-4147-A177-3AD203B41FA5}">
                      <a16:colId xmlns:a16="http://schemas.microsoft.com/office/drawing/2014/main" val="980939740"/>
                    </a:ext>
                  </a:extLst>
                </a:gridCol>
                <a:gridCol w="1537855">
                  <a:extLst>
                    <a:ext uri="{9D8B030D-6E8A-4147-A177-3AD203B41FA5}">
                      <a16:colId xmlns:a16="http://schemas.microsoft.com/office/drawing/2014/main" val="3778798068"/>
                    </a:ext>
                  </a:extLst>
                </a:gridCol>
                <a:gridCol w="2307706">
                  <a:extLst>
                    <a:ext uri="{9D8B030D-6E8A-4147-A177-3AD203B41FA5}">
                      <a16:colId xmlns:a16="http://schemas.microsoft.com/office/drawing/2014/main" val="1782256102"/>
                    </a:ext>
                  </a:extLst>
                </a:gridCol>
                <a:gridCol w="1388853">
                  <a:extLst>
                    <a:ext uri="{9D8B030D-6E8A-4147-A177-3AD203B41FA5}">
                      <a16:colId xmlns:a16="http://schemas.microsoft.com/office/drawing/2014/main" val="4030228709"/>
                    </a:ext>
                  </a:extLst>
                </a:gridCol>
                <a:gridCol w="1102383">
                  <a:extLst>
                    <a:ext uri="{9D8B030D-6E8A-4147-A177-3AD203B41FA5}">
                      <a16:colId xmlns:a16="http://schemas.microsoft.com/office/drawing/2014/main" val="3614544498"/>
                    </a:ext>
                  </a:extLst>
                </a:gridCol>
              </a:tblGrid>
              <a:tr h="323304">
                <a:tc>
                  <a:txBody>
                    <a:bodyPr/>
                    <a:lstStyle/>
                    <a:p>
                      <a:pPr algn="ctr" fontAlgn="t"/>
                      <a:r>
                        <a:rPr lang="pt-BR" sz="1400" dirty="0" err="1">
                          <a:effectLst/>
                        </a:rPr>
                        <a:t>ProductID</a:t>
                      </a:r>
                      <a:endParaRPr lang="pt-BR" sz="1400" dirty="0">
                        <a:effectLst/>
                      </a:endParaRPr>
                    </a:p>
                  </a:txBody>
                  <a:tcPr marL="152400" marR="76200" marT="76200" marB="76200"/>
                </a:tc>
                <a:tc>
                  <a:txBody>
                    <a:bodyPr/>
                    <a:lstStyle/>
                    <a:p>
                      <a:pPr algn="l" fontAlgn="t"/>
                      <a:r>
                        <a:rPr lang="pt-BR" sz="1400">
                          <a:effectLst/>
                        </a:rPr>
                        <a:t>ProductName</a:t>
                      </a:r>
                    </a:p>
                  </a:txBody>
                  <a:tcPr marL="76200" marR="76200" marT="76200" marB="76200"/>
                </a:tc>
                <a:tc>
                  <a:txBody>
                    <a:bodyPr/>
                    <a:lstStyle/>
                    <a:p>
                      <a:pPr algn="ctr" fontAlgn="t"/>
                      <a:r>
                        <a:rPr lang="pt-BR" sz="1400">
                          <a:effectLst/>
                        </a:rPr>
                        <a:t>SupplierID</a:t>
                      </a:r>
                    </a:p>
                  </a:txBody>
                  <a:tcPr marL="76200" marR="76200" marT="76200" marB="76200"/>
                </a:tc>
                <a:tc>
                  <a:txBody>
                    <a:bodyPr/>
                    <a:lstStyle/>
                    <a:p>
                      <a:pPr algn="ctr" fontAlgn="t"/>
                      <a:r>
                        <a:rPr lang="pt-BR" sz="1400">
                          <a:effectLst/>
                        </a:rPr>
                        <a:t>CategoryID</a:t>
                      </a:r>
                    </a:p>
                  </a:txBody>
                  <a:tcPr marL="76200" marR="76200" marT="76200" marB="76200"/>
                </a:tc>
                <a:tc>
                  <a:txBody>
                    <a:bodyPr/>
                    <a:lstStyle/>
                    <a:p>
                      <a:pPr algn="l" fontAlgn="t"/>
                      <a:r>
                        <a:rPr lang="pt-BR" sz="1400">
                          <a:effectLst/>
                        </a:rPr>
                        <a:t>Unit</a:t>
                      </a:r>
                    </a:p>
                  </a:txBody>
                  <a:tcPr marL="76200" marR="76200" marT="76200" marB="76200"/>
                </a:tc>
                <a:tc>
                  <a:txBody>
                    <a:bodyPr/>
                    <a:lstStyle/>
                    <a:p>
                      <a:pPr algn="ctr" fontAlgn="t"/>
                      <a:r>
                        <a:rPr lang="pt-BR" sz="1400">
                          <a:effectLst/>
                        </a:rPr>
                        <a:t>Price</a:t>
                      </a:r>
                    </a:p>
                  </a:txBody>
                  <a:tcPr marL="76200" marR="76200" marT="76200" marB="76200"/>
                </a:tc>
                <a:tc>
                  <a:txBody>
                    <a:bodyPr/>
                    <a:lstStyle/>
                    <a:p>
                      <a:pPr algn="ctr" fontAlgn="t"/>
                      <a:r>
                        <a:rPr lang="pt-BR" sz="1400">
                          <a:effectLst/>
                        </a:rPr>
                        <a:t>ProductID</a:t>
                      </a:r>
                    </a:p>
                  </a:txBody>
                  <a:tcPr marL="152400" marR="76200" marT="76200" marB="76200"/>
                </a:tc>
                <a:extLst>
                  <a:ext uri="{0D108BD9-81ED-4DB2-BD59-A6C34878D82A}">
                    <a16:rowId xmlns:a16="http://schemas.microsoft.com/office/drawing/2014/main" val="3761342124"/>
                  </a:ext>
                </a:extLst>
              </a:tr>
              <a:tr h="700491">
                <a:tc>
                  <a:txBody>
                    <a:bodyPr/>
                    <a:lstStyle/>
                    <a:p>
                      <a:pPr algn="ctr" fontAlgn="t"/>
                      <a:r>
                        <a:rPr lang="pt-BR" sz="1400" dirty="0">
                          <a:effectLst/>
                        </a:rPr>
                        <a:t>1</a:t>
                      </a:r>
                    </a:p>
                  </a:txBody>
                  <a:tcPr marL="152400" marR="76200" marT="76200" marB="76200"/>
                </a:tc>
                <a:tc>
                  <a:txBody>
                    <a:bodyPr/>
                    <a:lstStyle/>
                    <a:p>
                      <a:pPr algn="l" fontAlgn="t"/>
                      <a:r>
                        <a:rPr lang="pt-BR" sz="1400" dirty="0" err="1">
                          <a:effectLst/>
                        </a:rPr>
                        <a:t>Chais</a:t>
                      </a:r>
                      <a:endParaRPr lang="pt-BR" sz="1400" dirty="0">
                        <a:effectLst/>
                      </a:endParaRPr>
                    </a:p>
                  </a:txBody>
                  <a:tcPr marL="76200" marR="76200" marT="76200" marB="76200"/>
                </a:tc>
                <a:tc>
                  <a:txBody>
                    <a:bodyPr/>
                    <a:lstStyle/>
                    <a:p>
                      <a:pPr algn="ctr" fontAlgn="t"/>
                      <a:r>
                        <a:rPr lang="pt-BR" sz="1400">
                          <a:effectLst/>
                        </a:rPr>
                        <a:t>1</a:t>
                      </a:r>
                    </a:p>
                  </a:txBody>
                  <a:tcPr marL="76200" marR="76200" marT="76200" marB="76200"/>
                </a:tc>
                <a:tc>
                  <a:txBody>
                    <a:bodyPr/>
                    <a:lstStyle/>
                    <a:p>
                      <a:pPr algn="ctr" fontAlgn="t"/>
                      <a:r>
                        <a:rPr lang="pt-BR" sz="1400" dirty="0">
                          <a:effectLst/>
                        </a:rPr>
                        <a:t>1</a:t>
                      </a:r>
                    </a:p>
                  </a:txBody>
                  <a:tcPr marL="76200" marR="76200" marT="76200" marB="76200"/>
                </a:tc>
                <a:tc>
                  <a:txBody>
                    <a:bodyPr/>
                    <a:lstStyle/>
                    <a:p>
                      <a:pPr algn="l" fontAlgn="t"/>
                      <a:r>
                        <a:rPr lang="pt-BR" sz="1400">
                          <a:effectLst/>
                        </a:rPr>
                        <a:t>10 boxes x 20 bags</a:t>
                      </a:r>
                    </a:p>
                  </a:txBody>
                  <a:tcPr marL="76200" marR="76200" marT="76200" marB="76200"/>
                </a:tc>
                <a:tc>
                  <a:txBody>
                    <a:bodyPr/>
                    <a:lstStyle/>
                    <a:p>
                      <a:pPr algn="ctr" fontAlgn="t"/>
                      <a:r>
                        <a:rPr lang="pt-BR" sz="1400">
                          <a:effectLst/>
                        </a:rPr>
                        <a:t>18</a:t>
                      </a:r>
                    </a:p>
                  </a:txBody>
                  <a:tcPr marL="76200" marR="76200" marT="76200" marB="76200"/>
                </a:tc>
                <a:tc>
                  <a:txBody>
                    <a:bodyPr/>
                    <a:lstStyle/>
                    <a:p>
                      <a:pPr algn="ctr" fontAlgn="t"/>
                      <a:r>
                        <a:rPr lang="pt-BR" sz="1400">
                          <a:effectLst/>
                        </a:rPr>
                        <a:t>1</a:t>
                      </a:r>
                    </a:p>
                  </a:txBody>
                  <a:tcPr marL="152400" marR="76200" marT="76200" marB="76200"/>
                </a:tc>
                <a:extLst>
                  <a:ext uri="{0D108BD9-81ED-4DB2-BD59-A6C34878D82A}">
                    <a16:rowId xmlns:a16="http://schemas.microsoft.com/office/drawing/2014/main" val="2003648198"/>
                  </a:ext>
                </a:extLst>
              </a:tr>
              <a:tr h="511897">
                <a:tc>
                  <a:txBody>
                    <a:bodyPr/>
                    <a:lstStyle/>
                    <a:p>
                      <a:pPr algn="ctr" fontAlgn="t"/>
                      <a:r>
                        <a:rPr lang="pt-BR" sz="1400" dirty="0">
                          <a:effectLst/>
                        </a:rPr>
                        <a:t>2</a:t>
                      </a:r>
                    </a:p>
                  </a:txBody>
                  <a:tcPr marL="152400" marR="76200" marT="76200" marB="76200"/>
                </a:tc>
                <a:tc>
                  <a:txBody>
                    <a:bodyPr/>
                    <a:lstStyle/>
                    <a:p>
                      <a:pPr algn="l" fontAlgn="t"/>
                      <a:r>
                        <a:rPr lang="pt-BR" sz="1400" dirty="0">
                          <a:effectLst/>
                        </a:rPr>
                        <a:t>Chang</a:t>
                      </a:r>
                    </a:p>
                  </a:txBody>
                  <a:tcPr marL="76200" marR="76200" marT="76200" marB="76200"/>
                </a:tc>
                <a:tc>
                  <a:txBody>
                    <a:bodyPr/>
                    <a:lstStyle/>
                    <a:p>
                      <a:pPr algn="ctr" fontAlgn="t"/>
                      <a:r>
                        <a:rPr lang="pt-BR" sz="1400">
                          <a:effectLst/>
                        </a:rPr>
                        <a:t>1</a:t>
                      </a:r>
                    </a:p>
                  </a:txBody>
                  <a:tcPr marL="76200" marR="76200" marT="76200" marB="76200"/>
                </a:tc>
                <a:tc>
                  <a:txBody>
                    <a:bodyPr/>
                    <a:lstStyle/>
                    <a:p>
                      <a:pPr algn="ctr" fontAlgn="t"/>
                      <a:r>
                        <a:rPr lang="pt-BR" sz="1400">
                          <a:effectLst/>
                        </a:rPr>
                        <a:t>1</a:t>
                      </a:r>
                    </a:p>
                  </a:txBody>
                  <a:tcPr marL="76200" marR="76200" marT="76200" marB="76200"/>
                </a:tc>
                <a:tc>
                  <a:txBody>
                    <a:bodyPr/>
                    <a:lstStyle/>
                    <a:p>
                      <a:pPr algn="l" fontAlgn="t"/>
                      <a:r>
                        <a:rPr lang="pt-BR" sz="1400">
                          <a:effectLst/>
                        </a:rPr>
                        <a:t>24 - 12 oz bottles</a:t>
                      </a:r>
                    </a:p>
                  </a:txBody>
                  <a:tcPr marL="76200" marR="76200" marT="76200" marB="76200"/>
                </a:tc>
                <a:tc>
                  <a:txBody>
                    <a:bodyPr/>
                    <a:lstStyle/>
                    <a:p>
                      <a:pPr algn="ctr" fontAlgn="t"/>
                      <a:r>
                        <a:rPr lang="pt-BR" sz="1400">
                          <a:effectLst/>
                        </a:rPr>
                        <a:t>19</a:t>
                      </a:r>
                    </a:p>
                  </a:txBody>
                  <a:tcPr marL="76200" marR="76200" marT="76200" marB="76200"/>
                </a:tc>
                <a:tc>
                  <a:txBody>
                    <a:bodyPr/>
                    <a:lstStyle/>
                    <a:p>
                      <a:pPr algn="ctr" fontAlgn="t"/>
                      <a:r>
                        <a:rPr lang="pt-BR" sz="1400">
                          <a:effectLst/>
                        </a:rPr>
                        <a:t>2</a:t>
                      </a:r>
                    </a:p>
                  </a:txBody>
                  <a:tcPr marL="152400" marR="76200" marT="76200" marB="76200"/>
                </a:tc>
                <a:extLst>
                  <a:ext uri="{0D108BD9-81ED-4DB2-BD59-A6C34878D82A}">
                    <a16:rowId xmlns:a16="http://schemas.microsoft.com/office/drawing/2014/main" val="1827319227"/>
                  </a:ext>
                </a:extLst>
              </a:tr>
              <a:tr h="440766">
                <a:tc>
                  <a:txBody>
                    <a:bodyPr/>
                    <a:lstStyle/>
                    <a:p>
                      <a:pPr algn="ctr" fontAlgn="t"/>
                      <a:r>
                        <a:rPr lang="pt-BR" sz="1400" dirty="0">
                          <a:effectLst/>
                        </a:rPr>
                        <a:t>3</a:t>
                      </a:r>
                    </a:p>
                  </a:txBody>
                  <a:tcPr marL="152400" marR="76200" marT="76200" marB="76200"/>
                </a:tc>
                <a:tc>
                  <a:txBody>
                    <a:bodyPr/>
                    <a:lstStyle/>
                    <a:p>
                      <a:pPr algn="l" fontAlgn="t"/>
                      <a:r>
                        <a:rPr lang="pt-BR" sz="1400">
                          <a:effectLst/>
                        </a:rPr>
                        <a:t>Aniseed Syrup</a:t>
                      </a:r>
                    </a:p>
                  </a:txBody>
                  <a:tcPr marL="76200" marR="76200" marT="76200" marB="76200"/>
                </a:tc>
                <a:tc>
                  <a:txBody>
                    <a:bodyPr/>
                    <a:lstStyle/>
                    <a:p>
                      <a:pPr algn="ctr" fontAlgn="t"/>
                      <a:r>
                        <a:rPr lang="pt-BR" sz="1400">
                          <a:effectLst/>
                        </a:rPr>
                        <a:t>1</a:t>
                      </a:r>
                    </a:p>
                  </a:txBody>
                  <a:tcPr marL="76200" marR="76200" marT="76200" marB="76200"/>
                </a:tc>
                <a:tc>
                  <a:txBody>
                    <a:bodyPr/>
                    <a:lstStyle/>
                    <a:p>
                      <a:pPr algn="ctr" fontAlgn="t"/>
                      <a:r>
                        <a:rPr lang="pt-BR" sz="1400">
                          <a:effectLst/>
                        </a:rPr>
                        <a:t>2</a:t>
                      </a:r>
                    </a:p>
                  </a:txBody>
                  <a:tcPr marL="76200" marR="76200" marT="76200" marB="76200"/>
                </a:tc>
                <a:tc>
                  <a:txBody>
                    <a:bodyPr/>
                    <a:lstStyle/>
                    <a:p>
                      <a:pPr algn="l" fontAlgn="t"/>
                      <a:r>
                        <a:rPr lang="pt-BR" sz="1400">
                          <a:effectLst/>
                        </a:rPr>
                        <a:t>12 - 550 ml bottles</a:t>
                      </a:r>
                    </a:p>
                  </a:txBody>
                  <a:tcPr marL="76200" marR="76200" marT="76200" marB="76200"/>
                </a:tc>
                <a:tc>
                  <a:txBody>
                    <a:bodyPr/>
                    <a:lstStyle/>
                    <a:p>
                      <a:pPr algn="ctr" fontAlgn="t"/>
                      <a:r>
                        <a:rPr lang="pt-BR" sz="1400">
                          <a:effectLst/>
                        </a:rPr>
                        <a:t>10</a:t>
                      </a:r>
                    </a:p>
                  </a:txBody>
                  <a:tcPr marL="76200" marR="76200" marT="76200" marB="76200"/>
                </a:tc>
                <a:tc>
                  <a:txBody>
                    <a:bodyPr/>
                    <a:lstStyle/>
                    <a:p>
                      <a:pPr algn="ctr" fontAlgn="t"/>
                      <a:r>
                        <a:rPr lang="pt-BR" sz="1400">
                          <a:effectLst/>
                        </a:rPr>
                        <a:t>3</a:t>
                      </a:r>
                    </a:p>
                  </a:txBody>
                  <a:tcPr marL="152400" marR="76200" marT="76200" marB="76200"/>
                </a:tc>
                <a:extLst>
                  <a:ext uri="{0D108BD9-81ED-4DB2-BD59-A6C34878D82A}">
                    <a16:rowId xmlns:a16="http://schemas.microsoft.com/office/drawing/2014/main" val="3051874194"/>
                  </a:ext>
                </a:extLst>
              </a:tr>
              <a:tr h="291932">
                <a:tc>
                  <a:txBody>
                    <a:bodyPr/>
                    <a:lstStyle/>
                    <a:p>
                      <a:pPr algn="ctr" fontAlgn="t"/>
                      <a:r>
                        <a:rPr lang="pt-BR" sz="1400" dirty="0">
                          <a:effectLst/>
                        </a:rPr>
                        <a:t>4</a:t>
                      </a:r>
                    </a:p>
                  </a:txBody>
                  <a:tcPr marL="152400" marR="76200" marT="76200" marB="76200"/>
                </a:tc>
                <a:tc>
                  <a:txBody>
                    <a:bodyPr/>
                    <a:lstStyle/>
                    <a:p>
                      <a:pPr algn="l" fontAlgn="t"/>
                      <a:r>
                        <a:rPr lang="pt-BR" sz="1400">
                          <a:effectLst/>
                        </a:rPr>
                        <a:t>Chef Anton's Cajun Seasoning</a:t>
                      </a:r>
                    </a:p>
                  </a:txBody>
                  <a:tcPr marL="76200" marR="76200" marT="76200" marB="76200"/>
                </a:tc>
                <a:tc>
                  <a:txBody>
                    <a:bodyPr/>
                    <a:lstStyle/>
                    <a:p>
                      <a:pPr algn="ctr" fontAlgn="t"/>
                      <a:r>
                        <a:rPr lang="pt-BR" sz="1400">
                          <a:effectLst/>
                        </a:rPr>
                        <a:t>2</a:t>
                      </a:r>
                    </a:p>
                  </a:txBody>
                  <a:tcPr marL="76200" marR="76200" marT="76200" marB="76200"/>
                </a:tc>
                <a:tc>
                  <a:txBody>
                    <a:bodyPr/>
                    <a:lstStyle/>
                    <a:p>
                      <a:pPr algn="ctr" fontAlgn="t"/>
                      <a:r>
                        <a:rPr lang="pt-BR" sz="1400">
                          <a:effectLst/>
                        </a:rPr>
                        <a:t>2</a:t>
                      </a:r>
                    </a:p>
                  </a:txBody>
                  <a:tcPr marL="76200" marR="76200" marT="76200" marB="76200"/>
                </a:tc>
                <a:tc>
                  <a:txBody>
                    <a:bodyPr/>
                    <a:lstStyle/>
                    <a:p>
                      <a:pPr algn="l" fontAlgn="t"/>
                      <a:r>
                        <a:rPr lang="pt-BR" sz="1400">
                          <a:effectLst/>
                        </a:rPr>
                        <a:t>48 - 6 oz jars</a:t>
                      </a:r>
                    </a:p>
                  </a:txBody>
                  <a:tcPr marL="76200" marR="76200" marT="76200" marB="76200"/>
                </a:tc>
                <a:tc>
                  <a:txBody>
                    <a:bodyPr/>
                    <a:lstStyle/>
                    <a:p>
                      <a:pPr algn="ctr" fontAlgn="t"/>
                      <a:r>
                        <a:rPr lang="pt-BR" sz="1400">
                          <a:effectLst/>
                        </a:rPr>
                        <a:t>22</a:t>
                      </a:r>
                    </a:p>
                  </a:txBody>
                  <a:tcPr marL="76200" marR="76200" marT="76200" marB="76200"/>
                </a:tc>
                <a:tc>
                  <a:txBody>
                    <a:bodyPr/>
                    <a:lstStyle/>
                    <a:p>
                      <a:pPr algn="ctr" fontAlgn="t"/>
                      <a:r>
                        <a:rPr lang="pt-BR" sz="1400">
                          <a:effectLst/>
                        </a:rPr>
                        <a:t>4</a:t>
                      </a:r>
                    </a:p>
                  </a:txBody>
                  <a:tcPr marL="152400" marR="76200" marT="76200" marB="76200"/>
                </a:tc>
                <a:extLst>
                  <a:ext uri="{0D108BD9-81ED-4DB2-BD59-A6C34878D82A}">
                    <a16:rowId xmlns:a16="http://schemas.microsoft.com/office/drawing/2014/main" val="3106279406"/>
                  </a:ext>
                </a:extLst>
              </a:tr>
              <a:tr h="291932">
                <a:tc>
                  <a:txBody>
                    <a:bodyPr/>
                    <a:lstStyle/>
                    <a:p>
                      <a:pPr algn="ctr" fontAlgn="t"/>
                      <a:r>
                        <a:rPr lang="pt-BR" sz="1400" dirty="0">
                          <a:effectLst/>
                        </a:rPr>
                        <a:t>5</a:t>
                      </a:r>
                    </a:p>
                  </a:txBody>
                  <a:tcPr marL="152400" marR="76200" marT="76200" marB="76200"/>
                </a:tc>
                <a:tc>
                  <a:txBody>
                    <a:bodyPr/>
                    <a:lstStyle/>
                    <a:p>
                      <a:pPr algn="l" fontAlgn="t"/>
                      <a:r>
                        <a:rPr lang="pt-BR" sz="1400">
                          <a:effectLst/>
                        </a:rPr>
                        <a:t>Chef Anton's Gumbo Mix</a:t>
                      </a:r>
                    </a:p>
                  </a:txBody>
                  <a:tcPr marL="76200" marR="76200" marT="76200" marB="76200"/>
                </a:tc>
                <a:tc>
                  <a:txBody>
                    <a:bodyPr/>
                    <a:lstStyle/>
                    <a:p>
                      <a:pPr algn="ctr" fontAlgn="t"/>
                      <a:r>
                        <a:rPr lang="pt-BR" sz="1400">
                          <a:effectLst/>
                        </a:rPr>
                        <a:t>2</a:t>
                      </a:r>
                    </a:p>
                  </a:txBody>
                  <a:tcPr marL="76200" marR="76200" marT="76200" marB="76200"/>
                </a:tc>
                <a:tc>
                  <a:txBody>
                    <a:bodyPr/>
                    <a:lstStyle/>
                    <a:p>
                      <a:pPr algn="ctr" fontAlgn="t"/>
                      <a:r>
                        <a:rPr lang="pt-BR" sz="1400" dirty="0">
                          <a:effectLst/>
                        </a:rPr>
                        <a:t>2</a:t>
                      </a:r>
                    </a:p>
                  </a:txBody>
                  <a:tcPr marL="76200" marR="76200" marT="76200" marB="76200"/>
                </a:tc>
                <a:tc>
                  <a:txBody>
                    <a:bodyPr/>
                    <a:lstStyle/>
                    <a:p>
                      <a:pPr algn="l" fontAlgn="t"/>
                      <a:r>
                        <a:rPr lang="pt-BR" sz="1400">
                          <a:effectLst/>
                        </a:rPr>
                        <a:t>36 boxes</a:t>
                      </a:r>
                    </a:p>
                  </a:txBody>
                  <a:tcPr marL="76200" marR="76200" marT="76200" marB="76200"/>
                </a:tc>
                <a:tc>
                  <a:txBody>
                    <a:bodyPr/>
                    <a:lstStyle/>
                    <a:p>
                      <a:pPr algn="ctr" fontAlgn="t"/>
                      <a:r>
                        <a:rPr lang="pt-BR" sz="1400">
                          <a:effectLst/>
                        </a:rPr>
                        <a:t>21.35</a:t>
                      </a:r>
                    </a:p>
                  </a:txBody>
                  <a:tcPr marL="76200" marR="76200" marT="76200" marB="76200"/>
                </a:tc>
                <a:tc>
                  <a:txBody>
                    <a:bodyPr/>
                    <a:lstStyle/>
                    <a:p>
                      <a:pPr algn="ctr" fontAlgn="t"/>
                      <a:r>
                        <a:rPr lang="pt-BR" sz="1400" dirty="0">
                          <a:effectLst/>
                        </a:rPr>
                        <a:t>5</a:t>
                      </a:r>
                    </a:p>
                  </a:txBody>
                  <a:tcPr marL="152400" marR="76200" marT="76200" marB="76200"/>
                </a:tc>
                <a:extLst>
                  <a:ext uri="{0D108BD9-81ED-4DB2-BD59-A6C34878D82A}">
                    <a16:rowId xmlns:a16="http://schemas.microsoft.com/office/drawing/2014/main" val="3926249399"/>
                  </a:ext>
                </a:extLst>
              </a:tr>
            </a:tbl>
          </a:graphicData>
        </a:graphic>
      </p:graphicFrame>
    </p:spTree>
    <p:extLst>
      <p:ext uri="{BB962C8B-B14F-4D97-AF65-F5344CB8AC3E}">
        <p14:creationId xmlns:p14="http://schemas.microsoft.com/office/powerpoint/2010/main" val="30048721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 MIN ( )</a:t>
            </a:r>
          </a:p>
        </p:txBody>
      </p:sp>
      <p:sp>
        <p:nvSpPr>
          <p:cNvPr id="4" name="Retângulo 3">
            <a:extLst>
              <a:ext uri="{FF2B5EF4-FFF2-40B4-BE49-F238E27FC236}">
                <a16:creationId xmlns:a16="http://schemas.microsoft.com/office/drawing/2014/main" id="{3BEE12AA-E082-49E7-8E38-03459B992719}"/>
              </a:ext>
            </a:extLst>
          </p:cNvPr>
          <p:cNvSpPr/>
          <p:nvPr/>
        </p:nvSpPr>
        <p:spPr>
          <a:xfrm>
            <a:off x="3782942" y="3203729"/>
            <a:ext cx="4459856" cy="864258"/>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SELECT MIN (</a:t>
            </a:r>
            <a:r>
              <a:rPr lang="en-US" sz="1400" b="1" dirty="0">
                <a:solidFill>
                  <a:schemeClr val="tx1"/>
                </a:solidFill>
                <a:latin typeface="Courier New" panose="02070309020205020404" pitchFamily="49" charset="0"/>
                <a:cs typeface="Courier New" panose="02070309020205020404" pitchFamily="49" charset="0"/>
              </a:rPr>
              <a:t>Price</a:t>
            </a:r>
            <a:r>
              <a:rPr lang="en-US" sz="1400" b="1" dirty="0">
                <a:solidFill>
                  <a:srgbClr val="66FF99"/>
                </a:solidFill>
                <a:latin typeface="Courier New" panose="02070309020205020404" pitchFamily="49" charset="0"/>
                <a:cs typeface="Courier New" panose="02070309020205020404" pitchFamily="49" charset="0"/>
              </a:rPr>
              <a:t>)</a:t>
            </a:r>
            <a:r>
              <a:rPr lang="en-US" sz="1400" b="1" dirty="0">
                <a:solidFill>
                  <a:schemeClr val="tx1"/>
                </a:solidFill>
                <a:latin typeface="Courier New" panose="02070309020205020404" pitchFamily="49" charset="0"/>
                <a:cs typeface="Courier New" panose="02070309020205020404" pitchFamily="49" charset="0"/>
              </a:rPr>
              <a:t> </a:t>
            </a:r>
            <a:r>
              <a:rPr lang="en-US" sz="1400" b="1" dirty="0">
                <a:solidFill>
                  <a:srgbClr val="66FF99"/>
                </a:solidFill>
                <a:latin typeface="Courier New" panose="02070309020205020404" pitchFamily="49" charset="0"/>
                <a:cs typeface="Courier New" panose="02070309020205020404" pitchFamily="49" charset="0"/>
              </a:rPr>
              <a:t>AS</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SmallestPrice</a:t>
            </a:r>
            <a:r>
              <a:rPr lang="en-US" sz="1400" b="1" dirty="0">
                <a:solidFill>
                  <a:srgbClr val="66FF99"/>
                </a:solidFill>
                <a:latin typeface="Courier New" panose="02070309020205020404" pitchFamily="49" charset="0"/>
                <a:cs typeface="Courier New" panose="02070309020205020404" pitchFamily="49" charset="0"/>
              </a:rPr>
              <a:t> FROM </a:t>
            </a:r>
            <a:r>
              <a:rPr lang="en-US" sz="1400" b="1" dirty="0">
                <a:solidFill>
                  <a:schemeClr val="tx1"/>
                </a:solidFill>
                <a:latin typeface="Courier New" panose="02070309020205020404" pitchFamily="49" charset="0"/>
                <a:cs typeface="Courier New" panose="02070309020205020404" pitchFamily="49" charset="0"/>
              </a:rPr>
              <a:t>Product;</a:t>
            </a:r>
            <a:endParaRPr lang="pt-BR" sz="1400" b="1" dirty="0">
              <a:solidFill>
                <a:schemeClr val="tx1"/>
              </a:solidFill>
              <a:latin typeface="Courier New" panose="02070309020205020404" pitchFamily="49" charset="0"/>
              <a:cs typeface="Courier New" panose="02070309020205020404" pitchFamily="49" charset="0"/>
            </a:endParaRPr>
          </a:p>
        </p:txBody>
      </p:sp>
      <p:graphicFrame>
        <p:nvGraphicFramePr>
          <p:cNvPr id="5" name="Tabela 4">
            <a:extLst>
              <a:ext uri="{FF2B5EF4-FFF2-40B4-BE49-F238E27FC236}">
                <a16:creationId xmlns:a16="http://schemas.microsoft.com/office/drawing/2014/main" id="{78D3EA25-CE24-45DC-BC2E-BABC7942211F}"/>
              </a:ext>
            </a:extLst>
          </p:cNvPr>
          <p:cNvGraphicFramePr>
            <a:graphicFrameLocks noGrp="1"/>
          </p:cNvGraphicFramePr>
          <p:nvPr>
            <p:extLst>
              <p:ext uri="{D42A27DB-BD31-4B8C-83A1-F6EECF244321}">
                <p14:modId xmlns:p14="http://schemas.microsoft.com/office/powerpoint/2010/main" val="1983592841"/>
              </p:ext>
            </p:extLst>
          </p:nvPr>
        </p:nvGraphicFramePr>
        <p:xfrm>
          <a:off x="510118" y="4507692"/>
          <a:ext cx="10961446" cy="1127211"/>
        </p:xfrm>
        <a:graphic>
          <a:graphicData uri="http://schemas.openxmlformats.org/drawingml/2006/table">
            <a:tbl>
              <a:tblPr firstRow="1" bandRow="1">
                <a:tableStyleId>{3B4B98B0-60AC-42C2-AFA5-B58CD77FA1E5}</a:tableStyleId>
              </a:tblPr>
              <a:tblGrid>
                <a:gridCol w="10961446">
                  <a:extLst>
                    <a:ext uri="{9D8B030D-6E8A-4147-A177-3AD203B41FA5}">
                      <a16:colId xmlns:a16="http://schemas.microsoft.com/office/drawing/2014/main" val="1665661768"/>
                    </a:ext>
                  </a:extLst>
                </a:gridCol>
              </a:tblGrid>
              <a:tr h="323304">
                <a:tc>
                  <a:txBody>
                    <a:bodyPr/>
                    <a:lstStyle/>
                    <a:p>
                      <a:pPr algn="l" fontAlgn="t"/>
                      <a:r>
                        <a:rPr lang="pt-BR" dirty="0" err="1">
                          <a:effectLst/>
                        </a:rPr>
                        <a:t>SmallestPrice</a:t>
                      </a:r>
                      <a:endParaRPr lang="pt-BR" dirty="0">
                        <a:effectLst/>
                      </a:endParaRPr>
                    </a:p>
                  </a:txBody>
                  <a:tcPr marL="152400" marR="76200" marT="76200" marB="76200"/>
                </a:tc>
                <a:extLst>
                  <a:ext uri="{0D108BD9-81ED-4DB2-BD59-A6C34878D82A}">
                    <a16:rowId xmlns:a16="http://schemas.microsoft.com/office/drawing/2014/main" val="3761342124"/>
                  </a:ext>
                </a:extLst>
              </a:tr>
              <a:tr h="700491">
                <a:tc>
                  <a:txBody>
                    <a:bodyPr/>
                    <a:lstStyle/>
                    <a:p>
                      <a:pPr algn="l" fontAlgn="t"/>
                      <a:r>
                        <a:rPr lang="pt-BR" dirty="0">
                          <a:effectLst/>
                        </a:rPr>
                        <a:t>2.50</a:t>
                      </a:r>
                    </a:p>
                  </a:txBody>
                  <a:tcPr marL="152400" marR="76200" marT="76200" marB="76200"/>
                </a:tc>
                <a:extLst>
                  <a:ext uri="{0D108BD9-81ED-4DB2-BD59-A6C34878D82A}">
                    <a16:rowId xmlns:a16="http://schemas.microsoft.com/office/drawing/2014/main" val="2003648198"/>
                  </a:ext>
                </a:extLst>
              </a:tr>
            </a:tbl>
          </a:graphicData>
        </a:graphic>
      </p:graphicFrame>
      <p:sp>
        <p:nvSpPr>
          <p:cNvPr id="6" name="Espaço Reservado para Conteúdo 2">
            <a:extLst>
              <a:ext uri="{FF2B5EF4-FFF2-40B4-BE49-F238E27FC236}">
                <a16:creationId xmlns:a16="http://schemas.microsoft.com/office/drawing/2014/main" id="{9180B9FF-F083-4C07-BA21-F6CAB56EBB1F}"/>
              </a:ext>
            </a:extLst>
          </p:cNvPr>
          <p:cNvSpPr>
            <a:spLocks noGrp="1"/>
          </p:cNvSpPr>
          <p:nvPr>
            <p:ph idx="1"/>
          </p:nvPr>
        </p:nvSpPr>
        <p:spPr>
          <a:xfrm>
            <a:off x="1024128" y="2028569"/>
            <a:ext cx="9720073" cy="1439466"/>
          </a:xfrm>
        </p:spPr>
        <p:txBody>
          <a:bodyPr/>
          <a:lstStyle/>
          <a:p>
            <a:pPr>
              <a:lnSpc>
                <a:spcPct val="150000"/>
              </a:lnSpc>
            </a:pPr>
            <a:r>
              <a:rPr lang="pt-BR" dirty="0"/>
              <a:t>O exemplo a seguir, irá fazer uma consulta retornando o produto mais barato contido na tabela </a:t>
            </a:r>
            <a:r>
              <a:rPr lang="pt-BR" dirty="0" err="1"/>
              <a:t>Products</a:t>
            </a:r>
            <a:r>
              <a:rPr lang="pt-BR" dirty="0"/>
              <a:t>.</a:t>
            </a:r>
          </a:p>
        </p:txBody>
      </p:sp>
      <p:cxnSp>
        <p:nvCxnSpPr>
          <p:cNvPr id="8" name="Conector Angulado 7"/>
          <p:cNvCxnSpPr/>
          <p:nvPr/>
        </p:nvCxnSpPr>
        <p:spPr>
          <a:xfrm rot="16200000" flipH="1">
            <a:off x="5866302" y="4361124"/>
            <a:ext cx="293138" cy="1"/>
          </a:xfrm>
          <a:prstGeom prst="bentConnector3">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7413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 MAX ( )</a:t>
            </a:r>
          </a:p>
        </p:txBody>
      </p:sp>
      <p:sp>
        <p:nvSpPr>
          <p:cNvPr id="4" name="Retângulo 3">
            <a:extLst>
              <a:ext uri="{FF2B5EF4-FFF2-40B4-BE49-F238E27FC236}">
                <a16:creationId xmlns:a16="http://schemas.microsoft.com/office/drawing/2014/main" id="{3BEE12AA-E082-49E7-8E38-03459B992719}"/>
              </a:ext>
            </a:extLst>
          </p:cNvPr>
          <p:cNvSpPr/>
          <p:nvPr/>
        </p:nvSpPr>
        <p:spPr>
          <a:xfrm>
            <a:off x="3782942" y="3203729"/>
            <a:ext cx="4459856" cy="864258"/>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SELECT Max (</a:t>
            </a:r>
            <a:r>
              <a:rPr lang="en-US" sz="1400" b="1" dirty="0">
                <a:solidFill>
                  <a:schemeClr val="tx1"/>
                </a:solidFill>
                <a:latin typeface="Courier New" panose="02070309020205020404" pitchFamily="49" charset="0"/>
                <a:cs typeface="Courier New" panose="02070309020205020404" pitchFamily="49" charset="0"/>
              </a:rPr>
              <a:t>Price</a:t>
            </a:r>
            <a:r>
              <a:rPr lang="en-US" sz="1400" b="1" dirty="0">
                <a:solidFill>
                  <a:srgbClr val="66FF99"/>
                </a:solidFill>
                <a:latin typeface="Courier New" panose="02070309020205020404" pitchFamily="49" charset="0"/>
                <a:cs typeface="Courier New" panose="02070309020205020404" pitchFamily="49" charset="0"/>
              </a:rPr>
              <a:t>)</a:t>
            </a:r>
            <a:r>
              <a:rPr lang="en-US" sz="1400" b="1" dirty="0">
                <a:solidFill>
                  <a:schemeClr val="tx1"/>
                </a:solidFill>
                <a:latin typeface="Courier New" panose="02070309020205020404" pitchFamily="49" charset="0"/>
                <a:cs typeface="Courier New" panose="02070309020205020404" pitchFamily="49" charset="0"/>
              </a:rPr>
              <a:t> </a:t>
            </a:r>
            <a:r>
              <a:rPr lang="en-US" sz="1400" b="1" dirty="0">
                <a:solidFill>
                  <a:srgbClr val="66FF99"/>
                </a:solidFill>
                <a:latin typeface="Courier New" panose="02070309020205020404" pitchFamily="49" charset="0"/>
                <a:cs typeface="Courier New" panose="02070309020205020404" pitchFamily="49" charset="0"/>
              </a:rPr>
              <a:t>AS</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LargestPrice</a:t>
            </a:r>
            <a:r>
              <a:rPr lang="en-US" sz="1400" b="1" dirty="0">
                <a:solidFill>
                  <a:srgbClr val="66FF99"/>
                </a:solidFill>
                <a:latin typeface="Courier New" panose="02070309020205020404" pitchFamily="49" charset="0"/>
                <a:cs typeface="Courier New" panose="02070309020205020404" pitchFamily="49" charset="0"/>
              </a:rPr>
              <a:t> FROM </a:t>
            </a:r>
            <a:r>
              <a:rPr lang="en-US" sz="1400" b="1" dirty="0">
                <a:solidFill>
                  <a:schemeClr val="tx1"/>
                </a:solidFill>
                <a:latin typeface="Courier New" panose="02070309020205020404" pitchFamily="49" charset="0"/>
                <a:cs typeface="Courier New" panose="02070309020205020404" pitchFamily="49" charset="0"/>
              </a:rPr>
              <a:t>Product;</a:t>
            </a:r>
            <a:endParaRPr lang="pt-BR" sz="1400" b="1" dirty="0">
              <a:solidFill>
                <a:schemeClr val="tx1"/>
              </a:solidFill>
              <a:latin typeface="Courier New" panose="02070309020205020404" pitchFamily="49" charset="0"/>
              <a:cs typeface="Courier New" panose="02070309020205020404" pitchFamily="49" charset="0"/>
            </a:endParaRPr>
          </a:p>
        </p:txBody>
      </p:sp>
      <p:graphicFrame>
        <p:nvGraphicFramePr>
          <p:cNvPr id="5" name="Tabela 4">
            <a:extLst>
              <a:ext uri="{FF2B5EF4-FFF2-40B4-BE49-F238E27FC236}">
                <a16:creationId xmlns:a16="http://schemas.microsoft.com/office/drawing/2014/main" id="{78D3EA25-CE24-45DC-BC2E-BABC7942211F}"/>
              </a:ext>
            </a:extLst>
          </p:cNvPr>
          <p:cNvGraphicFramePr>
            <a:graphicFrameLocks noGrp="1"/>
          </p:cNvGraphicFramePr>
          <p:nvPr>
            <p:extLst>
              <p:ext uri="{D42A27DB-BD31-4B8C-83A1-F6EECF244321}">
                <p14:modId xmlns:p14="http://schemas.microsoft.com/office/powerpoint/2010/main" val="2834047827"/>
              </p:ext>
            </p:extLst>
          </p:nvPr>
        </p:nvGraphicFramePr>
        <p:xfrm>
          <a:off x="510118" y="4507692"/>
          <a:ext cx="10961446" cy="1127211"/>
        </p:xfrm>
        <a:graphic>
          <a:graphicData uri="http://schemas.openxmlformats.org/drawingml/2006/table">
            <a:tbl>
              <a:tblPr firstRow="1" bandRow="1">
                <a:tableStyleId>{3B4B98B0-60AC-42C2-AFA5-B58CD77FA1E5}</a:tableStyleId>
              </a:tblPr>
              <a:tblGrid>
                <a:gridCol w="10961446">
                  <a:extLst>
                    <a:ext uri="{9D8B030D-6E8A-4147-A177-3AD203B41FA5}">
                      <a16:colId xmlns:a16="http://schemas.microsoft.com/office/drawing/2014/main" val="1665661768"/>
                    </a:ext>
                  </a:extLst>
                </a:gridCol>
              </a:tblGrid>
              <a:tr h="323304">
                <a:tc>
                  <a:txBody>
                    <a:bodyPr/>
                    <a:lstStyle/>
                    <a:p>
                      <a:pPr algn="l" fontAlgn="t"/>
                      <a:r>
                        <a:rPr lang="pt-BR" dirty="0" err="1">
                          <a:effectLst/>
                        </a:rPr>
                        <a:t>LargestPrice</a:t>
                      </a:r>
                      <a:endParaRPr lang="pt-BR" dirty="0">
                        <a:effectLst/>
                      </a:endParaRPr>
                    </a:p>
                  </a:txBody>
                  <a:tcPr marL="152400" marR="76200" marT="76200" marB="76200"/>
                </a:tc>
                <a:extLst>
                  <a:ext uri="{0D108BD9-81ED-4DB2-BD59-A6C34878D82A}">
                    <a16:rowId xmlns:a16="http://schemas.microsoft.com/office/drawing/2014/main" val="3761342124"/>
                  </a:ext>
                </a:extLst>
              </a:tr>
              <a:tr h="700491">
                <a:tc>
                  <a:txBody>
                    <a:bodyPr/>
                    <a:lstStyle/>
                    <a:p>
                      <a:pPr algn="l" fontAlgn="t"/>
                      <a:r>
                        <a:rPr lang="pt-BR" dirty="0">
                          <a:effectLst/>
                        </a:rPr>
                        <a:t>2.50</a:t>
                      </a:r>
                    </a:p>
                  </a:txBody>
                  <a:tcPr marL="152400" marR="76200" marT="76200" marB="76200"/>
                </a:tc>
                <a:extLst>
                  <a:ext uri="{0D108BD9-81ED-4DB2-BD59-A6C34878D82A}">
                    <a16:rowId xmlns:a16="http://schemas.microsoft.com/office/drawing/2014/main" val="2003648198"/>
                  </a:ext>
                </a:extLst>
              </a:tr>
            </a:tbl>
          </a:graphicData>
        </a:graphic>
      </p:graphicFrame>
      <p:sp>
        <p:nvSpPr>
          <p:cNvPr id="6" name="Espaço Reservado para Conteúdo 2">
            <a:extLst>
              <a:ext uri="{FF2B5EF4-FFF2-40B4-BE49-F238E27FC236}">
                <a16:creationId xmlns:a16="http://schemas.microsoft.com/office/drawing/2014/main" id="{9180B9FF-F083-4C07-BA21-F6CAB56EBB1F}"/>
              </a:ext>
            </a:extLst>
          </p:cNvPr>
          <p:cNvSpPr>
            <a:spLocks noGrp="1"/>
          </p:cNvSpPr>
          <p:nvPr>
            <p:ph idx="1"/>
          </p:nvPr>
        </p:nvSpPr>
        <p:spPr>
          <a:xfrm>
            <a:off x="1024128" y="2028569"/>
            <a:ext cx="9720073" cy="1439466"/>
          </a:xfrm>
        </p:spPr>
        <p:txBody>
          <a:bodyPr/>
          <a:lstStyle/>
          <a:p>
            <a:pPr>
              <a:lnSpc>
                <a:spcPct val="150000"/>
              </a:lnSpc>
            </a:pPr>
            <a:r>
              <a:rPr lang="pt-BR" dirty="0"/>
              <a:t>O exemplo a seguir, irá fazer uma consulta retornando o produto mais caro contido na tabela </a:t>
            </a:r>
            <a:r>
              <a:rPr lang="pt-BR" dirty="0" err="1"/>
              <a:t>Products</a:t>
            </a:r>
            <a:r>
              <a:rPr lang="pt-BR" dirty="0"/>
              <a:t>.</a:t>
            </a:r>
          </a:p>
        </p:txBody>
      </p:sp>
      <p:cxnSp>
        <p:nvCxnSpPr>
          <p:cNvPr id="8" name="Conector Angulado 7"/>
          <p:cNvCxnSpPr/>
          <p:nvPr/>
        </p:nvCxnSpPr>
        <p:spPr>
          <a:xfrm rot="16200000" flipH="1">
            <a:off x="5866302" y="4361124"/>
            <a:ext cx="293138" cy="1"/>
          </a:xfrm>
          <a:prstGeom prst="bentConnector3">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2007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Função </a:t>
            </a:r>
            <a:r>
              <a:rPr lang="pt-BR" dirty="0" err="1"/>
              <a:t>count</a:t>
            </a:r>
            <a:r>
              <a:rPr lang="pt-BR" dirty="0"/>
              <a:t> ( )</a:t>
            </a:r>
          </a:p>
        </p:txBody>
      </p:sp>
      <p:sp>
        <p:nvSpPr>
          <p:cNvPr id="3" name="Espaço Reservado para Conteúdo 2"/>
          <p:cNvSpPr>
            <a:spLocks noGrp="1"/>
          </p:cNvSpPr>
          <p:nvPr>
            <p:ph idx="1"/>
          </p:nvPr>
        </p:nvSpPr>
        <p:spPr/>
        <p:txBody>
          <a:bodyPr/>
          <a:lstStyle/>
          <a:p>
            <a:r>
              <a:rPr lang="pt-BR" dirty="0"/>
              <a:t>A função </a:t>
            </a:r>
            <a:r>
              <a:rPr lang="pt-BR" b="1" dirty="0">
                <a:solidFill>
                  <a:srgbClr val="66FF99"/>
                </a:solidFill>
                <a:latin typeface="Courier New" panose="02070309020205020404" pitchFamily="49" charset="0"/>
                <a:cs typeface="Courier New" panose="02070309020205020404" pitchFamily="49" charset="0"/>
              </a:rPr>
              <a:t>COUNT()</a:t>
            </a:r>
            <a:r>
              <a:rPr lang="pt-BR" dirty="0"/>
              <a:t> retorna o número de linhas que atendem a uma condição.</a:t>
            </a:r>
            <a:r>
              <a:rPr lang="pt-BR" b="1" dirty="0">
                <a:solidFill>
                  <a:srgbClr val="66FF99"/>
                </a:solidFill>
                <a:latin typeface="Courier New" panose="02070309020205020404" pitchFamily="49" charset="0"/>
                <a:cs typeface="Courier New" panose="02070309020205020404" pitchFamily="49" charset="0"/>
              </a:rPr>
              <a:t> </a:t>
            </a:r>
            <a:endParaRPr lang="pt-BR" dirty="0"/>
          </a:p>
        </p:txBody>
      </p:sp>
      <p:sp>
        <p:nvSpPr>
          <p:cNvPr id="4" name="Retângulo 3">
            <a:extLst>
              <a:ext uri="{FF2B5EF4-FFF2-40B4-BE49-F238E27FC236}">
                <a16:creationId xmlns:a16="http://schemas.microsoft.com/office/drawing/2014/main" id="{3BEE12AA-E082-49E7-8E38-03459B992719}"/>
              </a:ext>
            </a:extLst>
          </p:cNvPr>
          <p:cNvSpPr/>
          <p:nvPr/>
        </p:nvSpPr>
        <p:spPr>
          <a:xfrm>
            <a:off x="3654236" y="3678382"/>
            <a:ext cx="4459856" cy="1238596"/>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SELECT COUNT(</a:t>
            </a:r>
            <a:r>
              <a:rPr lang="en-US" sz="1400" b="1" dirty="0" err="1">
                <a:solidFill>
                  <a:schemeClr val="tx1"/>
                </a:solidFill>
                <a:latin typeface="Courier New" panose="02070309020205020404" pitchFamily="49" charset="0"/>
                <a:cs typeface="Courier New" panose="02070309020205020404" pitchFamily="49" charset="0"/>
              </a:rPr>
              <a:t>column_name</a:t>
            </a:r>
            <a:r>
              <a:rPr lang="en-US" sz="1400" b="1" dirty="0">
                <a:solidFill>
                  <a:srgbClr val="66FF99"/>
                </a:solidFill>
                <a:latin typeface="Courier New" panose="02070309020205020404" pitchFamily="49" charset="0"/>
                <a:cs typeface="Courier New" panose="02070309020205020404" pitchFamily="49" charset="0"/>
              </a:rPr>
              <a:t>) </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FROM </a:t>
            </a:r>
            <a:r>
              <a:rPr lang="en-US" sz="1400" b="1" dirty="0" err="1">
                <a:solidFill>
                  <a:schemeClr val="tx1"/>
                </a:solidFill>
                <a:latin typeface="Courier New" panose="02070309020205020404" pitchFamily="49" charset="0"/>
                <a:cs typeface="Courier New" panose="02070309020205020404" pitchFamily="49" charset="0"/>
              </a:rPr>
              <a:t>table_name</a:t>
            </a:r>
            <a:r>
              <a:rPr lang="en-US" sz="1400" b="1" dirty="0">
                <a:solidFill>
                  <a:srgbClr val="66FF99"/>
                </a:solidFill>
                <a:latin typeface="Courier New" panose="02070309020205020404" pitchFamily="49" charset="0"/>
                <a:cs typeface="Courier New" panose="02070309020205020404" pitchFamily="49" charset="0"/>
              </a:rPr>
              <a:t> </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WHERE </a:t>
            </a:r>
            <a:r>
              <a:rPr lang="en-US" sz="1400" b="1" dirty="0" err="1">
                <a:solidFill>
                  <a:schemeClr val="tx1"/>
                </a:solidFill>
                <a:latin typeface="Courier New" panose="02070309020205020404" pitchFamily="49" charset="0"/>
                <a:cs typeface="Courier New" panose="02070309020205020404" pitchFamily="49" charset="0"/>
              </a:rPr>
              <a:t>condição</a:t>
            </a:r>
            <a:r>
              <a:rPr lang="en-US" sz="1400" b="1" dirty="0">
                <a:solidFill>
                  <a:schemeClr val="tx1"/>
                </a:solidFill>
                <a:latin typeface="Courier New" panose="02070309020205020404" pitchFamily="49" charset="0"/>
                <a:cs typeface="Courier New" panose="02070309020205020404" pitchFamily="49" charset="0"/>
              </a:rPr>
              <a:t>;</a:t>
            </a:r>
            <a:endParaRPr lang="pt-BR"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4303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CB06E5-2E1F-4B95-B873-578AFE81B08D}"/>
              </a:ext>
            </a:extLst>
          </p:cNvPr>
          <p:cNvSpPr>
            <a:spLocks noGrp="1"/>
          </p:cNvSpPr>
          <p:nvPr>
            <p:ph type="title"/>
          </p:nvPr>
        </p:nvSpPr>
        <p:spPr/>
        <p:txBody>
          <a:bodyPr/>
          <a:lstStyle/>
          <a:p>
            <a:r>
              <a:rPr lang="pt-BR" dirty="0"/>
              <a:t>O que é entidade?</a:t>
            </a:r>
          </a:p>
        </p:txBody>
      </p:sp>
      <p:sp>
        <p:nvSpPr>
          <p:cNvPr id="3" name="Espaço Reservado para Conteúdo 2">
            <a:extLst>
              <a:ext uri="{FF2B5EF4-FFF2-40B4-BE49-F238E27FC236}">
                <a16:creationId xmlns:a16="http://schemas.microsoft.com/office/drawing/2014/main" id="{4E4D53DE-AB4E-4ADE-B1A3-011A0038036C}"/>
              </a:ext>
            </a:extLst>
          </p:cNvPr>
          <p:cNvSpPr>
            <a:spLocks noGrp="1"/>
          </p:cNvSpPr>
          <p:nvPr>
            <p:ph idx="1"/>
          </p:nvPr>
        </p:nvSpPr>
        <p:spPr>
          <a:xfrm>
            <a:off x="1024128" y="4321834"/>
            <a:ext cx="9720073" cy="1987526"/>
          </a:xfrm>
        </p:spPr>
        <p:txBody>
          <a:bodyPr>
            <a:normAutofit fontScale="92500" lnSpcReduction="10000"/>
          </a:bodyPr>
          <a:lstStyle/>
          <a:p>
            <a:pPr>
              <a:lnSpc>
                <a:spcPct val="150000"/>
              </a:lnSpc>
            </a:pPr>
            <a:r>
              <a:rPr lang="pt-BR" dirty="0"/>
              <a:t>Por exemplo, uma entidade "Cliente" pode armazenar informações como nome, endereço, e-mail e telefone. Uma entidade "Produto" pode armazenar informações como nome, descrição, preço e estoque.</a:t>
            </a:r>
          </a:p>
          <a:p>
            <a:pPr>
              <a:lnSpc>
                <a:spcPct val="150000"/>
              </a:lnSpc>
            </a:pPr>
            <a:r>
              <a:rPr lang="pt-BR" dirty="0"/>
              <a:t>As entidades podem ser classificadas em três tipos: </a:t>
            </a:r>
            <a:r>
              <a:rPr lang="pt-BR" b="1" dirty="0">
                <a:solidFill>
                  <a:srgbClr val="66FF99"/>
                </a:solidFill>
              </a:rPr>
              <a:t>Forte</a:t>
            </a:r>
            <a:r>
              <a:rPr lang="pt-BR" dirty="0"/>
              <a:t>, </a:t>
            </a:r>
            <a:r>
              <a:rPr lang="pt-BR" b="1" dirty="0">
                <a:solidFill>
                  <a:srgbClr val="66FF99"/>
                </a:solidFill>
              </a:rPr>
              <a:t>Fraca</a:t>
            </a:r>
            <a:r>
              <a:rPr lang="pt-BR" dirty="0"/>
              <a:t> ou </a:t>
            </a:r>
            <a:r>
              <a:rPr lang="pt-BR" b="1" dirty="0">
                <a:solidFill>
                  <a:srgbClr val="66FF99"/>
                </a:solidFill>
              </a:rPr>
              <a:t>Associativa</a:t>
            </a:r>
            <a:r>
              <a:rPr lang="pt-BR" dirty="0">
                <a:solidFill>
                  <a:srgbClr val="66FF99"/>
                </a:solidFill>
              </a:rPr>
              <a:t>.</a:t>
            </a:r>
          </a:p>
        </p:txBody>
      </p:sp>
      <p:pic>
        <p:nvPicPr>
          <p:cNvPr id="1026" name="Picture 2" descr="https://media.licdn.com/dms/image/D4D12AQEwGAccCXQaaw/article-inline_image-shrink_400_744/0/1702421839108?e=2147483647&amp;v=beta&amp;t=4ETbjhTbz0Ra8uVwufe47YXgstd99j4uYE6fJEn-_rU">
            <a:extLst>
              <a:ext uri="{FF2B5EF4-FFF2-40B4-BE49-F238E27FC236}">
                <a16:creationId xmlns:a16="http://schemas.microsoft.com/office/drawing/2014/main" id="{28132630-E6AE-4BFB-A010-F3B4D5FF69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08" t="10143" r="2606" b="9241"/>
          <a:stretch/>
        </p:blipFill>
        <p:spPr bwMode="auto">
          <a:xfrm>
            <a:off x="3692105" y="2345004"/>
            <a:ext cx="4123427" cy="166627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4109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Função AVG ( )</a:t>
            </a:r>
          </a:p>
        </p:txBody>
      </p:sp>
      <p:sp>
        <p:nvSpPr>
          <p:cNvPr id="3" name="Espaço Reservado para Conteúdo 2"/>
          <p:cNvSpPr>
            <a:spLocks noGrp="1"/>
          </p:cNvSpPr>
          <p:nvPr>
            <p:ph idx="1"/>
          </p:nvPr>
        </p:nvSpPr>
        <p:spPr/>
        <p:txBody>
          <a:bodyPr/>
          <a:lstStyle/>
          <a:p>
            <a:r>
              <a:rPr lang="pt-BR" dirty="0"/>
              <a:t>A função </a:t>
            </a:r>
            <a:r>
              <a:rPr lang="pt-BR" b="1" dirty="0">
                <a:solidFill>
                  <a:srgbClr val="66FF99"/>
                </a:solidFill>
                <a:latin typeface="Courier New" panose="02070309020205020404" pitchFamily="49" charset="0"/>
                <a:cs typeface="Courier New" panose="02070309020205020404" pitchFamily="49" charset="0"/>
              </a:rPr>
              <a:t>AVG()</a:t>
            </a:r>
            <a:r>
              <a:rPr lang="pt-BR" dirty="0"/>
              <a:t> retorna a média aritmética de uma coluna numérica de acordo com um critério.</a:t>
            </a:r>
            <a:r>
              <a:rPr lang="pt-BR" b="1" dirty="0">
                <a:solidFill>
                  <a:srgbClr val="66FF99"/>
                </a:solidFill>
                <a:latin typeface="Courier New" panose="02070309020205020404" pitchFamily="49" charset="0"/>
                <a:cs typeface="Courier New" panose="02070309020205020404" pitchFamily="49" charset="0"/>
              </a:rPr>
              <a:t> </a:t>
            </a:r>
            <a:endParaRPr lang="pt-BR" dirty="0"/>
          </a:p>
        </p:txBody>
      </p:sp>
      <p:sp>
        <p:nvSpPr>
          <p:cNvPr id="4" name="Retângulo 3">
            <a:extLst>
              <a:ext uri="{FF2B5EF4-FFF2-40B4-BE49-F238E27FC236}">
                <a16:creationId xmlns:a16="http://schemas.microsoft.com/office/drawing/2014/main" id="{3BEE12AA-E082-49E7-8E38-03459B992719}"/>
              </a:ext>
            </a:extLst>
          </p:cNvPr>
          <p:cNvSpPr/>
          <p:nvPr/>
        </p:nvSpPr>
        <p:spPr>
          <a:xfrm>
            <a:off x="3654236" y="3678382"/>
            <a:ext cx="4459856" cy="1238596"/>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SELECT AVG(</a:t>
            </a:r>
            <a:r>
              <a:rPr lang="en-US" sz="1400" b="1" dirty="0" err="1">
                <a:solidFill>
                  <a:schemeClr val="tx1"/>
                </a:solidFill>
                <a:latin typeface="Courier New" panose="02070309020205020404" pitchFamily="49" charset="0"/>
                <a:cs typeface="Courier New" panose="02070309020205020404" pitchFamily="49" charset="0"/>
              </a:rPr>
              <a:t>column_name</a:t>
            </a:r>
            <a:r>
              <a:rPr lang="en-US" sz="1400" b="1" dirty="0">
                <a:solidFill>
                  <a:srgbClr val="66FF99"/>
                </a:solidFill>
                <a:latin typeface="Courier New" panose="02070309020205020404" pitchFamily="49" charset="0"/>
                <a:cs typeface="Courier New" panose="02070309020205020404" pitchFamily="49" charset="0"/>
              </a:rPr>
              <a:t>) </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FROM </a:t>
            </a:r>
            <a:r>
              <a:rPr lang="en-US" sz="1400" b="1" dirty="0" err="1">
                <a:solidFill>
                  <a:schemeClr val="tx1"/>
                </a:solidFill>
                <a:latin typeface="Courier New" panose="02070309020205020404" pitchFamily="49" charset="0"/>
                <a:cs typeface="Courier New" panose="02070309020205020404" pitchFamily="49" charset="0"/>
              </a:rPr>
              <a:t>table_name</a:t>
            </a:r>
            <a:r>
              <a:rPr lang="en-US" sz="1400" b="1" dirty="0">
                <a:solidFill>
                  <a:srgbClr val="66FF99"/>
                </a:solidFill>
                <a:latin typeface="Courier New" panose="02070309020205020404" pitchFamily="49" charset="0"/>
                <a:cs typeface="Courier New" panose="02070309020205020404" pitchFamily="49" charset="0"/>
              </a:rPr>
              <a:t> </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WHERE </a:t>
            </a:r>
            <a:r>
              <a:rPr lang="en-US" sz="1400" b="1" dirty="0" err="1">
                <a:solidFill>
                  <a:schemeClr val="tx1"/>
                </a:solidFill>
                <a:latin typeface="Courier New" panose="02070309020205020404" pitchFamily="49" charset="0"/>
                <a:cs typeface="Courier New" panose="02070309020205020404" pitchFamily="49" charset="0"/>
              </a:rPr>
              <a:t>condição</a:t>
            </a:r>
            <a:r>
              <a:rPr lang="en-US" sz="1400" b="1" dirty="0">
                <a:solidFill>
                  <a:schemeClr val="tx1"/>
                </a:solidFill>
                <a:latin typeface="Courier New" panose="02070309020205020404" pitchFamily="49" charset="0"/>
                <a:cs typeface="Courier New" panose="02070309020205020404" pitchFamily="49" charset="0"/>
              </a:rPr>
              <a:t>;</a:t>
            </a:r>
            <a:endParaRPr lang="pt-BR"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369404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Função SUM ( )</a:t>
            </a:r>
          </a:p>
        </p:txBody>
      </p:sp>
      <p:sp>
        <p:nvSpPr>
          <p:cNvPr id="3" name="Espaço Reservado para Conteúdo 2"/>
          <p:cNvSpPr>
            <a:spLocks noGrp="1"/>
          </p:cNvSpPr>
          <p:nvPr>
            <p:ph idx="1"/>
          </p:nvPr>
        </p:nvSpPr>
        <p:spPr/>
        <p:txBody>
          <a:bodyPr/>
          <a:lstStyle/>
          <a:p>
            <a:r>
              <a:rPr lang="pt-BR" dirty="0"/>
              <a:t>A função </a:t>
            </a:r>
            <a:r>
              <a:rPr lang="pt-BR" b="1" dirty="0">
                <a:solidFill>
                  <a:srgbClr val="66FF99"/>
                </a:solidFill>
                <a:latin typeface="Courier New" panose="02070309020205020404" pitchFamily="49" charset="0"/>
                <a:cs typeface="Courier New" panose="02070309020205020404" pitchFamily="49" charset="0"/>
              </a:rPr>
              <a:t>SUM()</a:t>
            </a:r>
            <a:r>
              <a:rPr lang="pt-BR" dirty="0"/>
              <a:t> retorna a soma de uma coluna numérica de acordo com um critério.</a:t>
            </a:r>
            <a:r>
              <a:rPr lang="pt-BR" b="1" dirty="0">
                <a:solidFill>
                  <a:srgbClr val="66FF99"/>
                </a:solidFill>
                <a:latin typeface="Courier New" panose="02070309020205020404" pitchFamily="49" charset="0"/>
                <a:cs typeface="Courier New" panose="02070309020205020404" pitchFamily="49" charset="0"/>
              </a:rPr>
              <a:t> </a:t>
            </a:r>
            <a:endParaRPr lang="pt-BR" dirty="0"/>
          </a:p>
        </p:txBody>
      </p:sp>
      <p:sp>
        <p:nvSpPr>
          <p:cNvPr id="4" name="Retângulo 3">
            <a:extLst>
              <a:ext uri="{FF2B5EF4-FFF2-40B4-BE49-F238E27FC236}">
                <a16:creationId xmlns:a16="http://schemas.microsoft.com/office/drawing/2014/main" id="{3BEE12AA-E082-49E7-8E38-03459B992719}"/>
              </a:ext>
            </a:extLst>
          </p:cNvPr>
          <p:cNvSpPr/>
          <p:nvPr/>
        </p:nvSpPr>
        <p:spPr>
          <a:xfrm>
            <a:off x="3654236" y="3678382"/>
            <a:ext cx="4459856" cy="1238596"/>
          </a:xfrm>
          <a:prstGeom prst="rect">
            <a:avLst/>
          </a:prstGeom>
          <a:solidFill>
            <a:schemeClr val="bg2">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SELECT SUM(</a:t>
            </a:r>
            <a:r>
              <a:rPr lang="en-US" sz="1400" b="1" dirty="0" err="1">
                <a:solidFill>
                  <a:schemeClr val="tx1"/>
                </a:solidFill>
                <a:latin typeface="Courier New" panose="02070309020205020404" pitchFamily="49" charset="0"/>
                <a:cs typeface="Courier New" panose="02070309020205020404" pitchFamily="49" charset="0"/>
              </a:rPr>
              <a:t>column_name</a:t>
            </a:r>
            <a:r>
              <a:rPr lang="en-US" sz="1400" b="1" dirty="0">
                <a:solidFill>
                  <a:srgbClr val="66FF99"/>
                </a:solidFill>
                <a:latin typeface="Courier New" panose="02070309020205020404" pitchFamily="49" charset="0"/>
                <a:cs typeface="Courier New" panose="02070309020205020404" pitchFamily="49" charset="0"/>
              </a:rPr>
              <a:t>) </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FROM </a:t>
            </a:r>
            <a:r>
              <a:rPr lang="en-US" sz="1400" b="1" dirty="0" err="1">
                <a:solidFill>
                  <a:schemeClr val="tx1"/>
                </a:solidFill>
                <a:latin typeface="Courier New" panose="02070309020205020404" pitchFamily="49" charset="0"/>
                <a:cs typeface="Courier New" panose="02070309020205020404" pitchFamily="49" charset="0"/>
              </a:rPr>
              <a:t>table_name</a:t>
            </a:r>
            <a:r>
              <a:rPr lang="en-US" sz="1400" b="1" dirty="0">
                <a:solidFill>
                  <a:srgbClr val="66FF99"/>
                </a:solidFill>
                <a:latin typeface="Courier New" panose="02070309020205020404" pitchFamily="49" charset="0"/>
                <a:cs typeface="Courier New" panose="02070309020205020404" pitchFamily="49" charset="0"/>
              </a:rPr>
              <a:t> </a:t>
            </a:r>
          </a:p>
          <a:p>
            <a:pPr lvl="1">
              <a:lnSpc>
                <a:spcPct val="150000"/>
              </a:lnSpc>
            </a:pPr>
            <a:r>
              <a:rPr lang="en-US" sz="1400" b="1" dirty="0">
                <a:solidFill>
                  <a:srgbClr val="66FF99"/>
                </a:solidFill>
                <a:latin typeface="Courier New" panose="02070309020205020404" pitchFamily="49" charset="0"/>
                <a:cs typeface="Courier New" panose="02070309020205020404" pitchFamily="49" charset="0"/>
              </a:rPr>
              <a:t>WHERE </a:t>
            </a:r>
            <a:r>
              <a:rPr lang="en-US" sz="1400" b="1" dirty="0" err="1">
                <a:solidFill>
                  <a:schemeClr val="tx1"/>
                </a:solidFill>
                <a:latin typeface="Courier New" panose="02070309020205020404" pitchFamily="49" charset="0"/>
                <a:cs typeface="Courier New" panose="02070309020205020404" pitchFamily="49" charset="0"/>
              </a:rPr>
              <a:t>condição</a:t>
            </a:r>
            <a:r>
              <a:rPr lang="en-US" sz="1400" b="1" dirty="0">
                <a:solidFill>
                  <a:schemeClr val="tx1"/>
                </a:solidFill>
                <a:latin typeface="Courier New" panose="02070309020205020404" pitchFamily="49" charset="0"/>
                <a:cs typeface="Courier New" panose="02070309020205020404" pitchFamily="49" charset="0"/>
              </a:rPr>
              <a:t>;</a:t>
            </a:r>
            <a:endParaRPr lang="pt-BR"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0117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Personalizada 1">
      <a:dk1>
        <a:srgbClr val="2E2B21"/>
      </a:dk1>
      <a:lt1>
        <a:srgbClr val="FFFFFF"/>
      </a:lt1>
      <a:dk2>
        <a:srgbClr val="605B4F"/>
      </a:dk2>
      <a:lt2>
        <a:srgbClr val="D8D6BE"/>
      </a:lt2>
      <a:accent1>
        <a:srgbClr val="A9A57C"/>
      </a:accent1>
      <a:accent2>
        <a:srgbClr val="92D050"/>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756CE9980A2D244BBF3410B85E97969" ma:contentTypeVersion="14" ma:contentTypeDescription="Crie um novo documento." ma:contentTypeScope="" ma:versionID="ef38427d267ec0e1d53b74f4b076b8dd">
  <xsd:schema xmlns:xsd="http://www.w3.org/2001/XMLSchema" xmlns:xs="http://www.w3.org/2001/XMLSchema" xmlns:p="http://schemas.microsoft.com/office/2006/metadata/properties" xmlns:ns2="2214257c-3034-47ae-80fc-868cff0674b1" xmlns:ns3="58a76fc6-a52c-426f-befd-1c938c250ca5" targetNamespace="http://schemas.microsoft.com/office/2006/metadata/properties" ma:root="true" ma:fieldsID="83618605e9cd8d74c0299ef793337874" ns2:_="" ns3:_="">
    <xsd:import namespace="2214257c-3034-47ae-80fc-868cff0674b1"/>
    <xsd:import namespace="58a76fc6-a52c-426f-befd-1c938c250ca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4257c-3034-47ae-80fc-868cff0674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Marcações de imagem" ma:readOnly="false" ma:fieldId="{5cf76f15-5ced-4ddc-b409-7134ff3c332f}" ma:taxonomyMulti="true" ma:sspId="50b24568-bc51-4d24-b182-68fd093a1ff3"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8a76fc6-a52c-426f-befd-1c938c250ca5"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c62f9ae3-07fd-4726-9c33-092a606ead16}" ma:internalName="TaxCatchAll" ma:showField="CatchAllData" ma:web="58a76fc6-a52c-426f-befd-1c938c250ca5">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BDF1F3-56CB-4D44-A092-E9CCBDFDDB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4257c-3034-47ae-80fc-868cff0674b1"/>
    <ds:schemaRef ds:uri="58a76fc6-a52c-426f-befd-1c938c250c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421955-E807-4C1D-B89F-CADA66F675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839</TotalTime>
  <Words>4111</Words>
  <Application>Microsoft Office PowerPoint</Application>
  <PresentationFormat>Widescreen</PresentationFormat>
  <Paragraphs>786</Paragraphs>
  <Slides>91</Slides>
  <Notes>0</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Integral</vt:lpstr>
      <vt:lpstr>Banco de dados</vt:lpstr>
      <vt:lpstr>Entidade-relacionamento e abordagem relacional</vt:lpstr>
      <vt:lpstr>Passos de um projeto de banco de dados</vt:lpstr>
      <vt:lpstr>Modelo Entidade-Relacionamento</vt:lpstr>
      <vt:lpstr>Modelo Entidade-Relacionamento</vt:lpstr>
      <vt:lpstr>Modelo Entidade-Relacionamento</vt:lpstr>
      <vt:lpstr>O mer POSSUI 3 ELEMENTOS PRINCIPAIS</vt:lpstr>
      <vt:lpstr>O que é entidade?</vt:lpstr>
      <vt:lpstr>O que é entidade?</vt:lpstr>
      <vt:lpstr>Entidade Forte?</vt:lpstr>
      <vt:lpstr>Entidade fraca?</vt:lpstr>
      <vt:lpstr>Entidade Associativa?</vt:lpstr>
      <vt:lpstr>NOTAÇÃO GRÁFICA</vt:lpstr>
      <vt:lpstr>EXEMPLO PRÁTICO</vt:lpstr>
      <vt:lpstr>EXEMPLO PRÁTICO</vt:lpstr>
      <vt:lpstr>EXEMPLO PRÁTICO</vt:lpstr>
      <vt:lpstr>EXEMPLO PRÁTICO</vt:lpstr>
      <vt:lpstr>PowerPoint Presentation</vt:lpstr>
      <vt:lpstr>ATRIBUTOS</vt:lpstr>
      <vt:lpstr>CLASSIFICAÇÃO DOS ATRIBUTOS</vt:lpstr>
      <vt:lpstr>Quanto à sua estrutura, podemos ainda classificá-los como:</vt:lpstr>
      <vt:lpstr>Relacionamentos (CARDINALIDADE)</vt:lpstr>
      <vt:lpstr>Relacionamentos (CARDINALIDADE)</vt:lpstr>
      <vt:lpstr>Relacionamentos (CARDINALIDADE)</vt:lpstr>
      <vt:lpstr>Relacionamentos (CARDINALIDADE)</vt:lpstr>
      <vt:lpstr>Instrução insert</vt:lpstr>
      <vt:lpstr>Formas de inserir dados</vt:lpstr>
      <vt:lpstr>Formas de inserir dados</vt:lpstr>
      <vt:lpstr>Tabela exemplo</vt:lpstr>
      <vt:lpstr>Exemplo – insert into</vt:lpstr>
      <vt:lpstr>Tabela exemplo</vt:lpstr>
      <vt:lpstr>Exemplo – insert into</vt:lpstr>
      <vt:lpstr>Tabela exemplo</vt:lpstr>
      <vt:lpstr>Instrução select (mysql)</vt:lpstr>
      <vt:lpstr>Tabela exemplo</vt:lpstr>
      <vt:lpstr>Exemplo 01</vt:lpstr>
      <vt:lpstr>Exemplo 02</vt:lpstr>
      <vt:lpstr>Lembre-se que...</vt:lpstr>
      <vt:lpstr>Select distinct</vt:lpstr>
      <vt:lpstr>Exemplo de select Sem distinct</vt:lpstr>
      <vt:lpstr>Exemplo de select com distinct</vt:lpstr>
      <vt:lpstr>Exemplo de select com distinct</vt:lpstr>
      <vt:lpstr>Cláusula where</vt:lpstr>
      <vt:lpstr>Tabela exemplo</vt:lpstr>
      <vt:lpstr>CLÁSULA WHERE – EXEMPLO</vt:lpstr>
      <vt:lpstr>Tabela resultado</vt:lpstr>
      <vt:lpstr>Operadores relacionais</vt:lpstr>
      <vt:lpstr>Operadores: and, or e not</vt:lpstr>
      <vt:lpstr>Sintaxe AND</vt:lpstr>
      <vt:lpstr>Sintaxe or</vt:lpstr>
      <vt:lpstr>Tabela exemplo</vt:lpstr>
      <vt:lpstr>Exemplo and</vt:lpstr>
      <vt:lpstr>Retorno - exemplo</vt:lpstr>
      <vt:lpstr>Exemplo or</vt:lpstr>
      <vt:lpstr>Retorno - exemplo</vt:lpstr>
      <vt:lpstr>Exemplo or</vt:lpstr>
      <vt:lpstr>Retorno - exemplos</vt:lpstr>
      <vt:lpstr>Exemplo - not</vt:lpstr>
      <vt:lpstr>Combinando and e or</vt:lpstr>
      <vt:lpstr>Resultado - exemplo</vt:lpstr>
      <vt:lpstr>Combinando and e not</vt:lpstr>
      <vt:lpstr>Resultado - exemplo</vt:lpstr>
      <vt:lpstr>Order by keyword</vt:lpstr>
      <vt:lpstr>Tabela exemplo</vt:lpstr>
      <vt:lpstr>Exemplo – ORDER by asc</vt:lpstr>
      <vt:lpstr>Exemplo – order by desc</vt:lpstr>
      <vt:lpstr>Exemplo – order by com mais de uma coluna</vt:lpstr>
      <vt:lpstr>Exemplo – order by com mais de uma coluna</vt:lpstr>
      <vt:lpstr>Cláusula sql update</vt:lpstr>
      <vt:lpstr>Tabela exemplo</vt:lpstr>
      <vt:lpstr>Update table</vt:lpstr>
      <vt:lpstr>Tabela exemplo</vt:lpstr>
      <vt:lpstr>Update multiples records</vt:lpstr>
      <vt:lpstr>Evite este tipo de atualização!</vt:lpstr>
      <vt:lpstr>Cláusula delete</vt:lpstr>
      <vt:lpstr>Tabela exemplo</vt:lpstr>
      <vt:lpstr>Exemplo - delete</vt:lpstr>
      <vt:lpstr>Tabela exemplo</vt:lpstr>
      <vt:lpstr>Deletar todos os registros</vt:lpstr>
      <vt:lpstr>Cláusula limit</vt:lpstr>
      <vt:lpstr>Tabela exemplo</vt:lpstr>
      <vt:lpstr>Exemplo - limit</vt:lpstr>
      <vt:lpstr>E se quisermos selecionar as linhas entre 4 e 6 (inclusive)?</vt:lpstr>
      <vt:lpstr>Incluindo a cláusula where</vt:lpstr>
      <vt:lpstr>Funções MIN ( ) e MAX ( )</vt:lpstr>
      <vt:lpstr>Tabela exemplo</vt:lpstr>
      <vt:lpstr>Exemplo – MIN ( )</vt:lpstr>
      <vt:lpstr>Exemplo – MAX ( )</vt:lpstr>
      <vt:lpstr>Função count ( )</vt:lpstr>
      <vt:lpstr>Função AVG ( )</vt:lpstr>
      <vt:lpstr>Função SUM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dc:title>
  <dc:creator>FIC</dc:creator>
  <cp:lastModifiedBy>FIC</cp:lastModifiedBy>
  <cp:revision>85</cp:revision>
  <dcterms:created xsi:type="dcterms:W3CDTF">2023-09-18T16:57:48Z</dcterms:created>
  <dcterms:modified xsi:type="dcterms:W3CDTF">2024-02-16T11:22:22Z</dcterms:modified>
</cp:coreProperties>
</file>