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323097" rtl="0" eaLnBrk="1" latinLnBrk="0" hangingPunct="1">
      <a:defRPr sz="1272" kern="1200">
        <a:solidFill>
          <a:schemeClr val="tx1"/>
        </a:solidFill>
        <a:latin typeface="+mn-lt"/>
        <a:ea typeface="+mn-ea"/>
        <a:cs typeface="+mn-cs"/>
      </a:defRPr>
    </a:lvl1pPr>
    <a:lvl2pPr marL="323097" algn="l" defTabSz="323097" rtl="0" eaLnBrk="1" latinLnBrk="0" hangingPunct="1">
      <a:defRPr sz="1272" kern="1200">
        <a:solidFill>
          <a:schemeClr val="tx1"/>
        </a:solidFill>
        <a:latin typeface="+mn-lt"/>
        <a:ea typeface="+mn-ea"/>
        <a:cs typeface="+mn-cs"/>
      </a:defRPr>
    </a:lvl2pPr>
    <a:lvl3pPr marL="646194" algn="l" defTabSz="323097" rtl="0" eaLnBrk="1" latinLnBrk="0" hangingPunct="1">
      <a:defRPr sz="1272" kern="1200">
        <a:solidFill>
          <a:schemeClr val="tx1"/>
        </a:solidFill>
        <a:latin typeface="+mn-lt"/>
        <a:ea typeface="+mn-ea"/>
        <a:cs typeface="+mn-cs"/>
      </a:defRPr>
    </a:lvl3pPr>
    <a:lvl4pPr marL="969291" algn="l" defTabSz="323097" rtl="0" eaLnBrk="1" latinLnBrk="0" hangingPunct="1">
      <a:defRPr sz="1272" kern="1200">
        <a:solidFill>
          <a:schemeClr val="tx1"/>
        </a:solidFill>
        <a:latin typeface="+mn-lt"/>
        <a:ea typeface="+mn-ea"/>
        <a:cs typeface="+mn-cs"/>
      </a:defRPr>
    </a:lvl4pPr>
    <a:lvl5pPr marL="1292388" algn="l" defTabSz="323097" rtl="0" eaLnBrk="1" latinLnBrk="0" hangingPunct="1">
      <a:defRPr sz="1272" kern="1200">
        <a:solidFill>
          <a:schemeClr val="tx1"/>
        </a:solidFill>
        <a:latin typeface="+mn-lt"/>
        <a:ea typeface="+mn-ea"/>
        <a:cs typeface="+mn-cs"/>
      </a:defRPr>
    </a:lvl5pPr>
    <a:lvl6pPr marL="1615485" algn="l" defTabSz="323097" rtl="0" eaLnBrk="1" latinLnBrk="0" hangingPunct="1">
      <a:defRPr sz="1272" kern="1200">
        <a:solidFill>
          <a:schemeClr val="tx1"/>
        </a:solidFill>
        <a:latin typeface="+mn-lt"/>
        <a:ea typeface="+mn-ea"/>
        <a:cs typeface="+mn-cs"/>
      </a:defRPr>
    </a:lvl6pPr>
    <a:lvl7pPr marL="1938582" algn="l" defTabSz="323097" rtl="0" eaLnBrk="1" latinLnBrk="0" hangingPunct="1">
      <a:defRPr sz="1272" kern="1200">
        <a:solidFill>
          <a:schemeClr val="tx1"/>
        </a:solidFill>
        <a:latin typeface="+mn-lt"/>
        <a:ea typeface="+mn-ea"/>
        <a:cs typeface="+mn-cs"/>
      </a:defRPr>
    </a:lvl7pPr>
    <a:lvl8pPr marL="2261679" algn="l" defTabSz="323097" rtl="0" eaLnBrk="1" latinLnBrk="0" hangingPunct="1">
      <a:defRPr sz="1272" kern="1200">
        <a:solidFill>
          <a:schemeClr val="tx1"/>
        </a:solidFill>
        <a:latin typeface="+mn-lt"/>
        <a:ea typeface="+mn-ea"/>
        <a:cs typeface="+mn-cs"/>
      </a:defRPr>
    </a:lvl8pPr>
    <a:lvl9pPr marL="2584777" algn="l" defTabSz="323097"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D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9" autoAdjust="0"/>
    <p:restoredTop sz="94678" autoAdjust="0"/>
  </p:normalViewPr>
  <p:slideViewPr>
    <p:cSldViewPr snapToGrid="0" showGuides="1">
      <p:cViewPr>
        <p:scale>
          <a:sx n="33" d="100"/>
          <a:sy n="33" d="100"/>
        </p:scale>
        <p:origin x="2970" y="-390"/>
      </p:cViewPr>
      <p:guideLst>
        <p:guide orient="horz" pos="9536"/>
        <p:guide pos="673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77F2B-B98C-40E6-B7F5-7E6E5F4E44D9}" type="datetimeFigureOut">
              <a:rPr lang="en-GB" smtClean="0"/>
              <a:t>05/09/2023</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DA47C-E30F-4BF6-8166-7E39C8CDFA40}" type="slidenum">
              <a:rPr lang="en-GB" smtClean="0"/>
              <a:t>‹#›</a:t>
            </a:fld>
            <a:endParaRPr lang="en-GB"/>
          </a:p>
        </p:txBody>
      </p:sp>
    </p:spTree>
    <p:extLst>
      <p:ext uri="{BB962C8B-B14F-4D97-AF65-F5344CB8AC3E}">
        <p14:creationId xmlns:p14="http://schemas.microsoft.com/office/powerpoint/2010/main" val="308313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6DA47C-E30F-4BF6-8166-7E39C8CDFA40}" type="slidenum">
              <a:rPr lang="en-GB" smtClean="0"/>
              <a:t>1</a:t>
            </a:fld>
            <a:endParaRPr lang="en-GB"/>
          </a:p>
        </p:txBody>
      </p:sp>
    </p:spTree>
    <p:extLst>
      <p:ext uri="{BB962C8B-B14F-4D97-AF65-F5344CB8AC3E}">
        <p14:creationId xmlns:p14="http://schemas.microsoft.com/office/powerpoint/2010/main" val="189243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04/09/2023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21568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7722705" y="20268463"/>
            <a:ext cx="5938214" cy="7601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14170516" y="20268465"/>
            <a:ext cx="5938214" cy="40094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7716539" y="6301394"/>
            <a:ext cx="12410149" cy="7944423"/>
          </a:xfrm>
          <a:solidFill>
            <a:schemeClr val="bg1">
              <a:lumMod val="85000"/>
            </a:schemeClr>
          </a:solidFill>
        </p:spPr>
        <p:txBody>
          <a:bodyPr/>
          <a:lstStyle/>
          <a:p>
            <a:r>
              <a:rPr lang="en-US"/>
              <a:t>Click icon to add picture</a:t>
            </a:r>
            <a:endParaRPr lang="en-GB" dirty="0"/>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8" y="15277736"/>
            <a:ext cx="5950549" cy="4277766"/>
          </a:xfrm>
          <a:solidFill>
            <a:schemeClr val="bg1">
              <a:lumMod val="85000"/>
            </a:schemeClr>
          </a:solidFill>
        </p:spPr>
        <p:txBody>
          <a:bodyPr/>
          <a:lstStyle/>
          <a:p>
            <a:r>
              <a:rPr lang="en-US"/>
              <a:t>Click icon to add picture</a:t>
            </a:r>
            <a:endParaRPr lang="en-GB"/>
          </a:p>
        </p:txBody>
      </p:sp>
      <p:sp>
        <p:nvSpPr>
          <p:cNvPr id="13" name="Picture Placeholder 10">
            <a:extLst>
              <a:ext uri="{FF2B5EF4-FFF2-40B4-BE49-F238E27FC236}">
                <a16:creationId xmlns:a16="http://schemas.microsoft.com/office/drawing/2014/main" id="{0C80CA2C-6D62-40D1-82B6-520F23F56573}"/>
              </a:ext>
            </a:extLst>
          </p:cNvPr>
          <p:cNvSpPr>
            <a:spLocks noGrp="1"/>
          </p:cNvSpPr>
          <p:nvPr>
            <p:ph type="pic" sz="quarter" idx="18"/>
          </p:nvPr>
        </p:nvSpPr>
        <p:spPr>
          <a:xfrm>
            <a:off x="14176142" y="15277736"/>
            <a:ext cx="5950549" cy="4277766"/>
          </a:xfrm>
          <a:solidFill>
            <a:schemeClr val="bg1">
              <a:lumMod val="85000"/>
            </a:schemeClr>
          </a:solidFill>
        </p:spPr>
        <p:txBody>
          <a:bodyPr/>
          <a:lstStyle/>
          <a:p>
            <a:r>
              <a:rPr lang="en-US"/>
              <a:t>Click icon to add picture</a:t>
            </a:r>
            <a:endParaRPr lang="en-GB" dirty="0"/>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7716539" y="14539312"/>
            <a:ext cx="12410149" cy="597733"/>
          </a:xfrm>
        </p:spPr>
        <p:txBody>
          <a:bodyPr/>
          <a:lstStyle>
            <a:lvl1pPr>
              <a:spcAft>
                <a:spcPts val="0"/>
              </a:spcAft>
              <a:defRPr sz="1200" i="1"/>
            </a:lvl1pPr>
          </a:lstStyle>
          <a:p>
            <a:pPr lvl="0"/>
            <a:r>
              <a:rPr lang="en-US"/>
              <a:t>Click to edit Master text styles</a:t>
            </a:r>
          </a:p>
        </p:txBody>
      </p:sp>
      <p:sp>
        <p:nvSpPr>
          <p:cNvPr id="16" name="Picture Placeholder 10">
            <a:extLst>
              <a:ext uri="{FF2B5EF4-FFF2-40B4-BE49-F238E27FC236}">
                <a16:creationId xmlns:a16="http://schemas.microsoft.com/office/drawing/2014/main" id="{5968F170-2DD6-4D7C-89D2-64BF56F768AD}"/>
              </a:ext>
            </a:extLst>
          </p:cNvPr>
          <p:cNvSpPr>
            <a:spLocks noGrp="1"/>
          </p:cNvSpPr>
          <p:nvPr>
            <p:ph type="pic" sz="quarter" idx="20" hasCustomPrompt="1"/>
          </p:nvPr>
        </p:nvSpPr>
        <p:spPr>
          <a:xfrm>
            <a:off x="14176142" y="24495305"/>
            <a:ext cx="3030909" cy="1578699"/>
          </a:xfrm>
          <a:solidFill>
            <a:schemeClr val="bg1">
              <a:lumMod val="85000"/>
            </a:schemeClr>
          </a:solidFill>
        </p:spPr>
        <p:txBody>
          <a:bodyPr/>
          <a:lstStyle/>
          <a:p>
            <a:r>
              <a:rPr lang="en-GB" dirty="0"/>
              <a:t>Click icon to add a supporter or partner logo</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04/09/2023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271356" y="22802021"/>
            <a:ext cx="5950547"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7722705" y="22802021"/>
            <a:ext cx="5938214"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271354" y="14819405"/>
            <a:ext cx="5950549" cy="6365723"/>
          </a:xfrm>
          <a:solidFill>
            <a:schemeClr val="bg1">
              <a:lumMod val="85000"/>
            </a:schemeClr>
          </a:solidFill>
        </p:spPr>
        <p:txBody>
          <a:bodyPr/>
          <a:lstStyle/>
          <a:p>
            <a:r>
              <a:rPr lang="en-US"/>
              <a:t>Click icon to add picture</a:t>
            </a:r>
            <a:endParaRPr lang="en-GB"/>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9" y="14819405"/>
            <a:ext cx="12383399" cy="6365723"/>
          </a:xfrm>
          <a:solidFill>
            <a:schemeClr val="bg1">
              <a:lumMod val="85000"/>
            </a:schemeClr>
          </a:solidFill>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271356" y="21465221"/>
            <a:ext cx="5950547" cy="990045"/>
          </a:xfrm>
        </p:spPr>
        <p:txBody>
          <a:bodyPr/>
          <a:lstStyle>
            <a:lvl1pPr>
              <a:spcAft>
                <a:spcPts val="0"/>
              </a:spcAft>
              <a:defRPr sz="1200" i="1"/>
            </a:lvl1pPr>
          </a:lstStyle>
          <a:p>
            <a:pPr lvl="0"/>
            <a:r>
              <a:rPr lang="en-US"/>
              <a:t>Click to edit Master text styles</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0EDB4770-4C7E-4992-BB5D-68532A17D111}"/>
              </a:ext>
            </a:extLst>
          </p:cNvPr>
          <p:cNvSpPr>
            <a:spLocks noGrp="1"/>
          </p:cNvSpPr>
          <p:nvPr>
            <p:ph sz="quarter" idx="23"/>
          </p:nvPr>
        </p:nvSpPr>
        <p:spPr>
          <a:xfrm>
            <a:off x="14161722" y="22802021"/>
            <a:ext cx="5938214" cy="3181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4">
            <a:extLst>
              <a:ext uri="{FF2B5EF4-FFF2-40B4-BE49-F238E27FC236}">
                <a16:creationId xmlns:a16="http://schemas.microsoft.com/office/drawing/2014/main" id="{DC3A233C-61F6-4C65-B25D-86C162D62733}"/>
              </a:ext>
            </a:extLst>
          </p:cNvPr>
          <p:cNvSpPr>
            <a:spLocks noGrp="1"/>
          </p:cNvSpPr>
          <p:nvPr>
            <p:ph type="body" sz="quarter" idx="24"/>
          </p:nvPr>
        </p:nvSpPr>
        <p:spPr>
          <a:xfrm>
            <a:off x="7716538" y="21465221"/>
            <a:ext cx="12383396" cy="990045"/>
          </a:xfrm>
        </p:spPr>
        <p:txBody>
          <a:bodyPr/>
          <a:lstStyle>
            <a:lvl1pPr>
              <a:spcAft>
                <a:spcPts val="0"/>
              </a:spcAft>
              <a:defRPr sz="1200" i="1"/>
            </a:lvl1pPr>
          </a:lstStyle>
          <a:p>
            <a:pPr lvl="0"/>
            <a:r>
              <a:rPr lang="en-US"/>
              <a:t>Click to edit Master text styles</a:t>
            </a:r>
          </a:p>
        </p:txBody>
      </p:sp>
      <p:sp>
        <p:nvSpPr>
          <p:cNvPr id="21" name="Content Placeholder 6">
            <a:extLst>
              <a:ext uri="{FF2B5EF4-FFF2-40B4-BE49-F238E27FC236}">
                <a16:creationId xmlns:a16="http://schemas.microsoft.com/office/drawing/2014/main" id="{F4A9B726-50EE-473C-9309-DBF1DC87C773}"/>
              </a:ext>
            </a:extLst>
          </p:cNvPr>
          <p:cNvSpPr>
            <a:spLocks noGrp="1"/>
          </p:cNvSpPr>
          <p:nvPr>
            <p:ph sz="quarter" idx="25"/>
          </p:nvPr>
        </p:nvSpPr>
        <p:spPr>
          <a:xfrm>
            <a:off x="7716538"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6">
            <a:extLst>
              <a:ext uri="{FF2B5EF4-FFF2-40B4-BE49-F238E27FC236}">
                <a16:creationId xmlns:a16="http://schemas.microsoft.com/office/drawing/2014/main" id="{59E26CFD-601E-4146-9B25-753576F2B75B}"/>
              </a:ext>
            </a:extLst>
          </p:cNvPr>
          <p:cNvSpPr>
            <a:spLocks noGrp="1"/>
          </p:cNvSpPr>
          <p:nvPr>
            <p:ph sz="quarter" idx="26"/>
          </p:nvPr>
        </p:nvSpPr>
        <p:spPr>
          <a:xfrm>
            <a:off x="1418847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2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1" y="1"/>
            <a:ext cx="21383625" cy="56018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98"/>
          </a:p>
        </p:txBody>
      </p:sp>
      <p:sp>
        <p:nvSpPr>
          <p:cNvPr id="2" name="Title Placeholder 1"/>
          <p:cNvSpPr>
            <a:spLocks noGrp="1"/>
          </p:cNvSpPr>
          <p:nvPr>
            <p:ph type="title"/>
          </p:nvPr>
        </p:nvSpPr>
        <p:spPr bwMode="white">
          <a:xfrm>
            <a:off x="8289231" y="1273145"/>
            <a:ext cx="11825123" cy="2607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71355" y="6301394"/>
            <a:ext cx="18842999" cy="215686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89887" y="29101080"/>
            <a:ext cx="4811316" cy="651362"/>
          </a:xfrm>
          <a:prstGeom prst="rect">
            <a:avLst/>
          </a:prstGeom>
        </p:spPr>
        <p:txBody>
          <a:bodyPr vert="horz" lIns="0" tIns="0" rIns="0" bIns="0" rtlCol="0" anchor="b">
            <a:noAutofit/>
          </a:bodyPr>
          <a:lstStyle>
            <a:lvl1pPr algn="r">
              <a:defRPr sz="2500">
                <a:solidFill>
                  <a:schemeClr val="tx1"/>
                </a:solidFill>
              </a:defRPr>
            </a:lvl1pPr>
          </a:lstStyle>
          <a:p>
            <a:fld id="{182230BD-888B-4299-A805-2BFBAB3CFA3E}" type="datetimeFigureOut">
              <a:rPr lang="en-GB" smtClean="0"/>
              <a:pPr/>
              <a:t>04/09/2023</a:t>
            </a:fld>
            <a:endParaRPr lang="en-GB"/>
          </a:p>
        </p:txBody>
      </p:sp>
      <p:sp>
        <p:nvSpPr>
          <p:cNvPr id="5" name="Footer Placeholder 4"/>
          <p:cNvSpPr>
            <a:spLocks noGrp="1"/>
          </p:cNvSpPr>
          <p:nvPr>
            <p:ph type="ftr" sz="quarter" idx="3"/>
          </p:nvPr>
        </p:nvSpPr>
        <p:spPr>
          <a:xfrm>
            <a:off x="1271356" y="29101081"/>
            <a:ext cx="12395731" cy="651320"/>
          </a:xfrm>
          <a:prstGeom prst="rect">
            <a:avLst/>
          </a:prstGeom>
        </p:spPr>
        <p:txBody>
          <a:bodyPr vert="horz" lIns="0" tIns="0" rIns="0" bIns="0" rtlCol="0" anchor="b">
            <a:noAutofit/>
          </a:bodyPr>
          <a:lstStyle>
            <a:lvl1pPr algn="l">
              <a:defRPr sz="2500">
                <a:solidFill>
                  <a:schemeClr val="tx1"/>
                </a:solidFill>
              </a:defRPr>
            </a:lvl1pPr>
          </a:lstStyle>
          <a:p>
            <a:endParaRPr lang="en-GB" dirty="0"/>
          </a:p>
        </p:txBody>
      </p:sp>
      <p:sp>
        <p:nvSpPr>
          <p:cNvPr id="6" name="Slide Number Placeholder 5"/>
          <p:cNvSpPr>
            <a:spLocks noGrp="1"/>
          </p:cNvSpPr>
          <p:nvPr>
            <p:ph type="sldNum" sz="quarter" idx="4"/>
          </p:nvPr>
        </p:nvSpPr>
        <p:spPr>
          <a:xfrm>
            <a:off x="19401202" y="29101081"/>
            <a:ext cx="713152" cy="651323"/>
          </a:xfrm>
          <a:prstGeom prst="rect">
            <a:avLst/>
          </a:prstGeom>
        </p:spPr>
        <p:txBody>
          <a:bodyPr vert="horz" lIns="0" tIns="0" rIns="0" bIns="0" rtlCol="0" anchor="b">
            <a:noAutofit/>
          </a:bodyPr>
          <a:lstStyle>
            <a:lvl1pPr algn="r">
              <a:defRPr sz="25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722207" y="1273146"/>
            <a:ext cx="0" cy="340340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1" y="28683950"/>
            <a:ext cx="21383625" cy="254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en-GB" sz="898"/>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8938579"/>
            <a:ext cx="21383625"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1356" y="1273145"/>
            <a:ext cx="5087140" cy="1338791"/>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2138314" rtl="0" eaLnBrk="1" latinLnBrk="0" hangingPunct="1">
        <a:lnSpc>
          <a:spcPct val="83000"/>
        </a:lnSpc>
        <a:spcBef>
          <a:spcPct val="0"/>
        </a:spcBef>
        <a:buNone/>
        <a:defRPr sz="7000" b="1" kern="1200">
          <a:solidFill>
            <a:schemeClr val="bg1"/>
          </a:solidFill>
          <a:latin typeface="+mj-lt"/>
          <a:ea typeface="+mj-ea"/>
          <a:cs typeface="+mj-cs"/>
        </a:defRPr>
      </a:lvl1pPr>
    </p:titleStyle>
    <p:body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p:bodyStyle>
    <p:otherStyle>
      <a:defPPr>
        <a:defRPr lang="en-US"/>
      </a:defPPr>
      <a:lvl1pPr marL="0" algn="l" defTabSz="2138314" rtl="0" eaLnBrk="1" latinLnBrk="0" hangingPunct="1">
        <a:defRPr sz="4210" kern="1200">
          <a:solidFill>
            <a:schemeClr val="tx1"/>
          </a:solidFill>
          <a:latin typeface="+mn-lt"/>
          <a:ea typeface="+mn-ea"/>
          <a:cs typeface="+mn-cs"/>
        </a:defRPr>
      </a:lvl1pPr>
      <a:lvl2pPr marL="1069157" algn="l" defTabSz="2138314" rtl="0" eaLnBrk="1" latinLnBrk="0" hangingPunct="1">
        <a:defRPr sz="4210" kern="1200">
          <a:solidFill>
            <a:schemeClr val="tx1"/>
          </a:solidFill>
          <a:latin typeface="+mn-lt"/>
          <a:ea typeface="+mn-ea"/>
          <a:cs typeface="+mn-cs"/>
        </a:defRPr>
      </a:lvl2pPr>
      <a:lvl3pPr marL="2138314" algn="l" defTabSz="2138314" rtl="0" eaLnBrk="1" latinLnBrk="0" hangingPunct="1">
        <a:defRPr sz="4210" kern="1200">
          <a:solidFill>
            <a:schemeClr val="tx1"/>
          </a:solidFill>
          <a:latin typeface="+mn-lt"/>
          <a:ea typeface="+mn-ea"/>
          <a:cs typeface="+mn-cs"/>
        </a:defRPr>
      </a:lvl3pPr>
      <a:lvl4pPr marL="3207471" algn="l" defTabSz="2138314" rtl="0" eaLnBrk="1" latinLnBrk="0" hangingPunct="1">
        <a:defRPr sz="4210" kern="1200">
          <a:solidFill>
            <a:schemeClr val="tx1"/>
          </a:solidFill>
          <a:latin typeface="+mn-lt"/>
          <a:ea typeface="+mn-ea"/>
          <a:cs typeface="+mn-cs"/>
        </a:defRPr>
      </a:lvl4pPr>
      <a:lvl5pPr marL="4276628" algn="l" defTabSz="2138314" rtl="0" eaLnBrk="1" latinLnBrk="0" hangingPunct="1">
        <a:defRPr sz="4210" kern="1200">
          <a:solidFill>
            <a:schemeClr val="tx1"/>
          </a:solidFill>
          <a:latin typeface="+mn-lt"/>
          <a:ea typeface="+mn-ea"/>
          <a:cs typeface="+mn-cs"/>
        </a:defRPr>
      </a:lvl5pPr>
      <a:lvl6pPr marL="5345785" algn="l" defTabSz="2138314" rtl="0" eaLnBrk="1" latinLnBrk="0" hangingPunct="1">
        <a:defRPr sz="4210" kern="1200">
          <a:solidFill>
            <a:schemeClr val="tx1"/>
          </a:solidFill>
          <a:latin typeface="+mn-lt"/>
          <a:ea typeface="+mn-ea"/>
          <a:cs typeface="+mn-cs"/>
        </a:defRPr>
      </a:lvl6pPr>
      <a:lvl7pPr marL="6414942" algn="l" defTabSz="2138314" rtl="0" eaLnBrk="1" latinLnBrk="0" hangingPunct="1">
        <a:defRPr sz="4210" kern="1200">
          <a:solidFill>
            <a:schemeClr val="tx1"/>
          </a:solidFill>
          <a:latin typeface="+mn-lt"/>
          <a:ea typeface="+mn-ea"/>
          <a:cs typeface="+mn-cs"/>
        </a:defRPr>
      </a:lvl7pPr>
      <a:lvl8pPr marL="7484099" algn="l" defTabSz="2138314" rtl="0" eaLnBrk="1" latinLnBrk="0" hangingPunct="1">
        <a:defRPr sz="4210" kern="1200">
          <a:solidFill>
            <a:schemeClr val="tx1"/>
          </a:solidFill>
          <a:latin typeface="+mn-lt"/>
          <a:ea typeface="+mn-ea"/>
          <a:cs typeface="+mn-cs"/>
        </a:defRPr>
      </a:lvl8pPr>
      <a:lvl9pPr marL="8553256" algn="l" defTabSz="2138314"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5" userDrawn="1">
          <p15:clr>
            <a:srgbClr val="F26B43"/>
          </p15:clr>
        </p15:guide>
        <p15:guide id="3" pos="800" userDrawn="1">
          <p15:clr>
            <a:srgbClr val="F26B43"/>
          </p15:clr>
        </p15:guide>
        <p15:guide id="4" pos="12670" userDrawn="1">
          <p15:clr>
            <a:srgbClr val="F26B43"/>
          </p15:clr>
        </p15:guide>
        <p15:guide id="5" pos="4540" userDrawn="1">
          <p15:clr>
            <a:srgbClr val="F26B43"/>
          </p15:clr>
        </p15:guide>
        <p15:guide id="6" pos="4861" userDrawn="1">
          <p15:clr>
            <a:srgbClr val="F26B43"/>
          </p15:clr>
        </p15:guide>
        <p15:guide id="7" pos="8609" userDrawn="1">
          <p15:clr>
            <a:srgbClr val="F26B43"/>
          </p15:clr>
        </p15:guide>
        <p15:guide id="8" pos="8930" userDrawn="1">
          <p15:clr>
            <a:srgbClr val="F26B43"/>
          </p15:clr>
        </p15:guide>
        <p15:guide id="9" orient="horz" pos="17556" userDrawn="1">
          <p15:clr>
            <a:srgbClr val="F26B43"/>
          </p15:clr>
        </p15:guide>
        <p15:guide id="10" orient="horz" pos="3969" userDrawn="1">
          <p15:clr>
            <a:srgbClr val="F26B43"/>
          </p15:clr>
        </p15:guide>
        <p15:guide id="11" orient="horz" pos="80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github.com/JuDO-dev/AirBorne.jl"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9D6287D-5AA4-C92E-57B1-F5B35F3ED665}"/>
              </a:ext>
            </a:extLst>
          </p:cNvPr>
          <p:cNvPicPr>
            <a:picLocks noChangeAspect="1"/>
          </p:cNvPicPr>
          <p:nvPr/>
        </p:nvPicPr>
        <p:blipFill>
          <a:blip r:embed="rId3"/>
          <a:stretch>
            <a:fillRect/>
          </a:stretch>
        </p:blipFill>
        <p:spPr>
          <a:xfrm>
            <a:off x="13173776" y="9368598"/>
            <a:ext cx="7800673" cy="6202755"/>
          </a:xfrm>
          <a:prstGeom prst="rect">
            <a:avLst/>
          </a:prstGeom>
        </p:spPr>
      </p:pic>
      <p:sp>
        <p:nvSpPr>
          <p:cNvPr id="2" name="Title 1">
            <a:extLst>
              <a:ext uri="{FF2B5EF4-FFF2-40B4-BE49-F238E27FC236}">
                <a16:creationId xmlns:a16="http://schemas.microsoft.com/office/drawing/2014/main" id="{3F5C62AA-4BC0-469D-A2EC-F9F443D1102B}"/>
              </a:ext>
            </a:extLst>
          </p:cNvPr>
          <p:cNvSpPr>
            <a:spLocks noGrp="1"/>
          </p:cNvSpPr>
          <p:nvPr>
            <p:ph type="title"/>
          </p:nvPr>
        </p:nvSpPr>
        <p:spPr/>
        <p:txBody>
          <a:bodyPr/>
          <a:lstStyle/>
          <a:p>
            <a:r>
              <a:rPr lang="en-GB" dirty="0"/>
              <a:t>Algorithmic Trading in Julia</a:t>
            </a:r>
            <a:br>
              <a:rPr lang="en-GB" dirty="0"/>
            </a:br>
            <a:r>
              <a:rPr lang="en-GB" dirty="0"/>
              <a:t>using Predictive Control</a:t>
            </a:r>
          </a:p>
        </p:txBody>
      </p:sp>
      <p:sp>
        <p:nvSpPr>
          <p:cNvPr id="3" name="Content Placeholder 2">
            <a:extLst>
              <a:ext uri="{FF2B5EF4-FFF2-40B4-BE49-F238E27FC236}">
                <a16:creationId xmlns:a16="http://schemas.microsoft.com/office/drawing/2014/main" id="{D90ACB58-07B2-4ED2-9753-A945CFC2B0F3}"/>
              </a:ext>
            </a:extLst>
          </p:cNvPr>
          <p:cNvSpPr>
            <a:spLocks noGrp="1"/>
          </p:cNvSpPr>
          <p:nvPr>
            <p:ph sz="quarter" idx="13"/>
          </p:nvPr>
        </p:nvSpPr>
        <p:spPr>
          <a:xfrm>
            <a:off x="713275" y="9646724"/>
            <a:ext cx="6540925" cy="8146360"/>
          </a:xfrm>
        </p:spPr>
        <p:txBody>
          <a:bodyPr/>
          <a:lstStyle/>
          <a:p>
            <a:pPr lvl="1"/>
            <a:r>
              <a:rPr lang="en-GB" dirty="0"/>
              <a:t>Motivation</a:t>
            </a:r>
          </a:p>
          <a:p>
            <a:pPr marL="0" lvl="8" indent="0">
              <a:buNone/>
            </a:pPr>
            <a:r>
              <a:rPr lang="en-GB" dirty="0"/>
              <a:t>Julia is a relatively new highly expressive high performant programming language that due to lack of adoption has its package ecosystem underdeveloped with respect to other more widely adopted languages such as C, Java and Python.</a:t>
            </a:r>
          </a:p>
          <a:p>
            <a:pPr marL="0" lvl="8" indent="0">
              <a:buNone/>
            </a:pPr>
            <a:endParaRPr lang="en-GB" dirty="0"/>
          </a:p>
          <a:p>
            <a:pPr marL="0" lvl="8" indent="0">
              <a:buNone/>
            </a:pPr>
            <a:r>
              <a:rPr lang="en-GB" b="1" u="sng" dirty="0"/>
              <a:t>Contribution:</a:t>
            </a:r>
            <a:r>
              <a:rPr lang="en-GB" dirty="0"/>
              <a:t> In particular in the context of algorithmic trading there is a vacuum in the availability of well-maintained packages capable of generic algorithmic trading and backtesting, unlike in C or Python were tools such as Zorro and Zipline are widely used and maintained by its community.</a:t>
            </a:r>
          </a:p>
          <a:p>
            <a:pPr marL="0" lvl="8" indent="0">
              <a:buNone/>
            </a:pPr>
            <a:endParaRPr lang="en-GB" dirty="0"/>
          </a:p>
          <a:p>
            <a:pPr marL="0" lvl="8" indent="0">
              <a:buNone/>
            </a:pPr>
            <a:r>
              <a:rPr lang="en-GB" dirty="0"/>
              <a:t>In order to address this gap this project developed an Imperial College backed software “AirBorne” with the main goal of it being the package of reference for algorithmic trading in Julia.</a:t>
            </a:r>
          </a:p>
          <a:p>
            <a:pPr marL="0" lvl="8" indent="0">
              <a:buNone/>
            </a:pPr>
            <a:endParaRPr lang="en-GB" dirty="0"/>
          </a:p>
          <a:p>
            <a:pPr marL="0" lvl="8" indent="0">
              <a:buNone/>
            </a:pPr>
            <a:r>
              <a:rPr lang="en-GB" b="1" u="sng" dirty="0"/>
              <a:t>Predictive Control:</a:t>
            </a:r>
            <a:r>
              <a:rPr lang="en-GB" dirty="0"/>
              <a:t> Moreover, the research in algorithmic trading strategies is an area of increasing interest in the control community, with active research in the area of model predictive control (MPC).</a:t>
            </a:r>
          </a:p>
          <a:p>
            <a:pPr marL="0" lvl="8" indent="0">
              <a:buNone/>
            </a:pPr>
            <a:endParaRPr lang="en-GB" dirty="0"/>
          </a:p>
          <a:p>
            <a:pPr marL="0" lvl="8" indent="0">
              <a:buNone/>
            </a:pPr>
            <a:r>
              <a:rPr lang="en-GB" dirty="0"/>
              <a:t>This project replicated a recently published state-of-the-art Mean Variance MPC strategy using Hidden Markov Models [1] as a modelling technique and compare its performance against similar models with different models and different well stablished strategies.</a:t>
            </a:r>
          </a:p>
          <a:p>
            <a:pPr marL="0" lvl="8" indent="0">
              <a:buNone/>
            </a:pPr>
            <a:endParaRPr lang="en-GB" dirty="0"/>
          </a:p>
          <a:p>
            <a:pPr marL="0" lvl="8" indent="0">
              <a:buNone/>
            </a:pPr>
            <a:r>
              <a:rPr lang="en-GB" b="1" u="sng" dirty="0"/>
              <a:t>Conclusion:</a:t>
            </a:r>
            <a:r>
              <a:rPr lang="en-GB" dirty="0"/>
              <a:t> The project successfully put forward a fully functional though restricted algorithmic trading platform, accessible for anyone to use, adding immediate value to the Julian algorithmic trading community whilst providing a relevant use case for current state of the art predictive control in algorithmic trading.</a:t>
            </a:r>
          </a:p>
          <a:p>
            <a:endParaRPr lang="en-GB" dirty="0"/>
          </a:p>
        </p:txBody>
      </p:sp>
      <p:sp>
        <p:nvSpPr>
          <p:cNvPr id="4" name="Content Placeholder 3">
            <a:extLst>
              <a:ext uri="{FF2B5EF4-FFF2-40B4-BE49-F238E27FC236}">
                <a16:creationId xmlns:a16="http://schemas.microsoft.com/office/drawing/2014/main" id="{803863A0-9192-45CE-B8D8-1D42EB724B5A}"/>
              </a:ext>
            </a:extLst>
          </p:cNvPr>
          <p:cNvSpPr>
            <a:spLocks noGrp="1"/>
          </p:cNvSpPr>
          <p:nvPr>
            <p:ph sz="quarter" idx="14"/>
          </p:nvPr>
        </p:nvSpPr>
        <p:spPr>
          <a:xfrm>
            <a:off x="659544" y="18039524"/>
            <a:ext cx="7359557" cy="2615468"/>
          </a:xfrm>
        </p:spPr>
        <p:txBody>
          <a:bodyPr/>
          <a:lstStyle/>
          <a:p>
            <a:pPr lvl="1"/>
            <a:r>
              <a:rPr lang="en-GB" dirty="0"/>
              <a:t>MV-MPC performance</a:t>
            </a:r>
          </a:p>
          <a:p>
            <a:r>
              <a:rPr lang="en-GB" dirty="0"/>
              <a:t>The usage of predictive control through the trading strategy Mean Variance MPC (MV-MPC) [1] outperformed well established strategies in the trading industries such as Simple Moving Average and Markowitz.</a:t>
            </a:r>
          </a:p>
          <a:p>
            <a:r>
              <a:rPr lang="en-GB" dirty="0"/>
              <a:t>Figure 3 provides a comparison of the accumulated return of the portfolio following different trading strategies. Equation 1 presents the optimal control problem formulation of the MV-MPC.</a:t>
            </a:r>
          </a:p>
          <a:p>
            <a:endParaRPr lang="en-GB" dirty="0"/>
          </a:p>
          <a:p>
            <a:endParaRPr lang="en-GB" dirty="0"/>
          </a:p>
        </p:txBody>
      </p:sp>
      <p:sp>
        <p:nvSpPr>
          <p:cNvPr id="5" name="Content Placeholder 4">
            <a:extLst>
              <a:ext uri="{FF2B5EF4-FFF2-40B4-BE49-F238E27FC236}">
                <a16:creationId xmlns:a16="http://schemas.microsoft.com/office/drawing/2014/main" id="{F88E8FC3-55DE-436E-B0A6-39AAE1075304}"/>
              </a:ext>
            </a:extLst>
          </p:cNvPr>
          <p:cNvSpPr>
            <a:spLocks noGrp="1"/>
          </p:cNvSpPr>
          <p:nvPr>
            <p:ph sz="quarter" idx="15"/>
          </p:nvPr>
        </p:nvSpPr>
        <p:spPr>
          <a:xfrm>
            <a:off x="442201" y="24809998"/>
            <a:ext cx="7933707" cy="4009459"/>
          </a:xfrm>
        </p:spPr>
        <p:txBody>
          <a:bodyPr/>
          <a:lstStyle/>
          <a:p>
            <a:pPr lvl="1"/>
            <a:r>
              <a:rPr lang="en-GB" dirty="0"/>
              <a:t>Predictive Model</a:t>
            </a:r>
          </a:p>
          <a:p>
            <a:r>
              <a:rPr lang="en-GB" dirty="0"/>
              <a:t>The MV-MPC models the returns of each asset in a portfolio as a series of random variables which is a time varying stochastic process, at each point in time an estimate of its expected value and covariance matrix is produced for the horizon of the OCP.</a:t>
            </a:r>
          </a:p>
          <a:p>
            <a:r>
              <a:rPr lang="en-GB" dirty="0"/>
              <a:t>Four different models were studied, Behavioural model*, HMM, Linear regression and Last value of those HMM was found to be the best performant in a dataset of 22 companies during 2020 as shown in Figure 4. </a:t>
            </a:r>
          </a:p>
          <a:p>
            <a:r>
              <a:rPr lang="en-GB" dirty="0"/>
              <a:t>* The behavioural model tested, was an early version of the method and more sophisticated approaches are available (though not tested for this experiment).</a:t>
            </a:r>
          </a:p>
        </p:txBody>
      </p:sp>
      <p:sp>
        <p:nvSpPr>
          <p:cNvPr id="35" name="TextBox 34">
            <a:extLst>
              <a:ext uri="{FF2B5EF4-FFF2-40B4-BE49-F238E27FC236}">
                <a16:creationId xmlns:a16="http://schemas.microsoft.com/office/drawing/2014/main" id="{3A520AD2-72AF-D529-CD83-DB7405AB8CFA}"/>
              </a:ext>
            </a:extLst>
          </p:cNvPr>
          <p:cNvSpPr txBox="1"/>
          <p:nvPr/>
        </p:nvSpPr>
        <p:spPr>
          <a:xfrm>
            <a:off x="6081451" y="13279737"/>
            <a:ext cx="486756" cy="280365"/>
          </a:xfrm>
          <a:prstGeom prst="rect">
            <a:avLst/>
          </a:prstGeom>
          <a:noFill/>
        </p:spPr>
        <p:txBody>
          <a:bodyPr wrap="none" lIns="0" tIns="0" rIns="0" bIns="0" rtlCol="0">
            <a:spAutoFit/>
          </a:bodyPr>
          <a:lstStyle/>
          <a:p>
            <a:pPr algn="l">
              <a:lnSpc>
                <a:spcPct val="90000"/>
              </a:lnSpc>
            </a:pPr>
            <a:r>
              <a:rPr lang="en-GB" sz="1500" spc="0" baseline="0" dirty="0">
                <a:ln/>
                <a:solidFill>
                  <a:srgbClr val="FFFFFF"/>
                </a:solidFill>
                <a:latin typeface="Helvetica"/>
                <a:cs typeface="Helvetica"/>
                <a:sym typeface="Helvetica"/>
                <a:rtl val="0"/>
              </a:rPr>
              <a:t>Utils</a:t>
            </a:r>
          </a:p>
        </p:txBody>
      </p:sp>
      <p:sp>
        <p:nvSpPr>
          <p:cNvPr id="9" name="Text Placeholder 8">
            <a:extLst>
              <a:ext uri="{FF2B5EF4-FFF2-40B4-BE49-F238E27FC236}">
                <a16:creationId xmlns:a16="http://schemas.microsoft.com/office/drawing/2014/main" id="{03F4BB63-29F9-4676-8447-361017F28683}"/>
              </a:ext>
            </a:extLst>
          </p:cNvPr>
          <p:cNvSpPr>
            <a:spLocks noGrp="1"/>
          </p:cNvSpPr>
          <p:nvPr>
            <p:ph type="body" sz="quarter" idx="19"/>
          </p:nvPr>
        </p:nvSpPr>
        <p:spPr>
          <a:xfrm>
            <a:off x="7915089" y="15652703"/>
            <a:ext cx="5121970" cy="597733"/>
          </a:xfrm>
        </p:spPr>
        <p:txBody>
          <a:bodyPr/>
          <a:lstStyle/>
          <a:p>
            <a:pPr algn="ctr"/>
            <a:r>
              <a:rPr lang="en-GB" dirty="0"/>
              <a:t>Figure 1: Composition and module dependencies within AirBorne.jl</a:t>
            </a:r>
          </a:p>
        </p:txBody>
      </p:sp>
      <p:sp>
        <p:nvSpPr>
          <p:cNvPr id="12" name="Text Placeholder 11">
            <a:extLst>
              <a:ext uri="{FF2B5EF4-FFF2-40B4-BE49-F238E27FC236}">
                <a16:creationId xmlns:a16="http://schemas.microsoft.com/office/drawing/2014/main" id="{FF0B7DF5-BE71-4EB4-B075-DAF65CC099CF}"/>
              </a:ext>
            </a:extLst>
          </p:cNvPr>
          <p:cNvSpPr>
            <a:spLocks noGrp="1"/>
          </p:cNvSpPr>
          <p:nvPr>
            <p:ph type="body" sz="quarter" idx="22"/>
          </p:nvPr>
        </p:nvSpPr>
        <p:spPr/>
        <p:txBody>
          <a:bodyPr/>
          <a:lstStyle/>
          <a:p>
            <a:pPr>
              <a:spcAft>
                <a:spcPts val="0"/>
              </a:spcAft>
            </a:pPr>
            <a:r>
              <a:rPr lang="en-GB" dirty="0"/>
              <a:t>Student: Bruno Castro</a:t>
            </a:r>
          </a:p>
          <a:p>
            <a:r>
              <a:rPr lang="en-GB" dirty="0"/>
              <a:t>Supervisors: Eric Kerrigan, Lucian Nita </a:t>
            </a:r>
          </a:p>
        </p:txBody>
      </p:sp>
      <p:cxnSp>
        <p:nvCxnSpPr>
          <p:cNvPr id="14" name="Straight Connector 13">
            <a:extLst>
              <a:ext uri="{FF2B5EF4-FFF2-40B4-BE49-F238E27FC236}">
                <a16:creationId xmlns:a16="http://schemas.microsoft.com/office/drawing/2014/main" id="{D649845E-590E-4D25-B346-57EA6E49B308}"/>
              </a:ext>
            </a:extLst>
          </p:cNvPr>
          <p:cNvCxnSpPr/>
          <p:nvPr/>
        </p:nvCxnSpPr>
        <p:spPr>
          <a:xfrm>
            <a:off x="649785" y="1035711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D28AFD-6C22-4630-A82F-479FA5AF9DA5}"/>
              </a:ext>
            </a:extLst>
          </p:cNvPr>
          <p:cNvCxnSpPr>
            <a:cxnSpLocks/>
          </p:cNvCxnSpPr>
          <p:nvPr/>
        </p:nvCxnSpPr>
        <p:spPr>
          <a:xfrm>
            <a:off x="629065" y="18680149"/>
            <a:ext cx="7381816"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5E13C-11AA-48F1-A88C-1ECA61FD17AC}"/>
              </a:ext>
            </a:extLst>
          </p:cNvPr>
          <p:cNvCxnSpPr>
            <a:cxnSpLocks/>
          </p:cNvCxnSpPr>
          <p:nvPr/>
        </p:nvCxnSpPr>
        <p:spPr>
          <a:xfrm>
            <a:off x="424241" y="25497513"/>
            <a:ext cx="7416253"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351F01-CE8F-40DD-F914-723F60479765}"/>
              </a:ext>
            </a:extLst>
          </p:cNvPr>
          <p:cNvGrpSpPr/>
          <p:nvPr/>
        </p:nvGrpSpPr>
        <p:grpSpPr>
          <a:xfrm>
            <a:off x="7915088" y="8796630"/>
            <a:ext cx="5152571" cy="6748021"/>
            <a:chOff x="7658964" y="7124200"/>
            <a:chExt cx="5152571" cy="6748021"/>
          </a:xfrm>
        </p:grpSpPr>
        <p:sp>
          <p:nvSpPr>
            <p:cNvPr id="78" name="Freeform: Shape 77">
              <a:extLst>
                <a:ext uri="{FF2B5EF4-FFF2-40B4-BE49-F238E27FC236}">
                  <a16:creationId xmlns:a16="http://schemas.microsoft.com/office/drawing/2014/main" id="{915859B2-CE2C-51E9-5AD8-5D76A9BDE092}"/>
                </a:ext>
              </a:extLst>
            </p:cNvPr>
            <p:cNvSpPr/>
            <p:nvPr/>
          </p:nvSpPr>
          <p:spPr>
            <a:xfrm>
              <a:off x="7658964" y="13110695"/>
              <a:ext cx="5152571" cy="761526"/>
            </a:xfrm>
            <a:custGeom>
              <a:avLst/>
              <a:gdLst>
                <a:gd name="connsiteX0" fmla="*/ 0 w 7564071"/>
                <a:gd name="connsiteY0" fmla="*/ 328566 h 328566"/>
                <a:gd name="connsiteX1" fmla="*/ 287451 w 7564071"/>
                <a:gd name="connsiteY1" fmla="*/ 0 h 328566"/>
                <a:gd name="connsiteX2" fmla="*/ 7276620 w 7564071"/>
                <a:gd name="connsiteY2" fmla="*/ 0 h 328566"/>
                <a:gd name="connsiteX3" fmla="*/ 7564072 w 7564071"/>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7564071" h="328566">
                  <a:moveTo>
                    <a:pt x="0" y="328566"/>
                  </a:moveTo>
                  <a:lnTo>
                    <a:pt x="287451" y="0"/>
                  </a:lnTo>
                  <a:lnTo>
                    <a:pt x="7276620" y="0"/>
                  </a:lnTo>
                  <a:lnTo>
                    <a:pt x="7564072" y="328566"/>
                  </a:lnTo>
                  <a:close/>
                </a:path>
              </a:pathLst>
            </a:custGeom>
            <a:solidFill>
              <a:srgbClr val="B1DDF0"/>
            </a:solidFill>
            <a:ln w="7358" cap="flat">
              <a:noFill/>
              <a:prstDash val="solid"/>
              <a:miter/>
            </a:ln>
          </p:spPr>
          <p:txBody>
            <a:bodyPr rtlCol="0" anchor="ctr"/>
            <a:lstStyle/>
            <a:p>
              <a:endParaRPr lang="en-GB" sz="1400"/>
            </a:p>
          </p:txBody>
        </p:sp>
        <p:sp>
          <p:nvSpPr>
            <p:cNvPr id="41" name="TextBox 40">
              <a:extLst>
                <a:ext uri="{FF2B5EF4-FFF2-40B4-BE49-F238E27FC236}">
                  <a16:creationId xmlns:a16="http://schemas.microsoft.com/office/drawing/2014/main" id="{1903DB2B-EEFA-737D-57AF-A08DD1292C58}"/>
                </a:ext>
              </a:extLst>
            </p:cNvPr>
            <p:cNvSpPr txBox="1"/>
            <p:nvPr/>
          </p:nvSpPr>
          <p:spPr>
            <a:xfrm>
              <a:off x="9253409" y="13267609"/>
              <a:ext cx="1963679"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Utils: </a:t>
              </a:r>
            </a:p>
            <a:p>
              <a:pPr algn="ctr">
                <a:lnSpc>
                  <a:spcPct val="90000"/>
                </a:lnSpc>
              </a:pPr>
              <a:r>
                <a:rPr lang="en-GB" sz="1600" b="1" spc="0" baseline="0" dirty="0">
                  <a:ln/>
                  <a:solidFill>
                    <a:srgbClr val="000000"/>
                  </a:solidFill>
                  <a:latin typeface="Helvetica"/>
                  <a:cs typeface="Helvetica"/>
                  <a:sym typeface="Helvetica"/>
                  <a:rtl val="0"/>
                </a:rPr>
                <a:t>Boilerplate software</a:t>
              </a:r>
            </a:p>
          </p:txBody>
        </p:sp>
        <p:sp>
          <p:nvSpPr>
            <p:cNvPr id="42" name="Freeform: Shape 41">
              <a:extLst>
                <a:ext uri="{FF2B5EF4-FFF2-40B4-BE49-F238E27FC236}">
                  <a16:creationId xmlns:a16="http://schemas.microsoft.com/office/drawing/2014/main" id="{D5CE6297-4086-61AF-679C-8E33ECA8429A}"/>
                </a:ext>
              </a:extLst>
            </p:cNvPr>
            <p:cNvSpPr/>
            <p:nvPr/>
          </p:nvSpPr>
          <p:spPr>
            <a:xfrm>
              <a:off x="7837208" y="12283647"/>
              <a:ext cx="4765562" cy="761526"/>
            </a:xfrm>
            <a:custGeom>
              <a:avLst/>
              <a:gdLst>
                <a:gd name="connsiteX0" fmla="*/ 0 w 7564071"/>
                <a:gd name="connsiteY0" fmla="*/ 328566 h 328566"/>
                <a:gd name="connsiteX1" fmla="*/ 287451 w 7564071"/>
                <a:gd name="connsiteY1" fmla="*/ 0 h 328566"/>
                <a:gd name="connsiteX2" fmla="*/ 7276620 w 7564071"/>
                <a:gd name="connsiteY2" fmla="*/ 0 h 328566"/>
                <a:gd name="connsiteX3" fmla="*/ 7564072 w 7564071"/>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7564071" h="328566">
                  <a:moveTo>
                    <a:pt x="0" y="328566"/>
                  </a:moveTo>
                  <a:lnTo>
                    <a:pt x="287451" y="0"/>
                  </a:lnTo>
                  <a:lnTo>
                    <a:pt x="7276620" y="0"/>
                  </a:lnTo>
                  <a:lnTo>
                    <a:pt x="7564072" y="328566"/>
                  </a:lnTo>
                  <a:close/>
                </a:path>
              </a:pathLst>
            </a:custGeom>
            <a:solidFill>
              <a:srgbClr val="F9C380"/>
            </a:solidFill>
            <a:ln w="7358" cap="flat">
              <a:noFill/>
              <a:prstDash val="solid"/>
              <a:miter/>
            </a:ln>
          </p:spPr>
          <p:txBody>
            <a:bodyPr rtlCol="0" anchor="ctr"/>
            <a:lstStyle/>
            <a:p>
              <a:endParaRPr lang="en-GB" sz="1400"/>
            </a:p>
          </p:txBody>
        </p:sp>
        <p:sp>
          <p:nvSpPr>
            <p:cNvPr id="43" name="TextBox 42">
              <a:extLst>
                <a:ext uri="{FF2B5EF4-FFF2-40B4-BE49-F238E27FC236}">
                  <a16:creationId xmlns:a16="http://schemas.microsoft.com/office/drawing/2014/main" id="{2AAC2CA5-42F9-6CCF-87F2-6B3920C1F11E}"/>
                </a:ext>
              </a:extLst>
            </p:cNvPr>
            <p:cNvSpPr txBox="1"/>
            <p:nvPr/>
          </p:nvSpPr>
          <p:spPr>
            <a:xfrm>
              <a:off x="8573824" y="12430051"/>
              <a:ext cx="3284425"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E</a:t>
              </a:r>
              <a:r>
                <a:rPr lang="en-GB" sz="1600" b="1" u="sng" spc="0" baseline="0" dirty="0">
                  <a:ln/>
                  <a:solidFill>
                    <a:srgbClr val="000000"/>
                  </a:solidFill>
                  <a:latin typeface="Helvetica"/>
                  <a:cs typeface="Helvetica"/>
                  <a:sym typeface="Helvetica"/>
                  <a:rtl val="0"/>
                </a:rPr>
                <a:t>T</a:t>
              </a:r>
              <a:r>
                <a:rPr lang="en-GB" sz="1600" b="1" spc="0" baseline="0" dirty="0">
                  <a:ln/>
                  <a:solidFill>
                    <a:srgbClr val="000000"/>
                  </a:solidFill>
                  <a:latin typeface="Helvetica"/>
                  <a:cs typeface="Helvetica"/>
                  <a:sym typeface="Helvetica"/>
                  <a:rtl val="0"/>
                </a:rPr>
                <a:t>L: </a:t>
              </a:r>
            </a:p>
            <a:p>
              <a:pPr algn="ctr">
                <a:lnSpc>
                  <a:spcPct val="90000"/>
                </a:lnSpc>
              </a:pPr>
              <a:r>
                <a:rPr lang="en-GB" sz="1600" b="1" spc="0" baseline="0" dirty="0">
                  <a:ln/>
                  <a:solidFill>
                    <a:srgbClr val="000000"/>
                  </a:solidFill>
                  <a:latin typeface="Helvetica"/>
                  <a:cs typeface="Helvetica"/>
                  <a:sym typeface="Helvetica"/>
                  <a:rtl val="0"/>
                </a:rPr>
                <a:t>Transformation &amp; Data Structures</a:t>
              </a:r>
            </a:p>
          </p:txBody>
        </p:sp>
        <p:sp>
          <p:nvSpPr>
            <p:cNvPr id="44" name="Freeform: Shape 43">
              <a:extLst>
                <a:ext uri="{FF2B5EF4-FFF2-40B4-BE49-F238E27FC236}">
                  <a16:creationId xmlns:a16="http://schemas.microsoft.com/office/drawing/2014/main" id="{B186742C-4D45-B7F0-E1E9-3C2BE43B24C0}"/>
                </a:ext>
              </a:extLst>
            </p:cNvPr>
            <p:cNvSpPr/>
            <p:nvPr/>
          </p:nvSpPr>
          <p:spPr>
            <a:xfrm>
              <a:off x="8015469" y="11426930"/>
              <a:ext cx="4394389" cy="761526"/>
            </a:xfrm>
            <a:custGeom>
              <a:avLst/>
              <a:gdLst>
                <a:gd name="connsiteX0" fmla="*/ 0 w 6915253"/>
                <a:gd name="connsiteY0" fmla="*/ 328566 h 328566"/>
                <a:gd name="connsiteX1" fmla="*/ 287451 w 6915253"/>
                <a:gd name="connsiteY1" fmla="*/ 0 h 328566"/>
                <a:gd name="connsiteX2" fmla="*/ 6627802 w 6915253"/>
                <a:gd name="connsiteY2" fmla="*/ 0 h 328566"/>
                <a:gd name="connsiteX3" fmla="*/ 6915253 w 6915253"/>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6915253" h="328566">
                  <a:moveTo>
                    <a:pt x="0" y="328566"/>
                  </a:moveTo>
                  <a:lnTo>
                    <a:pt x="287451" y="0"/>
                  </a:lnTo>
                  <a:lnTo>
                    <a:pt x="6627802" y="0"/>
                  </a:lnTo>
                  <a:lnTo>
                    <a:pt x="6915253" y="328566"/>
                  </a:lnTo>
                  <a:close/>
                </a:path>
              </a:pathLst>
            </a:custGeom>
            <a:solidFill>
              <a:srgbClr val="F9C380"/>
            </a:solidFill>
            <a:ln w="7358" cap="flat">
              <a:noFill/>
              <a:prstDash val="solid"/>
              <a:miter/>
            </a:ln>
          </p:spPr>
          <p:txBody>
            <a:bodyPr rtlCol="0" anchor="ctr"/>
            <a:lstStyle/>
            <a:p>
              <a:endParaRPr lang="en-GB" sz="1400"/>
            </a:p>
          </p:txBody>
        </p:sp>
        <p:sp>
          <p:nvSpPr>
            <p:cNvPr id="46" name="TextBox 45">
              <a:extLst>
                <a:ext uri="{FF2B5EF4-FFF2-40B4-BE49-F238E27FC236}">
                  <a16:creationId xmlns:a16="http://schemas.microsoft.com/office/drawing/2014/main" id="{1172BA36-6ED5-0E17-1FAB-E80969861DEA}"/>
                </a:ext>
              </a:extLst>
            </p:cNvPr>
            <p:cNvSpPr txBox="1"/>
            <p:nvPr/>
          </p:nvSpPr>
          <p:spPr>
            <a:xfrm>
              <a:off x="9909061" y="11576097"/>
              <a:ext cx="613951" cy="443198"/>
            </a:xfrm>
            <a:prstGeom prst="rect">
              <a:avLst/>
            </a:prstGeom>
            <a:noFill/>
          </p:spPr>
          <p:txBody>
            <a:bodyPr wrap="none" lIns="0" tIns="0" rIns="0" bIns="0" rtlCol="0">
              <a:spAutoFit/>
            </a:bodyPr>
            <a:lstStyle/>
            <a:p>
              <a:pPr algn="ctr">
                <a:lnSpc>
                  <a:spcPct val="90000"/>
                </a:lnSpc>
              </a:pPr>
              <a:r>
                <a:rPr lang="en-GB" sz="1600" b="1" i="1" spc="0" baseline="0" dirty="0">
                  <a:ln/>
                  <a:solidFill>
                    <a:srgbClr val="000000"/>
                  </a:solidFill>
                  <a:latin typeface="Helvetica"/>
                  <a:cs typeface="Helvetica"/>
                  <a:sym typeface="Helvetica"/>
                  <a:rtl val="0"/>
                </a:rPr>
                <a:t>ET</a:t>
              </a:r>
              <a:r>
                <a:rPr lang="en-GB" sz="1600" b="1" i="1" u="sng" spc="0" baseline="0" dirty="0">
                  <a:ln/>
                  <a:solidFill>
                    <a:srgbClr val="000000"/>
                  </a:solidFill>
                  <a:latin typeface="Helvetica"/>
                  <a:cs typeface="Helvetica"/>
                  <a:sym typeface="Helvetica"/>
                  <a:rtl val="0"/>
                </a:rPr>
                <a:t>L</a:t>
              </a:r>
              <a:r>
                <a:rPr lang="en-GB" sz="1600" b="1" i="1" spc="0" baseline="0" dirty="0">
                  <a:ln/>
                  <a:solidFill>
                    <a:srgbClr val="000000"/>
                  </a:solidFill>
                  <a:latin typeface="Helvetica"/>
                  <a:cs typeface="Helvetica"/>
                  <a:sym typeface="Helvetica"/>
                  <a:rtl val="0"/>
                </a:rPr>
                <a:t> :</a:t>
              </a:r>
            </a:p>
            <a:p>
              <a:pPr algn="ctr">
                <a:lnSpc>
                  <a:spcPct val="90000"/>
                </a:lnSpc>
              </a:pPr>
              <a:r>
                <a:rPr lang="en-GB" sz="1600" b="1" i="1" spc="0" baseline="0" dirty="0">
                  <a:ln/>
                  <a:solidFill>
                    <a:srgbClr val="000000"/>
                  </a:solidFill>
                  <a:latin typeface="Helvetica"/>
                  <a:cs typeface="Helvetica"/>
                  <a:sym typeface="Helvetica"/>
                  <a:rtl val="0"/>
                </a:rPr>
                <a:t>Cache</a:t>
              </a:r>
            </a:p>
          </p:txBody>
        </p:sp>
        <p:sp>
          <p:nvSpPr>
            <p:cNvPr id="47" name="Freeform: Shape 46">
              <a:extLst>
                <a:ext uri="{FF2B5EF4-FFF2-40B4-BE49-F238E27FC236}">
                  <a16:creationId xmlns:a16="http://schemas.microsoft.com/office/drawing/2014/main" id="{6E8DAC4B-121E-35D2-583C-9FFC94D202C0}"/>
                </a:ext>
              </a:extLst>
            </p:cNvPr>
            <p:cNvSpPr/>
            <p:nvPr/>
          </p:nvSpPr>
          <p:spPr>
            <a:xfrm>
              <a:off x="8201784" y="10741558"/>
              <a:ext cx="4010910" cy="571143"/>
            </a:xfrm>
            <a:custGeom>
              <a:avLst/>
              <a:gdLst>
                <a:gd name="connsiteX0" fmla="*/ 0 w 6258221"/>
                <a:gd name="connsiteY0" fmla="*/ 246425 h 246424"/>
                <a:gd name="connsiteX1" fmla="*/ 209429 w 6258221"/>
                <a:gd name="connsiteY1" fmla="*/ 0 h 246424"/>
                <a:gd name="connsiteX2" fmla="*/ 6048793 w 6258221"/>
                <a:gd name="connsiteY2" fmla="*/ 0 h 246424"/>
                <a:gd name="connsiteX3" fmla="*/ 6258222 w 6258221"/>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6258221" h="246424">
                  <a:moveTo>
                    <a:pt x="0" y="246425"/>
                  </a:moveTo>
                  <a:lnTo>
                    <a:pt x="209429" y="0"/>
                  </a:lnTo>
                  <a:lnTo>
                    <a:pt x="6048793" y="0"/>
                  </a:lnTo>
                  <a:lnTo>
                    <a:pt x="6258222" y="246425"/>
                  </a:lnTo>
                  <a:close/>
                </a:path>
              </a:pathLst>
            </a:custGeom>
            <a:solidFill>
              <a:srgbClr val="F9C380"/>
            </a:solidFill>
            <a:ln w="7358" cap="flat">
              <a:noFill/>
              <a:prstDash val="solid"/>
              <a:miter/>
            </a:ln>
          </p:spPr>
          <p:txBody>
            <a:bodyPr rtlCol="0" anchor="ctr"/>
            <a:lstStyle/>
            <a:p>
              <a:endParaRPr lang="en-GB" sz="1400"/>
            </a:p>
          </p:txBody>
        </p:sp>
        <p:sp>
          <p:nvSpPr>
            <p:cNvPr id="48" name="TextBox 47">
              <a:extLst>
                <a:ext uri="{FF2B5EF4-FFF2-40B4-BE49-F238E27FC236}">
                  <a16:creationId xmlns:a16="http://schemas.microsoft.com/office/drawing/2014/main" id="{7FBEC030-208C-B4A8-5276-0749B2316638}"/>
                </a:ext>
              </a:extLst>
            </p:cNvPr>
            <p:cNvSpPr txBox="1"/>
            <p:nvPr/>
          </p:nvSpPr>
          <p:spPr>
            <a:xfrm>
              <a:off x="8889615" y="10834546"/>
              <a:ext cx="2652842" cy="443198"/>
            </a:xfrm>
            <a:prstGeom prst="rect">
              <a:avLst/>
            </a:prstGeom>
            <a:noFill/>
          </p:spPr>
          <p:txBody>
            <a:bodyPr wrap="none" lIns="0" tIns="0" rIns="0" bIns="0" rtlCol="0">
              <a:spAutoFit/>
            </a:bodyPr>
            <a:lstStyle/>
            <a:p>
              <a:pPr algn="ctr">
                <a:lnSpc>
                  <a:spcPct val="90000"/>
                </a:lnSpc>
              </a:pPr>
              <a:r>
                <a:rPr lang="en-GB" sz="1600" b="1" i="1" u="sng" spc="0" baseline="0" dirty="0">
                  <a:ln/>
                  <a:solidFill>
                    <a:srgbClr val="000000"/>
                  </a:solidFill>
                  <a:latin typeface="Helvetica"/>
                  <a:cs typeface="Helvetica"/>
                  <a:sym typeface="Helvetica"/>
                  <a:rtl val="0"/>
                </a:rPr>
                <a:t>E</a:t>
              </a:r>
              <a:r>
                <a:rPr lang="en-GB" sz="1600" b="1" i="1" spc="0" baseline="0" dirty="0">
                  <a:ln/>
                  <a:solidFill>
                    <a:srgbClr val="000000"/>
                  </a:solidFill>
                  <a:latin typeface="Helvetica"/>
                  <a:cs typeface="Helvetica"/>
                  <a:sym typeface="Helvetica"/>
                  <a:rtl val="0"/>
                </a:rPr>
                <a:t>TL:</a:t>
              </a:r>
            </a:p>
            <a:p>
              <a:pPr algn="ctr">
                <a:lnSpc>
                  <a:spcPct val="90000"/>
                </a:lnSpc>
              </a:pPr>
              <a:r>
                <a:rPr lang="en-GB" sz="1600" b="1" i="1" spc="0" baseline="0" dirty="0">
                  <a:ln/>
                  <a:solidFill>
                    <a:srgbClr val="000000"/>
                  </a:solidFill>
                  <a:latin typeface="Helvetica"/>
                  <a:cs typeface="Helvetica"/>
                  <a:sym typeface="Helvetica"/>
                  <a:rtl val="0"/>
                </a:rPr>
                <a:t> NASDAQ &amp; Yahoo Finance</a:t>
              </a:r>
            </a:p>
          </p:txBody>
        </p:sp>
        <p:sp>
          <p:nvSpPr>
            <p:cNvPr id="52" name="Freeform: Shape 51">
              <a:extLst>
                <a:ext uri="{FF2B5EF4-FFF2-40B4-BE49-F238E27FC236}">
                  <a16:creationId xmlns:a16="http://schemas.microsoft.com/office/drawing/2014/main" id="{6139F2D3-CCFC-67F9-E8CB-C23E6068FFCB}"/>
                </a:ext>
              </a:extLst>
            </p:cNvPr>
            <p:cNvSpPr/>
            <p:nvPr/>
          </p:nvSpPr>
          <p:spPr>
            <a:xfrm>
              <a:off x="8354823" y="10037148"/>
              <a:ext cx="3697468" cy="571143"/>
            </a:xfrm>
            <a:custGeom>
              <a:avLst/>
              <a:gdLst>
                <a:gd name="connsiteX0" fmla="*/ 0 w 5699745"/>
                <a:gd name="connsiteY0" fmla="*/ 246425 h 246424"/>
                <a:gd name="connsiteX1" fmla="*/ 209429 w 5699745"/>
                <a:gd name="connsiteY1" fmla="*/ 0 h 246424"/>
                <a:gd name="connsiteX2" fmla="*/ 5490317 w 5699745"/>
                <a:gd name="connsiteY2" fmla="*/ 0 h 246424"/>
                <a:gd name="connsiteX3" fmla="*/ 5699746 w 5699745"/>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5699745" h="246424">
                  <a:moveTo>
                    <a:pt x="0" y="246425"/>
                  </a:moveTo>
                  <a:lnTo>
                    <a:pt x="209429" y="0"/>
                  </a:lnTo>
                  <a:lnTo>
                    <a:pt x="5490317" y="0"/>
                  </a:lnTo>
                  <a:lnTo>
                    <a:pt x="5699746" y="246425"/>
                  </a:lnTo>
                  <a:close/>
                </a:path>
              </a:pathLst>
            </a:custGeom>
            <a:solidFill>
              <a:srgbClr val="60A917"/>
            </a:solidFill>
            <a:ln w="7358" cap="flat">
              <a:noFill/>
              <a:prstDash val="solid"/>
              <a:miter/>
            </a:ln>
          </p:spPr>
          <p:txBody>
            <a:bodyPr rtlCol="0" anchor="ctr"/>
            <a:lstStyle/>
            <a:p>
              <a:endParaRPr lang="en-GB" sz="1400"/>
            </a:p>
          </p:txBody>
        </p:sp>
        <p:sp>
          <p:nvSpPr>
            <p:cNvPr id="53" name="TextBox 52">
              <a:extLst>
                <a:ext uri="{FF2B5EF4-FFF2-40B4-BE49-F238E27FC236}">
                  <a16:creationId xmlns:a16="http://schemas.microsoft.com/office/drawing/2014/main" id="{015B8FCF-3533-978F-6438-310E8DB5470E}"/>
                </a:ext>
              </a:extLst>
            </p:cNvPr>
            <p:cNvSpPr txBox="1"/>
            <p:nvPr/>
          </p:nvSpPr>
          <p:spPr>
            <a:xfrm>
              <a:off x="9260702" y="10100883"/>
              <a:ext cx="1952458" cy="443198"/>
            </a:xfrm>
            <a:prstGeom prst="rect">
              <a:avLst/>
            </a:prstGeom>
            <a:noFill/>
          </p:spPr>
          <p:txBody>
            <a:bodyPr wrap="none" lIns="0" tIns="0" rIns="0" bIns="0" rtlCol="0">
              <a:spAutoFit/>
            </a:bodyPr>
            <a:lstStyle/>
            <a:p>
              <a:pPr algn="ctr">
                <a:lnSpc>
                  <a:spcPct val="90000"/>
                </a:lnSpc>
              </a:pPr>
              <a:r>
                <a:rPr lang="en-GB" sz="1600" b="1" dirty="0">
                  <a:ln/>
                  <a:solidFill>
                    <a:srgbClr val="FFFFFF"/>
                  </a:solidFill>
                  <a:latin typeface="Helvetica"/>
                  <a:cs typeface="Helvetica"/>
                  <a:sym typeface="Helvetica"/>
                  <a:rtl val="0"/>
                </a:rPr>
                <a:t>Algorithmic trading </a:t>
              </a:r>
            </a:p>
            <a:p>
              <a:pPr algn="ctr">
                <a:lnSpc>
                  <a:spcPct val="90000"/>
                </a:lnSpc>
              </a:pPr>
              <a:r>
                <a:rPr lang="en-GB" sz="1600" b="1" dirty="0">
                  <a:ln/>
                  <a:solidFill>
                    <a:srgbClr val="FFFFFF"/>
                  </a:solidFill>
                  <a:latin typeface="Helvetica"/>
                  <a:cs typeface="Helvetica"/>
                  <a:sym typeface="Helvetica"/>
                  <a:rtl val="0"/>
                </a:rPr>
                <a:t>data s</a:t>
              </a:r>
              <a:r>
                <a:rPr lang="en-GB" sz="1600" b="1" spc="0" baseline="0" dirty="0">
                  <a:ln/>
                  <a:solidFill>
                    <a:srgbClr val="FFFFFF"/>
                  </a:solidFill>
                  <a:latin typeface="Helvetica"/>
                  <a:cs typeface="Helvetica"/>
                  <a:sym typeface="Helvetica"/>
                  <a:rtl val="0"/>
                </a:rPr>
                <a:t>tructures</a:t>
              </a:r>
            </a:p>
          </p:txBody>
        </p:sp>
        <p:sp>
          <p:nvSpPr>
            <p:cNvPr id="54" name="Freeform: Shape 53">
              <a:extLst>
                <a:ext uri="{FF2B5EF4-FFF2-40B4-BE49-F238E27FC236}">
                  <a16:creationId xmlns:a16="http://schemas.microsoft.com/office/drawing/2014/main" id="{FFA79A04-ADDE-FF15-E472-47160A828F08}"/>
                </a:ext>
              </a:extLst>
            </p:cNvPr>
            <p:cNvSpPr/>
            <p:nvPr/>
          </p:nvSpPr>
          <p:spPr>
            <a:xfrm rot="16200000">
              <a:off x="9477770" y="6479468"/>
              <a:ext cx="1419389" cy="2708854"/>
            </a:xfrm>
            <a:custGeom>
              <a:avLst/>
              <a:gdLst>
                <a:gd name="connsiteX0" fmla="*/ 0 w 2299609"/>
                <a:gd name="connsiteY0" fmla="*/ 0 h 4107075"/>
                <a:gd name="connsiteX1" fmla="*/ 2299609 w 2299609"/>
                <a:gd name="connsiteY1" fmla="*/ 2053538 h 4107075"/>
                <a:gd name="connsiteX2" fmla="*/ 0 w 2299609"/>
                <a:gd name="connsiteY2" fmla="*/ 4107075 h 4107075"/>
              </a:gdLst>
              <a:ahLst/>
              <a:cxnLst>
                <a:cxn ang="0">
                  <a:pos x="connsiteX0" y="connsiteY0"/>
                </a:cxn>
                <a:cxn ang="0">
                  <a:pos x="connsiteX1" y="connsiteY1"/>
                </a:cxn>
                <a:cxn ang="0">
                  <a:pos x="connsiteX2" y="connsiteY2"/>
                </a:cxn>
              </a:cxnLst>
              <a:rect l="l" t="t" r="r" b="b"/>
              <a:pathLst>
                <a:path w="2299609" h="4107075">
                  <a:moveTo>
                    <a:pt x="0" y="0"/>
                  </a:moveTo>
                  <a:lnTo>
                    <a:pt x="2299609" y="2053538"/>
                  </a:lnTo>
                  <a:lnTo>
                    <a:pt x="0" y="4107075"/>
                  </a:lnTo>
                  <a:close/>
                </a:path>
              </a:pathLst>
            </a:custGeom>
            <a:solidFill>
              <a:srgbClr val="D0CEE2"/>
            </a:solidFill>
            <a:ln w="7358" cap="flat">
              <a:noFill/>
              <a:prstDash val="solid"/>
              <a:miter/>
            </a:ln>
          </p:spPr>
          <p:txBody>
            <a:bodyPr rtlCol="0" anchor="ctr"/>
            <a:lstStyle/>
            <a:p>
              <a:endParaRPr lang="en-GB" sz="1400"/>
            </a:p>
          </p:txBody>
        </p:sp>
        <p:sp>
          <p:nvSpPr>
            <p:cNvPr id="55" name="Freeform: Shape 54">
              <a:extLst>
                <a:ext uri="{FF2B5EF4-FFF2-40B4-BE49-F238E27FC236}">
                  <a16:creationId xmlns:a16="http://schemas.microsoft.com/office/drawing/2014/main" id="{56E48E75-DCDC-AB1A-A64D-025AF621723B}"/>
                </a:ext>
              </a:extLst>
            </p:cNvPr>
            <p:cNvSpPr/>
            <p:nvPr/>
          </p:nvSpPr>
          <p:spPr>
            <a:xfrm>
              <a:off x="9971813" y="8666407"/>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D5E8D4"/>
            </a:solidFill>
            <a:ln w="7358" cap="flat">
              <a:noFill/>
              <a:prstDash val="solid"/>
              <a:miter/>
            </a:ln>
          </p:spPr>
          <p:txBody>
            <a:bodyPr rtlCol="0" anchor="ctr"/>
            <a:lstStyle/>
            <a:p>
              <a:endParaRPr lang="en-GB" sz="1400"/>
            </a:p>
          </p:txBody>
        </p:sp>
        <p:sp>
          <p:nvSpPr>
            <p:cNvPr id="56" name="Freeform: Shape 55">
              <a:extLst>
                <a:ext uri="{FF2B5EF4-FFF2-40B4-BE49-F238E27FC236}">
                  <a16:creationId xmlns:a16="http://schemas.microsoft.com/office/drawing/2014/main" id="{B56CFAAB-0D03-FB22-5FDF-B90A1759C3BF}"/>
                </a:ext>
              </a:extLst>
            </p:cNvPr>
            <p:cNvSpPr/>
            <p:nvPr/>
          </p:nvSpPr>
          <p:spPr>
            <a:xfrm>
              <a:off x="8646865" y="8666401"/>
              <a:ext cx="1497832" cy="571143"/>
            </a:xfrm>
            <a:custGeom>
              <a:avLst/>
              <a:gdLst>
                <a:gd name="connsiteX0" fmla="*/ 0 w 2283183"/>
                <a:gd name="connsiteY0" fmla="*/ 246425 h 246424"/>
                <a:gd name="connsiteX1" fmla="*/ 209429 w 2283183"/>
                <a:gd name="connsiteY1" fmla="*/ 0 h 246424"/>
                <a:gd name="connsiteX2" fmla="*/ 2073755 w 2283183"/>
                <a:gd name="connsiteY2" fmla="*/ 0 h 246424"/>
                <a:gd name="connsiteX3" fmla="*/ 2283183 w 2283183"/>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283183" h="246424">
                  <a:moveTo>
                    <a:pt x="0" y="246425"/>
                  </a:moveTo>
                  <a:lnTo>
                    <a:pt x="209429" y="0"/>
                  </a:lnTo>
                  <a:lnTo>
                    <a:pt x="2073755" y="0"/>
                  </a:lnTo>
                  <a:lnTo>
                    <a:pt x="2283183" y="246425"/>
                  </a:lnTo>
                  <a:close/>
                </a:path>
              </a:pathLst>
            </a:custGeom>
            <a:solidFill>
              <a:srgbClr val="D5E8D4"/>
            </a:solidFill>
            <a:ln w="7358" cap="flat">
              <a:noFill/>
              <a:prstDash val="solid"/>
              <a:miter/>
            </a:ln>
          </p:spPr>
          <p:txBody>
            <a:bodyPr rtlCol="0" anchor="ctr"/>
            <a:lstStyle/>
            <a:p>
              <a:endParaRPr lang="en-GB" sz="1400"/>
            </a:p>
          </p:txBody>
        </p:sp>
        <p:sp>
          <p:nvSpPr>
            <p:cNvPr id="57" name="TextBox 56">
              <a:extLst>
                <a:ext uri="{FF2B5EF4-FFF2-40B4-BE49-F238E27FC236}">
                  <a16:creationId xmlns:a16="http://schemas.microsoft.com/office/drawing/2014/main" id="{F5B7B99B-86AA-1261-39D3-05C23E79253E}"/>
                </a:ext>
              </a:extLst>
            </p:cNvPr>
            <p:cNvSpPr txBox="1"/>
            <p:nvPr/>
          </p:nvSpPr>
          <p:spPr>
            <a:xfrm>
              <a:off x="8766675" y="8730373"/>
              <a:ext cx="1450718"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Market model: </a:t>
              </a:r>
            </a:p>
            <a:p>
              <a:pPr algn="ctr">
                <a:lnSpc>
                  <a:spcPct val="90000"/>
                </a:lnSpc>
              </a:pPr>
              <a:r>
                <a:rPr lang="en-GB" sz="1600" b="1" spc="0" baseline="0" dirty="0">
                  <a:ln/>
                  <a:solidFill>
                    <a:srgbClr val="000000"/>
                  </a:solidFill>
                  <a:latin typeface="Helvetica"/>
                  <a:cs typeface="Helvetica"/>
                  <a:sym typeface="Helvetica"/>
                  <a:rtl val="0"/>
                </a:rPr>
                <a:t>Static Market</a:t>
              </a:r>
            </a:p>
          </p:txBody>
        </p:sp>
        <p:sp>
          <p:nvSpPr>
            <p:cNvPr id="58" name="Freeform: Shape 57">
              <a:extLst>
                <a:ext uri="{FF2B5EF4-FFF2-40B4-BE49-F238E27FC236}">
                  <a16:creationId xmlns:a16="http://schemas.microsoft.com/office/drawing/2014/main" id="{0129E890-7301-1516-8AB3-A14E41183108}"/>
                </a:ext>
              </a:extLst>
            </p:cNvPr>
            <p:cNvSpPr/>
            <p:nvPr/>
          </p:nvSpPr>
          <p:spPr>
            <a:xfrm>
              <a:off x="10185572" y="8666306"/>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FAD9D5"/>
            </a:solidFill>
            <a:ln w="7358" cap="flat">
              <a:noFill/>
              <a:prstDash val="solid"/>
              <a:miter/>
            </a:ln>
          </p:spPr>
          <p:txBody>
            <a:bodyPr rtlCol="0" anchor="ctr"/>
            <a:lstStyle/>
            <a:p>
              <a:endParaRPr lang="en-GB" sz="1400"/>
            </a:p>
          </p:txBody>
        </p:sp>
        <p:sp>
          <p:nvSpPr>
            <p:cNvPr id="59" name="Freeform: Shape 58">
              <a:extLst>
                <a:ext uri="{FF2B5EF4-FFF2-40B4-BE49-F238E27FC236}">
                  <a16:creationId xmlns:a16="http://schemas.microsoft.com/office/drawing/2014/main" id="{C0814737-8757-FE63-A0E4-6EBF0DA911D1}"/>
                </a:ext>
              </a:extLst>
            </p:cNvPr>
            <p:cNvSpPr/>
            <p:nvPr/>
          </p:nvSpPr>
          <p:spPr>
            <a:xfrm>
              <a:off x="10199205" y="8666401"/>
              <a:ext cx="1520363" cy="569530"/>
            </a:xfrm>
            <a:custGeom>
              <a:avLst/>
              <a:gdLst>
                <a:gd name="connsiteX0" fmla="*/ 0 w 2283183"/>
                <a:gd name="connsiteY0" fmla="*/ 246425 h 246424"/>
                <a:gd name="connsiteX1" fmla="*/ 209429 w 2283183"/>
                <a:gd name="connsiteY1" fmla="*/ 0 h 246424"/>
                <a:gd name="connsiteX2" fmla="*/ 2073755 w 2283183"/>
                <a:gd name="connsiteY2" fmla="*/ 0 h 246424"/>
                <a:gd name="connsiteX3" fmla="*/ 2283183 w 2283183"/>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283183" h="246424">
                  <a:moveTo>
                    <a:pt x="0" y="246425"/>
                  </a:moveTo>
                  <a:lnTo>
                    <a:pt x="209429" y="0"/>
                  </a:lnTo>
                  <a:lnTo>
                    <a:pt x="2073755" y="0"/>
                  </a:lnTo>
                  <a:lnTo>
                    <a:pt x="2283183" y="246425"/>
                  </a:lnTo>
                  <a:close/>
                </a:path>
              </a:pathLst>
            </a:custGeom>
            <a:solidFill>
              <a:srgbClr val="FAD9D5"/>
            </a:solidFill>
            <a:ln w="7358" cap="flat">
              <a:noFill/>
              <a:prstDash val="solid"/>
              <a:miter/>
            </a:ln>
          </p:spPr>
          <p:txBody>
            <a:bodyPr rtlCol="0" anchor="ctr"/>
            <a:lstStyle/>
            <a:p>
              <a:endParaRPr lang="en-GB" sz="1400"/>
            </a:p>
          </p:txBody>
        </p:sp>
        <p:sp>
          <p:nvSpPr>
            <p:cNvPr id="60" name="TextBox 59">
              <a:extLst>
                <a:ext uri="{FF2B5EF4-FFF2-40B4-BE49-F238E27FC236}">
                  <a16:creationId xmlns:a16="http://schemas.microsoft.com/office/drawing/2014/main" id="{8BCFD556-7988-47A3-E0DD-244E5EFD5348}"/>
                </a:ext>
              </a:extLst>
            </p:cNvPr>
            <p:cNvSpPr txBox="1"/>
            <p:nvPr/>
          </p:nvSpPr>
          <p:spPr>
            <a:xfrm>
              <a:off x="10216037" y="8729567"/>
              <a:ext cx="1398588"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Broker: </a:t>
              </a:r>
            </a:p>
            <a:p>
              <a:pPr algn="ctr">
                <a:lnSpc>
                  <a:spcPct val="90000"/>
                </a:lnSpc>
              </a:pPr>
              <a:r>
                <a:rPr lang="en-GB" sz="1600" b="1" spc="0" baseline="0" dirty="0">
                  <a:ln/>
                  <a:solidFill>
                    <a:srgbClr val="000000"/>
                  </a:solidFill>
                  <a:latin typeface="Helvetica"/>
                  <a:cs typeface="Helvetica"/>
                  <a:sym typeface="Helvetica"/>
                  <a:rtl val="0"/>
                </a:rPr>
                <a:t>Alpaca / eToro</a:t>
              </a:r>
            </a:p>
          </p:txBody>
        </p:sp>
        <p:sp>
          <p:nvSpPr>
            <p:cNvPr id="61" name="Freeform: Shape 60">
              <a:extLst>
                <a:ext uri="{FF2B5EF4-FFF2-40B4-BE49-F238E27FC236}">
                  <a16:creationId xmlns:a16="http://schemas.microsoft.com/office/drawing/2014/main" id="{DF293B43-318A-DF02-49FF-08663CC1B605}"/>
                </a:ext>
              </a:extLst>
            </p:cNvPr>
            <p:cNvSpPr/>
            <p:nvPr/>
          </p:nvSpPr>
          <p:spPr>
            <a:xfrm>
              <a:off x="10185572" y="9331122"/>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F8A9A9"/>
            </a:solidFill>
            <a:ln w="7358" cap="flat">
              <a:noFill/>
              <a:prstDash val="solid"/>
              <a:miter/>
            </a:ln>
          </p:spPr>
          <p:txBody>
            <a:bodyPr rtlCol="0" anchor="ctr"/>
            <a:lstStyle/>
            <a:p>
              <a:endParaRPr lang="en-GB" sz="1400"/>
            </a:p>
          </p:txBody>
        </p:sp>
        <p:sp>
          <p:nvSpPr>
            <p:cNvPr id="62" name="Freeform: Shape 61">
              <a:extLst>
                <a:ext uri="{FF2B5EF4-FFF2-40B4-BE49-F238E27FC236}">
                  <a16:creationId xmlns:a16="http://schemas.microsoft.com/office/drawing/2014/main" id="{0A1907AD-E825-1831-128E-E6AA12925C3B}"/>
                </a:ext>
              </a:extLst>
            </p:cNvPr>
            <p:cNvSpPr/>
            <p:nvPr/>
          </p:nvSpPr>
          <p:spPr>
            <a:xfrm>
              <a:off x="10188757" y="9332735"/>
              <a:ext cx="1703131" cy="571143"/>
            </a:xfrm>
            <a:custGeom>
              <a:avLst/>
              <a:gdLst>
                <a:gd name="connsiteX0" fmla="*/ 0 w 2537782"/>
                <a:gd name="connsiteY0" fmla="*/ 246425 h 246424"/>
                <a:gd name="connsiteX1" fmla="*/ 209429 w 2537782"/>
                <a:gd name="connsiteY1" fmla="*/ 0 h 246424"/>
                <a:gd name="connsiteX2" fmla="*/ 2328354 w 2537782"/>
                <a:gd name="connsiteY2" fmla="*/ 0 h 246424"/>
                <a:gd name="connsiteX3" fmla="*/ 2537783 w 2537782"/>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537782" h="246424">
                  <a:moveTo>
                    <a:pt x="0" y="246425"/>
                  </a:moveTo>
                  <a:lnTo>
                    <a:pt x="209429" y="0"/>
                  </a:lnTo>
                  <a:lnTo>
                    <a:pt x="2328354" y="0"/>
                  </a:lnTo>
                  <a:lnTo>
                    <a:pt x="2537783" y="246425"/>
                  </a:lnTo>
                  <a:close/>
                </a:path>
              </a:pathLst>
            </a:custGeom>
            <a:solidFill>
              <a:srgbClr val="F8A9A9"/>
            </a:solidFill>
            <a:ln w="7358" cap="flat">
              <a:noFill/>
              <a:prstDash val="solid"/>
              <a:miter/>
            </a:ln>
          </p:spPr>
          <p:txBody>
            <a:bodyPr rtlCol="0" anchor="ctr"/>
            <a:lstStyle/>
            <a:p>
              <a:endParaRPr lang="en-GB" sz="1400" dirty="0"/>
            </a:p>
          </p:txBody>
        </p:sp>
        <p:sp>
          <p:nvSpPr>
            <p:cNvPr id="63" name="TextBox 62">
              <a:extLst>
                <a:ext uri="{FF2B5EF4-FFF2-40B4-BE49-F238E27FC236}">
                  <a16:creationId xmlns:a16="http://schemas.microsoft.com/office/drawing/2014/main" id="{194F584E-0CD9-7268-D8E6-97401BF223D1}"/>
                </a:ext>
              </a:extLst>
            </p:cNvPr>
            <p:cNvSpPr txBox="1"/>
            <p:nvPr/>
          </p:nvSpPr>
          <p:spPr>
            <a:xfrm>
              <a:off x="10160964" y="9396707"/>
              <a:ext cx="1670714"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Client:</a:t>
              </a:r>
            </a:p>
            <a:p>
              <a:pPr algn="ctr">
                <a:lnSpc>
                  <a:spcPct val="90000"/>
                </a:lnSpc>
              </a:pPr>
              <a:r>
                <a:rPr lang="en-GB" sz="1600" b="1" spc="0" baseline="0" dirty="0">
                  <a:ln/>
                  <a:solidFill>
                    <a:srgbClr val="000000"/>
                  </a:solidFill>
                  <a:latin typeface="Helvetica"/>
                  <a:cs typeface="Helvetica"/>
                  <a:sym typeface="Helvetica"/>
                  <a:rtl val="0"/>
                </a:rPr>
                <a:t> Live Server / API</a:t>
              </a:r>
            </a:p>
          </p:txBody>
        </p:sp>
        <p:sp>
          <p:nvSpPr>
            <p:cNvPr id="64" name="Freeform: Shape 63">
              <a:extLst>
                <a:ext uri="{FF2B5EF4-FFF2-40B4-BE49-F238E27FC236}">
                  <a16:creationId xmlns:a16="http://schemas.microsoft.com/office/drawing/2014/main" id="{E30792A0-D248-F85A-6016-25725CD0A2B0}"/>
                </a:ext>
              </a:extLst>
            </p:cNvPr>
            <p:cNvSpPr/>
            <p:nvPr/>
          </p:nvSpPr>
          <p:spPr>
            <a:xfrm>
              <a:off x="9971813" y="9332735"/>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71C71B"/>
            </a:solidFill>
            <a:ln w="7358" cap="flat">
              <a:noFill/>
              <a:prstDash val="solid"/>
              <a:miter/>
            </a:ln>
          </p:spPr>
          <p:txBody>
            <a:bodyPr rtlCol="0" anchor="ctr"/>
            <a:lstStyle/>
            <a:p>
              <a:endParaRPr lang="en-GB" sz="1400"/>
            </a:p>
          </p:txBody>
        </p:sp>
        <p:sp>
          <p:nvSpPr>
            <p:cNvPr id="65" name="Freeform: Shape 64">
              <a:extLst>
                <a:ext uri="{FF2B5EF4-FFF2-40B4-BE49-F238E27FC236}">
                  <a16:creationId xmlns:a16="http://schemas.microsoft.com/office/drawing/2014/main" id="{22B5A066-D087-2327-DF02-CC4CFCD422A2}"/>
                </a:ext>
              </a:extLst>
            </p:cNvPr>
            <p:cNvSpPr/>
            <p:nvPr/>
          </p:nvSpPr>
          <p:spPr>
            <a:xfrm>
              <a:off x="8505197" y="9332735"/>
              <a:ext cx="1611707" cy="571143"/>
            </a:xfrm>
            <a:custGeom>
              <a:avLst/>
              <a:gdLst>
                <a:gd name="connsiteX0" fmla="*/ 0 w 2537782"/>
                <a:gd name="connsiteY0" fmla="*/ 246425 h 246424"/>
                <a:gd name="connsiteX1" fmla="*/ 209429 w 2537782"/>
                <a:gd name="connsiteY1" fmla="*/ 0 h 246424"/>
                <a:gd name="connsiteX2" fmla="*/ 2328354 w 2537782"/>
                <a:gd name="connsiteY2" fmla="*/ 0 h 246424"/>
                <a:gd name="connsiteX3" fmla="*/ 2537783 w 2537782"/>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537782" h="246424">
                  <a:moveTo>
                    <a:pt x="0" y="246425"/>
                  </a:moveTo>
                  <a:lnTo>
                    <a:pt x="209429" y="0"/>
                  </a:lnTo>
                  <a:lnTo>
                    <a:pt x="2328354" y="0"/>
                  </a:lnTo>
                  <a:lnTo>
                    <a:pt x="2537783" y="246425"/>
                  </a:lnTo>
                  <a:close/>
                </a:path>
              </a:pathLst>
            </a:custGeom>
            <a:solidFill>
              <a:srgbClr val="71C71B"/>
            </a:solidFill>
            <a:ln w="7358" cap="flat">
              <a:noFill/>
              <a:prstDash val="solid"/>
              <a:miter/>
            </a:ln>
          </p:spPr>
          <p:txBody>
            <a:bodyPr rtlCol="0" anchor="ctr"/>
            <a:lstStyle/>
            <a:p>
              <a:endParaRPr lang="en-GB" sz="1400"/>
            </a:p>
          </p:txBody>
        </p:sp>
        <p:sp>
          <p:nvSpPr>
            <p:cNvPr id="66" name="TextBox 65">
              <a:extLst>
                <a:ext uri="{FF2B5EF4-FFF2-40B4-BE49-F238E27FC236}">
                  <a16:creationId xmlns:a16="http://schemas.microsoft.com/office/drawing/2014/main" id="{05EB8462-10FF-77BF-974E-E7BDAD09AA72}"/>
                </a:ext>
              </a:extLst>
            </p:cNvPr>
            <p:cNvSpPr txBox="1"/>
            <p:nvPr/>
          </p:nvSpPr>
          <p:spPr>
            <a:xfrm>
              <a:off x="8991022" y="9396707"/>
              <a:ext cx="809517"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Engine: </a:t>
              </a:r>
            </a:p>
            <a:p>
              <a:pPr algn="ctr">
                <a:lnSpc>
                  <a:spcPct val="90000"/>
                </a:lnSpc>
              </a:pPr>
              <a:r>
                <a:rPr lang="en-GB" sz="1600" b="1" spc="0" baseline="0" dirty="0">
                  <a:ln/>
                  <a:solidFill>
                    <a:srgbClr val="000000"/>
                  </a:solidFill>
                  <a:latin typeface="Helvetica"/>
                  <a:cs typeface="Helvetica"/>
                  <a:sym typeface="Helvetica"/>
                  <a:rtl val="0"/>
                </a:rPr>
                <a:t>DEDS</a:t>
              </a:r>
            </a:p>
          </p:txBody>
        </p:sp>
        <p:sp>
          <p:nvSpPr>
            <p:cNvPr id="73" name="TextBox 72">
              <a:extLst>
                <a:ext uri="{FF2B5EF4-FFF2-40B4-BE49-F238E27FC236}">
                  <a16:creationId xmlns:a16="http://schemas.microsoft.com/office/drawing/2014/main" id="{24C6E9E1-F3E6-C686-FFD0-D7EF6BB04235}"/>
                </a:ext>
              </a:extLst>
            </p:cNvPr>
            <p:cNvSpPr txBox="1"/>
            <p:nvPr/>
          </p:nvSpPr>
          <p:spPr>
            <a:xfrm>
              <a:off x="9138270" y="8062004"/>
              <a:ext cx="2037552" cy="443198"/>
            </a:xfrm>
            <a:prstGeom prst="rect">
              <a:avLst/>
            </a:prstGeom>
            <a:noFill/>
          </p:spPr>
          <p:txBody>
            <a:bodyPr wrap="squar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Markowitz, SMA, </a:t>
              </a:r>
            </a:p>
            <a:p>
              <a:pPr algn="ctr">
                <a:lnSpc>
                  <a:spcPct val="90000"/>
                </a:lnSpc>
              </a:pPr>
              <a:r>
                <a:rPr lang="en-GB" sz="1600" b="1" spc="0" baseline="0" dirty="0">
                  <a:ln/>
                  <a:solidFill>
                    <a:srgbClr val="000000"/>
                  </a:solidFill>
                  <a:latin typeface="Helvetica"/>
                  <a:cs typeface="Helvetica"/>
                  <a:sym typeface="Helvetica"/>
                  <a:rtl val="0"/>
                </a:rPr>
                <a:t>Mean Variance MPC</a:t>
              </a:r>
            </a:p>
          </p:txBody>
        </p:sp>
        <p:sp>
          <p:nvSpPr>
            <p:cNvPr id="77" name="TextBox 76">
              <a:extLst>
                <a:ext uri="{FF2B5EF4-FFF2-40B4-BE49-F238E27FC236}">
                  <a16:creationId xmlns:a16="http://schemas.microsoft.com/office/drawing/2014/main" id="{89794DE3-1EBA-BDEF-7365-3D21B46CB62D}"/>
                </a:ext>
              </a:extLst>
            </p:cNvPr>
            <p:cNvSpPr txBox="1"/>
            <p:nvPr/>
          </p:nvSpPr>
          <p:spPr>
            <a:xfrm>
              <a:off x="9756157" y="7628709"/>
              <a:ext cx="820738" cy="221599"/>
            </a:xfrm>
            <a:prstGeom prst="rect">
              <a:avLst/>
            </a:prstGeom>
            <a:noFill/>
          </p:spPr>
          <p:txBody>
            <a:bodyPr wrap="none" lIns="0" tIns="0" rIns="0" bIns="0" rtlCol="0">
              <a:spAutoFit/>
            </a:bodyPr>
            <a:lstStyle/>
            <a:p>
              <a:pPr algn="l">
                <a:lnSpc>
                  <a:spcPct val="90000"/>
                </a:lnSpc>
              </a:pPr>
              <a:r>
                <a:rPr lang="en-GB" sz="1600" b="1" u="sng" spc="0" baseline="0" dirty="0">
                  <a:ln/>
                  <a:solidFill>
                    <a:srgbClr val="000000"/>
                  </a:solidFill>
                  <a:latin typeface="Helvetica"/>
                  <a:cs typeface="Helvetica"/>
                  <a:sym typeface="Helvetica"/>
                  <a:rtl val="0"/>
                </a:rPr>
                <a:t>Strategy</a:t>
              </a:r>
            </a:p>
          </p:txBody>
        </p:sp>
      </p:grpSp>
      <p:sp>
        <p:nvSpPr>
          <p:cNvPr id="82" name="Text Placeholder 8">
            <a:extLst>
              <a:ext uri="{FF2B5EF4-FFF2-40B4-BE49-F238E27FC236}">
                <a16:creationId xmlns:a16="http://schemas.microsoft.com/office/drawing/2014/main" id="{EA9B4E87-3524-109F-89DF-5E4B551B0180}"/>
              </a:ext>
            </a:extLst>
          </p:cNvPr>
          <p:cNvSpPr txBox="1">
            <a:spLocks/>
          </p:cNvSpPr>
          <p:nvPr/>
        </p:nvSpPr>
        <p:spPr>
          <a:xfrm>
            <a:off x="15234349" y="15659491"/>
            <a:ext cx="4287365" cy="243037"/>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pPr algn="ctr"/>
            <a:r>
              <a:rPr lang="en-GB" dirty="0"/>
              <a:t>Figure 2: Architecture and flow of data withing in AirBorne.jl</a:t>
            </a:r>
          </a:p>
        </p:txBody>
      </p:sp>
      <p:sp>
        <p:nvSpPr>
          <p:cNvPr id="129" name="TextBox 128">
            <a:extLst>
              <a:ext uri="{FF2B5EF4-FFF2-40B4-BE49-F238E27FC236}">
                <a16:creationId xmlns:a16="http://schemas.microsoft.com/office/drawing/2014/main" id="{D71C71C7-D572-B3B7-5714-A802DB353727}"/>
              </a:ext>
            </a:extLst>
          </p:cNvPr>
          <p:cNvSpPr txBox="1"/>
          <p:nvPr/>
        </p:nvSpPr>
        <p:spPr>
          <a:xfrm>
            <a:off x="-15337" y="29083781"/>
            <a:ext cx="20950500" cy="276999"/>
          </a:xfrm>
          <a:prstGeom prst="rect">
            <a:avLst/>
          </a:prstGeom>
          <a:noFill/>
        </p:spPr>
        <p:txBody>
          <a:bodyPr wrap="square">
            <a:spAutoFit/>
          </a:bodyPr>
          <a:lstStyle/>
          <a:p>
            <a:pPr algn="l"/>
            <a:r>
              <a:rPr lang="en-US" sz="1200" i="1" dirty="0"/>
              <a:t>[1] X. Li, A. S. </a:t>
            </a:r>
            <a:r>
              <a:rPr lang="en-US" sz="1200" i="1" dirty="0" err="1"/>
              <a:t>Uysal</a:t>
            </a:r>
            <a:r>
              <a:rPr lang="en-US" sz="1200" i="1" dirty="0"/>
              <a:t>, and J. M. Mulvey, “Multi-period portfolio optimization using model predictive control with mean-variance and risk parity frameworks,” European Journal of Operational Research, vol. 299, no. 3, pp. 1158–1176, 2022, </a:t>
            </a:r>
            <a:r>
              <a:rPr lang="en-US" sz="1200" i="1" dirty="0" err="1"/>
              <a:t>issn</a:t>
            </a:r>
            <a:r>
              <a:rPr lang="en-US" sz="1200" i="1" dirty="0"/>
              <a:t>: 0377-2217. </a:t>
            </a:r>
            <a:r>
              <a:rPr lang="en-US" sz="1200" i="1" dirty="0" err="1"/>
              <a:t>doi</a:t>
            </a:r>
            <a:r>
              <a:rPr lang="en-US" sz="1200" i="1" dirty="0"/>
              <a:t>: </a:t>
            </a:r>
            <a:r>
              <a:rPr lang="fr-FR" sz="1200" i="1" dirty="0"/>
              <a:t>https://doi.org/10.1016/j.ejor.2021.10.002</a:t>
            </a:r>
            <a:endParaRPr lang="en-GB" sz="1200" i="1" dirty="0"/>
          </a:p>
        </p:txBody>
      </p:sp>
      <p:sp>
        <p:nvSpPr>
          <p:cNvPr id="131" name="TextBox 130">
            <a:extLst>
              <a:ext uri="{FF2B5EF4-FFF2-40B4-BE49-F238E27FC236}">
                <a16:creationId xmlns:a16="http://schemas.microsoft.com/office/drawing/2014/main" id="{96326F64-0D0C-E4FF-79E5-A04423D0718E}"/>
              </a:ext>
            </a:extLst>
          </p:cNvPr>
          <p:cNvSpPr txBox="1"/>
          <p:nvPr/>
        </p:nvSpPr>
        <p:spPr>
          <a:xfrm>
            <a:off x="-45823" y="29316691"/>
            <a:ext cx="17705727" cy="276999"/>
          </a:xfrm>
          <a:prstGeom prst="rect">
            <a:avLst/>
          </a:prstGeom>
          <a:noFill/>
        </p:spPr>
        <p:txBody>
          <a:bodyPr wrap="square">
            <a:spAutoFit/>
          </a:bodyPr>
          <a:lstStyle/>
          <a:p>
            <a:pPr algn="l"/>
            <a:r>
              <a:rPr lang="en-GB" sz="1200" i="1" dirty="0"/>
              <a:t>[2] B. Castro, E. Kerrigan and L. Nita and, AirBorne: A Julia Algorithmic Trading Framework, </a:t>
            </a:r>
            <a:r>
              <a:rPr lang="en-US" sz="1200" i="1" dirty="0"/>
              <a:t>version 0.0.1, Sep. 2023. [Online]. Available: </a:t>
            </a:r>
            <a:r>
              <a:rPr lang="en-US" sz="1200" i="1" dirty="0">
                <a:hlinkClick r:id="rId4"/>
              </a:rPr>
              <a:t>https://github.com/JuDO-dev/</a:t>
            </a:r>
            <a:r>
              <a:rPr lang="en-GB" sz="1200" i="1" dirty="0">
                <a:hlinkClick r:id="rId4"/>
              </a:rPr>
              <a:t>AirBorne.jl</a:t>
            </a:r>
            <a:r>
              <a:rPr lang="en-GB" sz="1200" i="1" dirty="0"/>
              <a:t> </a:t>
            </a:r>
          </a:p>
        </p:txBody>
      </p:sp>
      <p:grpSp>
        <p:nvGrpSpPr>
          <p:cNvPr id="136" name="Group 135">
            <a:extLst>
              <a:ext uri="{FF2B5EF4-FFF2-40B4-BE49-F238E27FC236}">
                <a16:creationId xmlns:a16="http://schemas.microsoft.com/office/drawing/2014/main" id="{E49C3B8E-88CB-54A8-F196-93EDF3A4607A}"/>
              </a:ext>
            </a:extLst>
          </p:cNvPr>
          <p:cNvGrpSpPr/>
          <p:nvPr/>
        </p:nvGrpSpPr>
        <p:grpSpPr>
          <a:xfrm>
            <a:off x="411257" y="6245017"/>
            <a:ext cx="6262837" cy="1637940"/>
            <a:chOff x="5868683" y="26894648"/>
            <a:chExt cx="6262837" cy="1637940"/>
          </a:xfrm>
        </p:grpSpPr>
        <p:pic>
          <p:nvPicPr>
            <p:cNvPr id="119" name="Picture 118">
              <a:extLst>
                <a:ext uri="{FF2B5EF4-FFF2-40B4-BE49-F238E27FC236}">
                  <a16:creationId xmlns:a16="http://schemas.microsoft.com/office/drawing/2014/main" id="{2E59C589-5B0A-0122-2D9D-49169ADE9D4D}"/>
                </a:ext>
              </a:extLst>
            </p:cNvPr>
            <p:cNvPicPr>
              <a:picLocks noChangeAspect="1"/>
            </p:cNvPicPr>
            <p:nvPr/>
          </p:nvPicPr>
          <p:blipFill>
            <a:blip r:embed="rId5"/>
            <a:stretch>
              <a:fillRect/>
            </a:stretch>
          </p:blipFill>
          <p:spPr>
            <a:xfrm>
              <a:off x="5996229" y="26894648"/>
              <a:ext cx="1222319" cy="1216982"/>
            </a:xfrm>
            <a:prstGeom prst="rect">
              <a:avLst/>
            </a:prstGeom>
          </p:spPr>
        </p:pic>
        <p:sp>
          <p:nvSpPr>
            <p:cNvPr id="133" name="TextBox 132">
              <a:extLst>
                <a:ext uri="{FF2B5EF4-FFF2-40B4-BE49-F238E27FC236}">
                  <a16:creationId xmlns:a16="http://schemas.microsoft.com/office/drawing/2014/main" id="{A0FD4CB9-3507-978B-B351-57E1B5F525AD}"/>
                </a:ext>
              </a:extLst>
            </p:cNvPr>
            <p:cNvSpPr txBox="1"/>
            <p:nvPr/>
          </p:nvSpPr>
          <p:spPr>
            <a:xfrm>
              <a:off x="6907722" y="26940060"/>
              <a:ext cx="5223798" cy="1169551"/>
            </a:xfrm>
            <a:prstGeom prst="rect">
              <a:avLst/>
            </a:prstGeom>
            <a:noFill/>
          </p:spPr>
          <p:txBody>
            <a:bodyPr wrap="square">
              <a:spAutoFit/>
            </a:bodyPr>
            <a:lstStyle/>
            <a:p>
              <a:pPr lvl="1"/>
              <a:r>
                <a:rPr lang="en-GB" sz="7000" b="1" dirty="0"/>
                <a:t>AirBorne.jl</a:t>
              </a:r>
            </a:p>
          </p:txBody>
        </p:sp>
        <p:sp>
          <p:nvSpPr>
            <p:cNvPr id="135" name="TextBox 134">
              <a:extLst>
                <a:ext uri="{FF2B5EF4-FFF2-40B4-BE49-F238E27FC236}">
                  <a16:creationId xmlns:a16="http://schemas.microsoft.com/office/drawing/2014/main" id="{04647949-DA7F-8CC4-F889-F424337B1D40}"/>
                </a:ext>
              </a:extLst>
            </p:cNvPr>
            <p:cNvSpPr txBox="1"/>
            <p:nvPr/>
          </p:nvSpPr>
          <p:spPr>
            <a:xfrm>
              <a:off x="5868683" y="28224811"/>
              <a:ext cx="3795853" cy="307777"/>
            </a:xfrm>
            <a:prstGeom prst="rect">
              <a:avLst/>
            </a:prstGeom>
            <a:noFill/>
          </p:spPr>
          <p:txBody>
            <a:bodyPr wrap="square">
              <a:spAutoFit/>
            </a:bodyPr>
            <a:lstStyle/>
            <a:p>
              <a:r>
                <a:rPr lang="en-US" sz="1400" i="1" dirty="0">
                  <a:hlinkClick r:id="rId4"/>
                </a:rPr>
                <a:t>https://github.com/JuDO-dev/</a:t>
              </a:r>
              <a:r>
                <a:rPr lang="en-GB" sz="1400" i="1" dirty="0">
                  <a:hlinkClick r:id="rId4"/>
                </a:rPr>
                <a:t>AirBorne.jl</a:t>
              </a:r>
              <a:r>
                <a:rPr lang="en-GB" sz="1400" i="1" dirty="0"/>
                <a:t> [2]</a:t>
              </a:r>
              <a:endParaRPr lang="en-GB" dirty="0"/>
            </a:p>
          </p:txBody>
        </p:sp>
      </p:grpSp>
      <p:sp>
        <p:nvSpPr>
          <p:cNvPr id="139" name="Content Placeholder 3">
            <a:extLst>
              <a:ext uri="{FF2B5EF4-FFF2-40B4-BE49-F238E27FC236}">
                <a16:creationId xmlns:a16="http://schemas.microsoft.com/office/drawing/2014/main" id="{B7C43FEC-FA3E-4436-FEEB-5774056DBD1C}"/>
              </a:ext>
            </a:extLst>
          </p:cNvPr>
          <p:cNvSpPr txBox="1">
            <a:spLocks/>
          </p:cNvSpPr>
          <p:nvPr/>
        </p:nvSpPr>
        <p:spPr>
          <a:xfrm>
            <a:off x="8093332" y="5951378"/>
            <a:ext cx="12734161" cy="2615468"/>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pPr lvl="1"/>
            <a:r>
              <a:rPr lang="en-GB" dirty="0"/>
              <a:t>Architecture</a:t>
            </a:r>
          </a:p>
          <a:p>
            <a:r>
              <a:rPr lang="en-GB" dirty="0"/>
              <a:t>AirBorne is meant to be a Julia package for advanced algorithmic trading, its modular design allows for customizations on hypothesis of market models, robust handling of data and transparent benchmarking and analysis of trading strategies.</a:t>
            </a:r>
          </a:p>
          <a:p>
            <a:r>
              <a:rPr lang="en-GB" dirty="0"/>
              <a:t>In its first iteration AirBorne the data layer and back testing framework, but its design allows the placement of a Live Trading feature to seamlessly transfer strategies from idealized simulations to the real thing. Figures 1 and 2 display the internal distribution of features in the package and the flow of data when using it.</a:t>
            </a:r>
          </a:p>
          <a:p>
            <a:endParaRPr lang="en-GB" dirty="0"/>
          </a:p>
        </p:txBody>
      </p:sp>
      <p:cxnSp>
        <p:nvCxnSpPr>
          <p:cNvPr id="140" name="Straight Connector 139">
            <a:extLst>
              <a:ext uri="{FF2B5EF4-FFF2-40B4-BE49-F238E27FC236}">
                <a16:creationId xmlns:a16="http://schemas.microsoft.com/office/drawing/2014/main" id="{A03AB592-6867-BAF6-AE59-D35A5A5F3CFB}"/>
              </a:ext>
            </a:extLst>
          </p:cNvPr>
          <p:cNvCxnSpPr>
            <a:cxnSpLocks/>
          </p:cNvCxnSpPr>
          <p:nvPr/>
        </p:nvCxnSpPr>
        <p:spPr>
          <a:xfrm>
            <a:off x="8093333" y="6592003"/>
            <a:ext cx="1250084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2C793B2-B11A-9039-E188-867AA669E9A0}"/>
              </a:ext>
            </a:extLst>
          </p:cNvPr>
          <p:cNvGrpSpPr/>
          <p:nvPr/>
        </p:nvGrpSpPr>
        <p:grpSpPr>
          <a:xfrm>
            <a:off x="9475252" y="24256391"/>
            <a:ext cx="11278249" cy="4542069"/>
            <a:chOff x="9555775" y="18336704"/>
            <a:chExt cx="11278249" cy="4542069"/>
          </a:xfrm>
        </p:grpSpPr>
        <p:grpSp>
          <p:nvGrpSpPr>
            <p:cNvPr id="13" name="Group 12">
              <a:extLst>
                <a:ext uri="{FF2B5EF4-FFF2-40B4-BE49-F238E27FC236}">
                  <a16:creationId xmlns:a16="http://schemas.microsoft.com/office/drawing/2014/main" id="{56972F0A-D7EC-4EEA-D198-2D30C6E77A88}"/>
                </a:ext>
              </a:extLst>
            </p:cNvPr>
            <p:cNvGrpSpPr/>
            <p:nvPr/>
          </p:nvGrpSpPr>
          <p:grpSpPr>
            <a:xfrm>
              <a:off x="9555775" y="18336704"/>
              <a:ext cx="11278249" cy="4542069"/>
              <a:chOff x="9555775" y="18028184"/>
              <a:chExt cx="11278249" cy="4542069"/>
            </a:xfrm>
          </p:grpSpPr>
          <p:sp>
            <p:nvSpPr>
              <p:cNvPr id="125" name="Text Placeholder 8">
                <a:extLst>
                  <a:ext uri="{FF2B5EF4-FFF2-40B4-BE49-F238E27FC236}">
                    <a16:creationId xmlns:a16="http://schemas.microsoft.com/office/drawing/2014/main" id="{428E7C72-FD1A-8007-3F33-11EAA72D62C3}"/>
                  </a:ext>
                </a:extLst>
              </p:cNvPr>
              <p:cNvSpPr txBox="1">
                <a:spLocks/>
              </p:cNvSpPr>
              <p:nvPr/>
            </p:nvSpPr>
            <p:spPr>
              <a:xfrm>
                <a:off x="9624014" y="21972520"/>
                <a:ext cx="11091865" cy="59773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4: Comparison of Mean Relative Absolute Error (</a:t>
                </a:r>
                <a:r>
                  <a:rPr lang="en-GB" dirty="0" err="1"/>
                  <a:t>MRAEf</a:t>
                </a:r>
                <a:r>
                  <a:rPr lang="en-GB" dirty="0"/>
                  <a:t>) of different forecasting methods predicting the returns of 22 US stocks through 2020 per forecast distance.</a:t>
                </a:r>
              </a:p>
            </p:txBody>
          </p:sp>
          <p:pic>
            <p:nvPicPr>
              <p:cNvPr id="11" name="Picture 10">
                <a:extLst>
                  <a:ext uri="{FF2B5EF4-FFF2-40B4-BE49-F238E27FC236}">
                    <a16:creationId xmlns:a16="http://schemas.microsoft.com/office/drawing/2014/main" id="{A3E044D5-A9A3-0EC8-A2A1-547DE7DFACE3}"/>
                  </a:ext>
                </a:extLst>
              </p:cNvPr>
              <p:cNvPicPr>
                <a:picLocks noChangeAspect="1"/>
              </p:cNvPicPr>
              <p:nvPr/>
            </p:nvPicPr>
            <p:blipFill>
              <a:blip r:embed="rId6"/>
              <a:stretch>
                <a:fillRect/>
              </a:stretch>
            </p:blipFill>
            <p:spPr>
              <a:xfrm>
                <a:off x="9555775" y="18028184"/>
                <a:ext cx="5486612" cy="3777045"/>
              </a:xfrm>
              <a:prstGeom prst="rect">
                <a:avLst/>
              </a:prstGeom>
            </p:spPr>
          </p:pic>
          <p:pic>
            <p:nvPicPr>
              <p:cNvPr id="123" name="Picture 122">
                <a:extLst>
                  <a:ext uri="{FF2B5EF4-FFF2-40B4-BE49-F238E27FC236}">
                    <a16:creationId xmlns:a16="http://schemas.microsoft.com/office/drawing/2014/main" id="{F35699CC-FAFB-C22D-9D59-0CA9EC895F2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5149100" y="18150965"/>
                <a:ext cx="5684924" cy="3531485"/>
              </a:xfrm>
              <a:prstGeom prst="rect">
                <a:avLst/>
              </a:prstGeom>
            </p:spPr>
          </p:pic>
        </p:grpSp>
        <p:sp>
          <p:nvSpPr>
            <p:cNvPr id="17" name="Left Brace 16">
              <a:extLst>
                <a:ext uri="{FF2B5EF4-FFF2-40B4-BE49-F238E27FC236}">
                  <a16:creationId xmlns:a16="http://schemas.microsoft.com/office/drawing/2014/main" id="{DC4EAB39-2389-C5FE-D726-A2182F2A7086}"/>
                </a:ext>
              </a:extLst>
            </p:cNvPr>
            <p:cNvSpPr/>
            <p:nvPr/>
          </p:nvSpPr>
          <p:spPr>
            <a:xfrm>
              <a:off x="14926199" y="18392745"/>
              <a:ext cx="339090" cy="3127055"/>
            </a:xfrm>
            <a:prstGeom prst="leftBrace">
              <a:avLst>
                <a:gd name="adj1" fmla="val 27080"/>
                <a:gd name="adj2" fmla="val 94777"/>
              </a:avLst>
            </a:prstGeom>
            <a:ln w="127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9" name="Connector: Curved 18">
              <a:extLst>
                <a:ext uri="{FF2B5EF4-FFF2-40B4-BE49-F238E27FC236}">
                  <a16:creationId xmlns:a16="http://schemas.microsoft.com/office/drawing/2014/main" id="{FDA7B239-7EA3-CA1E-C9A3-4525D2C3CF1C}"/>
                </a:ext>
              </a:extLst>
            </p:cNvPr>
            <p:cNvCxnSpPr>
              <a:cxnSpLocks/>
              <a:endCxn id="17" idx="1"/>
            </p:cNvCxnSpPr>
            <p:nvPr/>
          </p:nvCxnSpPr>
          <p:spPr>
            <a:xfrm flipV="1">
              <a:off x="14747240" y="21356474"/>
              <a:ext cx="178959" cy="91286"/>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38CF21E3-D6C7-A5DB-7E5B-8E808FFC614B}"/>
              </a:ext>
            </a:extLst>
          </p:cNvPr>
          <p:cNvSpPr txBox="1"/>
          <p:nvPr/>
        </p:nvSpPr>
        <p:spPr>
          <a:xfrm>
            <a:off x="570254" y="8103986"/>
            <a:ext cx="5830546" cy="978729"/>
          </a:xfrm>
          <a:prstGeom prst="rect">
            <a:avLst/>
          </a:prstGeom>
          <a:noFill/>
        </p:spPr>
        <p:txBody>
          <a:bodyPr wrap="square">
            <a:spAutoFit/>
          </a:bodyPr>
          <a:lstStyle/>
          <a:p>
            <a:pPr marL="0" marR="0" lvl="2" indent="0" algn="l" defTabSz="2138314" rtl="0" eaLnBrk="1" fontAlgn="auto" latinLnBrk="0" hangingPunct="1">
              <a:lnSpc>
                <a:spcPct val="90000"/>
              </a:lnSpc>
              <a:spcBef>
                <a:spcPts val="0"/>
              </a:spcBef>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Arial"/>
                <a:ea typeface="+mn-ea"/>
                <a:cs typeface="+mn-cs"/>
              </a:rPr>
              <a:t>“A complete algorithmic trading </a:t>
            </a:r>
          </a:p>
          <a:p>
            <a:pPr marL="0" marR="0" lvl="2" indent="0" algn="l" defTabSz="2138314" rtl="0" eaLnBrk="1" fontAlgn="auto" latinLnBrk="0" hangingPunct="1">
              <a:lnSpc>
                <a:spcPct val="90000"/>
              </a:lnSpc>
              <a:spcBef>
                <a:spcPts val="0"/>
              </a:spcBef>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Arial"/>
                <a:ea typeface="+mn-ea"/>
                <a:cs typeface="+mn-cs"/>
              </a:rPr>
              <a:t>framework in Julia</a:t>
            </a:r>
            <a:r>
              <a:rPr kumimoji="0" lang="en-GB" sz="3200" b="0" i="0" u="none" strike="noStrike" kern="1200" cap="none" spc="0" normalizeH="0" baseline="0" noProof="0" dirty="0">
                <a:ln>
                  <a:noFill/>
                </a:ln>
                <a:solidFill>
                  <a:prstClr val="black"/>
                </a:solidFill>
                <a:effectLst/>
                <a:uLnTx/>
                <a:uFillTx/>
                <a:latin typeface="Arial"/>
                <a:ea typeface="+mn-ea"/>
                <a:cs typeface="+mn-cs"/>
              </a:rPr>
              <a:t>.”</a:t>
            </a:r>
          </a:p>
        </p:txBody>
      </p:sp>
      <p:grpSp>
        <p:nvGrpSpPr>
          <p:cNvPr id="68" name="Group 67">
            <a:extLst>
              <a:ext uri="{FF2B5EF4-FFF2-40B4-BE49-F238E27FC236}">
                <a16:creationId xmlns:a16="http://schemas.microsoft.com/office/drawing/2014/main" id="{3BD11261-1C39-BEBC-1EF8-E17D03B75342}"/>
              </a:ext>
            </a:extLst>
          </p:cNvPr>
          <p:cNvGrpSpPr/>
          <p:nvPr/>
        </p:nvGrpSpPr>
        <p:grpSpPr>
          <a:xfrm>
            <a:off x="8382078" y="16789902"/>
            <a:ext cx="12253278" cy="6447075"/>
            <a:chOff x="8382078" y="16088862"/>
            <a:chExt cx="12253278" cy="6447075"/>
          </a:xfrm>
        </p:grpSpPr>
        <p:pic>
          <p:nvPicPr>
            <p:cNvPr id="121" name="Picture 120">
              <a:extLst>
                <a:ext uri="{FF2B5EF4-FFF2-40B4-BE49-F238E27FC236}">
                  <a16:creationId xmlns:a16="http://schemas.microsoft.com/office/drawing/2014/main" id="{8B366E01-E0D8-A42D-9AB2-59AAE0A9D3A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382078" y="17794958"/>
              <a:ext cx="5494427" cy="4098302"/>
            </a:xfrm>
            <a:prstGeom prst="rect">
              <a:avLst/>
            </a:prstGeom>
          </p:spPr>
        </p:pic>
        <p:sp>
          <p:nvSpPr>
            <p:cNvPr id="124" name="Text Placeholder 8">
              <a:extLst>
                <a:ext uri="{FF2B5EF4-FFF2-40B4-BE49-F238E27FC236}">
                  <a16:creationId xmlns:a16="http://schemas.microsoft.com/office/drawing/2014/main" id="{1D8E5475-A8D0-D336-0332-5A7FA9F3118B}"/>
                </a:ext>
              </a:extLst>
            </p:cNvPr>
            <p:cNvSpPr txBox="1">
              <a:spLocks/>
            </p:cNvSpPr>
            <p:nvPr/>
          </p:nvSpPr>
          <p:spPr>
            <a:xfrm>
              <a:off x="8902854" y="21893534"/>
              <a:ext cx="11732502" cy="64240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3: Comparison on accumulated returns (acc. return) on backtesting experiment on 22 liquid US stocks during 2021. (Left) focuses on best MV-MPC implementation and benchmarks it against top two assets in terms of year-end returns and mainstream investing strategies. (Right) Shows potential of MV-MPC if fed with perfect information.</a:t>
              </a:r>
            </a:p>
          </p:txBody>
        </p:sp>
        <p:pic>
          <p:nvPicPr>
            <p:cNvPr id="45" name="Picture 44">
              <a:extLst>
                <a:ext uri="{FF2B5EF4-FFF2-40B4-BE49-F238E27FC236}">
                  <a16:creationId xmlns:a16="http://schemas.microsoft.com/office/drawing/2014/main" id="{AD8626C8-CDB3-1315-E7F4-7C5656433BDD}"/>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3723508" y="16088862"/>
              <a:ext cx="6796273" cy="5719037"/>
            </a:xfrm>
            <a:prstGeom prst="rect">
              <a:avLst/>
            </a:prstGeom>
          </p:spPr>
        </p:pic>
      </p:grpSp>
      <p:grpSp>
        <p:nvGrpSpPr>
          <p:cNvPr id="34" name="Group 33">
            <a:extLst>
              <a:ext uri="{FF2B5EF4-FFF2-40B4-BE49-F238E27FC236}">
                <a16:creationId xmlns:a16="http://schemas.microsoft.com/office/drawing/2014/main" id="{29B25EBF-B3CC-699B-AC72-8F0D82AA1CE8}"/>
              </a:ext>
            </a:extLst>
          </p:cNvPr>
          <p:cNvGrpSpPr/>
          <p:nvPr/>
        </p:nvGrpSpPr>
        <p:grpSpPr>
          <a:xfrm>
            <a:off x="409941" y="21704361"/>
            <a:ext cx="7458403" cy="2111323"/>
            <a:chOff x="620807" y="19901782"/>
            <a:chExt cx="7458403" cy="2111323"/>
          </a:xfrm>
        </p:grpSpPr>
        <p:sp>
          <p:nvSpPr>
            <p:cNvPr id="33" name="Rectangle 32">
              <a:extLst>
                <a:ext uri="{FF2B5EF4-FFF2-40B4-BE49-F238E27FC236}">
                  <a16:creationId xmlns:a16="http://schemas.microsoft.com/office/drawing/2014/main" id="{2475048E-BF44-09BC-01B5-2930C12A0103}"/>
                </a:ext>
              </a:extLst>
            </p:cNvPr>
            <p:cNvSpPr/>
            <p:nvPr/>
          </p:nvSpPr>
          <p:spPr>
            <a:xfrm>
              <a:off x="620807" y="19901782"/>
              <a:ext cx="7458403" cy="2111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24" name="Picture 23">
              <a:extLst>
                <a:ext uri="{FF2B5EF4-FFF2-40B4-BE49-F238E27FC236}">
                  <a16:creationId xmlns:a16="http://schemas.microsoft.com/office/drawing/2014/main" id="{A5B5A3B3-A848-15EA-BD16-E03F737A302C}"/>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49785" y="20003099"/>
              <a:ext cx="7381816" cy="861493"/>
            </a:xfrm>
            <a:prstGeom prst="rect">
              <a:avLst/>
            </a:prstGeom>
          </p:spPr>
        </p:pic>
        <p:pic>
          <p:nvPicPr>
            <p:cNvPr id="26" name="Picture 25">
              <a:extLst>
                <a:ext uri="{FF2B5EF4-FFF2-40B4-BE49-F238E27FC236}">
                  <a16:creationId xmlns:a16="http://schemas.microsoft.com/office/drawing/2014/main" id="{97A214E6-646F-3E83-D1C7-E099A5066A09}"/>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322735" y="20843948"/>
              <a:ext cx="3916204" cy="569549"/>
            </a:xfrm>
            <a:prstGeom prst="rect">
              <a:avLst/>
            </a:prstGeom>
          </p:spPr>
        </p:pic>
        <p:pic>
          <p:nvPicPr>
            <p:cNvPr id="28" name="Picture 27">
              <a:extLst>
                <a:ext uri="{FF2B5EF4-FFF2-40B4-BE49-F238E27FC236}">
                  <a16:creationId xmlns:a16="http://schemas.microsoft.com/office/drawing/2014/main" id="{4088B72F-7EEB-6771-A39F-AA73D6A2649E}"/>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1514028" y="21452840"/>
              <a:ext cx="3588720" cy="491365"/>
            </a:xfrm>
            <a:prstGeom prst="rect">
              <a:avLst/>
            </a:prstGeom>
          </p:spPr>
        </p:pic>
        <p:sp>
          <p:nvSpPr>
            <p:cNvPr id="31" name="TextBox 30">
              <a:extLst>
                <a:ext uri="{FF2B5EF4-FFF2-40B4-BE49-F238E27FC236}">
                  <a16:creationId xmlns:a16="http://schemas.microsoft.com/office/drawing/2014/main" id="{E166E783-E372-4B6D-2C61-D7114711BC3D}"/>
                </a:ext>
              </a:extLst>
            </p:cNvPr>
            <p:cNvSpPr txBox="1"/>
            <p:nvPr/>
          </p:nvSpPr>
          <p:spPr>
            <a:xfrm>
              <a:off x="1034935" y="21075053"/>
              <a:ext cx="362173" cy="307776"/>
            </a:xfrm>
            <a:prstGeom prst="rect">
              <a:avLst/>
            </a:prstGeom>
            <a:noFill/>
          </p:spPr>
          <p:txBody>
            <a:bodyPr wrap="square" lIns="0" tIns="0" rIns="0" bIns="0" rtlCol="0">
              <a:noAutofit/>
            </a:bodyPr>
            <a:lstStyle/>
            <a:p>
              <a:pPr algn="l">
                <a:lnSpc>
                  <a:spcPct val="90000"/>
                </a:lnSpc>
              </a:pPr>
              <a:r>
                <a:rPr lang="en-US" dirty="0" err="1"/>
                <a:t>s.t.</a:t>
              </a:r>
              <a:r>
                <a:rPr lang="en-US" dirty="0"/>
                <a:t>,</a:t>
              </a:r>
              <a:endParaRPr lang="en-GB" dirty="0"/>
            </a:p>
          </p:txBody>
        </p:sp>
        <p:sp>
          <p:nvSpPr>
            <p:cNvPr id="32" name="TextBox 31">
              <a:extLst>
                <a:ext uri="{FF2B5EF4-FFF2-40B4-BE49-F238E27FC236}">
                  <a16:creationId xmlns:a16="http://schemas.microsoft.com/office/drawing/2014/main" id="{3596F0E7-04A0-06B2-E1C8-32532047092A}"/>
                </a:ext>
              </a:extLst>
            </p:cNvPr>
            <p:cNvSpPr txBox="1"/>
            <p:nvPr/>
          </p:nvSpPr>
          <p:spPr>
            <a:xfrm>
              <a:off x="683063" y="19901782"/>
              <a:ext cx="517087" cy="307776"/>
            </a:xfrm>
            <a:prstGeom prst="rect">
              <a:avLst/>
            </a:prstGeom>
            <a:noFill/>
          </p:spPr>
          <p:txBody>
            <a:bodyPr wrap="square" lIns="0" tIns="0" rIns="0" bIns="0" rtlCol="0">
              <a:noAutofit/>
            </a:bodyPr>
            <a:lstStyle/>
            <a:p>
              <a:pPr algn="l">
                <a:lnSpc>
                  <a:spcPct val="90000"/>
                </a:lnSpc>
              </a:pPr>
              <a:r>
                <a:rPr lang="en-US" dirty="0"/>
                <a:t>OCP</a:t>
              </a:r>
              <a:endParaRPr lang="en-GB" dirty="0"/>
            </a:p>
          </p:txBody>
        </p:sp>
      </p:grpSp>
      <p:sp>
        <p:nvSpPr>
          <p:cNvPr id="69" name="TextBox 68">
            <a:extLst>
              <a:ext uri="{FF2B5EF4-FFF2-40B4-BE49-F238E27FC236}">
                <a16:creationId xmlns:a16="http://schemas.microsoft.com/office/drawing/2014/main" id="{D55544B8-DC83-94AE-6521-1FC273D4EECE}"/>
              </a:ext>
            </a:extLst>
          </p:cNvPr>
          <p:cNvSpPr txBox="1"/>
          <p:nvPr/>
        </p:nvSpPr>
        <p:spPr>
          <a:xfrm>
            <a:off x="7878594" y="22502538"/>
            <a:ext cx="374143" cy="750187"/>
          </a:xfrm>
          <a:prstGeom prst="rect">
            <a:avLst/>
          </a:prstGeom>
          <a:noFill/>
        </p:spPr>
        <p:txBody>
          <a:bodyPr wrap="square" lIns="0" tIns="0" rIns="0" bIns="0" rtlCol="0">
            <a:noAutofit/>
          </a:bodyPr>
          <a:lstStyle/>
          <a:p>
            <a:pPr algn="l">
              <a:lnSpc>
                <a:spcPct val="90000"/>
              </a:lnSpc>
            </a:pPr>
            <a:r>
              <a:rPr lang="en-US" sz="1700" dirty="0"/>
              <a:t>(1)</a:t>
            </a:r>
            <a:endParaRPr lang="en-GB" sz="1700" dirty="0"/>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EE41779E-8DFD-09D6-72AE-F688CBA67656}"/>
                  </a:ext>
                </a:extLst>
              </p:cNvPr>
              <p:cNvSpPr txBox="1"/>
              <p:nvPr/>
            </p:nvSpPr>
            <p:spPr>
              <a:xfrm>
                <a:off x="572269" y="23880363"/>
                <a:ext cx="4346250" cy="914400"/>
              </a:xfrm>
              <a:prstGeom prst="rect">
                <a:avLst/>
              </a:prstGeom>
              <a:noFill/>
            </p:spPr>
            <p:txBody>
              <a:bodyPr wrap="none" lIns="0" tIns="0" rIns="0" bIns="0" rtlCol="0">
                <a:noAutofit/>
              </a:bodyPr>
              <a:lstStyle/>
              <a:p>
                <a:pPr>
                  <a:lnSpc>
                    <a:spcPct val="90000"/>
                  </a:lnSpc>
                </a:pP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𝜋</m:t>
                        </m:r>
                      </m:e>
                      <m:sub>
                        <m:r>
                          <a:rPr lang="en-US" sz="1700" i="1">
                            <a:latin typeface="Cambria Math" panose="02040503050406030204" pitchFamily="18" charset="0"/>
                          </a:rPr>
                          <m:t>𝜏</m:t>
                        </m:r>
                      </m:sub>
                    </m:sSub>
                  </m:oMath>
                </a14:m>
                <a:r>
                  <a:rPr lang="en-GB" sz="1700" dirty="0"/>
                  <a:t>: Portfolio distribution at time </a:t>
                </a:r>
                <a14:m>
                  <m:oMath xmlns:m="http://schemas.openxmlformats.org/officeDocument/2006/math">
                    <m:r>
                      <a:rPr lang="en-US" sz="1700" i="1">
                        <a:latin typeface="Cambria Math" panose="02040503050406030204" pitchFamily="18" charset="0"/>
                      </a:rPr>
                      <m:t>𝜏</m:t>
                    </m:r>
                  </m:oMath>
                </a14:m>
                <a:endParaRPr lang="en-US" sz="1700" dirty="0"/>
              </a:p>
              <a:p>
                <a:pPr>
                  <a:lnSpc>
                    <a:spcPct val="90000"/>
                  </a:lnSpc>
                </a:pPr>
                <a14:m>
                  <m:oMath xmlns:m="http://schemas.openxmlformats.org/officeDocument/2006/math">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rPr>
                              <m:t>𝑟</m:t>
                            </m:r>
                          </m:e>
                        </m:acc>
                      </m:e>
                      <m:sub>
                        <m:r>
                          <a:rPr lang="en-US" sz="1700" i="1">
                            <a:latin typeface="Cambria Math" panose="02040503050406030204" pitchFamily="18" charset="0"/>
                          </a:rPr>
                          <m:t>𝜏</m:t>
                        </m:r>
                        <m:r>
                          <a:rPr lang="en-US" sz="1700" i="1">
                            <a:latin typeface="Cambria Math" panose="02040503050406030204" pitchFamily="18" charset="0"/>
                          </a:rPr>
                          <m:t>|</m:t>
                        </m:r>
                        <m:r>
                          <a:rPr lang="en-US" sz="1700" i="1">
                            <a:latin typeface="Cambria Math" panose="02040503050406030204" pitchFamily="18" charset="0"/>
                          </a:rPr>
                          <m:t>𝑡</m:t>
                        </m:r>
                      </m:sub>
                    </m:sSub>
                  </m:oMath>
                </a14:m>
                <a:r>
                  <a:rPr lang="en-GB" sz="1700" dirty="0"/>
                  <a:t>: Expected return at time </a:t>
                </a:r>
                <a14:m>
                  <m:oMath xmlns:m="http://schemas.openxmlformats.org/officeDocument/2006/math">
                    <m:r>
                      <a:rPr lang="en-US" sz="1700" i="1">
                        <a:latin typeface="Cambria Math" panose="02040503050406030204" pitchFamily="18" charset="0"/>
                      </a:rPr>
                      <m:t>𝜏</m:t>
                    </m:r>
                  </m:oMath>
                </a14:m>
                <a:r>
                  <a:rPr lang="en-GB" sz="1700" dirty="0"/>
                  <a:t> as of time t</a:t>
                </a:r>
              </a:p>
              <a:p>
                <a:pPr>
                  <a:lnSpc>
                    <a:spcPct val="90000"/>
                  </a:lnSpc>
                </a:pPr>
                <a14:m>
                  <m:oMath xmlns:m="http://schemas.openxmlformats.org/officeDocument/2006/math">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m:rPr>
                                <m:sty m:val="p"/>
                              </m:rPr>
                              <a:rPr lang="en-US" sz="1700">
                                <a:latin typeface="Cambria Math" panose="02040503050406030204" pitchFamily="18" charset="0"/>
                              </a:rPr>
                              <m:t>Σ</m:t>
                            </m:r>
                          </m:e>
                        </m:acc>
                      </m:e>
                      <m:sub>
                        <m:r>
                          <a:rPr lang="en-US" sz="1700" i="1">
                            <a:latin typeface="Cambria Math" panose="02040503050406030204" pitchFamily="18" charset="0"/>
                          </a:rPr>
                          <m:t>𝜏</m:t>
                        </m:r>
                        <m:r>
                          <a:rPr lang="en-US" sz="1700" i="1">
                            <a:latin typeface="Cambria Math" panose="02040503050406030204" pitchFamily="18" charset="0"/>
                          </a:rPr>
                          <m:t>|</m:t>
                        </m:r>
                        <m:r>
                          <a:rPr lang="en-US" sz="1700" i="1">
                            <a:latin typeface="Cambria Math" panose="02040503050406030204" pitchFamily="18" charset="0"/>
                          </a:rPr>
                          <m:t>𝑡</m:t>
                        </m:r>
                      </m:sub>
                    </m:sSub>
                  </m:oMath>
                </a14:m>
                <a:r>
                  <a:rPr lang="en-GB" sz="1700" dirty="0"/>
                  <a:t>: Covariance matrix at time </a:t>
                </a:r>
                <a14:m>
                  <m:oMath xmlns:m="http://schemas.openxmlformats.org/officeDocument/2006/math">
                    <m:r>
                      <a:rPr lang="en-US" sz="1700" i="1">
                        <a:latin typeface="Cambria Math" panose="02040503050406030204" pitchFamily="18" charset="0"/>
                      </a:rPr>
                      <m:t>𝜏</m:t>
                    </m:r>
                    <m:r>
                      <a:rPr lang="en-US" sz="1700" i="1">
                        <a:latin typeface="Cambria Math" panose="02040503050406030204" pitchFamily="18" charset="0"/>
                      </a:rPr>
                      <m:t> </m:t>
                    </m:r>
                  </m:oMath>
                </a14:m>
                <a:r>
                  <a:rPr lang="en-GB" sz="1700" dirty="0"/>
                  <a:t>as of time t</a:t>
                </a:r>
              </a:p>
              <a:p>
                <a:pPr>
                  <a:lnSpc>
                    <a:spcPct val="90000"/>
                  </a:lnSpc>
                </a:pPr>
                <a:endParaRPr lang="en-US" sz="1700" dirty="0"/>
              </a:p>
              <a:p>
                <a:pPr>
                  <a:lnSpc>
                    <a:spcPct val="90000"/>
                  </a:lnSpc>
                </a:pPr>
                <a:endParaRPr lang="en-US" sz="1700" dirty="0"/>
              </a:p>
              <a:p>
                <a:pPr>
                  <a:lnSpc>
                    <a:spcPct val="90000"/>
                  </a:lnSpc>
                </a:pPr>
                <a:endParaRPr lang="en-GB" sz="1700" dirty="0"/>
              </a:p>
              <a:p>
                <a:pPr>
                  <a:lnSpc>
                    <a:spcPct val="90000"/>
                  </a:lnSpc>
                </a:pPr>
                <a:endParaRPr lang="en-GB" sz="1700" dirty="0"/>
              </a:p>
              <a:p>
                <a:pPr>
                  <a:lnSpc>
                    <a:spcPct val="90000"/>
                  </a:lnSpc>
                </a:pPr>
                <a:endParaRPr lang="en-GB" sz="1700" dirty="0"/>
              </a:p>
            </p:txBody>
          </p:sp>
        </mc:Choice>
        <mc:Fallback>
          <p:sp>
            <p:nvSpPr>
              <p:cNvPr id="70" name="TextBox 69">
                <a:extLst>
                  <a:ext uri="{FF2B5EF4-FFF2-40B4-BE49-F238E27FC236}">
                    <a16:creationId xmlns:a16="http://schemas.microsoft.com/office/drawing/2014/main" id="{EE41779E-8DFD-09D6-72AE-F688CBA67656}"/>
                  </a:ext>
                </a:extLst>
              </p:cNvPr>
              <p:cNvSpPr txBox="1">
                <a:spLocks noRot="1" noChangeAspect="1" noMove="1" noResize="1" noEditPoints="1" noAdjustHandles="1" noChangeArrowheads="1" noChangeShapeType="1" noTextEdit="1"/>
              </p:cNvSpPr>
              <p:nvPr/>
            </p:nvSpPr>
            <p:spPr>
              <a:xfrm>
                <a:off x="572269" y="23880363"/>
                <a:ext cx="4346250" cy="914400"/>
              </a:xfrm>
              <a:prstGeom prst="rect">
                <a:avLst/>
              </a:prstGeom>
              <a:blipFill>
                <a:blip r:embed="rId13"/>
                <a:stretch>
                  <a:fillRect l="-1823" t="-1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DA689300-C4DE-4441-23FF-942156BBCCF5}"/>
                  </a:ext>
                </a:extLst>
              </p:cNvPr>
              <p:cNvSpPr txBox="1"/>
              <p:nvPr/>
            </p:nvSpPr>
            <p:spPr>
              <a:xfrm>
                <a:off x="4910932" y="23880363"/>
                <a:ext cx="2813182" cy="810478"/>
              </a:xfrm>
              <a:prstGeom prst="rect">
                <a:avLst/>
              </a:prstGeom>
              <a:noFill/>
            </p:spPr>
            <p:txBody>
              <a:bodyPr wrap="square">
                <a:spAutoFit/>
              </a:bodyPr>
              <a:lstStyle/>
              <a:p>
                <a:pPr>
                  <a:lnSpc>
                    <a:spcPct val="90000"/>
                  </a:lnSpc>
                </a:pPr>
                <a14:m>
                  <m:oMath xmlns:m="http://schemas.openxmlformats.org/officeDocument/2006/math">
                    <m:r>
                      <a:rPr lang="en-US" sz="1700" i="1">
                        <a:latin typeface="Cambria Math" panose="02040503050406030204" pitchFamily="18" charset="0"/>
                      </a:rPr>
                      <m:t>𝐻</m:t>
                    </m:r>
                  </m:oMath>
                </a14:m>
                <a:r>
                  <a:rPr lang="en-GB" sz="1700" dirty="0"/>
                  <a:t>: </a:t>
                </a:r>
                <a:r>
                  <a:rPr lang="en-US" sz="1700" dirty="0"/>
                  <a:t>Horizon</a:t>
                </a:r>
              </a:p>
              <a:p>
                <a:pPr>
                  <a:lnSpc>
                    <a:spcPct val="90000"/>
                  </a:lnSpc>
                </a:pPr>
                <a14:m>
                  <m:oMath xmlns:m="http://schemas.openxmlformats.org/officeDocument/2006/math">
                    <m:sSup>
                      <m:sSupPr>
                        <m:ctrlPr>
                          <a:rPr lang="en-US" sz="1700" i="1">
                            <a:latin typeface="Cambria Math" panose="02040503050406030204" pitchFamily="18" charset="0"/>
                          </a:rPr>
                        </m:ctrlPr>
                      </m:sSupPr>
                      <m:e>
                        <m:r>
                          <a:rPr lang="en-US" sz="1700" i="1">
                            <a:latin typeface="Cambria Math" panose="02040503050406030204" pitchFamily="18" charset="0"/>
                          </a:rPr>
                          <m:t>𝛾</m:t>
                        </m:r>
                      </m:e>
                      <m:sup>
                        <m:r>
                          <a:rPr lang="en-US" sz="1700" i="1">
                            <a:latin typeface="Cambria Math" panose="02040503050406030204" pitchFamily="18" charset="0"/>
                          </a:rPr>
                          <m:t>𝑟𝑖𝑠𝑘</m:t>
                        </m:r>
                      </m:sup>
                    </m:sSup>
                  </m:oMath>
                </a14:m>
                <a:r>
                  <a:rPr lang="en-GB" sz="1700" dirty="0"/>
                  <a:t>: </a:t>
                </a:r>
                <a:r>
                  <a:rPr lang="en-US" sz="1700" dirty="0"/>
                  <a:t>Risk weight factor</a:t>
                </a:r>
              </a:p>
              <a:p>
                <a:pPr>
                  <a:lnSpc>
                    <a:spcPct val="90000"/>
                  </a:lnSpc>
                </a:pPr>
                <a14:m>
                  <m:oMath xmlns:m="http://schemas.openxmlformats.org/officeDocument/2006/math">
                    <m:sSup>
                      <m:sSupPr>
                        <m:ctrlPr>
                          <a:rPr lang="en-US" sz="1700" i="1">
                            <a:latin typeface="Cambria Math" panose="02040503050406030204" pitchFamily="18" charset="0"/>
                          </a:rPr>
                        </m:ctrlPr>
                      </m:sSupPr>
                      <m:e>
                        <m:r>
                          <a:rPr lang="en-US" sz="1700" i="1">
                            <a:latin typeface="Cambria Math" panose="02040503050406030204" pitchFamily="18" charset="0"/>
                          </a:rPr>
                          <m:t>𝛾</m:t>
                        </m:r>
                      </m:e>
                      <m:sup>
                        <m:r>
                          <a:rPr lang="en-US" sz="1700" i="1">
                            <a:latin typeface="Cambria Math" panose="02040503050406030204" pitchFamily="18" charset="0"/>
                          </a:rPr>
                          <m:t>𝑡𝑟𝑎𝑑𝑒</m:t>
                        </m:r>
                      </m:sup>
                    </m:sSup>
                  </m:oMath>
                </a14:m>
                <a:r>
                  <a:rPr lang="en-GB" sz="1700" dirty="0"/>
                  <a:t>: </a:t>
                </a:r>
                <a:r>
                  <a:rPr lang="en-US" sz="1700" dirty="0"/>
                  <a:t>Sell/buy cost</a:t>
                </a:r>
              </a:p>
            </p:txBody>
          </p:sp>
        </mc:Choice>
        <mc:Fallback>
          <p:sp>
            <p:nvSpPr>
              <p:cNvPr id="72" name="TextBox 71">
                <a:extLst>
                  <a:ext uri="{FF2B5EF4-FFF2-40B4-BE49-F238E27FC236}">
                    <a16:creationId xmlns:a16="http://schemas.microsoft.com/office/drawing/2014/main" id="{DA689300-C4DE-4441-23FF-942156BBCCF5}"/>
                  </a:ext>
                </a:extLst>
              </p:cNvPr>
              <p:cNvSpPr txBox="1">
                <a:spLocks noRot="1" noChangeAspect="1" noMove="1" noResize="1" noEditPoints="1" noAdjustHandles="1" noChangeArrowheads="1" noChangeShapeType="1" noTextEdit="1"/>
              </p:cNvSpPr>
              <p:nvPr/>
            </p:nvSpPr>
            <p:spPr>
              <a:xfrm>
                <a:off x="4910932" y="23880363"/>
                <a:ext cx="2813182" cy="810478"/>
              </a:xfrm>
              <a:prstGeom prst="rect">
                <a:avLst/>
              </a:prstGeom>
              <a:blipFill>
                <a:blip r:embed="rId14"/>
                <a:stretch>
                  <a:fillRect t="-5263" b="-9774"/>
                </a:stretch>
              </a:blipFill>
            </p:spPr>
            <p:txBody>
              <a:bodyPr/>
              <a:lstStyle/>
              <a:p>
                <a:r>
                  <a:rPr lang="en-GB">
                    <a:noFill/>
                  </a:rPr>
                  <a:t> </a:t>
                </a:r>
              </a:p>
            </p:txBody>
          </p:sp>
        </mc:Fallback>
      </mc:AlternateContent>
      <p:pic>
        <p:nvPicPr>
          <p:cNvPr id="76" name="Picture 75" descr="A qr code with a graph and candlestick chart&#10;&#10;Description automatically generated">
            <a:extLst>
              <a:ext uri="{FF2B5EF4-FFF2-40B4-BE49-F238E27FC236}">
                <a16:creationId xmlns:a16="http://schemas.microsoft.com/office/drawing/2014/main" id="{03CA65C1-F594-993D-D80A-545219561D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00427" y="6264480"/>
            <a:ext cx="1300904" cy="1300904"/>
          </a:xfrm>
          <a:prstGeom prst="rect">
            <a:avLst/>
          </a:prstGeom>
        </p:spPr>
      </p:pic>
    </p:spTree>
    <p:extLst>
      <p:ext uri="{BB962C8B-B14F-4D97-AF65-F5344CB8AC3E}">
        <p14:creationId xmlns:p14="http://schemas.microsoft.com/office/powerpoint/2010/main" val="3791244304"/>
      </p:ext>
    </p:extLst>
  </p:cSld>
  <p:clrMapOvr>
    <a:masterClrMapping/>
  </p:clrMapOvr>
</p:sld>
</file>

<file path=ppt/theme/theme1.xml><?xml version="1.0" encoding="utf-8"?>
<a:theme xmlns:a="http://schemas.openxmlformats.org/drawingml/2006/main" name="Imperial Portrait A1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7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1700" dirty="0"/>
        </a:defPPr>
      </a:lstStyle>
    </a:txDef>
  </a:objectDefaults>
  <a:extraClrSchemeLst/>
  <a:extLst>
    <a:ext uri="{05A4C25C-085E-4340-85A3-A5531E510DB2}">
      <thm15:themeFamily xmlns:thm15="http://schemas.microsoft.com/office/thememl/2012/main" name="ICL A1 Portrait Poster.potx" id="{7F38D66F-50E0-4CEA-BC13-BEE6CFEE9951}" vid="{D8A89D16-E5B9-4C34-BB3F-F926E855CB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21567A-61F4-4D56-9BB4-821C42A94B3A}">
  <we:reference id="wa200004052" version="1.0.0.2" store="en-US" storeType="OMEX"/>
  <we:alternateReferences>
    <we:reference id="WA200004052" version="1.0.0.2" store="WA200004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ICL A1 Portrait Poster</Template>
  <TotalTime>1894</TotalTime>
  <Words>908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Helvetica</vt:lpstr>
      <vt:lpstr>Imperial Portrait A1 theme</vt:lpstr>
      <vt:lpstr>Algorithmic Trading in Julia using Predictive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CASTRO IBARBURU Bruno</cp:lastModifiedBy>
  <cp:revision>33</cp:revision>
  <dcterms:created xsi:type="dcterms:W3CDTF">2019-12-19T11:29:04Z</dcterms:created>
  <dcterms:modified xsi:type="dcterms:W3CDTF">2023-09-05T19:53:07Z</dcterms:modified>
</cp:coreProperties>
</file>