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5" r:id="rId4"/>
    <p:sldId id="258" r:id="rId5"/>
    <p:sldId id="259" r:id="rId6"/>
    <p:sldId id="267" r:id="rId7"/>
    <p:sldId id="268" r:id="rId8"/>
    <p:sldId id="261" r:id="rId9"/>
    <p:sldId id="262" r:id="rId10"/>
    <p:sldId id="266"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22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2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60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166411" y="-633148"/>
            <a:ext cx="4794457" cy="87617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1" descr="crossLabLogo.png"/>
          <p:cNvPicPr preferRelativeResize="0"/>
          <p:nvPr/>
        </p:nvPicPr>
        <p:blipFill rotWithShape="1">
          <a:blip r:embed="rId13">
            <a:alphaModFix/>
          </a:blip>
          <a:srcRect/>
          <a:stretch/>
        </p:blipFill>
        <p:spPr>
          <a:xfrm>
            <a:off x="7130101" y="6226140"/>
            <a:ext cx="1556700" cy="511003"/>
          </a:xfrm>
          <a:prstGeom prst="rect">
            <a:avLst/>
          </a:prstGeom>
          <a:noFill/>
          <a:ln>
            <a:noFill/>
          </a:ln>
        </p:spPr>
      </p:pic>
      <p:pic>
        <p:nvPicPr>
          <p:cNvPr id="13" name="Google Shape;13;p1" descr="Schermata 2019-07-02 alle 11.33.44.png"/>
          <p:cNvPicPr preferRelativeResize="0"/>
          <p:nvPr/>
        </p:nvPicPr>
        <p:blipFill rotWithShape="1">
          <a:blip r:embed="rId14">
            <a:alphaModFix/>
          </a:blip>
          <a:srcRect/>
          <a:stretch/>
        </p:blipFill>
        <p:spPr>
          <a:xfrm>
            <a:off x="182742" y="6226140"/>
            <a:ext cx="2392045" cy="548860"/>
          </a:xfrm>
          <a:prstGeom prst="rect">
            <a:avLst/>
          </a:prstGeom>
          <a:noFill/>
          <a:ln>
            <a:noFill/>
          </a:ln>
        </p:spPr>
      </p:pic>
      <p:pic>
        <p:nvPicPr>
          <p:cNvPr id="14" name="Google Shape;14;p1" descr="logoUnipi.png"/>
          <p:cNvPicPr preferRelativeResize="0"/>
          <p:nvPr/>
        </p:nvPicPr>
        <p:blipFill rotWithShape="1">
          <a:blip r:embed="rId15">
            <a:alphaModFix/>
          </a:blip>
          <a:srcRect/>
          <a:stretch/>
        </p:blipFill>
        <p:spPr>
          <a:xfrm>
            <a:off x="4068848" y="6144979"/>
            <a:ext cx="1307462" cy="6964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luthfim/steam-reviews-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kaggle.com/datasets/baraazaid/pc-video-game-requirements" TargetMode="External"/><Relationship Id="rId4" Type="http://schemas.openxmlformats.org/officeDocument/2006/relationships/hyperlink" Target="https://www.kaggle.com/datasets/najzeko/steam-reviews-2021?select=steam_reviews.csv"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130425"/>
            <a:ext cx="91440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900" dirty="0"/>
              <a:t>Large-Scale and Multi-Structured Databases</a:t>
            </a:r>
            <a:br>
              <a:rPr lang="en-US" dirty="0"/>
            </a:br>
            <a:br>
              <a:rPr lang="en-US" dirty="0"/>
            </a:br>
            <a:r>
              <a:rPr lang="en-US" b="1" i="1" dirty="0"/>
              <a:t>Project Design</a:t>
            </a:r>
            <a:br>
              <a:rPr lang="en-US" b="1" i="1" dirty="0"/>
            </a:br>
            <a:r>
              <a:rPr lang="en-US" b="1" i="1" dirty="0"/>
              <a:t>PC Performance Evaluation on Games </a:t>
            </a:r>
            <a:endParaRPr sz="3300" i="1" dirty="0"/>
          </a:p>
        </p:txBody>
      </p:sp>
      <p:sp>
        <p:nvSpPr>
          <p:cNvPr id="89" name="Google Shape;89;p13"/>
          <p:cNvSpPr txBox="1">
            <a:spLocks noGrp="1"/>
          </p:cNvSpPr>
          <p:nvPr>
            <p:ph type="subTitle" idx="1"/>
          </p:nvPr>
        </p:nvSpPr>
        <p:spPr>
          <a:xfrm>
            <a:off x="1371600" y="5066950"/>
            <a:ext cx="6400800" cy="5718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sz="2400" dirty="0"/>
              <a:t>Bruno Augusto Casu Pereira De Sousa</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Software Architecture Preliminary Idea</a:t>
            </a:r>
            <a:endParaRPr dirty="0"/>
          </a:p>
        </p:txBody>
      </p:sp>
      <p:sp>
        <p:nvSpPr>
          <p:cNvPr id="133" name="Google Shape;133;p21"/>
          <p:cNvSpPr txBox="1"/>
          <p:nvPr/>
        </p:nvSpPr>
        <p:spPr>
          <a:xfrm>
            <a:off x="586930" y="1233093"/>
            <a:ext cx="8180614" cy="6462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selected DBMS for the Document DB proposed is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MongoDB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and the application will be developed using Python and the available library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pymongo</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33;p21">
            <a:extLst>
              <a:ext uri="{FF2B5EF4-FFF2-40B4-BE49-F238E27FC236}">
                <a16:creationId xmlns:a16="http://schemas.microsoft.com/office/drawing/2014/main" id="{AC09529D-CE8F-FBDD-948A-CF01CCD129B8}"/>
              </a:ext>
            </a:extLst>
          </p:cNvPr>
          <p:cNvSpPr txBox="1"/>
          <p:nvPr/>
        </p:nvSpPr>
        <p:spPr>
          <a:xfrm>
            <a:off x="586930" y="1938223"/>
            <a:ext cx="8180614" cy="6462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DBMS for the Key-Value DB proposed is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Redis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and the application will be developed using Python and the available library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redis-py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Fluxograma: Disco Magnético 5">
            <a:extLst>
              <a:ext uri="{FF2B5EF4-FFF2-40B4-BE49-F238E27FC236}">
                <a16:creationId xmlns:a16="http://schemas.microsoft.com/office/drawing/2014/main" id="{A305D41A-870A-207D-79E7-BA121723E626}"/>
              </a:ext>
            </a:extLst>
          </p:cNvPr>
          <p:cNvSpPr/>
          <p:nvPr/>
        </p:nvSpPr>
        <p:spPr>
          <a:xfrm>
            <a:off x="6712426" y="4805862"/>
            <a:ext cx="566694" cy="6462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Fluxograma: Disco Magnético 6">
            <a:extLst>
              <a:ext uri="{FF2B5EF4-FFF2-40B4-BE49-F238E27FC236}">
                <a16:creationId xmlns:a16="http://schemas.microsoft.com/office/drawing/2014/main" id="{5674D7D9-8067-FDE5-859D-426064F3368E}"/>
              </a:ext>
            </a:extLst>
          </p:cNvPr>
          <p:cNvSpPr/>
          <p:nvPr/>
        </p:nvSpPr>
        <p:spPr>
          <a:xfrm>
            <a:off x="5916234" y="5799795"/>
            <a:ext cx="566694" cy="6462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Cubo 7">
            <a:extLst>
              <a:ext uri="{FF2B5EF4-FFF2-40B4-BE49-F238E27FC236}">
                <a16:creationId xmlns:a16="http://schemas.microsoft.com/office/drawing/2014/main" id="{57D5F96C-2905-D992-9E69-133EF16317EF}"/>
              </a:ext>
            </a:extLst>
          </p:cNvPr>
          <p:cNvSpPr/>
          <p:nvPr/>
        </p:nvSpPr>
        <p:spPr>
          <a:xfrm>
            <a:off x="6395734" y="4560071"/>
            <a:ext cx="486561" cy="74662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lumMod val="75000"/>
                </a:srgbClr>
              </a:solidFill>
              <a:effectLst/>
              <a:uLnTx/>
              <a:uFillTx/>
              <a:latin typeface="Arial"/>
              <a:ea typeface="+mn-ea"/>
              <a:cs typeface="+mn-cs"/>
              <a:sym typeface="Arial"/>
            </a:endParaRPr>
          </a:p>
        </p:txBody>
      </p:sp>
      <p:sp>
        <p:nvSpPr>
          <p:cNvPr id="10" name="Cubo 9">
            <a:extLst>
              <a:ext uri="{FF2B5EF4-FFF2-40B4-BE49-F238E27FC236}">
                <a16:creationId xmlns:a16="http://schemas.microsoft.com/office/drawing/2014/main" id="{F5EB04D7-67FC-1F26-131C-EB6C8E34F9D1}"/>
              </a:ext>
            </a:extLst>
          </p:cNvPr>
          <p:cNvSpPr/>
          <p:nvPr/>
        </p:nvSpPr>
        <p:spPr>
          <a:xfrm>
            <a:off x="4085439" y="3729924"/>
            <a:ext cx="486561" cy="74662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lumMod val="75000"/>
                </a:srgbClr>
              </a:solidFill>
              <a:effectLst/>
              <a:uLnTx/>
              <a:uFillTx/>
              <a:latin typeface="Arial"/>
              <a:ea typeface="+mn-ea"/>
              <a:cs typeface="+mn-cs"/>
              <a:sym typeface="Arial"/>
            </a:endParaRPr>
          </a:p>
        </p:txBody>
      </p:sp>
      <p:sp>
        <p:nvSpPr>
          <p:cNvPr id="11" name="CaixaDeTexto 10">
            <a:extLst>
              <a:ext uri="{FF2B5EF4-FFF2-40B4-BE49-F238E27FC236}">
                <a16:creationId xmlns:a16="http://schemas.microsoft.com/office/drawing/2014/main" id="{965F46F9-F288-3197-5523-4263FFF2FAD2}"/>
              </a:ext>
            </a:extLst>
          </p:cNvPr>
          <p:cNvSpPr txBox="1"/>
          <p:nvPr/>
        </p:nvSpPr>
        <p:spPr>
          <a:xfrm>
            <a:off x="3452716" y="3213772"/>
            <a:ext cx="157713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Application Server</a:t>
            </a:r>
          </a:p>
        </p:txBody>
      </p:sp>
      <p:sp>
        <p:nvSpPr>
          <p:cNvPr id="12" name="CaixaDeTexto 11">
            <a:extLst>
              <a:ext uri="{FF2B5EF4-FFF2-40B4-BE49-F238E27FC236}">
                <a16:creationId xmlns:a16="http://schemas.microsoft.com/office/drawing/2014/main" id="{94864608-C365-D72B-6CEE-E5476BDBA426}"/>
              </a:ext>
            </a:extLst>
          </p:cNvPr>
          <p:cNvSpPr txBox="1"/>
          <p:nvPr/>
        </p:nvSpPr>
        <p:spPr>
          <a:xfrm>
            <a:off x="1791994" y="4406182"/>
            <a:ext cx="76990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User</a:t>
            </a:r>
          </a:p>
        </p:txBody>
      </p:sp>
      <p:pic>
        <p:nvPicPr>
          <p:cNvPr id="14" name="Imagem 13">
            <a:extLst>
              <a:ext uri="{FF2B5EF4-FFF2-40B4-BE49-F238E27FC236}">
                <a16:creationId xmlns:a16="http://schemas.microsoft.com/office/drawing/2014/main" id="{5711DEEC-B2E5-5459-D915-EB1BD195BAE9}"/>
              </a:ext>
            </a:extLst>
          </p:cNvPr>
          <p:cNvPicPr>
            <a:picLocks noChangeAspect="1"/>
          </p:cNvPicPr>
          <p:nvPr/>
        </p:nvPicPr>
        <p:blipFill>
          <a:blip r:embed="rId3"/>
          <a:stretch>
            <a:fillRect/>
          </a:stretch>
        </p:blipFill>
        <p:spPr>
          <a:xfrm>
            <a:off x="1746596" y="3699752"/>
            <a:ext cx="860705" cy="784352"/>
          </a:xfrm>
          <a:prstGeom prst="rect">
            <a:avLst/>
          </a:prstGeom>
        </p:spPr>
      </p:pic>
      <p:sp>
        <p:nvSpPr>
          <p:cNvPr id="18" name="Cubo 17">
            <a:extLst>
              <a:ext uri="{FF2B5EF4-FFF2-40B4-BE49-F238E27FC236}">
                <a16:creationId xmlns:a16="http://schemas.microsoft.com/office/drawing/2014/main" id="{B6F1CE40-136B-1842-3D6E-C7C278D08552}"/>
              </a:ext>
            </a:extLst>
          </p:cNvPr>
          <p:cNvSpPr/>
          <p:nvPr/>
        </p:nvSpPr>
        <p:spPr>
          <a:xfrm>
            <a:off x="5593327" y="5515478"/>
            <a:ext cx="486561" cy="74662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lumMod val="75000"/>
                </a:srgbClr>
              </a:solidFill>
              <a:effectLst/>
              <a:uLnTx/>
              <a:uFillTx/>
              <a:latin typeface="Arial"/>
              <a:ea typeface="+mn-ea"/>
              <a:cs typeface="+mn-cs"/>
              <a:sym typeface="Arial"/>
            </a:endParaRPr>
          </a:p>
        </p:txBody>
      </p:sp>
      <p:pic>
        <p:nvPicPr>
          <p:cNvPr id="21" name="Imagem 20">
            <a:extLst>
              <a:ext uri="{FF2B5EF4-FFF2-40B4-BE49-F238E27FC236}">
                <a16:creationId xmlns:a16="http://schemas.microsoft.com/office/drawing/2014/main" id="{6416F2FE-3DA5-08BF-50AD-13E8AA219965}"/>
              </a:ext>
            </a:extLst>
          </p:cNvPr>
          <p:cNvPicPr>
            <a:picLocks noChangeAspect="1"/>
          </p:cNvPicPr>
          <p:nvPr/>
        </p:nvPicPr>
        <p:blipFill>
          <a:blip r:embed="rId4"/>
          <a:stretch>
            <a:fillRect/>
          </a:stretch>
        </p:blipFill>
        <p:spPr>
          <a:xfrm>
            <a:off x="4626410" y="3580747"/>
            <a:ext cx="533137" cy="552642"/>
          </a:xfrm>
          <a:prstGeom prst="rect">
            <a:avLst/>
          </a:prstGeom>
        </p:spPr>
      </p:pic>
      <p:sp>
        <p:nvSpPr>
          <p:cNvPr id="22" name="CaixaDeTexto 21">
            <a:extLst>
              <a:ext uri="{FF2B5EF4-FFF2-40B4-BE49-F238E27FC236}">
                <a16:creationId xmlns:a16="http://schemas.microsoft.com/office/drawing/2014/main" id="{D4BFBD3D-E0E7-D69F-8760-C26A4128B22F}"/>
              </a:ext>
            </a:extLst>
          </p:cNvPr>
          <p:cNvSpPr txBox="1"/>
          <p:nvPr/>
        </p:nvSpPr>
        <p:spPr>
          <a:xfrm>
            <a:off x="4957129" y="3701679"/>
            <a:ext cx="157713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Redis master</a:t>
            </a:r>
          </a:p>
        </p:txBody>
      </p:sp>
      <p:cxnSp>
        <p:nvCxnSpPr>
          <p:cNvPr id="24" name="Conector de Seta Reta 23">
            <a:extLst>
              <a:ext uri="{FF2B5EF4-FFF2-40B4-BE49-F238E27FC236}">
                <a16:creationId xmlns:a16="http://schemas.microsoft.com/office/drawing/2014/main" id="{7B8FE51E-93D5-4717-2B8D-F27848338688}"/>
              </a:ext>
            </a:extLst>
          </p:cNvPr>
          <p:cNvCxnSpPr>
            <a:cxnSpLocks/>
          </p:cNvCxnSpPr>
          <p:nvPr/>
        </p:nvCxnSpPr>
        <p:spPr>
          <a:xfrm>
            <a:off x="4798503" y="4376214"/>
            <a:ext cx="811416" cy="1030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199363BD-079B-DD3B-4395-0B7116651CA8}"/>
              </a:ext>
            </a:extLst>
          </p:cNvPr>
          <p:cNvCxnSpPr>
            <a:cxnSpLocks/>
            <a:endCxn id="8" idx="2"/>
          </p:cNvCxnSpPr>
          <p:nvPr/>
        </p:nvCxnSpPr>
        <p:spPr>
          <a:xfrm>
            <a:off x="4798503" y="4358405"/>
            <a:ext cx="1597231" cy="635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25E46D8D-E976-2094-5105-8FC0A1C40E51}"/>
              </a:ext>
            </a:extLst>
          </p:cNvPr>
          <p:cNvCxnSpPr>
            <a:cxnSpLocks/>
            <a:stCxn id="14" idx="3"/>
          </p:cNvCxnSpPr>
          <p:nvPr/>
        </p:nvCxnSpPr>
        <p:spPr>
          <a:xfrm>
            <a:off x="2607301" y="4091928"/>
            <a:ext cx="142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8" name="Picture 2" descr="What is MongoDB? NoSQL database explained in an easy way.">
            <a:extLst>
              <a:ext uri="{FF2B5EF4-FFF2-40B4-BE49-F238E27FC236}">
                <a16:creationId xmlns:a16="http://schemas.microsoft.com/office/drawing/2014/main" id="{E2D942C0-A457-313B-420E-E7FAD7855C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281" y="4120248"/>
            <a:ext cx="486561" cy="654414"/>
          </a:xfrm>
          <a:prstGeom prst="rect">
            <a:avLst/>
          </a:prstGeom>
          <a:noFill/>
          <a:extLst>
            <a:ext uri="{909E8E84-426E-40DD-AFC4-6F175D3DCCD1}">
              <a14:hiddenFill xmlns:a14="http://schemas.microsoft.com/office/drawing/2010/main">
                <a:solidFill>
                  <a:srgbClr val="FFFFFF"/>
                </a:solidFill>
              </a14:hiddenFill>
            </a:ext>
          </a:extLst>
        </p:spPr>
      </p:pic>
      <p:sp>
        <p:nvSpPr>
          <p:cNvPr id="129" name="CaixaDeTexto 128">
            <a:extLst>
              <a:ext uri="{FF2B5EF4-FFF2-40B4-BE49-F238E27FC236}">
                <a16:creationId xmlns:a16="http://schemas.microsoft.com/office/drawing/2014/main" id="{6C24137E-AAEE-8707-6F2E-69EC2DF57EFC}"/>
              </a:ext>
            </a:extLst>
          </p:cNvPr>
          <p:cNvSpPr txBox="1"/>
          <p:nvPr/>
        </p:nvSpPr>
        <p:spPr>
          <a:xfrm>
            <a:off x="3617031" y="4697994"/>
            <a:ext cx="157713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MongoDB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master</a:t>
            </a:r>
          </a:p>
        </p:txBody>
      </p:sp>
      <p:sp>
        <p:nvSpPr>
          <p:cNvPr id="136" name="CaixaDeTexto 135">
            <a:extLst>
              <a:ext uri="{FF2B5EF4-FFF2-40B4-BE49-F238E27FC236}">
                <a16:creationId xmlns:a16="http://schemas.microsoft.com/office/drawing/2014/main" id="{E5351910-70D5-12E6-D933-0C060B583408}"/>
              </a:ext>
            </a:extLst>
          </p:cNvPr>
          <p:cNvSpPr txBox="1"/>
          <p:nvPr/>
        </p:nvSpPr>
        <p:spPr>
          <a:xfrm>
            <a:off x="5878484" y="4185595"/>
            <a:ext cx="157713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replicas</a:t>
            </a:r>
          </a:p>
        </p:txBody>
      </p:sp>
      <p:sp>
        <p:nvSpPr>
          <p:cNvPr id="2" name="CaixaDeTexto 1">
            <a:extLst>
              <a:ext uri="{FF2B5EF4-FFF2-40B4-BE49-F238E27FC236}">
                <a16:creationId xmlns:a16="http://schemas.microsoft.com/office/drawing/2014/main" id="{D5549180-0A17-7146-C6BF-D30809BA427E}"/>
              </a:ext>
            </a:extLst>
          </p:cNvPr>
          <p:cNvSpPr txBox="1"/>
          <p:nvPr/>
        </p:nvSpPr>
        <p:spPr>
          <a:xfrm>
            <a:off x="2476972" y="5829732"/>
            <a:ext cx="97574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Manager</a:t>
            </a:r>
          </a:p>
        </p:txBody>
      </p:sp>
      <p:pic>
        <p:nvPicPr>
          <p:cNvPr id="3" name="Imagem 2">
            <a:extLst>
              <a:ext uri="{FF2B5EF4-FFF2-40B4-BE49-F238E27FC236}">
                <a16:creationId xmlns:a16="http://schemas.microsoft.com/office/drawing/2014/main" id="{83A6FC77-2905-33F8-61BC-CA846D37CA97}"/>
              </a:ext>
            </a:extLst>
          </p:cNvPr>
          <p:cNvPicPr>
            <a:picLocks noChangeAspect="1"/>
          </p:cNvPicPr>
          <p:nvPr/>
        </p:nvPicPr>
        <p:blipFill>
          <a:blip r:embed="rId3"/>
          <a:stretch>
            <a:fillRect/>
          </a:stretch>
        </p:blipFill>
        <p:spPr>
          <a:xfrm>
            <a:off x="2431575" y="5123302"/>
            <a:ext cx="860705" cy="784352"/>
          </a:xfrm>
          <a:prstGeom prst="rect">
            <a:avLst/>
          </a:prstGeom>
        </p:spPr>
      </p:pic>
      <p:cxnSp>
        <p:nvCxnSpPr>
          <p:cNvPr id="4" name="Conector de Seta Reta 3">
            <a:extLst>
              <a:ext uri="{FF2B5EF4-FFF2-40B4-BE49-F238E27FC236}">
                <a16:creationId xmlns:a16="http://schemas.microsoft.com/office/drawing/2014/main" id="{767BBDA6-8C2B-E76B-488A-C8F07B18A563}"/>
              </a:ext>
            </a:extLst>
          </p:cNvPr>
          <p:cNvCxnSpPr>
            <a:cxnSpLocks/>
          </p:cNvCxnSpPr>
          <p:nvPr/>
        </p:nvCxnSpPr>
        <p:spPr>
          <a:xfrm flipV="1">
            <a:off x="3169328" y="4560071"/>
            <a:ext cx="769908" cy="746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3A43D825-F0EB-F25C-B509-4E7BDCEEB804}"/>
              </a:ext>
            </a:extLst>
          </p:cNvPr>
          <p:cNvCxnSpPr>
            <a:cxnSpLocks/>
            <a:stCxn id="3" idx="3"/>
          </p:cNvCxnSpPr>
          <p:nvPr/>
        </p:nvCxnSpPr>
        <p:spPr>
          <a:xfrm>
            <a:off x="3292280" y="5515478"/>
            <a:ext cx="2218573" cy="22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Application Highlights</a:t>
            </a:r>
            <a:endParaRPr/>
          </a:p>
        </p:txBody>
      </p:sp>
      <p:sp>
        <p:nvSpPr>
          <p:cNvPr id="95" name="Google Shape;95;p14"/>
          <p:cNvSpPr txBox="1"/>
          <p:nvPr/>
        </p:nvSpPr>
        <p:spPr>
          <a:xfrm>
            <a:off x="424543" y="1404256"/>
            <a:ext cx="8343900" cy="4247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dirty="0">
                <a:solidFill>
                  <a:schemeClr val="dk1"/>
                </a:solidFill>
                <a:latin typeface="Calibri"/>
                <a:ea typeface="Calibri"/>
                <a:cs typeface="Calibri"/>
                <a:sym typeface="Calibri"/>
              </a:rPr>
              <a:t>The application proposed in this project is a platform for PC systems performance evaluation for Games. This type of system is useful as often when a new game is released many consumers asks questions like “Can I Run It?” or “What do I need to Run It?”.</a:t>
            </a:r>
          </a:p>
          <a:p>
            <a:pPr marL="0" marR="0" lvl="0" indent="0" algn="just" rtl="0">
              <a:spcBef>
                <a:spcPts val="0"/>
              </a:spcBef>
              <a:spcAft>
                <a:spcPts val="0"/>
              </a:spcAft>
              <a:buNone/>
            </a:pPr>
            <a:endParaRPr lang="en-US" sz="1800" i="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i="1" dirty="0">
                <a:solidFill>
                  <a:schemeClr val="dk1"/>
                </a:solidFill>
                <a:latin typeface="Calibri"/>
                <a:ea typeface="Calibri"/>
                <a:cs typeface="Calibri"/>
                <a:sym typeface="Calibri"/>
              </a:rPr>
              <a:t>In the proposed platform users will be able to browser trending games and check the system requirements, in terms of CPU, GPU and memory, to run those games.</a:t>
            </a:r>
          </a:p>
          <a:p>
            <a:pPr marL="0" marR="0" lvl="0" indent="0" algn="just" rtl="0">
              <a:spcBef>
                <a:spcPts val="0"/>
              </a:spcBef>
              <a:spcAft>
                <a:spcPts val="0"/>
              </a:spcAft>
              <a:buNone/>
            </a:pPr>
            <a:endParaRPr lang="en-US" sz="1800" i="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i="1" dirty="0">
                <a:solidFill>
                  <a:schemeClr val="dk1"/>
                </a:solidFill>
                <a:latin typeface="Calibri"/>
                <a:cs typeface="Calibri"/>
                <a:sym typeface="Calibri"/>
              </a:rPr>
              <a:t>Also, users can submit their own system configuration (CPU model, etc.) and check if the system can run one or more specified games (meet the game system requirements). In the case of not meeting the requirements the application will suggest some hardware upgrades for the user. The User can also use the platform to check benchmarks and compare the PC components performance.</a:t>
            </a: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Application Highlights</a:t>
            </a:r>
            <a:endParaRPr/>
          </a:p>
        </p:txBody>
      </p:sp>
      <p:sp>
        <p:nvSpPr>
          <p:cNvPr id="95" name="Google Shape;95;p14"/>
          <p:cNvSpPr txBox="1"/>
          <p:nvPr/>
        </p:nvSpPr>
        <p:spPr>
          <a:xfrm>
            <a:off x="424543" y="1404256"/>
            <a:ext cx="8343900"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latin typeface="Calibri"/>
                <a:ea typeface="Calibri"/>
                <a:cs typeface="Calibri"/>
                <a:sym typeface="Calibri"/>
              </a:rPr>
              <a:t>Features:</a:t>
            </a:r>
          </a:p>
          <a:p>
            <a:pPr marL="342900" marR="0" lvl="0" indent="-342900" algn="l" rtl="0">
              <a:spcBef>
                <a:spcPts val="0"/>
              </a:spcBef>
              <a:spcAft>
                <a:spcPts val="0"/>
              </a:spcAft>
              <a:buFont typeface="+mj-lt"/>
              <a:buAutoNum type="arabicPeriod"/>
            </a:pPr>
            <a:r>
              <a:rPr lang="en-US" sz="1800" i="1" dirty="0">
                <a:solidFill>
                  <a:schemeClr val="dk1"/>
                </a:solidFill>
                <a:latin typeface="Calibri"/>
                <a:cs typeface="Calibri"/>
                <a:sym typeface="Calibri"/>
              </a:rPr>
              <a:t>A User can browser the recent trending games</a:t>
            </a:r>
            <a:endParaRPr lang="en-US" i="1" dirty="0"/>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check the PC system requirements for a game</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check the details of a PC component</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compare the specifications and benchmarks for 2 selected components</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submit his PC system configurations and see its performance evaluation in the trending games</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A User can include one or more games in its submission and see his system performance on those games</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The Manager can add/update games and its review and score info</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The Manager can add/update a component and its benchmark score</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The Manager can add a new game and its system requirements info</a:t>
            </a:r>
          </a:p>
          <a:p>
            <a:pPr marL="342900" marR="0" lvl="0" indent="-342900" algn="l" rtl="0">
              <a:spcBef>
                <a:spcPts val="0"/>
              </a:spcBef>
              <a:spcAft>
                <a:spcPts val="0"/>
              </a:spcAft>
              <a:buFont typeface="+mj-lt"/>
              <a:buAutoNum type="arabicPeriod"/>
            </a:pPr>
            <a:r>
              <a:rPr lang="en-US" sz="1800" i="1" dirty="0">
                <a:solidFill>
                  <a:schemeClr val="dk1"/>
                </a:solidFill>
                <a:latin typeface="Calibri"/>
                <a:ea typeface="Calibri"/>
                <a:cs typeface="Calibri"/>
                <a:sym typeface="Calibri"/>
              </a:rPr>
              <a:t>The Manager can check the systems statistics (popular components)</a:t>
            </a: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852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82741" y="90093"/>
            <a:ext cx="8761797" cy="68220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2400" dirty="0"/>
              <a:t>Actors and main supported functionalities</a:t>
            </a:r>
            <a:endParaRPr sz="2400" dirty="0"/>
          </a:p>
        </p:txBody>
      </p:sp>
      <p:pic>
        <p:nvPicPr>
          <p:cNvPr id="3" name="Imagem 2" descr="Diagrama&#10;&#10;Descrição gerada automaticamente">
            <a:extLst>
              <a:ext uri="{FF2B5EF4-FFF2-40B4-BE49-F238E27FC236}">
                <a16:creationId xmlns:a16="http://schemas.microsoft.com/office/drawing/2014/main" id="{928B4E34-2183-4EA2-2ECB-0837D151C6B4}"/>
              </a:ext>
            </a:extLst>
          </p:cNvPr>
          <p:cNvPicPr>
            <a:picLocks noChangeAspect="1"/>
          </p:cNvPicPr>
          <p:nvPr/>
        </p:nvPicPr>
        <p:blipFill>
          <a:blip r:embed="rId3"/>
          <a:stretch>
            <a:fillRect/>
          </a:stretch>
        </p:blipFill>
        <p:spPr>
          <a:xfrm>
            <a:off x="830166" y="682204"/>
            <a:ext cx="7483668" cy="60857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82741" y="90093"/>
            <a:ext cx="8761797" cy="85094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Dataset Description</a:t>
            </a:r>
            <a:endParaRPr dirty="0"/>
          </a:p>
        </p:txBody>
      </p:sp>
      <p:sp>
        <p:nvSpPr>
          <p:cNvPr id="107" name="Google Shape;107;p16"/>
          <p:cNvSpPr txBox="1"/>
          <p:nvPr/>
        </p:nvSpPr>
        <p:spPr>
          <a:xfrm>
            <a:off x="326980" y="878536"/>
            <a:ext cx="8349029" cy="52629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Source: </a:t>
            </a:r>
          </a:p>
          <a:p>
            <a:pPr marL="0" marR="0" lvl="0" indent="0" algn="l" rtl="0">
              <a:spcBef>
                <a:spcPts val="0"/>
              </a:spcBef>
              <a:spcAft>
                <a:spcPts val="0"/>
              </a:spcAft>
              <a:buNone/>
            </a:pPr>
            <a:r>
              <a:rPr lang="en-US" sz="1600" i="1" dirty="0">
                <a:solidFill>
                  <a:schemeClr val="dk1"/>
                </a:solidFill>
                <a:latin typeface="Calibri"/>
                <a:cs typeface="Calibri"/>
                <a:sym typeface="Calibri"/>
              </a:rPr>
              <a:t>Game Reviews (steam)</a:t>
            </a:r>
          </a:p>
          <a:p>
            <a:pPr marL="0" marR="0" lvl="0" indent="0" algn="l" rtl="0">
              <a:spcBef>
                <a:spcPts val="0"/>
              </a:spcBef>
              <a:spcAft>
                <a:spcPts val="0"/>
              </a:spcAft>
              <a:buNone/>
            </a:pPr>
            <a:r>
              <a:rPr lang="en-US" sz="1600" i="1" dirty="0">
                <a:solidFill>
                  <a:schemeClr val="dk1"/>
                </a:solidFill>
                <a:latin typeface="Calibri"/>
                <a:cs typeface="Calibri"/>
                <a:sym typeface="Calibri"/>
                <a:hlinkClick r:id="rId3"/>
              </a:rPr>
              <a:t>https://www.kaggle.com/datasets/luthfim/steam-reviews-dataset</a:t>
            </a:r>
            <a:endParaRPr lang="en-US" sz="1600" i="1" dirty="0">
              <a:solidFill>
                <a:schemeClr val="dk1"/>
              </a:solidFill>
              <a:latin typeface="Calibri"/>
              <a:cs typeface="Calibri"/>
              <a:sym typeface="Calibri"/>
            </a:endParaRPr>
          </a:p>
          <a:p>
            <a:pPr marL="0" marR="0" lvl="0" indent="0" algn="l" rtl="0">
              <a:spcBef>
                <a:spcPts val="0"/>
              </a:spcBef>
              <a:spcAft>
                <a:spcPts val="0"/>
              </a:spcAft>
              <a:buNone/>
            </a:pPr>
            <a:r>
              <a:rPr lang="en-US" sz="1600" i="1" dirty="0">
                <a:solidFill>
                  <a:schemeClr val="dk1"/>
                </a:solidFill>
                <a:latin typeface="Calibri"/>
                <a:cs typeface="Calibri"/>
                <a:sym typeface="Calibri"/>
                <a:hlinkClick r:id="rId4"/>
              </a:rPr>
              <a:t>https://www.kaggle.com/datasets/najzeko/steam-reviews-2021?select=steam_reviews.csv</a:t>
            </a:r>
            <a:endParaRPr lang="en-US" sz="1600" i="1" dirty="0">
              <a:solidFill>
                <a:schemeClr val="dk1"/>
              </a:solidFill>
              <a:latin typeface="Calibri"/>
              <a:cs typeface="Calibri"/>
              <a:sym typeface="Calibri"/>
            </a:endParaRPr>
          </a:p>
          <a:p>
            <a:pPr marL="0" marR="0" lvl="0" indent="0" algn="l" rtl="0">
              <a:spcBef>
                <a:spcPts val="0"/>
              </a:spcBef>
              <a:spcAft>
                <a:spcPts val="0"/>
              </a:spcAft>
              <a:buNone/>
            </a:pPr>
            <a:endParaRPr lang="en-US" sz="1600" i="1" dirty="0">
              <a:solidFill>
                <a:schemeClr val="dk1"/>
              </a:solidFill>
              <a:latin typeface="Calibri"/>
              <a:cs typeface="Calibri"/>
              <a:sym typeface="Calibri"/>
            </a:endParaRPr>
          </a:p>
          <a:p>
            <a:pPr marL="0" marR="0" lvl="0" indent="0" algn="l" rtl="0">
              <a:spcBef>
                <a:spcPts val="0"/>
              </a:spcBef>
              <a:spcAft>
                <a:spcPts val="0"/>
              </a:spcAft>
              <a:buNone/>
            </a:pPr>
            <a:r>
              <a:rPr lang="en-US" sz="1600" dirty="0">
                <a:latin typeface="Calibri" panose="020F0502020204030204" pitchFamily="34" charset="0"/>
                <a:cs typeface="Calibri" panose="020F0502020204030204" pitchFamily="34" charset="0"/>
              </a:rPr>
              <a:t>Game System Requirements</a:t>
            </a:r>
            <a:endParaRPr sz="16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600" i="1" dirty="0">
                <a:solidFill>
                  <a:schemeClr val="bg2">
                    <a:lumMod val="60000"/>
                    <a:lumOff val="40000"/>
                  </a:schemeClr>
                </a:solidFill>
                <a:latin typeface="Calibri"/>
                <a:cs typeface="Calibri"/>
                <a:sym typeface="Calibri"/>
                <a:hlinkClick r:id="rId5"/>
              </a:rPr>
              <a:t>https://www.kaggle.com/datasets/baraazaid/pc-video-game-requirements</a:t>
            </a:r>
            <a:endParaRPr lang="en-US" sz="1600" i="1" dirty="0">
              <a:solidFill>
                <a:schemeClr val="bg2">
                  <a:lumMod val="60000"/>
                  <a:lumOff val="40000"/>
                </a:schemeClr>
              </a:solidFill>
              <a:latin typeface="Calibri"/>
              <a:cs typeface="Calibri"/>
              <a:sym typeface="Calibri"/>
            </a:endParaRP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Description: </a:t>
            </a:r>
            <a:r>
              <a:rPr lang="en-US" sz="1600" i="1" dirty="0">
                <a:solidFill>
                  <a:schemeClr val="dk1"/>
                </a:solidFill>
                <a:latin typeface="Calibri"/>
                <a:ea typeface="Calibri"/>
                <a:cs typeface="Calibri"/>
                <a:sym typeface="Calibri"/>
              </a:rPr>
              <a:t>The Game Info and Scores dataset contains a brief description of the games, as well as some metrics to evaluate the game quality and relevance (Metacritic score and number of articles available). The Game Reviews dataset contains the Steam data on the max. number of concurrent players that were playing a game, as well as the number of positive reviews.</a:t>
            </a:r>
            <a:endParaRPr lang="en-US" sz="16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Volume: </a:t>
            </a:r>
            <a:r>
              <a:rPr lang="en-US" sz="1600" i="1" dirty="0">
                <a:solidFill>
                  <a:schemeClr val="dk1"/>
                </a:solidFill>
                <a:latin typeface="Calibri"/>
                <a:ea typeface="Calibri"/>
                <a:cs typeface="Calibri"/>
                <a:sym typeface="Calibri"/>
              </a:rPr>
              <a:t>Game Reviews (132MB); </a:t>
            </a:r>
            <a:r>
              <a:rPr lang="en-US" sz="1600" i="1" dirty="0">
                <a:solidFill>
                  <a:schemeClr val="dk1"/>
                </a:solidFill>
                <a:latin typeface="Calibri"/>
                <a:cs typeface="Calibri"/>
              </a:rPr>
              <a:t>System Requirements (19MB)</a:t>
            </a:r>
            <a:endParaRPr sz="1600" i="1" dirty="0">
              <a:solidFill>
                <a:schemeClr val="dk1"/>
              </a:solidFill>
              <a:latin typeface="Calibri"/>
              <a:cs typeface="Calibri"/>
            </a:endParaRP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Variety</a:t>
            </a:r>
            <a:r>
              <a:rPr lang="en-US" sz="1600" dirty="0">
                <a:solidFill>
                  <a:schemeClr val="dk1"/>
                </a:solidFill>
                <a:latin typeface="Calibri"/>
                <a:ea typeface="Calibri"/>
                <a:cs typeface="Calibri"/>
                <a:sym typeface="Calibri"/>
              </a:rPr>
              <a:t>: The Game Info and Scores dataset has a different format than the Steam Reviews, as they use different metrics to evaluate the games.</a:t>
            </a:r>
            <a:endParaRPr sz="1600" dirty="0"/>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Velocity/Variability</a:t>
            </a:r>
            <a:r>
              <a:rPr lang="en-US" sz="1600" dirty="0">
                <a:solidFill>
                  <a:schemeClr val="dk1"/>
                </a:solidFill>
                <a:latin typeface="Calibri"/>
                <a:ea typeface="Calibri"/>
                <a:cs typeface="Calibri"/>
                <a:sym typeface="Calibri"/>
              </a:rPr>
              <a:t>: Scores and the number of reviews contained in the dataset, for example, need to be frequently updated to identify top trending games.</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82741" y="90094"/>
            <a:ext cx="8761797" cy="41324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Preliminary UML Class Diagram</a:t>
            </a:r>
            <a:endParaRPr dirty="0"/>
          </a:p>
        </p:txBody>
      </p:sp>
    </p:spTree>
    <p:extLst>
      <p:ext uri="{BB962C8B-B14F-4D97-AF65-F5344CB8AC3E}">
        <p14:creationId xmlns:p14="http://schemas.microsoft.com/office/powerpoint/2010/main" val="273235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82741" y="90094"/>
            <a:ext cx="8761797" cy="41324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Preliminary UML Class Diagram</a:t>
            </a:r>
            <a:endParaRPr dirty="0"/>
          </a:p>
        </p:txBody>
      </p:sp>
      <p:pic>
        <p:nvPicPr>
          <p:cNvPr id="4" name="Imagem 3" descr="Diagrama, Esquemático&#10;&#10;Descrição gerada automaticamente">
            <a:extLst>
              <a:ext uri="{FF2B5EF4-FFF2-40B4-BE49-F238E27FC236}">
                <a16:creationId xmlns:a16="http://schemas.microsoft.com/office/drawing/2014/main" id="{29FD29EC-2E5E-7B94-DFB1-2D9ECE49849D}"/>
              </a:ext>
            </a:extLst>
          </p:cNvPr>
          <p:cNvPicPr>
            <a:picLocks noChangeAspect="1"/>
          </p:cNvPicPr>
          <p:nvPr/>
        </p:nvPicPr>
        <p:blipFill>
          <a:blip r:embed="rId3"/>
          <a:stretch>
            <a:fillRect/>
          </a:stretch>
        </p:blipFill>
        <p:spPr>
          <a:xfrm>
            <a:off x="800700" y="688248"/>
            <a:ext cx="7542599" cy="6079658"/>
          </a:xfrm>
          <a:prstGeom prst="rect">
            <a:avLst/>
          </a:prstGeom>
        </p:spPr>
      </p:pic>
    </p:spTree>
    <p:extLst>
      <p:ext uri="{BB962C8B-B14F-4D97-AF65-F5344CB8AC3E}">
        <p14:creationId xmlns:p14="http://schemas.microsoft.com/office/powerpoint/2010/main" val="421009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182741" y="90093"/>
            <a:ext cx="8761797" cy="78844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Requirements and Entities </a:t>
            </a:r>
            <a:br>
              <a:rPr lang="en-US" dirty="0"/>
            </a:br>
            <a:r>
              <a:rPr lang="en-US" dirty="0"/>
              <a:t>handled by Document DB</a:t>
            </a:r>
            <a:endParaRPr dirty="0"/>
          </a:p>
        </p:txBody>
      </p:sp>
      <p:sp>
        <p:nvSpPr>
          <p:cNvPr id="2" name="Google Shape;107;p16">
            <a:extLst>
              <a:ext uri="{FF2B5EF4-FFF2-40B4-BE49-F238E27FC236}">
                <a16:creationId xmlns:a16="http://schemas.microsoft.com/office/drawing/2014/main" id="{FA97F6F4-94FC-E409-A5E3-0E08429D53D4}"/>
              </a:ext>
            </a:extLst>
          </p:cNvPr>
          <p:cNvSpPr txBox="1"/>
          <p:nvPr/>
        </p:nvSpPr>
        <p:spPr>
          <a:xfrm>
            <a:off x="389124" y="1222485"/>
            <a:ext cx="8349029" cy="4755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Collections: </a:t>
            </a:r>
          </a:p>
          <a:p>
            <a:pPr marL="0" marR="0" lvl="0" indent="0" algn="l" rtl="0">
              <a:spcBef>
                <a:spcPts val="0"/>
              </a:spcBef>
              <a:spcAft>
                <a:spcPts val="0"/>
              </a:spcAft>
              <a:buNone/>
            </a:pPr>
            <a:r>
              <a:rPr lang="en-US" sz="1600" i="1" dirty="0">
                <a:solidFill>
                  <a:schemeClr val="dk1"/>
                </a:solidFill>
                <a:latin typeface="Calibri"/>
                <a:ea typeface="Calibri"/>
                <a:cs typeface="Calibri"/>
                <a:sym typeface="Calibri"/>
              </a:rPr>
              <a:t>Three Collections are proposed to managed the information in the platform:</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Game Info </a:t>
            </a:r>
            <a:r>
              <a:rPr lang="en-US" sz="1600" i="1" dirty="0">
                <a:solidFill>
                  <a:schemeClr val="dk1"/>
                </a:solidFill>
                <a:latin typeface="Calibri"/>
                <a:cs typeface="Calibri"/>
                <a:sym typeface="Calibri"/>
              </a:rPr>
              <a:t>(combines the Reviews, Scores and Description of the games)</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Game System Requirements </a:t>
            </a:r>
            <a:r>
              <a:rPr lang="en-US" sz="1600" i="1" dirty="0">
                <a:solidFill>
                  <a:schemeClr val="dk1"/>
                </a:solidFill>
                <a:latin typeface="Calibri"/>
                <a:cs typeface="Calibri"/>
                <a:sym typeface="Calibri"/>
              </a:rPr>
              <a:t>(reference the list of components that are the minimum required to run the game)</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Components</a:t>
            </a:r>
            <a:r>
              <a:rPr lang="en-US" sz="1600" i="1" dirty="0">
                <a:solidFill>
                  <a:schemeClr val="dk1"/>
                </a:solidFill>
                <a:latin typeface="Calibri"/>
                <a:cs typeface="Calibri"/>
                <a:sym typeface="Calibri"/>
              </a:rPr>
              <a:t> (maintain the information and benchmarks for the PC components)</a:t>
            </a:r>
            <a:endParaRPr lang="en-US" sz="1600" i="1" dirty="0">
              <a:solidFill>
                <a:schemeClr val="bg2">
                  <a:lumMod val="60000"/>
                  <a:lumOff val="40000"/>
                </a:schemeClr>
              </a:solidFill>
              <a:latin typeface="Calibri"/>
              <a:cs typeface="Calibri"/>
              <a:sym typeface="Calibri"/>
            </a:endParaRP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Operations (examples): </a:t>
            </a:r>
          </a:p>
          <a:p>
            <a:pPr marL="342900" marR="0" lvl="0" indent="-342900" algn="l" rtl="0">
              <a:spcBef>
                <a:spcPts val="600"/>
              </a:spcBef>
              <a:spcAft>
                <a:spcPts val="0"/>
              </a:spcAft>
              <a:buFont typeface="+mj-lt"/>
              <a:buAutoNum type="arabicPeriod"/>
            </a:pPr>
            <a:r>
              <a:rPr lang="en-US" sz="1600" i="1" dirty="0">
                <a:solidFill>
                  <a:schemeClr val="dk1"/>
                </a:solidFill>
                <a:latin typeface="Calibri"/>
                <a:ea typeface="Calibri"/>
                <a:cs typeface="Calibri"/>
                <a:sym typeface="Calibri"/>
              </a:rPr>
              <a:t>The trending games can be present with different sort aggregations, such that a user can select the Order displayed as, for example, better reviewed or highest score, or highest number of articles etc. </a:t>
            </a:r>
          </a:p>
          <a:p>
            <a:pPr marL="342900" marR="0" lvl="0" indent="-342900" algn="l" rtl="0">
              <a:spcBef>
                <a:spcPts val="600"/>
              </a:spcBef>
              <a:spcAft>
                <a:spcPts val="0"/>
              </a:spcAft>
              <a:buFont typeface="+mj-lt"/>
              <a:buAutoNum type="arabicPeriod"/>
            </a:pPr>
            <a:r>
              <a:rPr lang="en-US" sz="1600" i="1" dirty="0">
                <a:solidFill>
                  <a:schemeClr val="dk1"/>
                </a:solidFill>
                <a:latin typeface="Calibri"/>
                <a:ea typeface="Calibri"/>
                <a:cs typeface="Calibri"/>
                <a:sym typeface="Calibri"/>
              </a:rPr>
              <a:t>When providing a suggestion for a system upgrade, the platform must execute aggregation operations to sort and select components based on recent tests results, the best value and can even include a component popularity metric, based on computed statistics.</a:t>
            </a:r>
          </a:p>
          <a:p>
            <a:pPr marL="342900" marR="0" lvl="0" indent="-342900" algn="l" rtl="0">
              <a:spcBef>
                <a:spcPts val="600"/>
              </a:spcBef>
              <a:spcAft>
                <a:spcPts val="0"/>
              </a:spcAft>
              <a:buFont typeface="+mj-lt"/>
              <a:buAutoNum type="arabicPeriod"/>
            </a:pPr>
            <a:r>
              <a:rPr lang="en-US" sz="1600" i="1" dirty="0">
                <a:solidFill>
                  <a:schemeClr val="dk1"/>
                </a:solidFill>
                <a:latin typeface="Calibri"/>
                <a:ea typeface="Calibri"/>
                <a:cs typeface="Calibri"/>
                <a:sym typeface="Calibri"/>
              </a:rPr>
              <a:t>The component statistics can be computed by analyzing the number of times certain components were submitted by users (like a Hardware Survey) or by including a review on the recommendation provided by the platform.</a:t>
            </a:r>
          </a:p>
          <a:p>
            <a:pPr marL="342900" marR="0" lvl="0" indent="-342900" algn="l" rtl="0">
              <a:spcBef>
                <a:spcPts val="0"/>
              </a:spcBef>
              <a:spcAft>
                <a:spcPts val="0"/>
              </a:spcAft>
              <a:buFont typeface="+mj-lt"/>
              <a:buAutoNum type="arabicPeriod"/>
            </a:pPr>
            <a:endParaRPr sz="16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82741" y="90093"/>
            <a:ext cx="8761797" cy="53069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ct val="100000"/>
              <a:buFont typeface="Calibri"/>
              <a:buNone/>
            </a:pPr>
            <a:r>
              <a:rPr lang="en-US" sz="2800" dirty="0"/>
              <a:t>Requirements and Entities </a:t>
            </a:r>
            <a:br>
              <a:rPr lang="en-US" sz="2800" dirty="0"/>
            </a:br>
            <a:r>
              <a:rPr lang="en-US" sz="2800" dirty="0"/>
              <a:t>handled by Key-Value DB</a:t>
            </a:r>
            <a:endParaRPr sz="2800" dirty="0"/>
          </a:p>
        </p:txBody>
      </p:sp>
      <p:sp>
        <p:nvSpPr>
          <p:cNvPr id="2" name="Google Shape;107;p16">
            <a:extLst>
              <a:ext uri="{FF2B5EF4-FFF2-40B4-BE49-F238E27FC236}">
                <a16:creationId xmlns:a16="http://schemas.microsoft.com/office/drawing/2014/main" id="{DDB14C1B-39FA-D421-C0E3-F098F056BAD1}"/>
              </a:ext>
            </a:extLst>
          </p:cNvPr>
          <p:cNvSpPr txBox="1"/>
          <p:nvPr/>
        </p:nvSpPr>
        <p:spPr>
          <a:xfrm>
            <a:off x="397485" y="794646"/>
            <a:ext cx="8349029" cy="5509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Entities: </a:t>
            </a:r>
          </a:p>
          <a:p>
            <a:pPr marL="0" marR="0" lvl="0" indent="0" algn="l" rtl="0">
              <a:spcBef>
                <a:spcPts val="0"/>
              </a:spcBef>
              <a:spcAft>
                <a:spcPts val="0"/>
              </a:spcAft>
              <a:buNone/>
            </a:pPr>
            <a:r>
              <a:rPr lang="en-US" sz="1600" i="1" dirty="0">
                <a:solidFill>
                  <a:schemeClr val="dk1"/>
                </a:solidFill>
                <a:latin typeface="Calibri"/>
                <a:ea typeface="Calibri"/>
                <a:cs typeface="Calibri"/>
                <a:sym typeface="Calibri"/>
              </a:rPr>
              <a:t>Three Entities are proposed to managed the user system info and the evaluation results:</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User Info </a:t>
            </a:r>
            <a:r>
              <a:rPr lang="en-US" sz="1600" i="1" dirty="0">
                <a:solidFill>
                  <a:schemeClr val="dk1"/>
                </a:solidFill>
                <a:latin typeface="Calibri"/>
                <a:cs typeface="Calibri"/>
                <a:sym typeface="Calibri"/>
              </a:rPr>
              <a:t>(contains the user system components and if added, one or more games to be evaluated, mapped in a session). &lt;Key&gt; {Value} examples:</a:t>
            </a:r>
          </a:p>
          <a:p>
            <a:pPr lvl="3"/>
            <a:r>
              <a:rPr lang="en-US" sz="1600" i="1" dirty="0">
                <a:solidFill>
                  <a:schemeClr val="dk1"/>
                </a:solidFill>
                <a:latin typeface="Calibri"/>
                <a:cs typeface="Calibri"/>
                <a:sym typeface="Calibri"/>
              </a:rPr>
              <a:t>	&lt;session:1:cpu&gt; {string}</a:t>
            </a:r>
          </a:p>
          <a:p>
            <a:pPr lvl="3"/>
            <a:r>
              <a:rPr lang="en-US" sz="1600" i="1" dirty="0">
                <a:solidFill>
                  <a:schemeClr val="dk1"/>
                </a:solidFill>
                <a:latin typeface="Calibri"/>
                <a:cs typeface="Calibri"/>
                <a:sym typeface="Calibri"/>
              </a:rPr>
              <a:t>	&lt;session:1:gpu&gt; {string}</a:t>
            </a:r>
          </a:p>
          <a:p>
            <a:pPr lvl="3"/>
            <a:r>
              <a:rPr lang="en-US" sz="1600" i="1" dirty="0">
                <a:solidFill>
                  <a:schemeClr val="dk1"/>
                </a:solidFill>
                <a:latin typeface="Calibri"/>
                <a:cs typeface="Calibri"/>
                <a:sym typeface="Calibri"/>
              </a:rPr>
              <a:t>	&lt;session:1:memory&gt; {int}</a:t>
            </a:r>
          </a:p>
          <a:p>
            <a:pPr lvl="3"/>
            <a:r>
              <a:rPr lang="en-US" sz="1600" i="1" dirty="0">
                <a:solidFill>
                  <a:schemeClr val="dk1"/>
                </a:solidFill>
                <a:latin typeface="Calibri"/>
                <a:cs typeface="Calibri"/>
                <a:sym typeface="Calibri"/>
              </a:rPr>
              <a:t>	&lt;session:1:games&gt; {[string]}</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System Evaluation: </a:t>
            </a:r>
            <a:r>
              <a:rPr lang="en-US" sz="1600" i="1" dirty="0">
                <a:solidFill>
                  <a:schemeClr val="dk1"/>
                </a:solidFill>
                <a:latin typeface="Calibri"/>
                <a:cs typeface="Calibri"/>
                <a:sym typeface="Calibri"/>
              </a:rPr>
              <a:t>contains the result (OK or NOK) for one game.</a:t>
            </a:r>
          </a:p>
          <a:p>
            <a:pPr lvl="8"/>
            <a:r>
              <a:rPr lang="en-US" sz="1600" i="1" dirty="0">
                <a:solidFill>
                  <a:schemeClr val="dk1"/>
                </a:solidFill>
                <a:latin typeface="Calibri"/>
                <a:cs typeface="Calibri"/>
                <a:sym typeface="Calibri"/>
              </a:rPr>
              <a:t>	&lt;session:1:game:1:result:cpu&gt; {bool}</a:t>
            </a:r>
          </a:p>
          <a:p>
            <a:pPr lvl="8"/>
            <a:r>
              <a:rPr lang="en-US" sz="1600" i="1" dirty="0">
                <a:solidFill>
                  <a:schemeClr val="dk1"/>
                </a:solidFill>
                <a:latin typeface="Calibri"/>
                <a:cs typeface="Calibri"/>
                <a:sym typeface="Calibri"/>
              </a:rPr>
              <a:t>	&lt;session:1:game:1:result:gpu&gt; {bool}</a:t>
            </a:r>
          </a:p>
          <a:p>
            <a:pPr lvl="8"/>
            <a:r>
              <a:rPr lang="en-US" sz="1600" i="1" dirty="0">
                <a:solidFill>
                  <a:schemeClr val="dk1"/>
                </a:solidFill>
                <a:latin typeface="Calibri"/>
                <a:cs typeface="Calibri"/>
                <a:sym typeface="Calibri"/>
              </a:rPr>
              <a:t>	&lt;session:1:game:2:result:cpu&gt; {bool}</a:t>
            </a:r>
          </a:p>
          <a:p>
            <a:pPr lvl="8"/>
            <a:r>
              <a:rPr lang="en-US" sz="1600" i="1" dirty="0">
                <a:solidFill>
                  <a:schemeClr val="dk1"/>
                </a:solidFill>
                <a:latin typeface="Calibri"/>
                <a:cs typeface="Calibri"/>
                <a:sym typeface="Calibri"/>
              </a:rPr>
              <a:t>	&lt;session:1:game:2:result:gpu&gt; {bool}</a:t>
            </a:r>
          </a:p>
          <a:p>
            <a:pPr marL="342900" marR="0" lvl="0" indent="-342900" algn="l" rtl="0">
              <a:spcBef>
                <a:spcPts val="0"/>
              </a:spcBef>
              <a:spcAft>
                <a:spcPts val="0"/>
              </a:spcAft>
              <a:buFont typeface="+mj-lt"/>
              <a:buAutoNum type="arabicPeriod"/>
            </a:pPr>
            <a:r>
              <a:rPr lang="en-US" sz="1600" b="1" i="1" dirty="0">
                <a:solidFill>
                  <a:schemeClr val="dk1"/>
                </a:solidFill>
                <a:latin typeface="Calibri"/>
                <a:cs typeface="Calibri"/>
                <a:sym typeface="Calibri"/>
              </a:rPr>
              <a:t>Component Recommendation </a:t>
            </a:r>
            <a:r>
              <a:rPr lang="en-US" sz="1600" i="1" dirty="0">
                <a:solidFill>
                  <a:schemeClr val="dk1"/>
                </a:solidFill>
                <a:latin typeface="Calibri"/>
                <a:cs typeface="Calibri"/>
                <a:sym typeface="Calibri"/>
              </a:rPr>
              <a:t>(references the list of components suggested for the upgrade)</a:t>
            </a:r>
          </a:p>
          <a:p>
            <a:r>
              <a:rPr lang="en-US" sz="1600" b="1" i="1" dirty="0">
                <a:solidFill>
                  <a:schemeClr val="dk1"/>
                </a:solidFill>
                <a:latin typeface="Calibri"/>
                <a:ea typeface="Calibri"/>
                <a:cs typeface="Calibri"/>
                <a:sym typeface="Calibri"/>
              </a:rPr>
              <a:t>	</a:t>
            </a:r>
            <a:r>
              <a:rPr lang="en-US" sz="1600" i="1" dirty="0">
                <a:solidFill>
                  <a:schemeClr val="dk1"/>
                </a:solidFill>
                <a:latin typeface="Calibri"/>
                <a:cs typeface="Calibri"/>
                <a:sym typeface="Calibri"/>
              </a:rPr>
              <a:t>&lt;session:1:cpu:recommended&gt; {string}</a:t>
            </a:r>
          </a:p>
          <a:p>
            <a:r>
              <a:rPr lang="en-US" sz="1600" i="1" dirty="0">
                <a:solidFill>
                  <a:schemeClr val="dk1"/>
                </a:solidFill>
                <a:latin typeface="Calibri"/>
                <a:cs typeface="Calibri"/>
                <a:sym typeface="Calibri"/>
              </a:rPr>
              <a:t>	&lt;session:1:gpu:recommended&gt; {string}</a:t>
            </a:r>
          </a:p>
          <a:p>
            <a:pPr marL="0" marR="0" lvl="0" indent="0" algn="l" rtl="0">
              <a:spcBef>
                <a:spcPts val="0"/>
              </a:spcBef>
              <a:spcAft>
                <a:spcPts val="0"/>
              </a:spcAft>
              <a:buNone/>
            </a:pPr>
            <a:endParaRPr sz="16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Operations (examples): </a:t>
            </a:r>
          </a:p>
          <a:p>
            <a:pPr marL="342900" marR="0" lvl="0" indent="-342900" algn="l" rtl="0">
              <a:spcBef>
                <a:spcPts val="0"/>
              </a:spcBef>
              <a:spcAft>
                <a:spcPts val="0"/>
              </a:spcAft>
              <a:buFont typeface="+mj-lt"/>
              <a:buAutoNum type="arabicPeriod"/>
            </a:pPr>
            <a:r>
              <a:rPr lang="en-US" sz="1600" i="1" dirty="0">
                <a:solidFill>
                  <a:schemeClr val="dk1"/>
                </a:solidFill>
                <a:latin typeface="Calibri"/>
                <a:ea typeface="Calibri"/>
                <a:cs typeface="Calibri"/>
                <a:sym typeface="Calibri"/>
              </a:rPr>
              <a:t>After the user system evaluation is completed for all games, the platform must then quickly get a component suggestion for that Session. This can be done by parsing the evaluations and  identify which is the highest requirement. With that, the platform can suggest one component that satisfies ALL the games submitted.</a:t>
            </a:r>
          </a:p>
        </p:txBody>
      </p:sp>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TotalTime>
  <Words>1050</Words>
  <Application>Microsoft Office PowerPoint</Application>
  <PresentationFormat>Apresentação na tela (4:3)</PresentationFormat>
  <Paragraphs>79</Paragraphs>
  <Slides>10</Slides>
  <Notes>10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10</vt:i4>
      </vt:variant>
    </vt:vector>
  </HeadingPairs>
  <TitlesOfParts>
    <vt:vector size="13" baseType="lpstr">
      <vt:lpstr>Arial</vt:lpstr>
      <vt:lpstr>Calibri</vt:lpstr>
      <vt:lpstr>Tema di Office</vt:lpstr>
      <vt:lpstr>Large-Scale and Multi-Structured Databases  Project Design PC Performance Evaluation on Games </vt:lpstr>
      <vt:lpstr>Application Highlights</vt:lpstr>
      <vt:lpstr>Application Highlights</vt:lpstr>
      <vt:lpstr>Actors and main supported functionalities</vt:lpstr>
      <vt:lpstr>Dataset Description</vt:lpstr>
      <vt:lpstr>Preliminary UML Class Diagram</vt:lpstr>
      <vt:lpstr>Preliminary UML Class Diagram</vt:lpstr>
      <vt:lpstr>Requirements and Entities  handled by Document DB</vt:lpstr>
      <vt:lpstr>Requirements and Entities  handled by Key-Value DB</vt:lpstr>
      <vt:lpstr>Software Architecture Preliminary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and Multi-Structured Databases Project Design &lt;title&gt;</dc:title>
  <cp:lastModifiedBy>Bruno Augusto Casu Pereira De Sousa</cp:lastModifiedBy>
  <cp:revision>19</cp:revision>
  <dcterms:modified xsi:type="dcterms:W3CDTF">2023-08-27T03:41:54Z</dcterms:modified>
</cp:coreProperties>
</file>