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1" r:id="rId4"/>
    <p:sldId id="264" r:id="rId5"/>
    <p:sldId id="263" r:id="rId6"/>
    <p:sldId id="265" r:id="rId7"/>
    <p:sldId id="260" r:id="rId8"/>
    <p:sldId id="267" r:id="rId9"/>
    <p:sldId id="266" r:id="rId10"/>
    <p:sldId id="270" r:id="rId11"/>
    <p:sldId id="257" r:id="rId12"/>
    <p:sldId id="268" r:id="rId13"/>
    <p:sldId id="273" r:id="rId14"/>
    <p:sldId id="272" r:id="rId15"/>
    <p:sldId id="269" r:id="rId16"/>
    <p:sldId id="271" r:id="rId17"/>
    <p:sldId id="258" r:id="rId18"/>
    <p:sldId id="274" r:id="rId19"/>
    <p:sldId id="280" r:id="rId20"/>
    <p:sldId id="281" r:id="rId21"/>
    <p:sldId id="259" r:id="rId22"/>
    <p:sldId id="275" r:id="rId23"/>
    <p:sldId id="278" r:id="rId24"/>
    <p:sldId id="279" r:id="rId25"/>
    <p:sldId id="277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1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72102" units="1/cm"/>
          <inkml:channelProperty channel="Y" name="resolution" value="37.76224" units="1/cm"/>
          <inkml:channelProperty channel="T" name="resolution" value="1" units="1/dev"/>
        </inkml:channelProperties>
      </inkml:inkSource>
      <inkml:timestamp xml:id="ts0" timeString="2022-02-07T19:13:16.04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19736 10013 0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4v073vdQGX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ustomXml" Target="../ink/ink1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BE2F4-F312-4CF9-840A-946D27388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+mn-lt"/>
              </a:rPr>
              <a:t>Trabalho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CCBE02-BCC3-45EF-8092-8837E49550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Apresentação e explicação dos algoritmos de Dijkstra, </a:t>
            </a:r>
            <a:r>
              <a:rPr lang="pt-BR" dirty="0" err="1"/>
              <a:t>Prim</a:t>
            </a:r>
            <a:r>
              <a:rPr lang="pt-BR" dirty="0"/>
              <a:t>, </a:t>
            </a:r>
            <a:r>
              <a:rPr lang="pt-BR" dirty="0" err="1"/>
              <a:t>Kruskal</a:t>
            </a:r>
            <a:r>
              <a:rPr lang="pt-BR" dirty="0"/>
              <a:t>,</a:t>
            </a:r>
          </a:p>
          <a:p>
            <a:r>
              <a:rPr lang="pt-BR" dirty="0"/>
              <a:t>Busca em Profundidade e Busca em </a:t>
            </a:r>
            <a:r>
              <a:rPr lang="pt-BR" dirty="0" err="1"/>
              <a:t>Nivel</a:t>
            </a:r>
            <a:r>
              <a:rPr lang="pt-BR" dirty="0"/>
              <a:t>(Largura)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BB92EE9-ED16-4ABD-A0B6-9766E2182ADD}"/>
              </a:ext>
            </a:extLst>
          </p:cNvPr>
          <p:cNvSpPr txBox="1"/>
          <p:nvPr/>
        </p:nvSpPr>
        <p:spPr>
          <a:xfrm>
            <a:off x="1711518" y="1259815"/>
            <a:ext cx="8768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>
                <a:solidFill>
                  <a:schemeClr val="bg1">
                    <a:lumMod val="95000"/>
                  </a:schemeClr>
                </a:solidFill>
              </a:rPr>
              <a:t>Matematica</a:t>
            </a:r>
            <a:r>
              <a:rPr lang="pt-BR" sz="3200" dirty="0">
                <a:solidFill>
                  <a:schemeClr val="bg1">
                    <a:lumMod val="95000"/>
                  </a:schemeClr>
                </a:solidFill>
              </a:rPr>
              <a:t> Discreta – IFES BSI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563C99-A82D-4CC9-96A2-4512B762283A}"/>
              </a:ext>
            </a:extLst>
          </p:cNvPr>
          <p:cNvSpPr txBox="1"/>
          <p:nvPr/>
        </p:nvSpPr>
        <p:spPr>
          <a:xfrm>
            <a:off x="4419337" y="4941554"/>
            <a:ext cx="3353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Aluno: Bruno Carvalho Caxias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6C039EA-F286-46DD-BBC4-774830E9A20D}"/>
              </a:ext>
            </a:extLst>
          </p:cNvPr>
          <p:cNvSpPr txBox="1"/>
          <p:nvPr/>
        </p:nvSpPr>
        <p:spPr>
          <a:xfrm>
            <a:off x="4323798" y="2580536"/>
            <a:ext cx="354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https://youtu.be/4v073vdQGX4</a:t>
            </a:r>
            <a:endParaRPr lang="pt-B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338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E14AB6C-6776-4EB4-8D86-6C5CBBD77448}"/>
              </a:ext>
            </a:extLst>
          </p:cNvPr>
          <p:cNvSpPr/>
          <p:nvPr/>
        </p:nvSpPr>
        <p:spPr>
          <a:xfrm>
            <a:off x="6157526" y="1272005"/>
            <a:ext cx="5238750" cy="20002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B479CF6-B90E-44EF-B5EE-B70F3518FD1A}"/>
              </a:ext>
            </a:extLst>
          </p:cNvPr>
          <p:cNvSpPr txBox="1"/>
          <p:nvPr/>
        </p:nvSpPr>
        <p:spPr>
          <a:xfrm>
            <a:off x="352926" y="272716"/>
            <a:ext cx="62903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Busca em Profundidade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0E2923F-7DBC-4189-B75A-9DF7B31BEF6E}"/>
              </a:ext>
            </a:extLst>
          </p:cNvPr>
          <p:cNvSpPr txBox="1"/>
          <p:nvPr/>
        </p:nvSpPr>
        <p:spPr>
          <a:xfrm>
            <a:off x="620849" y="1510354"/>
            <a:ext cx="170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Pseudocódigo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E18D208-A2E5-471E-8091-0F1B7DF35C3F}"/>
              </a:ext>
            </a:extLst>
          </p:cNvPr>
          <p:cNvSpPr txBox="1"/>
          <p:nvPr/>
        </p:nvSpPr>
        <p:spPr>
          <a:xfrm>
            <a:off x="620849" y="1779687"/>
            <a:ext cx="441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Busca em Profundidade</a:t>
            </a:r>
          </a:p>
          <a:p>
            <a:b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DFS(G,s){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int cor[g-&gt;vertices];</a:t>
            </a:r>
          </a:p>
          <a:p>
            <a:b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int u;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for (u=0;u&lt;g-&gt;vertices;u++){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cor[u] = BRANCO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for (u=0;u&lt;g-&gt;vertices;u++){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if (cor[u] == BRANCO)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    visitaP(g,u,cor);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visitaP(GRAFO *g, int u, int cor){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cor[u] = AMARELO;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ADJACENCIA *v = g-&gt;adj[u].cab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while(v){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if (cor[v-&gt;vertice] == BRANCO)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    visitaP(g,v-&gt;vertice,cor);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v = v-&gt;prox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cor[u] = VERMELHO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pt-B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19F213-F610-422E-BC86-F8304A995562}"/>
              </a:ext>
            </a:extLst>
          </p:cNvPr>
          <p:cNvSpPr txBox="1"/>
          <p:nvPr/>
        </p:nvSpPr>
        <p:spPr>
          <a:xfrm>
            <a:off x="6643302" y="1625799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Em Busca em Profundidade a complexidade do algoritmo se de em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96B3348-D04C-49B3-BDEE-950F7DAF396F}"/>
              </a:ext>
            </a:extLst>
          </p:cNvPr>
          <p:cNvSpPr txBox="1"/>
          <p:nvPr/>
        </p:nvSpPr>
        <p:spPr>
          <a:xfrm>
            <a:off x="7221027" y="2505075"/>
            <a:ext cx="311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C00000"/>
                </a:solidFill>
              </a:rPr>
              <a:t>O(|V(G)| + |E(G)| )</a:t>
            </a:r>
          </a:p>
        </p:txBody>
      </p:sp>
    </p:spTree>
    <p:extLst>
      <p:ext uri="{BB962C8B-B14F-4D97-AF65-F5344CB8AC3E}">
        <p14:creationId xmlns:p14="http://schemas.microsoft.com/office/powerpoint/2010/main" val="3624700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132025-5066-400F-9CC6-FE76AD2A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0" i="0" dirty="0">
                <a:effectLst/>
                <a:latin typeface="Roboto" panose="02000000000000000000" pitchFamily="2" charset="0"/>
              </a:rPr>
              <a:t>Algoritmo de Dijkstra</a:t>
            </a:r>
            <a:br>
              <a:rPr lang="pt-BR" b="0" i="0" dirty="0">
                <a:effectLst/>
                <a:latin typeface="Roboto" panose="02000000000000000000" pitchFamily="2" charset="0"/>
              </a:rPr>
            </a:br>
            <a:b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8C697B-FA12-479B-B982-1C1C81FD1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funcionamento mesmo sendo similar o Algoritmo de Dijkstra leva em consideração o peso de cada aresta diferente do de Busca em Largura ou em Profundidade.</a:t>
            </a:r>
          </a:p>
        </p:txBody>
      </p:sp>
    </p:spTree>
    <p:extLst>
      <p:ext uri="{BB962C8B-B14F-4D97-AF65-F5344CB8AC3E}">
        <p14:creationId xmlns:p14="http://schemas.microsoft.com/office/powerpoint/2010/main" val="3785263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B479CF6-B90E-44EF-B5EE-B70F3518FD1A}"/>
              </a:ext>
            </a:extLst>
          </p:cNvPr>
          <p:cNvSpPr txBox="1"/>
          <p:nvPr/>
        </p:nvSpPr>
        <p:spPr>
          <a:xfrm>
            <a:off x="352926" y="272716"/>
            <a:ext cx="59430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Algoritmo de Dijkstra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7ADE941-712E-4ED6-B8A0-C1599BBEB215}"/>
              </a:ext>
            </a:extLst>
          </p:cNvPr>
          <p:cNvSpPr txBox="1"/>
          <p:nvPr/>
        </p:nvSpPr>
        <p:spPr>
          <a:xfrm>
            <a:off x="322626" y="1059090"/>
            <a:ext cx="577337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50" dirty="0"/>
              <a:t>Ao levar em consideração o peso de cada aresta o algoritmo consegue de forma informar de forma mais correta o menor caminho a se ter do nó inicial ao final, o caminho tomado sempre será com as arestas de menor custo.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0E2923F-7DBC-4189-B75A-9DF7B31BEF6E}"/>
              </a:ext>
            </a:extLst>
          </p:cNvPr>
          <p:cNvSpPr txBox="1"/>
          <p:nvPr/>
        </p:nvSpPr>
        <p:spPr>
          <a:xfrm>
            <a:off x="6563511" y="1042157"/>
            <a:ext cx="170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Pseudocódigo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E18D208-A2E5-471E-8091-0F1B7DF35C3F}"/>
              </a:ext>
            </a:extLst>
          </p:cNvPr>
          <p:cNvSpPr txBox="1"/>
          <p:nvPr/>
        </p:nvSpPr>
        <p:spPr>
          <a:xfrm>
            <a:off x="7032523" y="1719413"/>
            <a:ext cx="325581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Algoritmo de Dijkstra</a:t>
            </a:r>
          </a:p>
          <a:p>
            <a:r>
              <a:rPr lang="pt-BR" sz="1200" dirty="0"/>
              <a:t>    </a:t>
            </a:r>
            <a:r>
              <a:rPr lang="pt-BR" sz="1200" dirty="0" err="1"/>
              <a:t>void</a:t>
            </a:r>
            <a:r>
              <a:rPr lang="pt-BR" sz="1200" dirty="0"/>
              <a:t> </a:t>
            </a:r>
            <a:r>
              <a:rPr lang="pt-BR" sz="1200" dirty="0" err="1"/>
              <a:t>inicializaD</a:t>
            </a:r>
            <a:r>
              <a:rPr lang="pt-BR" sz="1200" dirty="0"/>
              <a:t>(GRAFO *g, int *d, int *p, int s){</a:t>
            </a:r>
          </a:p>
          <a:p>
            <a:r>
              <a:rPr lang="pt-BR" sz="1200" dirty="0"/>
              <a:t>        int v;</a:t>
            </a:r>
          </a:p>
          <a:p>
            <a:r>
              <a:rPr lang="pt-BR" sz="1200" dirty="0"/>
              <a:t>        for (v=0;v&lt;g-&gt;</a:t>
            </a:r>
            <a:r>
              <a:rPr lang="pt-BR" sz="1200" dirty="0" err="1"/>
              <a:t>vertices;v</a:t>
            </a:r>
            <a:r>
              <a:rPr lang="pt-BR" sz="1200" dirty="0"/>
              <a:t>++){</a:t>
            </a:r>
          </a:p>
          <a:p>
            <a:r>
              <a:rPr lang="pt-BR" sz="1200" dirty="0"/>
              <a:t>            d[v] = INT_MAX/2;</a:t>
            </a:r>
          </a:p>
          <a:p>
            <a:r>
              <a:rPr lang="pt-BR" sz="1200" dirty="0"/>
              <a:t>            p[v] = -1 ;</a:t>
            </a:r>
          </a:p>
          <a:p>
            <a:r>
              <a:rPr lang="pt-BR" sz="1200" dirty="0"/>
              <a:t>        }</a:t>
            </a:r>
          </a:p>
          <a:p>
            <a:r>
              <a:rPr lang="pt-BR" sz="1200" dirty="0"/>
              <a:t>        d[s] = 0;</a:t>
            </a:r>
          </a:p>
          <a:p>
            <a:r>
              <a:rPr lang="pt-BR" sz="1200" dirty="0"/>
              <a:t>    }</a:t>
            </a:r>
          </a:p>
          <a:p>
            <a:r>
              <a:rPr lang="pt-BR" sz="1200" dirty="0"/>
              <a:t>    </a:t>
            </a:r>
            <a:r>
              <a:rPr lang="pt-BR" sz="1200" dirty="0" err="1"/>
              <a:t>void</a:t>
            </a:r>
            <a:r>
              <a:rPr lang="pt-BR" sz="1200" dirty="0"/>
              <a:t> relaxa(GRAFO *g, </a:t>
            </a:r>
            <a:r>
              <a:rPr lang="pt-BR" sz="1200" dirty="0" err="1"/>
              <a:t>int</a:t>
            </a:r>
            <a:r>
              <a:rPr lang="pt-BR" sz="1200" dirty="0"/>
              <a:t> *d, </a:t>
            </a:r>
            <a:r>
              <a:rPr lang="pt-BR" sz="1200" dirty="0" err="1"/>
              <a:t>int</a:t>
            </a:r>
            <a:r>
              <a:rPr lang="pt-BR" sz="1200" dirty="0"/>
              <a:t> *p, </a:t>
            </a:r>
            <a:r>
              <a:rPr lang="pt-BR" sz="1200" dirty="0" err="1"/>
              <a:t>int</a:t>
            </a:r>
            <a:r>
              <a:rPr lang="pt-BR" sz="1200" dirty="0"/>
              <a:t> u, </a:t>
            </a:r>
            <a:r>
              <a:rPr lang="pt-BR" sz="1200" dirty="0" err="1"/>
              <a:t>int</a:t>
            </a:r>
            <a:r>
              <a:rPr lang="pt-BR" sz="1200" dirty="0"/>
              <a:t> v){</a:t>
            </a:r>
          </a:p>
          <a:p>
            <a:r>
              <a:rPr lang="pt-BR" sz="1200" dirty="0"/>
              <a:t>        ADJACENCIA *ad = g-&gt;</a:t>
            </a:r>
            <a:r>
              <a:rPr lang="pt-BR" sz="1200" dirty="0" err="1"/>
              <a:t>adj</a:t>
            </a:r>
            <a:r>
              <a:rPr lang="pt-BR" sz="1200" dirty="0"/>
              <a:t>[u].</a:t>
            </a:r>
            <a:r>
              <a:rPr lang="pt-BR" sz="1200" dirty="0" err="1"/>
              <a:t>cab</a:t>
            </a:r>
            <a:r>
              <a:rPr lang="pt-BR" sz="1200" dirty="0"/>
              <a:t>;</a:t>
            </a:r>
          </a:p>
          <a:p>
            <a:r>
              <a:rPr lang="pt-BR" sz="1200" dirty="0"/>
              <a:t>        </a:t>
            </a:r>
            <a:r>
              <a:rPr lang="pt-BR" sz="1200" dirty="0" err="1"/>
              <a:t>while</a:t>
            </a:r>
            <a:r>
              <a:rPr lang="pt-BR" sz="1200" dirty="0"/>
              <a:t> (ad &amp;&amp; ad-&gt;</a:t>
            </a:r>
            <a:r>
              <a:rPr lang="pt-BR" sz="1200" dirty="0" err="1"/>
              <a:t>vertice</a:t>
            </a:r>
            <a:r>
              <a:rPr lang="pt-BR" sz="1200" dirty="0"/>
              <a:t> != v)</a:t>
            </a:r>
          </a:p>
          <a:p>
            <a:r>
              <a:rPr lang="pt-BR" sz="1200" dirty="0"/>
              <a:t>            ad = ad-&gt;</a:t>
            </a:r>
            <a:r>
              <a:rPr lang="pt-BR" sz="1200" dirty="0" err="1"/>
              <a:t>prox</a:t>
            </a:r>
            <a:endParaRPr lang="pt-BR" sz="1200" dirty="0"/>
          </a:p>
          <a:p>
            <a:r>
              <a:rPr lang="pt-BR" sz="1200" dirty="0"/>
              <a:t>        </a:t>
            </a:r>
            <a:r>
              <a:rPr lang="pt-BR" sz="1200" dirty="0" err="1"/>
              <a:t>if</a:t>
            </a:r>
            <a:r>
              <a:rPr lang="pt-BR" sz="1200" dirty="0"/>
              <a:t> (ad){</a:t>
            </a:r>
          </a:p>
          <a:p>
            <a:r>
              <a:rPr lang="pt-BR" sz="1200" dirty="0"/>
              <a:t>            </a:t>
            </a:r>
            <a:r>
              <a:rPr lang="pt-BR" sz="1200" dirty="0" err="1"/>
              <a:t>if</a:t>
            </a:r>
            <a:r>
              <a:rPr lang="pt-BR" sz="1200" dirty="0"/>
              <a:t>(d[v] &gt; d[u] = ad-&gt;peso){</a:t>
            </a:r>
          </a:p>
          <a:p>
            <a:r>
              <a:rPr lang="pt-BR" sz="1200" dirty="0"/>
              <a:t>                d[v] = d[u] + ad-&gt;peso;</a:t>
            </a:r>
          </a:p>
          <a:p>
            <a:r>
              <a:rPr lang="pt-BR" sz="1200" dirty="0"/>
              <a:t>                p[v] = u;</a:t>
            </a:r>
          </a:p>
          <a:p>
            <a:r>
              <a:rPr lang="pt-BR" sz="1200" dirty="0"/>
              <a:t>            }</a:t>
            </a:r>
          </a:p>
          <a:p>
            <a:r>
              <a:rPr lang="pt-BR" sz="1200" dirty="0"/>
              <a:t>        }</a:t>
            </a:r>
          </a:p>
          <a:p>
            <a:r>
              <a:rPr lang="pt-BR" sz="1200" dirty="0"/>
              <a:t>    }</a:t>
            </a:r>
          </a:p>
          <a:p>
            <a:r>
              <a:rPr lang="pt-BR" sz="1200" dirty="0"/>
              <a:t>   </a:t>
            </a:r>
            <a:endParaRPr lang="pt-B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76C35EE-0703-4AB9-9C98-34B67E1A0A24}"/>
              </a:ext>
            </a:extLst>
          </p:cNvPr>
          <p:cNvSpPr txBox="1"/>
          <p:nvPr/>
        </p:nvSpPr>
        <p:spPr>
          <a:xfrm>
            <a:off x="322626" y="2097864"/>
            <a:ext cx="2835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Inicializa e dá a todos os vertices a distancia máxima e define o predecessor como -1(= INEXISTENTE) </a:t>
            </a:r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id="{42198446-D7F5-46FD-814D-29586D7A7F40}"/>
              </a:ext>
            </a:extLst>
          </p:cNvPr>
          <p:cNvSpPr/>
          <p:nvPr/>
        </p:nvSpPr>
        <p:spPr>
          <a:xfrm>
            <a:off x="6805350" y="1985698"/>
            <a:ext cx="142165" cy="11107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E5E71F9-13D7-470E-868A-F8DF10FC9B35}"/>
              </a:ext>
            </a:extLst>
          </p:cNvPr>
          <p:cNvSpPr txBox="1"/>
          <p:nvPr/>
        </p:nvSpPr>
        <p:spPr>
          <a:xfrm>
            <a:off x="322626" y="3192495"/>
            <a:ext cx="3294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Define a distancia do nó de começo sendo 0</a:t>
            </a:r>
          </a:p>
        </p:txBody>
      </p:sp>
      <p:sp>
        <p:nvSpPr>
          <p:cNvPr id="33" name="Chave Esquerda 32">
            <a:extLst>
              <a:ext uri="{FF2B5EF4-FFF2-40B4-BE49-F238E27FC236}">
                <a16:creationId xmlns:a16="http://schemas.microsoft.com/office/drawing/2014/main" id="{E65604D4-155E-47D7-8F20-EB80E1A71E75}"/>
              </a:ext>
            </a:extLst>
          </p:cNvPr>
          <p:cNvSpPr/>
          <p:nvPr/>
        </p:nvSpPr>
        <p:spPr>
          <a:xfrm>
            <a:off x="6806731" y="3269875"/>
            <a:ext cx="142165" cy="1276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have Esquerda 15">
            <a:extLst>
              <a:ext uri="{FF2B5EF4-FFF2-40B4-BE49-F238E27FC236}">
                <a16:creationId xmlns:a16="http://schemas.microsoft.com/office/drawing/2014/main" id="{605241D6-C768-46CB-AA72-DCD382FEA1A7}"/>
              </a:ext>
            </a:extLst>
          </p:cNvPr>
          <p:cNvSpPr/>
          <p:nvPr/>
        </p:nvSpPr>
        <p:spPr>
          <a:xfrm>
            <a:off x="6798382" y="3670619"/>
            <a:ext cx="149133" cy="8167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have Esquerda 21">
            <a:extLst>
              <a:ext uri="{FF2B5EF4-FFF2-40B4-BE49-F238E27FC236}">
                <a16:creationId xmlns:a16="http://schemas.microsoft.com/office/drawing/2014/main" id="{53528AF5-FBA0-44DC-8E49-7341DFA59FE2}"/>
              </a:ext>
            </a:extLst>
          </p:cNvPr>
          <p:cNvSpPr/>
          <p:nvPr/>
        </p:nvSpPr>
        <p:spPr>
          <a:xfrm>
            <a:off x="6782829" y="4533020"/>
            <a:ext cx="164686" cy="7228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9FD76B3-7725-4AEB-B6F0-6A61B1637E05}"/>
              </a:ext>
            </a:extLst>
          </p:cNvPr>
          <p:cNvSpPr txBox="1"/>
          <p:nvPr/>
        </p:nvSpPr>
        <p:spPr>
          <a:xfrm>
            <a:off x="322626" y="3640006"/>
            <a:ext cx="2962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Pega as adjacências de u e busca o vértice final, enquanto não for encontrado uma próxima adjacência será escolhida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E7565A7-BCC6-40D6-A607-0A8FCB5F982B}"/>
              </a:ext>
            </a:extLst>
          </p:cNvPr>
          <p:cNvSpPr txBox="1"/>
          <p:nvPr/>
        </p:nvSpPr>
        <p:spPr>
          <a:xfrm>
            <a:off x="322625" y="4562971"/>
            <a:ext cx="360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Checa se a distancia aproximada para v é menor que o peso e distancia anteriormente estimado, se for ocorre uma atualização dos valores</a:t>
            </a:r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9394F933-783C-4653-9C0B-78F072168E59}"/>
              </a:ext>
            </a:extLst>
          </p:cNvPr>
          <p:cNvCxnSpPr>
            <a:stCxn id="8" idx="1"/>
            <a:endCxn id="6" idx="3"/>
          </p:cNvCxnSpPr>
          <p:nvPr/>
        </p:nvCxnSpPr>
        <p:spPr>
          <a:xfrm flipH="1" flipV="1">
            <a:off x="3158183" y="2513363"/>
            <a:ext cx="3647167" cy="27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BAA4AACC-080C-44CF-9B69-DD427F00F0A0}"/>
              </a:ext>
            </a:extLst>
          </p:cNvPr>
          <p:cNvCxnSpPr>
            <a:stCxn id="33" idx="1"/>
            <a:endCxn id="15" idx="3"/>
          </p:cNvCxnSpPr>
          <p:nvPr/>
        </p:nvCxnSpPr>
        <p:spPr>
          <a:xfrm flipH="1" flipV="1">
            <a:off x="3616989" y="3330995"/>
            <a:ext cx="3189742" cy="2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D73F6CBB-5AF9-4439-B316-B27BD02E4C8C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 flipV="1">
            <a:off x="3285067" y="4055505"/>
            <a:ext cx="3513315" cy="23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8CC66648-2C76-43DA-B168-B05C74471837}"/>
              </a:ext>
            </a:extLst>
          </p:cNvPr>
          <p:cNvCxnSpPr>
            <a:cxnSpLocks/>
            <a:stCxn id="22" idx="1"/>
            <a:endCxn id="26" idx="3"/>
          </p:cNvCxnSpPr>
          <p:nvPr/>
        </p:nvCxnSpPr>
        <p:spPr>
          <a:xfrm flipH="1" flipV="1">
            <a:off x="3928532" y="4886137"/>
            <a:ext cx="2854297" cy="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00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B479CF6-B90E-44EF-B5EE-B70F3518FD1A}"/>
              </a:ext>
            </a:extLst>
          </p:cNvPr>
          <p:cNvSpPr txBox="1"/>
          <p:nvPr/>
        </p:nvSpPr>
        <p:spPr>
          <a:xfrm>
            <a:off x="352926" y="272716"/>
            <a:ext cx="59430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Algoritmo de Dijkstra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7ADE941-712E-4ED6-B8A0-C1599BBEB215}"/>
              </a:ext>
            </a:extLst>
          </p:cNvPr>
          <p:cNvSpPr txBox="1"/>
          <p:nvPr/>
        </p:nvSpPr>
        <p:spPr>
          <a:xfrm>
            <a:off x="322626" y="1059090"/>
            <a:ext cx="577337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50" dirty="0"/>
              <a:t>Ao levar em consideração o peso de cada aresta o algoritmo consegue de forma informar de forma mais correta o menor caminho a se ter do nó inicial ao final, o caminho tomado sempre será com as arestas de menor custo.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0E2923F-7DBC-4189-B75A-9DF7B31BEF6E}"/>
              </a:ext>
            </a:extLst>
          </p:cNvPr>
          <p:cNvSpPr txBox="1"/>
          <p:nvPr/>
        </p:nvSpPr>
        <p:spPr>
          <a:xfrm>
            <a:off x="6495812" y="1472650"/>
            <a:ext cx="170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Pseudocódigo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C68872C-358E-47BB-A261-D8C6FEA654B7}"/>
              </a:ext>
            </a:extLst>
          </p:cNvPr>
          <p:cNvSpPr txBox="1"/>
          <p:nvPr/>
        </p:nvSpPr>
        <p:spPr>
          <a:xfrm>
            <a:off x="6637903" y="1843920"/>
            <a:ext cx="311841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int</a:t>
            </a:r>
            <a:r>
              <a:rPr lang="pt-BR" sz="1200" dirty="0"/>
              <a:t> *</a:t>
            </a:r>
            <a:r>
              <a:rPr lang="pt-BR" sz="1200" dirty="0" err="1"/>
              <a:t>dijkstra</a:t>
            </a:r>
            <a:r>
              <a:rPr lang="pt-BR" sz="1200" dirty="0"/>
              <a:t>(GRAFO *g, </a:t>
            </a:r>
            <a:r>
              <a:rPr lang="pt-BR" sz="1200" dirty="0" err="1"/>
              <a:t>int</a:t>
            </a:r>
            <a:r>
              <a:rPr lang="pt-BR" sz="1200" dirty="0"/>
              <a:t> s){</a:t>
            </a:r>
          </a:p>
          <a:p>
            <a:r>
              <a:rPr lang="pt-BR" sz="1200" dirty="0"/>
              <a:t>        </a:t>
            </a:r>
            <a:r>
              <a:rPr lang="pt-BR" sz="1200" dirty="0" err="1"/>
              <a:t>int</a:t>
            </a:r>
            <a:r>
              <a:rPr lang="pt-BR" sz="1200" dirty="0"/>
              <a:t> *d = (</a:t>
            </a:r>
            <a:r>
              <a:rPr lang="pt-BR" sz="1200" dirty="0" err="1"/>
              <a:t>int</a:t>
            </a:r>
            <a:r>
              <a:rPr lang="pt-BR" sz="1200" dirty="0"/>
              <a:t> *);</a:t>
            </a:r>
          </a:p>
          <a:p>
            <a:r>
              <a:rPr lang="pt-BR" sz="1200" dirty="0"/>
              <a:t>            </a:t>
            </a:r>
            <a:r>
              <a:rPr lang="pt-BR" sz="1200" dirty="0" err="1"/>
              <a:t>malloc</a:t>
            </a:r>
            <a:r>
              <a:rPr lang="pt-BR" sz="1200" dirty="0"/>
              <a:t>(g-&gt;</a:t>
            </a:r>
            <a:r>
              <a:rPr lang="pt-BR" sz="1200" dirty="0" err="1"/>
              <a:t>vertices</a:t>
            </a:r>
            <a:r>
              <a:rPr lang="pt-BR" sz="1200" dirty="0"/>
              <a:t>*</a:t>
            </a:r>
            <a:r>
              <a:rPr lang="pt-BR" sz="1200" dirty="0" err="1"/>
              <a:t>sizeof</a:t>
            </a:r>
            <a:r>
              <a:rPr lang="pt-BR" sz="1200" dirty="0"/>
              <a:t>(</a:t>
            </a:r>
            <a:r>
              <a:rPr lang="pt-BR" sz="1200" dirty="0" err="1"/>
              <a:t>int</a:t>
            </a:r>
            <a:r>
              <a:rPr lang="pt-BR" sz="1200" dirty="0"/>
              <a:t>));</a:t>
            </a:r>
          </a:p>
          <a:p>
            <a:r>
              <a:rPr lang="pt-BR" sz="1200" dirty="0"/>
              <a:t>        </a:t>
            </a:r>
            <a:r>
              <a:rPr lang="pt-BR" sz="1200" dirty="0" err="1"/>
              <a:t>int</a:t>
            </a:r>
            <a:r>
              <a:rPr lang="pt-BR" sz="1200" dirty="0"/>
              <a:t> p[g-&gt;</a:t>
            </a:r>
            <a:r>
              <a:rPr lang="pt-BR" sz="1200" dirty="0" err="1"/>
              <a:t>vertices</a:t>
            </a:r>
            <a:r>
              <a:rPr lang="pt-BR" sz="1200" dirty="0"/>
              <a:t>];</a:t>
            </a:r>
          </a:p>
          <a:p>
            <a:r>
              <a:rPr lang="pt-BR" sz="1200" dirty="0"/>
              <a:t>        </a:t>
            </a:r>
            <a:r>
              <a:rPr lang="pt-BR" sz="1200" dirty="0" err="1"/>
              <a:t>bool</a:t>
            </a:r>
            <a:r>
              <a:rPr lang="pt-BR" sz="1200" dirty="0"/>
              <a:t> aberto[g-&gt;</a:t>
            </a:r>
            <a:r>
              <a:rPr lang="pt-BR" sz="1200" dirty="0" err="1"/>
              <a:t>vertices</a:t>
            </a:r>
            <a:r>
              <a:rPr lang="pt-BR" sz="1200" dirty="0"/>
              <a:t>];</a:t>
            </a:r>
          </a:p>
          <a:p>
            <a:r>
              <a:rPr lang="pt-BR" sz="1200" dirty="0"/>
              <a:t>        </a:t>
            </a:r>
            <a:r>
              <a:rPr lang="pt-BR" sz="1200" dirty="0" err="1"/>
              <a:t>inicializaD</a:t>
            </a:r>
            <a:r>
              <a:rPr lang="pt-BR" sz="1200" dirty="0"/>
              <a:t>(</a:t>
            </a:r>
            <a:r>
              <a:rPr lang="pt-BR" sz="1200" dirty="0" err="1"/>
              <a:t>g,d,p,s</a:t>
            </a:r>
            <a:r>
              <a:rPr lang="pt-BR" sz="1200" dirty="0"/>
              <a:t>);</a:t>
            </a:r>
          </a:p>
          <a:p>
            <a:br>
              <a:rPr lang="pt-BR" sz="1200" dirty="0"/>
            </a:br>
            <a:r>
              <a:rPr lang="pt-BR" sz="1200" dirty="0"/>
              <a:t>        </a:t>
            </a:r>
            <a:r>
              <a:rPr lang="pt-BR" sz="1200" dirty="0" err="1"/>
              <a:t>int</a:t>
            </a:r>
            <a:r>
              <a:rPr lang="pt-BR" sz="1200" dirty="0"/>
              <a:t> i;</a:t>
            </a:r>
          </a:p>
          <a:p>
            <a:r>
              <a:rPr lang="pt-BR" sz="1200" dirty="0"/>
              <a:t>        for (i=0; i&lt;g-&gt;</a:t>
            </a:r>
            <a:r>
              <a:rPr lang="pt-BR" sz="1200" dirty="0" err="1"/>
              <a:t>vertices;i</a:t>
            </a:r>
            <a:r>
              <a:rPr lang="pt-BR" sz="1200" dirty="0"/>
              <a:t>++)</a:t>
            </a:r>
          </a:p>
          <a:p>
            <a:r>
              <a:rPr lang="pt-BR" sz="1200" dirty="0"/>
              <a:t>            aberto[i] =  true;</a:t>
            </a:r>
          </a:p>
          <a:p>
            <a:br>
              <a:rPr lang="pt-BR" sz="1200" dirty="0"/>
            </a:br>
            <a:r>
              <a:rPr lang="pt-BR" sz="1200" dirty="0"/>
              <a:t>        </a:t>
            </a:r>
            <a:r>
              <a:rPr lang="pt-BR" sz="1200" dirty="0" err="1"/>
              <a:t>while</a:t>
            </a:r>
            <a:r>
              <a:rPr lang="pt-BR" sz="1200" dirty="0"/>
              <a:t> (</a:t>
            </a:r>
            <a:r>
              <a:rPr lang="pt-BR" sz="1200" dirty="0" err="1"/>
              <a:t>existeAberto</a:t>
            </a:r>
            <a:r>
              <a:rPr lang="pt-BR" sz="1200" dirty="0"/>
              <a:t>(</a:t>
            </a:r>
            <a:r>
              <a:rPr lang="pt-BR" sz="1200" dirty="0" err="1"/>
              <a:t>g,aberto</a:t>
            </a:r>
            <a:r>
              <a:rPr lang="pt-BR" sz="1200" dirty="0"/>
              <a:t>)){</a:t>
            </a:r>
          </a:p>
          <a:p>
            <a:r>
              <a:rPr lang="pt-BR" sz="1200" dirty="0"/>
              <a:t>            </a:t>
            </a:r>
            <a:r>
              <a:rPr lang="pt-BR" sz="1200" dirty="0" err="1"/>
              <a:t>int</a:t>
            </a:r>
            <a:r>
              <a:rPr lang="pt-BR" sz="1200" dirty="0"/>
              <a:t> u = </a:t>
            </a:r>
            <a:r>
              <a:rPr lang="pt-BR" sz="1200" dirty="0" err="1"/>
              <a:t>menorDist</a:t>
            </a:r>
            <a:r>
              <a:rPr lang="pt-BR" sz="1200" dirty="0"/>
              <a:t>(</a:t>
            </a:r>
            <a:r>
              <a:rPr lang="pt-BR" sz="1200" dirty="0" err="1"/>
              <a:t>g,aberto,d</a:t>
            </a:r>
            <a:r>
              <a:rPr lang="pt-BR" sz="1200" dirty="0"/>
              <a:t>);</a:t>
            </a:r>
          </a:p>
          <a:p>
            <a:r>
              <a:rPr lang="pt-BR" sz="1200" dirty="0"/>
              <a:t>            aberto[u] = false;</a:t>
            </a:r>
          </a:p>
          <a:p>
            <a:br>
              <a:rPr lang="pt-BR" sz="1200" dirty="0"/>
            </a:br>
            <a:r>
              <a:rPr lang="pt-BR" sz="1200" dirty="0"/>
              <a:t>            ADJACENCIA *ad = g-&gt;</a:t>
            </a:r>
            <a:r>
              <a:rPr lang="pt-BR" sz="1200" dirty="0" err="1"/>
              <a:t>adj</a:t>
            </a:r>
            <a:r>
              <a:rPr lang="pt-BR" sz="1200" dirty="0"/>
              <a:t>[u].</a:t>
            </a:r>
            <a:r>
              <a:rPr lang="pt-BR" sz="1200" dirty="0" err="1"/>
              <a:t>cab</a:t>
            </a:r>
            <a:r>
              <a:rPr lang="pt-BR" sz="1200" dirty="0"/>
              <a:t>;</a:t>
            </a:r>
          </a:p>
          <a:p>
            <a:r>
              <a:rPr lang="pt-BR" sz="1200" dirty="0"/>
              <a:t>            </a:t>
            </a:r>
            <a:r>
              <a:rPr lang="pt-BR" sz="1200" dirty="0" err="1"/>
              <a:t>while</a:t>
            </a:r>
            <a:r>
              <a:rPr lang="pt-BR" sz="1200" dirty="0"/>
              <a:t> (ad){</a:t>
            </a:r>
          </a:p>
          <a:p>
            <a:r>
              <a:rPr lang="pt-BR" sz="1200" dirty="0"/>
              <a:t>                relaxa(</a:t>
            </a:r>
            <a:r>
              <a:rPr lang="pt-BR" sz="1200" dirty="0" err="1"/>
              <a:t>g,d,p,u,ad</a:t>
            </a:r>
            <a:r>
              <a:rPr lang="pt-BR" sz="1200" dirty="0"/>
              <a:t>-&gt;</a:t>
            </a:r>
            <a:r>
              <a:rPr lang="pt-BR" sz="1200" dirty="0" err="1"/>
              <a:t>vertice</a:t>
            </a:r>
            <a:r>
              <a:rPr lang="pt-BR" sz="1200" dirty="0"/>
              <a:t>);</a:t>
            </a:r>
          </a:p>
          <a:p>
            <a:r>
              <a:rPr lang="pt-BR" sz="1200" dirty="0"/>
              <a:t>                ad = ad-&gt;</a:t>
            </a:r>
            <a:r>
              <a:rPr lang="pt-BR" sz="1200" dirty="0" err="1"/>
              <a:t>prox</a:t>
            </a:r>
            <a:r>
              <a:rPr lang="pt-BR" sz="1200" dirty="0"/>
              <a:t>;</a:t>
            </a:r>
          </a:p>
          <a:p>
            <a:r>
              <a:rPr lang="pt-BR" sz="1200" dirty="0"/>
              <a:t>            }</a:t>
            </a:r>
          </a:p>
          <a:p>
            <a:r>
              <a:rPr lang="pt-BR" sz="1200" dirty="0"/>
              <a:t>        }</a:t>
            </a:r>
          </a:p>
          <a:p>
            <a:r>
              <a:rPr lang="pt-BR" sz="1200" dirty="0"/>
              <a:t>        </a:t>
            </a:r>
            <a:r>
              <a:rPr lang="pt-BR" sz="1200" dirty="0" err="1"/>
              <a:t>return</a:t>
            </a:r>
            <a:r>
              <a:rPr lang="pt-BR" sz="1200" dirty="0"/>
              <a:t>(d);</a:t>
            </a:r>
          </a:p>
          <a:p>
            <a:r>
              <a:rPr lang="pt-BR" sz="1200" dirty="0"/>
              <a:t>    }</a:t>
            </a:r>
          </a:p>
          <a:p>
            <a:r>
              <a:rPr lang="pt-BR" sz="1200" dirty="0"/>
              <a:t>   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49BE577-26B0-4970-8F96-3327938752B2}"/>
              </a:ext>
            </a:extLst>
          </p:cNvPr>
          <p:cNvSpPr txBox="1"/>
          <p:nvPr/>
        </p:nvSpPr>
        <p:spPr>
          <a:xfrm>
            <a:off x="403444" y="1911060"/>
            <a:ext cx="292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Alocação de memória para o arranjo de distancias 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66FF6B-8330-4EAF-8F85-97ED709EF6A8}"/>
              </a:ext>
            </a:extLst>
          </p:cNvPr>
          <p:cNvSpPr txBox="1"/>
          <p:nvPr/>
        </p:nvSpPr>
        <p:spPr>
          <a:xfrm>
            <a:off x="463524" y="2532361"/>
            <a:ext cx="2745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Aloca o arranjo dos predecessores e o inicializa junto com as distâncias 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352EFC07-870C-4B03-9776-4C0332661F35}"/>
              </a:ext>
            </a:extLst>
          </p:cNvPr>
          <p:cNvSpPr txBox="1"/>
          <p:nvPr/>
        </p:nvSpPr>
        <p:spPr>
          <a:xfrm>
            <a:off x="463523" y="3209640"/>
            <a:ext cx="2745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Inicializa arranjo de abertos com todos abertos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0F4D227B-3856-4BF7-A859-1C58DB490F30}"/>
              </a:ext>
            </a:extLst>
          </p:cNvPr>
          <p:cNvSpPr txBox="1"/>
          <p:nvPr/>
        </p:nvSpPr>
        <p:spPr>
          <a:xfrm>
            <a:off x="463523" y="3731764"/>
            <a:ext cx="2745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Checa se há vértices abertos se tiver ele seleciona o menor e começa a visita colocando aberto em false</a:t>
            </a:r>
          </a:p>
        </p:txBody>
      </p:sp>
      <p:sp>
        <p:nvSpPr>
          <p:cNvPr id="2" name="Chave Esquerda 1">
            <a:extLst>
              <a:ext uri="{FF2B5EF4-FFF2-40B4-BE49-F238E27FC236}">
                <a16:creationId xmlns:a16="http://schemas.microsoft.com/office/drawing/2014/main" id="{ABA3142E-CDBC-4140-A24B-A01E6DD76F0E}"/>
              </a:ext>
            </a:extLst>
          </p:cNvPr>
          <p:cNvSpPr/>
          <p:nvPr/>
        </p:nvSpPr>
        <p:spPr>
          <a:xfrm>
            <a:off x="6482455" y="1895235"/>
            <a:ext cx="155448" cy="5203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have Esquerda 2">
            <a:extLst>
              <a:ext uri="{FF2B5EF4-FFF2-40B4-BE49-F238E27FC236}">
                <a16:creationId xmlns:a16="http://schemas.microsoft.com/office/drawing/2014/main" id="{DBEDEE25-62D5-4B1C-90A1-6AB0B52B14E2}"/>
              </a:ext>
            </a:extLst>
          </p:cNvPr>
          <p:cNvSpPr/>
          <p:nvPr/>
        </p:nvSpPr>
        <p:spPr>
          <a:xfrm>
            <a:off x="6495812" y="2505169"/>
            <a:ext cx="155448" cy="5203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have Esquerda 4">
            <a:extLst>
              <a:ext uri="{FF2B5EF4-FFF2-40B4-BE49-F238E27FC236}">
                <a16:creationId xmlns:a16="http://schemas.microsoft.com/office/drawing/2014/main" id="{561CFD7B-707A-45B0-8EFD-A7B108FB7B3B}"/>
              </a:ext>
            </a:extLst>
          </p:cNvPr>
          <p:cNvSpPr/>
          <p:nvPr/>
        </p:nvSpPr>
        <p:spPr>
          <a:xfrm>
            <a:off x="6495812" y="3191677"/>
            <a:ext cx="155448" cy="4951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Esquerda 6">
            <a:extLst>
              <a:ext uri="{FF2B5EF4-FFF2-40B4-BE49-F238E27FC236}">
                <a16:creationId xmlns:a16="http://schemas.microsoft.com/office/drawing/2014/main" id="{BF5DB1E2-56F3-4953-B230-9B55CE24F2EC}"/>
              </a:ext>
            </a:extLst>
          </p:cNvPr>
          <p:cNvSpPr/>
          <p:nvPr/>
        </p:nvSpPr>
        <p:spPr>
          <a:xfrm>
            <a:off x="6495812" y="3909065"/>
            <a:ext cx="155448" cy="4951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DEEDE7C-0B91-4323-A74B-4C3FAD38B2BE}"/>
              </a:ext>
            </a:extLst>
          </p:cNvPr>
          <p:cNvCxnSpPr>
            <a:stCxn id="2" idx="1"/>
            <a:endCxn id="28" idx="3"/>
          </p:cNvCxnSpPr>
          <p:nvPr/>
        </p:nvCxnSpPr>
        <p:spPr>
          <a:xfrm flipH="1" flipV="1">
            <a:off x="3324444" y="2141893"/>
            <a:ext cx="3158011" cy="13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C4021761-FA7A-47C2-8627-F09ED719B5F3}"/>
              </a:ext>
            </a:extLst>
          </p:cNvPr>
          <p:cNvCxnSpPr>
            <a:stCxn id="3" idx="1"/>
            <a:endCxn id="35" idx="3"/>
          </p:cNvCxnSpPr>
          <p:nvPr/>
        </p:nvCxnSpPr>
        <p:spPr>
          <a:xfrm flipH="1" flipV="1">
            <a:off x="3209313" y="2763194"/>
            <a:ext cx="3286499" cy="2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237F377-9CA1-404D-BD1F-CD59A3A3C6E4}"/>
              </a:ext>
            </a:extLst>
          </p:cNvPr>
          <p:cNvCxnSpPr>
            <a:stCxn id="5" idx="1"/>
            <a:endCxn id="41" idx="3"/>
          </p:cNvCxnSpPr>
          <p:nvPr/>
        </p:nvCxnSpPr>
        <p:spPr>
          <a:xfrm flipH="1">
            <a:off x="3209313" y="3439236"/>
            <a:ext cx="3286499" cy="1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9ABE4F15-3A9D-45CB-80DE-BF11A8010181}"/>
              </a:ext>
            </a:extLst>
          </p:cNvPr>
          <p:cNvCxnSpPr>
            <a:stCxn id="7" idx="1"/>
            <a:endCxn id="47" idx="3"/>
          </p:cNvCxnSpPr>
          <p:nvPr/>
        </p:nvCxnSpPr>
        <p:spPr>
          <a:xfrm flipH="1" flipV="1">
            <a:off x="3209313" y="4147263"/>
            <a:ext cx="3286499" cy="9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have Esquerda 38">
            <a:extLst>
              <a:ext uri="{FF2B5EF4-FFF2-40B4-BE49-F238E27FC236}">
                <a16:creationId xmlns:a16="http://schemas.microsoft.com/office/drawing/2014/main" id="{1B97CF41-1252-46DE-924E-D957EB81F2B9}"/>
              </a:ext>
            </a:extLst>
          </p:cNvPr>
          <p:cNvSpPr/>
          <p:nvPr/>
        </p:nvSpPr>
        <p:spPr>
          <a:xfrm>
            <a:off x="6482454" y="4663974"/>
            <a:ext cx="168805" cy="5979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384A01D-9A1F-45FD-A5B2-EAB1D82E02FB}"/>
              </a:ext>
            </a:extLst>
          </p:cNvPr>
          <p:cNvSpPr txBox="1"/>
          <p:nvPr/>
        </p:nvSpPr>
        <p:spPr>
          <a:xfrm>
            <a:off x="463523" y="4694901"/>
            <a:ext cx="2745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Para cada adjacência do nó o loop ira relaxar a aresta 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9D67B95C-9849-42C5-A1C4-26C428C58080}"/>
              </a:ext>
            </a:extLst>
          </p:cNvPr>
          <p:cNvSpPr txBox="1"/>
          <p:nvPr/>
        </p:nvSpPr>
        <p:spPr>
          <a:xfrm>
            <a:off x="463522" y="5522374"/>
            <a:ext cx="2521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Depois do processo, se terá todas as distancias e essas serão retornadas</a:t>
            </a:r>
          </a:p>
        </p:txBody>
      </p:sp>
      <p:sp>
        <p:nvSpPr>
          <p:cNvPr id="44" name="Chave Esquerda 43">
            <a:extLst>
              <a:ext uri="{FF2B5EF4-FFF2-40B4-BE49-F238E27FC236}">
                <a16:creationId xmlns:a16="http://schemas.microsoft.com/office/drawing/2014/main" id="{1405B01B-6C6B-4D8E-81E1-5B49DC2B1DEC}"/>
              </a:ext>
            </a:extLst>
          </p:cNvPr>
          <p:cNvSpPr/>
          <p:nvPr/>
        </p:nvSpPr>
        <p:spPr>
          <a:xfrm>
            <a:off x="6495812" y="5769236"/>
            <a:ext cx="168805" cy="1574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1D4A2CB9-2A4E-4BC6-BF9D-9CDBA986E02F}"/>
              </a:ext>
            </a:extLst>
          </p:cNvPr>
          <p:cNvCxnSpPr>
            <a:stCxn id="39" idx="1"/>
            <a:endCxn id="42" idx="3"/>
          </p:cNvCxnSpPr>
          <p:nvPr/>
        </p:nvCxnSpPr>
        <p:spPr>
          <a:xfrm flipH="1" flipV="1">
            <a:off x="3209313" y="4925734"/>
            <a:ext cx="3273141" cy="37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3318FF1-4A0D-4C5A-9562-D98874265775}"/>
              </a:ext>
            </a:extLst>
          </p:cNvPr>
          <p:cNvCxnSpPr>
            <a:cxnSpLocks/>
            <a:stCxn id="44" idx="1"/>
            <a:endCxn id="43" idx="3"/>
          </p:cNvCxnSpPr>
          <p:nvPr/>
        </p:nvCxnSpPr>
        <p:spPr>
          <a:xfrm flipH="1" flipV="1">
            <a:off x="2985195" y="5845540"/>
            <a:ext cx="3510617" cy="2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52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0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000" fill="hold"/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B479CF6-B90E-44EF-B5EE-B70F3518FD1A}"/>
              </a:ext>
            </a:extLst>
          </p:cNvPr>
          <p:cNvSpPr txBox="1"/>
          <p:nvPr/>
        </p:nvSpPr>
        <p:spPr>
          <a:xfrm>
            <a:off x="352926" y="272716"/>
            <a:ext cx="59430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Algoritmo de Dijkstra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7ADE941-712E-4ED6-B8A0-C1599BBEB215}"/>
              </a:ext>
            </a:extLst>
          </p:cNvPr>
          <p:cNvSpPr txBox="1"/>
          <p:nvPr/>
        </p:nvSpPr>
        <p:spPr>
          <a:xfrm>
            <a:off x="322626" y="1059090"/>
            <a:ext cx="5773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/>
              <a:t>Funções Auxiliares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0E2923F-7DBC-4189-B75A-9DF7B31BEF6E}"/>
              </a:ext>
            </a:extLst>
          </p:cNvPr>
          <p:cNvSpPr txBox="1"/>
          <p:nvPr/>
        </p:nvSpPr>
        <p:spPr>
          <a:xfrm>
            <a:off x="6547638" y="1625354"/>
            <a:ext cx="170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Pseudocódigo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AC9D09F-5421-4761-BD53-7305B550B364}"/>
              </a:ext>
            </a:extLst>
          </p:cNvPr>
          <p:cNvSpPr txBox="1"/>
          <p:nvPr/>
        </p:nvSpPr>
        <p:spPr>
          <a:xfrm>
            <a:off x="6500350" y="2033157"/>
            <a:ext cx="34971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bool</a:t>
            </a:r>
            <a:r>
              <a:rPr lang="pt-BR" sz="1200" dirty="0"/>
              <a:t> </a:t>
            </a:r>
            <a:r>
              <a:rPr lang="pt-BR" sz="1200" dirty="0" err="1"/>
              <a:t>existeAberto</a:t>
            </a:r>
            <a:r>
              <a:rPr lang="pt-BR" sz="1200" dirty="0"/>
              <a:t>(GRAFO *g, int *aberto){</a:t>
            </a:r>
          </a:p>
          <a:p>
            <a:r>
              <a:rPr lang="pt-BR" sz="1200" dirty="0"/>
              <a:t>        int i;</a:t>
            </a:r>
          </a:p>
          <a:p>
            <a:r>
              <a:rPr lang="pt-BR" sz="1200" dirty="0"/>
              <a:t>        for (i=0;i&lt;g-&gt;</a:t>
            </a:r>
            <a:r>
              <a:rPr lang="pt-BR" sz="1200" dirty="0" err="1"/>
              <a:t>vertices;i</a:t>
            </a:r>
            <a:r>
              <a:rPr lang="pt-BR" sz="1200" dirty="0"/>
              <a:t>++)</a:t>
            </a:r>
          </a:p>
          <a:p>
            <a:r>
              <a:rPr lang="pt-BR" sz="1200" dirty="0"/>
              <a:t>            if (aberto[i]) </a:t>
            </a:r>
            <a:r>
              <a:rPr lang="pt-BR" sz="1200" dirty="0" err="1"/>
              <a:t>return</a:t>
            </a:r>
            <a:r>
              <a:rPr lang="pt-BR" sz="1200" dirty="0"/>
              <a:t>(true);</a:t>
            </a:r>
          </a:p>
          <a:p>
            <a:r>
              <a:rPr lang="pt-BR" sz="1200" dirty="0"/>
              <a:t>        </a:t>
            </a:r>
            <a:r>
              <a:rPr lang="pt-BR" sz="1200" dirty="0" err="1"/>
              <a:t>return</a:t>
            </a:r>
            <a:r>
              <a:rPr lang="pt-BR" sz="1200" dirty="0"/>
              <a:t>(false);</a:t>
            </a:r>
          </a:p>
          <a:p>
            <a:r>
              <a:rPr lang="pt-BR" sz="1200" dirty="0"/>
              <a:t>    }</a:t>
            </a:r>
          </a:p>
          <a:p>
            <a:r>
              <a:rPr lang="pt-BR" sz="1200" dirty="0"/>
              <a:t>    int </a:t>
            </a:r>
            <a:r>
              <a:rPr lang="pt-BR" sz="1200" dirty="0" err="1"/>
              <a:t>menorDist</a:t>
            </a:r>
            <a:r>
              <a:rPr lang="pt-BR" sz="1200" dirty="0"/>
              <a:t>(GRAFO *g, int *aberto, int *d){</a:t>
            </a:r>
          </a:p>
          <a:p>
            <a:r>
              <a:rPr lang="pt-BR" sz="1200" dirty="0"/>
              <a:t>        int i</a:t>
            </a:r>
          </a:p>
          <a:p>
            <a:r>
              <a:rPr lang="pt-BR" sz="1200" dirty="0"/>
              <a:t>        for (i=0;i&lt;g-&gt;</a:t>
            </a:r>
            <a:r>
              <a:rPr lang="pt-BR" sz="1200" dirty="0" err="1"/>
              <a:t>vertices;i</a:t>
            </a:r>
            <a:r>
              <a:rPr lang="pt-BR" sz="1200" dirty="0"/>
              <a:t>++)</a:t>
            </a:r>
          </a:p>
          <a:p>
            <a:r>
              <a:rPr lang="pt-BR" sz="1200" dirty="0"/>
              <a:t>            if (aberto[i]) break;</a:t>
            </a:r>
          </a:p>
          <a:p>
            <a:r>
              <a:rPr lang="pt-BR" sz="1200" dirty="0"/>
              <a:t>        if (i==g-&gt;vertices) </a:t>
            </a:r>
            <a:r>
              <a:rPr lang="pt-BR" sz="1200" dirty="0" err="1"/>
              <a:t>return</a:t>
            </a:r>
            <a:r>
              <a:rPr lang="pt-BR" sz="1200" dirty="0"/>
              <a:t>(-1);</a:t>
            </a:r>
          </a:p>
          <a:p>
            <a:r>
              <a:rPr lang="pt-BR" sz="1200" dirty="0"/>
              <a:t>        int menor = i;</a:t>
            </a:r>
          </a:p>
          <a:p>
            <a:r>
              <a:rPr lang="pt-BR" sz="1200" dirty="0"/>
              <a:t>        for (i=menor+1; i&lt;g-&gt;vertices; i++)</a:t>
            </a:r>
          </a:p>
          <a:p>
            <a:r>
              <a:rPr lang="pt-BR" sz="1200" dirty="0"/>
              <a:t>            if(aberto[i] &amp;&amp; (d[menor]&gt;d[i]))</a:t>
            </a:r>
          </a:p>
          <a:p>
            <a:r>
              <a:rPr lang="pt-BR" sz="1200" dirty="0"/>
              <a:t>                menor = i;</a:t>
            </a:r>
          </a:p>
          <a:p>
            <a:r>
              <a:rPr lang="pt-BR" sz="1200" dirty="0"/>
              <a:t>        </a:t>
            </a:r>
            <a:r>
              <a:rPr lang="pt-BR" sz="1200" dirty="0" err="1"/>
              <a:t>return</a:t>
            </a:r>
            <a:r>
              <a:rPr lang="pt-BR" sz="1200" dirty="0"/>
              <a:t>(menor);</a:t>
            </a:r>
          </a:p>
          <a:p>
            <a:r>
              <a:rPr lang="pt-BR" sz="1200" dirty="0"/>
              <a:t>    }</a:t>
            </a:r>
          </a:p>
          <a:p>
            <a:endParaRPr lang="pt-BR" sz="1200" dirty="0"/>
          </a:p>
        </p:txBody>
      </p:sp>
      <p:sp>
        <p:nvSpPr>
          <p:cNvPr id="7" name="Chave Esquerda 6">
            <a:extLst>
              <a:ext uri="{FF2B5EF4-FFF2-40B4-BE49-F238E27FC236}">
                <a16:creationId xmlns:a16="http://schemas.microsoft.com/office/drawing/2014/main" id="{E975286E-7A1F-47C4-AE55-8B40D7408711}"/>
              </a:ext>
            </a:extLst>
          </p:cNvPr>
          <p:cNvSpPr/>
          <p:nvPr/>
        </p:nvSpPr>
        <p:spPr>
          <a:xfrm>
            <a:off x="6392190" y="2294466"/>
            <a:ext cx="155448" cy="6463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AC1EC0C-EBD9-4CA3-94B9-F6CF8F62EE9C}"/>
              </a:ext>
            </a:extLst>
          </p:cNvPr>
          <p:cNvSpPr txBox="1"/>
          <p:nvPr/>
        </p:nvSpPr>
        <p:spPr>
          <a:xfrm>
            <a:off x="386000" y="2293777"/>
            <a:ext cx="2814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Varre o arranjo de abertos e se encontrar um true, caso haja, é retornado true caso não, false 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1F1801F-564C-47C6-99A5-8F0843DCAEB7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flipH="1" flipV="1">
            <a:off x="3200846" y="2616943"/>
            <a:ext cx="3191344" cy="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have Esquerda 28">
            <a:extLst>
              <a:ext uri="{FF2B5EF4-FFF2-40B4-BE49-F238E27FC236}">
                <a16:creationId xmlns:a16="http://schemas.microsoft.com/office/drawing/2014/main" id="{28F45F32-7E5F-46EA-8293-E6011140746F}"/>
              </a:ext>
            </a:extLst>
          </p:cNvPr>
          <p:cNvSpPr/>
          <p:nvPr/>
        </p:nvSpPr>
        <p:spPr>
          <a:xfrm>
            <a:off x="6422626" y="3429000"/>
            <a:ext cx="125012" cy="6463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51791B6-B60B-458A-A182-99820986ABBC}"/>
              </a:ext>
            </a:extLst>
          </p:cNvPr>
          <p:cNvSpPr txBox="1"/>
          <p:nvPr/>
        </p:nvSpPr>
        <p:spPr>
          <a:xfrm>
            <a:off x="386000" y="3525198"/>
            <a:ext cx="3082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/>
              <a:t>Busca o primeiro aberto e ao encontrar sai do loop, caso não encontre retorna -1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8924F354-ADFC-459E-8F85-05454DDD7989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>
            <a:off x="3468963" y="3752165"/>
            <a:ext cx="2953663" cy="3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have Esquerda 37">
            <a:extLst>
              <a:ext uri="{FF2B5EF4-FFF2-40B4-BE49-F238E27FC236}">
                <a16:creationId xmlns:a16="http://schemas.microsoft.com/office/drawing/2014/main" id="{9C9F1514-74B5-440A-8E8A-92AFBD26EF38}"/>
              </a:ext>
            </a:extLst>
          </p:cNvPr>
          <p:cNvSpPr/>
          <p:nvPr/>
        </p:nvSpPr>
        <p:spPr>
          <a:xfrm>
            <a:off x="6407408" y="4113801"/>
            <a:ext cx="140230" cy="1611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90FE43C-D9EE-4766-92AC-AA731D9FA739}"/>
              </a:ext>
            </a:extLst>
          </p:cNvPr>
          <p:cNvSpPr txBox="1"/>
          <p:nvPr/>
        </p:nvSpPr>
        <p:spPr>
          <a:xfrm>
            <a:off x="394467" y="3984752"/>
            <a:ext cx="2814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Coloca o nó encontrado como o mais perto (menor distancia)</a:t>
            </a: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BCCAF14-2EB8-4E28-9487-8BCA8C1F893F}"/>
              </a:ext>
            </a:extLst>
          </p:cNvPr>
          <p:cNvCxnSpPr>
            <a:stCxn id="38" idx="1"/>
            <a:endCxn id="39" idx="3"/>
          </p:cNvCxnSpPr>
          <p:nvPr/>
        </p:nvCxnSpPr>
        <p:spPr>
          <a:xfrm flipH="1">
            <a:off x="3209313" y="4194354"/>
            <a:ext cx="3198095" cy="21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have Esquerda 46">
            <a:extLst>
              <a:ext uri="{FF2B5EF4-FFF2-40B4-BE49-F238E27FC236}">
                <a16:creationId xmlns:a16="http://schemas.microsoft.com/office/drawing/2014/main" id="{464EEB59-42F8-47A4-8052-54080E325354}"/>
              </a:ext>
            </a:extLst>
          </p:cNvPr>
          <p:cNvSpPr/>
          <p:nvPr/>
        </p:nvSpPr>
        <p:spPr>
          <a:xfrm>
            <a:off x="6407744" y="4274907"/>
            <a:ext cx="139894" cy="6822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CFB2DF6E-25BC-4F7C-BCCF-431816E7FB47}"/>
              </a:ext>
            </a:extLst>
          </p:cNvPr>
          <p:cNvSpPr txBox="1"/>
          <p:nvPr/>
        </p:nvSpPr>
        <p:spPr>
          <a:xfrm>
            <a:off x="352926" y="4571953"/>
            <a:ext cx="2814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O arranjo é varrido novamente a partir do nó definido como menor e caso se encontre outro nó de menor valor e aberto ele se torna o menor e retorna o valor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12337CD0-B0E3-41E7-9CDE-41BAC1FB8830}"/>
              </a:ext>
            </a:extLst>
          </p:cNvPr>
          <p:cNvCxnSpPr>
            <a:stCxn id="47" idx="1"/>
          </p:cNvCxnSpPr>
          <p:nvPr/>
        </p:nvCxnSpPr>
        <p:spPr>
          <a:xfrm flipH="1">
            <a:off x="3324444" y="4616038"/>
            <a:ext cx="3083300" cy="463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72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F62CAF1-3057-455C-AE01-679AA24C3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77" y="3617423"/>
            <a:ext cx="3427898" cy="248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B479CF6-B90E-44EF-B5EE-B70F3518FD1A}"/>
              </a:ext>
            </a:extLst>
          </p:cNvPr>
          <p:cNvSpPr txBox="1"/>
          <p:nvPr/>
        </p:nvSpPr>
        <p:spPr>
          <a:xfrm>
            <a:off x="352926" y="272716"/>
            <a:ext cx="57779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Algoritmo de Dijkstra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467A0D5-A1D1-4E81-BC2E-BA8F9EECD7D9}"/>
              </a:ext>
            </a:extLst>
          </p:cNvPr>
          <p:cNvSpPr txBox="1"/>
          <p:nvPr/>
        </p:nvSpPr>
        <p:spPr>
          <a:xfrm>
            <a:off x="234330" y="6018244"/>
            <a:ext cx="4318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Sequencia de nós visitados para geração do menor caminho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505EDF8-E4F8-4EF1-B074-ECC0FC6B6876}"/>
              </a:ext>
            </a:extLst>
          </p:cNvPr>
          <p:cNvSpPr txBox="1"/>
          <p:nvPr/>
        </p:nvSpPr>
        <p:spPr>
          <a:xfrm>
            <a:off x="5346934" y="1773988"/>
            <a:ext cx="572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Representação do funcionamento:</a:t>
            </a:r>
          </a:p>
        </p:txBody>
      </p:sp>
      <p:pic>
        <p:nvPicPr>
          <p:cNvPr id="51" name="Imagem 50">
            <a:extLst>
              <a:ext uri="{FF2B5EF4-FFF2-40B4-BE49-F238E27FC236}">
                <a16:creationId xmlns:a16="http://schemas.microsoft.com/office/drawing/2014/main" id="{F75D5539-5F43-46A0-912E-5F8DFA7F8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26" y="1076221"/>
            <a:ext cx="3107341" cy="225132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9DFE4ED-5385-4D96-B5B4-9D7C72A87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458" y="2433198"/>
            <a:ext cx="4072867" cy="319497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0237C2C-5106-41EE-87F2-7AE314889FF1}"/>
              </a:ext>
            </a:extLst>
          </p:cNvPr>
          <p:cNvSpPr txBox="1"/>
          <p:nvPr/>
        </p:nvSpPr>
        <p:spPr>
          <a:xfrm>
            <a:off x="915026" y="3617423"/>
            <a:ext cx="152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 inicial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2A5BE7C-9B70-47DA-9ED5-604421D1D505}"/>
              </a:ext>
            </a:extLst>
          </p:cNvPr>
          <p:cNvSpPr txBox="1"/>
          <p:nvPr/>
        </p:nvSpPr>
        <p:spPr>
          <a:xfrm>
            <a:off x="3987442" y="5503973"/>
            <a:ext cx="295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 final</a:t>
            </a:r>
          </a:p>
        </p:txBody>
      </p:sp>
    </p:spTree>
    <p:extLst>
      <p:ext uri="{BB962C8B-B14F-4D97-AF65-F5344CB8AC3E}">
        <p14:creationId xmlns:p14="http://schemas.microsoft.com/office/powerpoint/2010/main" val="2779514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DeTexto 15">
            <a:extLst>
              <a:ext uri="{FF2B5EF4-FFF2-40B4-BE49-F238E27FC236}">
                <a16:creationId xmlns:a16="http://schemas.microsoft.com/office/drawing/2014/main" id="{CF79E571-15E8-44DA-A5A7-F483D6B9AF6B}"/>
              </a:ext>
            </a:extLst>
          </p:cNvPr>
          <p:cNvSpPr txBox="1"/>
          <p:nvPr/>
        </p:nvSpPr>
        <p:spPr>
          <a:xfrm>
            <a:off x="352926" y="272716"/>
            <a:ext cx="57779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Algoritmo de Dijkstra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C90DBFF-7EB5-4066-A6A7-8A1382A84C1E}"/>
              </a:ext>
            </a:extLst>
          </p:cNvPr>
          <p:cNvSpPr txBox="1"/>
          <p:nvPr/>
        </p:nvSpPr>
        <p:spPr>
          <a:xfrm>
            <a:off x="332137" y="835525"/>
            <a:ext cx="554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Complexidade do algoritmo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64C67B0-32D3-4FD7-B7E0-B9CC1DD28810}"/>
              </a:ext>
            </a:extLst>
          </p:cNvPr>
          <p:cNvSpPr txBox="1"/>
          <p:nvPr/>
        </p:nvSpPr>
        <p:spPr>
          <a:xfrm>
            <a:off x="3671147" y="6945843"/>
            <a:ext cx="50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0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A0195A-F08B-43C1-876A-FC82FF87A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651" y="2305614"/>
            <a:ext cx="695752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 defTabSz="914400"/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Suponha que nosso grafo tem </a:t>
            </a:r>
            <a:r>
              <a:rPr kumimoji="0" lang="pt-BR" altLang="pt-BR" b="0" i="1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V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 vértices e </a:t>
            </a:r>
            <a:r>
              <a:rPr kumimoji="0" lang="pt-BR" altLang="pt-BR" b="0" i="1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A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 arcos.</a:t>
            </a:r>
            <a:r>
              <a:rPr kumimoji="0" lang="pt-BR" altLang="pt-BR" b="0" i="0" u="none" strike="noStrike" cap="none" normalizeH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 </a:t>
            </a:r>
            <a:r>
              <a:rPr lang="pt-BR" alt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odas as operações sobre a fila serão executadas em tempo limitado por log </a:t>
            </a:r>
            <a:r>
              <a:rPr kumimoji="0" lang="pt-BR" altLang="pt-BR" b="0" i="1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V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.  Nesse caso, </a:t>
            </a:r>
            <a:r>
              <a:rPr lang="pt-BR" dirty="0" err="1"/>
              <a:t>int</a:t>
            </a:r>
            <a:r>
              <a:rPr lang="pt-BR" dirty="0"/>
              <a:t> *</a:t>
            </a:r>
            <a:r>
              <a:rPr lang="pt-BR" dirty="0" err="1"/>
              <a:t>dijkstra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cs typeface="Courier New" panose="02070309020205020404" pitchFamily="49" charset="0"/>
              </a:rPr>
              <a:t>()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 consumirá tempo proporcional a (</a:t>
            </a:r>
            <a:r>
              <a:rPr kumimoji="0" lang="pt-BR" altLang="pt-BR" b="0" i="1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V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+</a:t>
            </a:r>
            <a:r>
              <a:rPr kumimoji="0" lang="pt-BR" altLang="pt-BR" b="0" i="1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A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) log </a:t>
            </a:r>
            <a:r>
              <a:rPr kumimoji="0" lang="pt-BR" altLang="pt-BR" b="0" i="1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V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  no pior caso.  Se </a:t>
            </a:r>
            <a:r>
              <a:rPr kumimoji="0" lang="pt-BR" altLang="pt-BR" b="0" i="1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A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 ≥ </a:t>
            </a:r>
            <a:r>
              <a:rPr kumimoji="0" lang="pt-BR" altLang="pt-BR" b="0" i="1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V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 − 1, o consumo de tempo no pior caso será proporcional 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+mn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A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 log </a:t>
            </a:r>
            <a:r>
              <a:rPr kumimoji="0" lang="pt-BR" altLang="pt-BR" sz="3200" b="0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</a:rPr>
              <a:t>V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1443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442EC-155F-4D3A-B340-1BE82808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Roboto" panose="02000000000000000000" pitchFamily="2" charset="0"/>
              </a:rPr>
              <a:t>Algoritmo de </a:t>
            </a:r>
            <a:r>
              <a:rPr lang="pt-BR" b="0" i="0" dirty="0" err="1">
                <a:effectLst/>
                <a:latin typeface="Roboto" panose="02000000000000000000" pitchFamily="2" charset="0"/>
              </a:rPr>
              <a:t>Prim</a:t>
            </a:r>
            <a:br>
              <a:rPr lang="pt-BR" b="0" i="0" dirty="0">
                <a:effectLst/>
                <a:latin typeface="Roboto" panose="02000000000000000000" pitchFamily="2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2F5DBB-8558-4077-AD95-AC8C33E70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Determina uma arvore geradora em que a soma das arestas seja </a:t>
            </a:r>
            <a:r>
              <a:rPr lang="pt-BR" dirty="0" err="1"/>
              <a:t>minima</a:t>
            </a:r>
            <a:endParaRPr lang="pt-BR" dirty="0"/>
          </a:p>
          <a:p>
            <a:r>
              <a:rPr lang="pt-BR" dirty="0"/>
              <a:t>Junto com </a:t>
            </a:r>
            <a:r>
              <a:rPr lang="pt-BR" dirty="0" err="1"/>
              <a:t>Kruskal</a:t>
            </a:r>
            <a:r>
              <a:rPr lang="pt-BR" dirty="0"/>
              <a:t>, ele funciona somente um grafos não orientados, com valores associados as arestas</a:t>
            </a:r>
          </a:p>
          <a:p>
            <a:r>
              <a:rPr lang="pt-BR" dirty="0"/>
              <a:t>Os valores das arestas devem ser positivos ou nulos</a:t>
            </a:r>
          </a:p>
        </p:txBody>
      </p:sp>
    </p:spTree>
    <p:extLst>
      <p:ext uri="{BB962C8B-B14F-4D97-AF65-F5344CB8AC3E}">
        <p14:creationId xmlns:p14="http://schemas.microsoft.com/office/powerpoint/2010/main" val="4045547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B479CF6-B90E-44EF-B5EE-B70F3518FD1A}"/>
              </a:ext>
            </a:extLst>
          </p:cNvPr>
          <p:cNvSpPr txBox="1"/>
          <p:nvPr/>
        </p:nvSpPr>
        <p:spPr>
          <a:xfrm>
            <a:off x="352926" y="272716"/>
            <a:ext cx="49873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Algoritmo de </a:t>
            </a:r>
            <a:r>
              <a:rPr lang="pt-BR" sz="4400" dirty="0" err="1"/>
              <a:t>Prim</a:t>
            </a:r>
            <a:endParaRPr lang="pt-BR" sz="4400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A505EDF8-E4F8-4EF1-B074-ECC0FC6B6876}"/>
              </a:ext>
            </a:extLst>
          </p:cNvPr>
          <p:cNvSpPr txBox="1"/>
          <p:nvPr/>
        </p:nvSpPr>
        <p:spPr>
          <a:xfrm>
            <a:off x="478601" y="1325255"/>
            <a:ext cx="572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Representação do funcionamento: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086F77E-E794-43C4-A3F8-E34E7F1E7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89" y="1977685"/>
            <a:ext cx="5000625" cy="41243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EB7E273-3008-49D3-84E3-3E55564324CD}"/>
              </a:ext>
            </a:extLst>
          </p:cNvPr>
          <p:cNvSpPr txBox="1"/>
          <p:nvPr/>
        </p:nvSpPr>
        <p:spPr>
          <a:xfrm>
            <a:off x="897466" y="29323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D8543F0-E0BA-45A8-8BC6-664CD36B7323}"/>
              </a:ext>
            </a:extLst>
          </p:cNvPr>
          <p:cNvSpPr txBox="1"/>
          <p:nvPr/>
        </p:nvSpPr>
        <p:spPr>
          <a:xfrm>
            <a:off x="2235200" y="223965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B7104D8-F2A9-471F-9DD7-57865558ACB8}"/>
              </a:ext>
            </a:extLst>
          </p:cNvPr>
          <p:cNvSpPr txBox="1"/>
          <p:nvPr/>
        </p:nvSpPr>
        <p:spPr>
          <a:xfrm>
            <a:off x="3936999" y="41422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A095C73-D93F-4441-8842-ECDD1AD7EEC4}"/>
              </a:ext>
            </a:extLst>
          </p:cNvPr>
          <p:cNvSpPr txBox="1"/>
          <p:nvPr/>
        </p:nvSpPr>
        <p:spPr>
          <a:xfrm>
            <a:off x="3342723" y="525218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ECB3DA4-4B7F-4182-BBE8-7C50E35D3D75}"/>
              </a:ext>
            </a:extLst>
          </p:cNvPr>
          <p:cNvSpPr txBox="1"/>
          <p:nvPr/>
        </p:nvSpPr>
        <p:spPr>
          <a:xfrm>
            <a:off x="1373198" y="47877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3C5CEC-9E5B-4999-AA57-50475B31A714}"/>
              </a:ext>
            </a:extLst>
          </p:cNvPr>
          <p:cNvSpPr txBox="1"/>
          <p:nvPr/>
        </p:nvSpPr>
        <p:spPr>
          <a:xfrm>
            <a:off x="2325421" y="3624169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1184861-3A50-4A7F-BFFC-2B30E7D9D28E}"/>
              </a:ext>
            </a:extLst>
          </p:cNvPr>
          <p:cNvSpPr txBox="1"/>
          <p:nvPr/>
        </p:nvSpPr>
        <p:spPr>
          <a:xfrm>
            <a:off x="3852333" y="269063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2491497-4C86-4B27-8858-DA6C957064F5}"/>
              </a:ext>
            </a:extLst>
          </p:cNvPr>
          <p:cNvSpPr txBox="1"/>
          <p:nvPr/>
        </p:nvSpPr>
        <p:spPr>
          <a:xfrm>
            <a:off x="5429052" y="2654673"/>
            <a:ext cx="9380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a-b</a:t>
            </a:r>
            <a:r>
              <a:rPr lang="pt-BR" dirty="0"/>
              <a:t> = 1</a:t>
            </a:r>
          </a:p>
          <a:p>
            <a:r>
              <a:rPr lang="pt-BR" dirty="0" err="1"/>
              <a:t>a-e</a:t>
            </a:r>
            <a:r>
              <a:rPr lang="pt-BR" dirty="0"/>
              <a:t> = 4</a:t>
            </a:r>
          </a:p>
          <a:p>
            <a:r>
              <a:rPr lang="pt-BR" dirty="0"/>
              <a:t>b-c = 2</a:t>
            </a:r>
          </a:p>
          <a:p>
            <a:r>
              <a:rPr lang="pt-BR" dirty="0" err="1"/>
              <a:t>c-d</a:t>
            </a:r>
            <a:r>
              <a:rPr lang="pt-BR" dirty="0"/>
              <a:t> = 1</a:t>
            </a:r>
          </a:p>
          <a:p>
            <a:r>
              <a:rPr lang="pt-BR" dirty="0" err="1"/>
              <a:t>c-g</a:t>
            </a:r>
            <a:r>
              <a:rPr lang="pt-BR" dirty="0"/>
              <a:t> = 2</a:t>
            </a:r>
          </a:p>
          <a:p>
            <a:r>
              <a:rPr lang="pt-BR" dirty="0"/>
              <a:t>d-f = 4</a:t>
            </a:r>
          </a:p>
          <a:p>
            <a:r>
              <a:rPr lang="pt-BR" dirty="0" err="1"/>
              <a:t>d-e</a:t>
            </a:r>
            <a:r>
              <a:rPr lang="pt-BR" dirty="0"/>
              <a:t> = 2</a:t>
            </a:r>
          </a:p>
          <a:p>
            <a:r>
              <a:rPr lang="pt-BR" dirty="0"/>
              <a:t>f-g = 3</a:t>
            </a:r>
          </a:p>
        </p:txBody>
      </p:sp>
    </p:spTree>
    <p:extLst>
      <p:ext uri="{BB962C8B-B14F-4D97-AF65-F5344CB8AC3E}">
        <p14:creationId xmlns:p14="http://schemas.microsoft.com/office/powerpoint/2010/main" val="2703579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B204456-486D-4C80-B613-4AC96CE72E04}"/>
              </a:ext>
            </a:extLst>
          </p:cNvPr>
          <p:cNvSpPr txBox="1"/>
          <p:nvPr/>
        </p:nvSpPr>
        <p:spPr>
          <a:xfrm>
            <a:off x="169333" y="5506279"/>
            <a:ext cx="6981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PQinit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(G-&gt;V):  inicializa uma fila priorizada com capacidade para G-&gt;V vértices.</a:t>
            </a:r>
          </a:p>
          <a:p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PQempty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():  devolve true se e somente se a fila está vazia.</a:t>
            </a:r>
          </a:p>
          <a:p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PQinsert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w,preco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):  insere o vértice w na fila com prioridade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preco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[w].</a:t>
            </a:r>
          </a:p>
          <a:p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PQdelmin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preco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):  retira da fila um vértice y que minimiza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preco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[].</a:t>
            </a:r>
          </a:p>
          <a:p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PQdec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w,preco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):  reorganiza a fila depois que o valor de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preco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[w] diminuiu.</a:t>
            </a:r>
          </a:p>
          <a:p>
            <a:endParaRPr lang="pt-B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6514B80-1826-4C9E-89F5-AB2FCDADFB1C}"/>
              </a:ext>
            </a:extLst>
          </p:cNvPr>
          <p:cNvSpPr txBox="1"/>
          <p:nvPr/>
        </p:nvSpPr>
        <p:spPr>
          <a:xfrm>
            <a:off x="6889653" y="751556"/>
            <a:ext cx="494237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UGRAPHmstP2(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UGraph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G,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pa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[1000];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preco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[1000];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// inicialização: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for (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v = 1; v &lt; G-&gt;V; ++v) 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pa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[v] = -1,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[v] = false,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preco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[v] = INFINITY; 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pa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[0] = 0,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[0] = true;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for (link a = G-&gt;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adj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[0]; a != NULL; a = a-&gt;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pa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[a-&gt;w] = 0,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preco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[a-&gt;w] = a-&gt;c; </a:t>
            </a:r>
          </a:p>
          <a:p>
            <a:b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sz="12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PQinit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 G-&gt;V); 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for (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v = 1; v &lt; G-&gt;V; ++v)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2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PQinsert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 v,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preco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pt-BR" sz="12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PQempty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 )) {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y = </a:t>
            </a:r>
            <a:r>
              <a:rPr lang="pt-BR" sz="12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PQdelmin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preco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preco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[y] == INFINITY) break;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[y] = true;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// atualização dos preços e ganchos: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for (link a = G-&gt;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adj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[y]; a != NULL; a = a-&gt;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[a-&gt;w] &amp;&amp; a-&gt;c &lt;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preco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[a-&gt;w]) { 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preco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[a-&gt;w] = a-&gt;c;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PQdec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 a-&gt;w,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preco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pa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[a-&gt;w] = y; 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}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PQfree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 );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F2F4CF6-638B-45CC-BC76-AF648831C9DA}"/>
              </a:ext>
            </a:extLst>
          </p:cNvPr>
          <p:cNvSpPr txBox="1"/>
          <p:nvPr/>
        </p:nvSpPr>
        <p:spPr>
          <a:xfrm>
            <a:off x="352926" y="272716"/>
            <a:ext cx="49873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Algoritmo de </a:t>
            </a:r>
            <a:r>
              <a:rPr lang="pt-BR" sz="4400" dirty="0" err="1"/>
              <a:t>Prim</a:t>
            </a:r>
            <a:endParaRPr lang="pt-BR" sz="4400" dirty="0"/>
          </a:p>
        </p:txBody>
      </p:sp>
      <p:sp>
        <p:nvSpPr>
          <p:cNvPr id="5" name="Chave Esquerda 4">
            <a:extLst>
              <a:ext uri="{FF2B5EF4-FFF2-40B4-BE49-F238E27FC236}">
                <a16:creationId xmlns:a16="http://schemas.microsoft.com/office/drawing/2014/main" id="{7AB63EF2-F110-4CB7-8ED5-65C46CFB9DF4}"/>
              </a:ext>
            </a:extLst>
          </p:cNvPr>
          <p:cNvSpPr/>
          <p:nvPr/>
        </p:nvSpPr>
        <p:spPr>
          <a:xfrm>
            <a:off x="6734205" y="1757318"/>
            <a:ext cx="155448" cy="3191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Esquerda 5">
            <a:extLst>
              <a:ext uri="{FF2B5EF4-FFF2-40B4-BE49-F238E27FC236}">
                <a16:creationId xmlns:a16="http://schemas.microsoft.com/office/drawing/2014/main" id="{1E16AE3E-8F61-45A2-8370-121202C2176B}"/>
              </a:ext>
            </a:extLst>
          </p:cNvPr>
          <p:cNvSpPr/>
          <p:nvPr/>
        </p:nvSpPr>
        <p:spPr>
          <a:xfrm>
            <a:off x="6734205" y="3631797"/>
            <a:ext cx="155448" cy="17463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Esquerda 6">
            <a:extLst>
              <a:ext uri="{FF2B5EF4-FFF2-40B4-BE49-F238E27FC236}">
                <a16:creationId xmlns:a16="http://schemas.microsoft.com/office/drawing/2014/main" id="{480C08E0-F7EA-4F1B-A67E-00E94191D4A4}"/>
              </a:ext>
            </a:extLst>
          </p:cNvPr>
          <p:cNvSpPr/>
          <p:nvPr/>
        </p:nvSpPr>
        <p:spPr>
          <a:xfrm>
            <a:off x="6734205" y="2852549"/>
            <a:ext cx="155448" cy="5764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id="{904DD91F-3776-41DB-8D38-D78B12627E62}"/>
              </a:ext>
            </a:extLst>
          </p:cNvPr>
          <p:cNvSpPr/>
          <p:nvPr/>
        </p:nvSpPr>
        <p:spPr>
          <a:xfrm>
            <a:off x="6734205" y="2073301"/>
            <a:ext cx="155448" cy="5764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962DBB5-1376-4DD9-AB5C-51EA12F8D26A}"/>
              </a:ext>
            </a:extLst>
          </p:cNvPr>
          <p:cNvSpPr txBox="1"/>
          <p:nvPr/>
        </p:nvSpPr>
        <p:spPr>
          <a:xfrm>
            <a:off x="359968" y="1788035"/>
            <a:ext cx="3688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Seta todos os vértices como sem pai, não estando em uma arvore, preço infinito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E051F11-5096-4648-A5C3-CBDCAE1EA313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4191000" y="1914525"/>
            <a:ext cx="2543205" cy="2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D78E424-0D73-4DAD-ABA7-3764894882DD}"/>
              </a:ext>
            </a:extLst>
          </p:cNvPr>
          <p:cNvSpPr txBox="1"/>
          <p:nvPr/>
        </p:nvSpPr>
        <p:spPr>
          <a:xfrm>
            <a:off x="359968" y="3026989"/>
            <a:ext cx="4053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Inicia a fila e cria um loop que insere os vértices na fila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3768494-36D8-4DB2-82D9-538DE99207A1}"/>
              </a:ext>
            </a:extLst>
          </p:cNvPr>
          <p:cNvCxnSpPr>
            <a:stCxn id="7" idx="1"/>
            <a:endCxn id="12" idx="3"/>
          </p:cNvCxnSpPr>
          <p:nvPr/>
        </p:nvCxnSpPr>
        <p:spPr>
          <a:xfrm flipH="1">
            <a:off x="4413322" y="3140775"/>
            <a:ext cx="2320883" cy="24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7FD9E65-5A10-414F-B633-4BE725873048}"/>
              </a:ext>
            </a:extLst>
          </p:cNvPr>
          <p:cNvSpPr txBox="1"/>
          <p:nvPr/>
        </p:nvSpPr>
        <p:spPr>
          <a:xfrm>
            <a:off x="427270" y="2290762"/>
            <a:ext cx="3688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Seta o parentesco de todos como 0 e o valor como o valor do “caminho”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70E87C62-8A17-44D1-90DA-8579540B642F}"/>
              </a:ext>
            </a:extLst>
          </p:cNvPr>
          <p:cNvCxnSpPr>
            <a:stCxn id="8" idx="1"/>
            <a:endCxn id="15" idx="3"/>
          </p:cNvCxnSpPr>
          <p:nvPr/>
        </p:nvCxnSpPr>
        <p:spPr>
          <a:xfrm flipH="1">
            <a:off x="4115427" y="2361527"/>
            <a:ext cx="2618778" cy="160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84196E0-2067-4509-8766-5F12D6A2770A}"/>
              </a:ext>
            </a:extLst>
          </p:cNvPr>
          <p:cNvSpPr txBox="1"/>
          <p:nvPr/>
        </p:nvSpPr>
        <p:spPr>
          <a:xfrm>
            <a:off x="359968" y="3806039"/>
            <a:ext cx="4271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Enquanto a fila não estiver vazia, y recebe o vértice de menor valor, seta sua arvore como </a:t>
            </a:r>
            <a:r>
              <a:rPr lang="pt-BR" sz="1200" dirty="0" err="1"/>
              <a:t>true</a:t>
            </a:r>
            <a:r>
              <a:rPr lang="pt-BR" sz="1200" dirty="0"/>
              <a:t> e checa se os vértices são de menor valor e não participam da mesma arvore 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1654DBAD-413A-4813-8480-3706B4CCA7BD}"/>
              </a:ext>
            </a:extLst>
          </p:cNvPr>
          <p:cNvCxnSpPr>
            <a:stCxn id="6" idx="1"/>
            <a:endCxn id="18" idx="3"/>
          </p:cNvCxnSpPr>
          <p:nvPr/>
        </p:nvCxnSpPr>
        <p:spPr>
          <a:xfrm flipH="1" flipV="1">
            <a:off x="4631801" y="4221538"/>
            <a:ext cx="2102404" cy="283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18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9B609-513B-4A00-9254-C870C143D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Sequencial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688387-2624-458D-9074-8F11D9C5C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busca sequencial funciona indo de índice em índice dentro de uma lista</a:t>
            </a:r>
          </a:p>
          <a:p>
            <a:pPr algn="just"/>
            <a:r>
              <a:rPr lang="pt-BR" dirty="0"/>
              <a:t>Em listas pequenas ele é funcional, mas em grande escala o algoritmo peca em sua eficiência</a:t>
            </a:r>
          </a:p>
          <a:p>
            <a:pPr algn="just"/>
            <a:r>
              <a:rPr lang="pt-BR" dirty="0"/>
              <a:t>Sua complexidade é alta sendo:</a:t>
            </a:r>
          </a:p>
          <a:p>
            <a:pPr marL="0" indent="0" algn="just">
              <a:buNone/>
            </a:pPr>
            <a:r>
              <a:rPr lang="pt-BR" dirty="0"/>
              <a:t>	n, no pior caso</a:t>
            </a:r>
          </a:p>
          <a:p>
            <a:pPr marL="0" indent="0" algn="just">
              <a:buNone/>
            </a:pPr>
            <a:r>
              <a:rPr lang="pt-BR" dirty="0"/>
              <a:t>	n/2, no caso médio</a:t>
            </a:r>
          </a:p>
        </p:txBody>
      </p:sp>
    </p:spTree>
    <p:extLst>
      <p:ext uri="{BB962C8B-B14F-4D97-AF65-F5344CB8AC3E}">
        <p14:creationId xmlns:p14="http://schemas.microsoft.com/office/powerpoint/2010/main" val="3396975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7AE1B3B-B197-4EB4-AA10-0A18E8398485}"/>
              </a:ext>
            </a:extLst>
          </p:cNvPr>
          <p:cNvSpPr txBox="1"/>
          <p:nvPr/>
        </p:nvSpPr>
        <p:spPr>
          <a:xfrm>
            <a:off x="1800414" y="2521059"/>
            <a:ext cx="85911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br>
              <a:rPr lang="pt-BR" sz="1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Com essa implementação da fila, a função UGRAPHmstP2() consome tempo proporcional a  (V+E) log V  no pior caso, sendo V o número de vértices e </a:t>
            </a:r>
            <a:r>
              <a:rPr lang="pt-BR" sz="14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o número de arestas de G. Como G é conexo, temos E ≥ V−1 e portanto o consumo de tempo é proporcional a</a:t>
            </a:r>
          </a:p>
          <a:p>
            <a:pPr algn="ctr"/>
            <a:br>
              <a:rPr lang="pt-BR" sz="1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E log V</a:t>
            </a:r>
          </a:p>
          <a:p>
            <a:pPr algn="just"/>
            <a:br>
              <a:rPr lang="pt-BR" sz="1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</a:br>
            <a:endParaRPr lang="pt-B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3B831DB-1BFE-42E6-B0DB-1FD46160F571}"/>
              </a:ext>
            </a:extLst>
          </p:cNvPr>
          <p:cNvSpPr txBox="1"/>
          <p:nvPr/>
        </p:nvSpPr>
        <p:spPr>
          <a:xfrm>
            <a:off x="352926" y="272716"/>
            <a:ext cx="49873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Algoritmo de </a:t>
            </a:r>
            <a:r>
              <a:rPr lang="pt-BR" sz="4400" dirty="0" err="1"/>
              <a:t>Prim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854366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2E63F-7ECA-421C-B90F-43229861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Roboto" panose="02000000000000000000" pitchFamily="2" charset="0"/>
              </a:rPr>
              <a:t>Algoritmo de </a:t>
            </a:r>
            <a:r>
              <a:rPr lang="pt-BR" b="0" i="0" dirty="0" err="1">
                <a:effectLst/>
                <a:latin typeface="Roboto" panose="02000000000000000000" pitchFamily="2" charset="0"/>
              </a:rPr>
              <a:t>Kruskal</a:t>
            </a:r>
            <a:br>
              <a:rPr lang="pt-BR" b="0" i="0" dirty="0">
                <a:effectLst/>
                <a:latin typeface="Roboto" panose="02000000000000000000" pitchFamily="2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AEAB8A-F86F-4B4A-A137-10CD34876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 uma floresta onde cada vértice é um arvore própria com o custo sendo o valor da aresta</a:t>
            </a:r>
          </a:p>
          <a:p>
            <a:r>
              <a:rPr lang="pt-BR" dirty="0"/>
              <a:t>Possui solução se e somente se o grafo for conexo</a:t>
            </a:r>
          </a:p>
        </p:txBody>
      </p:sp>
    </p:spTree>
    <p:extLst>
      <p:ext uri="{BB962C8B-B14F-4D97-AF65-F5344CB8AC3E}">
        <p14:creationId xmlns:p14="http://schemas.microsoft.com/office/powerpoint/2010/main" val="363479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B479CF6-B90E-44EF-B5EE-B70F3518FD1A}"/>
              </a:ext>
            </a:extLst>
          </p:cNvPr>
          <p:cNvSpPr txBox="1"/>
          <p:nvPr/>
        </p:nvSpPr>
        <p:spPr>
          <a:xfrm>
            <a:off x="352926" y="272716"/>
            <a:ext cx="57235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Algoritmo de </a:t>
            </a:r>
            <a:r>
              <a:rPr lang="pt-BR" sz="4400" dirty="0" err="1"/>
              <a:t>Kruskal</a:t>
            </a:r>
            <a:endParaRPr lang="pt-BR" sz="4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3F395F-B6F3-469E-B68A-BE8EC15C2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42" y="1042157"/>
            <a:ext cx="3957286" cy="227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DF03A50A-2A4F-44D0-B2F7-62D45B362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195058"/>
              </p:ext>
            </p:extLst>
          </p:nvPr>
        </p:nvGraphicFramePr>
        <p:xfrm>
          <a:off x="4678444" y="1255338"/>
          <a:ext cx="737909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909">
                  <a:extLst>
                    <a:ext uri="{9D8B030D-6E8A-4147-A177-3AD203B41FA5}">
                      <a16:colId xmlns:a16="http://schemas.microsoft.com/office/drawing/2014/main" val="566162154"/>
                    </a:ext>
                  </a:extLst>
                </a:gridCol>
                <a:gridCol w="737909">
                  <a:extLst>
                    <a:ext uri="{9D8B030D-6E8A-4147-A177-3AD203B41FA5}">
                      <a16:colId xmlns:a16="http://schemas.microsoft.com/office/drawing/2014/main" val="1297922562"/>
                    </a:ext>
                  </a:extLst>
                </a:gridCol>
                <a:gridCol w="737909">
                  <a:extLst>
                    <a:ext uri="{9D8B030D-6E8A-4147-A177-3AD203B41FA5}">
                      <a16:colId xmlns:a16="http://schemas.microsoft.com/office/drawing/2014/main" val="3006045827"/>
                    </a:ext>
                  </a:extLst>
                </a:gridCol>
                <a:gridCol w="737909">
                  <a:extLst>
                    <a:ext uri="{9D8B030D-6E8A-4147-A177-3AD203B41FA5}">
                      <a16:colId xmlns:a16="http://schemas.microsoft.com/office/drawing/2014/main" val="4217841091"/>
                    </a:ext>
                  </a:extLst>
                </a:gridCol>
                <a:gridCol w="737909">
                  <a:extLst>
                    <a:ext uri="{9D8B030D-6E8A-4147-A177-3AD203B41FA5}">
                      <a16:colId xmlns:a16="http://schemas.microsoft.com/office/drawing/2014/main" val="128320237"/>
                    </a:ext>
                  </a:extLst>
                </a:gridCol>
                <a:gridCol w="737909">
                  <a:extLst>
                    <a:ext uri="{9D8B030D-6E8A-4147-A177-3AD203B41FA5}">
                      <a16:colId xmlns:a16="http://schemas.microsoft.com/office/drawing/2014/main" val="3645121269"/>
                    </a:ext>
                  </a:extLst>
                </a:gridCol>
                <a:gridCol w="737909">
                  <a:extLst>
                    <a:ext uri="{9D8B030D-6E8A-4147-A177-3AD203B41FA5}">
                      <a16:colId xmlns:a16="http://schemas.microsoft.com/office/drawing/2014/main" val="3992629473"/>
                    </a:ext>
                  </a:extLst>
                </a:gridCol>
                <a:gridCol w="737909">
                  <a:extLst>
                    <a:ext uri="{9D8B030D-6E8A-4147-A177-3AD203B41FA5}">
                      <a16:colId xmlns:a16="http://schemas.microsoft.com/office/drawing/2014/main" val="96433818"/>
                    </a:ext>
                  </a:extLst>
                </a:gridCol>
                <a:gridCol w="737909">
                  <a:extLst>
                    <a:ext uri="{9D8B030D-6E8A-4147-A177-3AD203B41FA5}">
                      <a16:colId xmlns:a16="http://schemas.microsoft.com/office/drawing/2014/main" val="1883290012"/>
                    </a:ext>
                  </a:extLst>
                </a:gridCol>
                <a:gridCol w="737909">
                  <a:extLst>
                    <a:ext uri="{9D8B030D-6E8A-4147-A177-3AD203B41FA5}">
                      <a16:colId xmlns:a16="http://schemas.microsoft.com/office/drawing/2014/main" val="2096118046"/>
                    </a:ext>
                  </a:extLst>
                </a:gridCol>
              </a:tblGrid>
              <a:tr h="25648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469414"/>
                  </a:ext>
                </a:extLst>
              </a:tr>
              <a:tr h="25648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088981"/>
                  </a:ext>
                </a:extLst>
              </a:tr>
              <a:tr h="25648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377128"/>
                  </a:ext>
                </a:extLst>
              </a:tr>
            </a:tbl>
          </a:graphicData>
        </a:graphic>
      </p:graphicFrame>
      <p:sp>
        <p:nvSpPr>
          <p:cNvPr id="7" name="Elipse 6">
            <a:extLst>
              <a:ext uri="{FF2B5EF4-FFF2-40B4-BE49-F238E27FC236}">
                <a16:creationId xmlns:a16="http://schemas.microsoft.com/office/drawing/2014/main" id="{1748190C-4CB3-4E00-899D-2FFF94B5000E}"/>
              </a:ext>
            </a:extLst>
          </p:cNvPr>
          <p:cNvSpPr/>
          <p:nvPr/>
        </p:nvSpPr>
        <p:spPr>
          <a:xfrm>
            <a:off x="3971365" y="4249271"/>
            <a:ext cx="376517" cy="376517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6C6580D-2204-42D9-B1EC-CCC0BE5A16AD}"/>
              </a:ext>
            </a:extLst>
          </p:cNvPr>
          <p:cNvSpPr/>
          <p:nvPr/>
        </p:nvSpPr>
        <p:spPr>
          <a:xfrm>
            <a:off x="4993341" y="3569886"/>
            <a:ext cx="376517" cy="376517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5D40FE1-CB00-42FC-84F7-F677C69A53C7}"/>
              </a:ext>
            </a:extLst>
          </p:cNvPr>
          <p:cNvSpPr/>
          <p:nvPr/>
        </p:nvSpPr>
        <p:spPr>
          <a:xfrm>
            <a:off x="6786282" y="4222376"/>
            <a:ext cx="376517" cy="376517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4A586EE5-A728-4830-917B-BF0B8593A83B}"/>
              </a:ext>
            </a:extLst>
          </p:cNvPr>
          <p:cNvSpPr/>
          <p:nvPr/>
        </p:nvSpPr>
        <p:spPr>
          <a:xfrm>
            <a:off x="8722659" y="4858871"/>
            <a:ext cx="376517" cy="376517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4E376867-62BB-49C5-ABBE-E640B18D17E1}"/>
              </a:ext>
            </a:extLst>
          </p:cNvPr>
          <p:cNvSpPr/>
          <p:nvPr/>
        </p:nvSpPr>
        <p:spPr>
          <a:xfrm>
            <a:off x="8179730" y="6203577"/>
            <a:ext cx="376517" cy="376517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5C87E86B-0A5D-4E53-A63A-00FECB3030EB}"/>
              </a:ext>
            </a:extLst>
          </p:cNvPr>
          <p:cNvSpPr/>
          <p:nvPr/>
        </p:nvSpPr>
        <p:spPr>
          <a:xfrm>
            <a:off x="3558989" y="5815843"/>
            <a:ext cx="376517" cy="376517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42B87C1C-CF4A-4C6B-8719-0EFBDCA0D303}"/>
              </a:ext>
            </a:extLst>
          </p:cNvPr>
          <p:cNvSpPr/>
          <p:nvPr/>
        </p:nvSpPr>
        <p:spPr>
          <a:xfrm>
            <a:off x="5199527" y="6015318"/>
            <a:ext cx="376517" cy="376517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4598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E3C17B8-2097-49CD-B0A8-486DB2F13071}"/>
              </a:ext>
            </a:extLst>
          </p:cNvPr>
          <p:cNvSpPr txBox="1"/>
          <p:nvPr/>
        </p:nvSpPr>
        <p:spPr>
          <a:xfrm>
            <a:off x="5933209" y="1507067"/>
            <a:ext cx="485742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UGRAPHmstK1(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UGraph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G,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mst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[]) 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e[500000]; </a:t>
            </a:r>
          </a:p>
          <a:p>
            <a:b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UGRAPHedges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 G, e);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E = G-&gt;A/2; 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 e, 0, E-1); </a:t>
            </a:r>
          </a:p>
          <a:p>
            <a:b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UFinit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 G-&gt;V);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k = 0;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for (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i = 0; k &lt; G-&gt;V-1; ++i) {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v0 =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UFfind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 e[i].v);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w0 =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UFfind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 e[i].w);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(v0 != w0) {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UFunion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 v0, w0);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mst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[k++] = e[i];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UGRAPHedges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UGraph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G,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e[]) 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i = 0;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for (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v = 0; v &lt; G-&gt;V; ++v) 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for (link a = G-&gt;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adj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[v]; a != NULL; a = a-&gt;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(v &lt; a-&gt;w) 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e[i++] = EDGE( v, a-&gt;w, a-&gt;c);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3A4DC61-668F-48D8-A653-BB2D1B6A9E34}"/>
              </a:ext>
            </a:extLst>
          </p:cNvPr>
          <p:cNvSpPr txBox="1"/>
          <p:nvPr/>
        </p:nvSpPr>
        <p:spPr>
          <a:xfrm>
            <a:off x="5933209" y="1137735"/>
            <a:ext cx="97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Código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E180696-F30A-42A1-9DB1-910928316D06}"/>
              </a:ext>
            </a:extLst>
          </p:cNvPr>
          <p:cNvSpPr txBox="1"/>
          <p:nvPr/>
        </p:nvSpPr>
        <p:spPr>
          <a:xfrm>
            <a:off x="352926" y="272716"/>
            <a:ext cx="57235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Algoritmo de </a:t>
            </a:r>
            <a:r>
              <a:rPr lang="pt-BR" sz="4400" dirty="0" err="1"/>
              <a:t>Kruskal</a:t>
            </a:r>
            <a:endParaRPr lang="pt-BR" sz="4400" dirty="0"/>
          </a:p>
        </p:txBody>
      </p:sp>
      <p:sp>
        <p:nvSpPr>
          <p:cNvPr id="2" name="Chave Esquerda 1">
            <a:extLst>
              <a:ext uri="{FF2B5EF4-FFF2-40B4-BE49-F238E27FC236}">
                <a16:creationId xmlns:a16="http://schemas.microsoft.com/office/drawing/2014/main" id="{416BCCDD-01A1-483A-9F47-8BAD9AB67906}"/>
              </a:ext>
            </a:extLst>
          </p:cNvPr>
          <p:cNvSpPr/>
          <p:nvPr/>
        </p:nvSpPr>
        <p:spPr>
          <a:xfrm>
            <a:off x="5855485" y="2302046"/>
            <a:ext cx="220996" cy="5512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Esquerda 6">
            <a:extLst>
              <a:ext uri="{FF2B5EF4-FFF2-40B4-BE49-F238E27FC236}">
                <a16:creationId xmlns:a16="http://schemas.microsoft.com/office/drawing/2014/main" id="{956C3799-B9D9-44B6-A8DE-724DB69DD062}"/>
              </a:ext>
            </a:extLst>
          </p:cNvPr>
          <p:cNvSpPr/>
          <p:nvPr/>
        </p:nvSpPr>
        <p:spPr>
          <a:xfrm>
            <a:off x="5877592" y="3474824"/>
            <a:ext cx="218408" cy="10209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id="{12F25280-A9DC-43D4-8A75-111FE461BFDD}"/>
              </a:ext>
            </a:extLst>
          </p:cNvPr>
          <p:cNvSpPr/>
          <p:nvPr/>
        </p:nvSpPr>
        <p:spPr>
          <a:xfrm>
            <a:off x="5686993" y="5379824"/>
            <a:ext cx="218408" cy="10209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0DFEF1F-DC09-4461-9FF9-7CEA4C16F584}"/>
              </a:ext>
            </a:extLst>
          </p:cNvPr>
          <p:cNvSpPr txBox="1"/>
          <p:nvPr/>
        </p:nvSpPr>
        <p:spPr>
          <a:xfrm>
            <a:off x="542926" y="2346823"/>
            <a:ext cx="280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Armazena as arestas e as coloca em ordem crescente com a função </a:t>
            </a:r>
            <a:r>
              <a:rPr lang="pt-BR" sz="1200" dirty="0" err="1"/>
              <a:t>sort</a:t>
            </a:r>
            <a:r>
              <a:rPr lang="pt-BR" sz="1200" dirty="0"/>
              <a:t>()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ED0B5D0-2CEB-4745-B425-5B1213C5FAFB}"/>
              </a:ext>
            </a:extLst>
          </p:cNvPr>
          <p:cNvCxnSpPr>
            <a:cxnSpLocks/>
            <a:stCxn id="2" idx="1"/>
            <a:endCxn id="3" idx="3"/>
          </p:cNvCxnSpPr>
          <p:nvPr/>
        </p:nvCxnSpPr>
        <p:spPr>
          <a:xfrm flipH="1" flipV="1">
            <a:off x="3343276" y="2577656"/>
            <a:ext cx="251220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">
            <a:extLst>
              <a:ext uri="{FF2B5EF4-FFF2-40B4-BE49-F238E27FC236}">
                <a16:creationId xmlns:a16="http://schemas.microsoft.com/office/drawing/2014/main" id="{FB7DC8C1-89DF-49F6-9EC4-813345FEB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083" y="5751812"/>
            <a:ext cx="288803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200" dirty="0">
                <a:solidFill>
                  <a:srgbClr val="000030"/>
                </a:solidFill>
                <a:latin typeface="URW Bookman L"/>
              </a:rPr>
              <a:t>A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URW Bookman L"/>
              </a:rPr>
              <a:t>rmazena as 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URW Bookman L"/>
              </a:rPr>
              <a:t> arestas do grafo num vetor 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1299834-B5C0-4DCB-A591-E6789EB78727}"/>
              </a:ext>
            </a:extLst>
          </p:cNvPr>
          <p:cNvCxnSpPr>
            <a:stCxn id="8" idx="1"/>
            <a:endCxn id="13" idx="3"/>
          </p:cNvCxnSpPr>
          <p:nvPr/>
        </p:nvCxnSpPr>
        <p:spPr>
          <a:xfrm flipH="1">
            <a:off x="3387118" y="5890312"/>
            <a:ext cx="2299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8AC449E-0456-4E19-9C97-F7A440D7D765}"/>
              </a:ext>
            </a:extLst>
          </p:cNvPr>
          <p:cNvSpPr txBox="1"/>
          <p:nvPr/>
        </p:nvSpPr>
        <p:spPr>
          <a:xfrm>
            <a:off x="499083" y="3655575"/>
            <a:ext cx="390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Pega os pais de cada vértice e casos esses não estejam  na mesma arvore os conecta por meio do </a:t>
            </a:r>
            <a:r>
              <a:rPr lang="pt-BR" sz="1200" dirty="0" err="1"/>
              <a:t>UFunion</a:t>
            </a:r>
            <a:endParaRPr lang="pt-BR" sz="120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9F353420-8BFB-4489-974B-96ECA1EAA1C0}"/>
              </a:ext>
            </a:extLst>
          </p:cNvPr>
          <p:cNvCxnSpPr>
            <a:stCxn id="7" idx="1"/>
            <a:endCxn id="16" idx="3"/>
          </p:cNvCxnSpPr>
          <p:nvPr/>
        </p:nvCxnSpPr>
        <p:spPr>
          <a:xfrm flipH="1" flipV="1">
            <a:off x="4404333" y="3978741"/>
            <a:ext cx="1473259" cy="6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90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5F1D0E8-60F1-477E-85B4-A5FC0725F322}"/>
              </a:ext>
            </a:extLst>
          </p:cNvPr>
          <p:cNvSpPr txBox="1"/>
          <p:nvPr/>
        </p:nvSpPr>
        <p:spPr>
          <a:xfrm>
            <a:off x="6096000" y="1600200"/>
            <a:ext cx="341311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UFinit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V) { 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for (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v = 0; v &lt; V; ++v) { 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[v] = v; 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sz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[v] = 1; 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UFfind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v) { 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v0 = v; 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(v0 !=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[v0]) 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v0 =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[v0]; 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v0; 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UFunion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v0,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w0) { 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sz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[v0] &lt;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sz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[w0]) { 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[v0] = w0; 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sz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[w0] +=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sz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[v0]; 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[w0] = v0; 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sz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[v0] += </a:t>
            </a:r>
            <a:r>
              <a:rPr lang="pt-BR" sz="12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sz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[w0]; 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BE848D2-266E-45F9-8F04-E0BC1737D14E}"/>
              </a:ext>
            </a:extLst>
          </p:cNvPr>
          <p:cNvSpPr txBox="1"/>
          <p:nvPr/>
        </p:nvSpPr>
        <p:spPr>
          <a:xfrm>
            <a:off x="6096000" y="1230868"/>
            <a:ext cx="97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Código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601E398-9D37-48C2-B1C3-B95BB95642A4}"/>
              </a:ext>
            </a:extLst>
          </p:cNvPr>
          <p:cNvSpPr txBox="1"/>
          <p:nvPr/>
        </p:nvSpPr>
        <p:spPr>
          <a:xfrm>
            <a:off x="352926" y="272716"/>
            <a:ext cx="57235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Algoritmo de </a:t>
            </a:r>
            <a:r>
              <a:rPr lang="pt-BR" sz="4400" dirty="0" err="1"/>
              <a:t>Kruskal</a:t>
            </a:r>
            <a:endParaRPr lang="pt-BR" sz="4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C459291-7E42-4809-92E7-F258FDDB6C5E}"/>
              </a:ext>
            </a:extLst>
          </p:cNvPr>
          <p:cNvSpPr txBox="1"/>
          <p:nvPr/>
        </p:nvSpPr>
        <p:spPr>
          <a:xfrm>
            <a:off x="352926" y="935239"/>
            <a:ext cx="2369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Funções auxiliares</a:t>
            </a:r>
          </a:p>
        </p:txBody>
      </p:sp>
      <p:sp>
        <p:nvSpPr>
          <p:cNvPr id="3" name="Chave Esquerda 2">
            <a:extLst>
              <a:ext uri="{FF2B5EF4-FFF2-40B4-BE49-F238E27FC236}">
                <a16:creationId xmlns:a16="http://schemas.microsoft.com/office/drawing/2014/main" id="{CAD04711-FA78-418D-9784-0253DEA8466C}"/>
              </a:ext>
            </a:extLst>
          </p:cNvPr>
          <p:cNvSpPr/>
          <p:nvPr/>
        </p:nvSpPr>
        <p:spPr>
          <a:xfrm>
            <a:off x="5921033" y="1600200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B819DFF-5C87-44CD-BECE-69FE441B433D}"/>
              </a:ext>
            </a:extLst>
          </p:cNvPr>
          <p:cNvSpPr txBox="1"/>
          <p:nvPr/>
        </p:nvSpPr>
        <p:spPr>
          <a:xfrm>
            <a:off x="479210" y="1918900"/>
            <a:ext cx="5470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0" i="0" dirty="0">
                <a:solidFill>
                  <a:srgbClr val="000030"/>
                </a:solidFill>
                <a:effectLst/>
                <a:latin typeface="URW Bookman L"/>
              </a:rPr>
              <a:t>inicializa a estrutura de chefes fazendo com que cada vértice seja o seu próprio chefe.</a:t>
            </a:r>
            <a:endParaRPr lang="pt-BR" sz="1200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A08245E-466D-47A4-A19F-0DE6BF3E4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126" y="3252843"/>
            <a:ext cx="594360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200" dirty="0">
                <a:solidFill>
                  <a:srgbClr val="000030"/>
                </a:solidFill>
                <a:latin typeface="URW Bookman L"/>
              </a:rPr>
              <a:t>D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URW Bookman L"/>
              </a:rPr>
              <a:t>evolve o chefe da componente conexa de 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URW Bookman L"/>
              </a:rPr>
              <a:t>F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URW Bookman L"/>
              </a:rPr>
              <a:t> que contém o vértice 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URW Bookman L"/>
              </a:rPr>
              <a:t>.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5" name="Chave Esquerda 14">
            <a:extLst>
              <a:ext uri="{FF2B5EF4-FFF2-40B4-BE49-F238E27FC236}">
                <a16:creationId xmlns:a16="http://schemas.microsoft.com/office/drawing/2014/main" id="{1DAAAEDE-C249-4B14-9473-EA5190065444}"/>
              </a:ext>
            </a:extLst>
          </p:cNvPr>
          <p:cNvSpPr/>
          <p:nvPr/>
        </p:nvSpPr>
        <p:spPr>
          <a:xfrm>
            <a:off x="5930793" y="2934143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have Esquerda 15">
            <a:extLst>
              <a:ext uri="{FF2B5EF4-FFF2-40B4-BE49-F238E27FC236}">
                <a16:creationId xmlns:a16="http://schemas.microsoft.com/office/drawing/2014/main" id="{75133C25-DAE7-4BED-AC37-50CBD8FC0AB5}"/>
              </a:ext>
            </a:extLst>
          </p:cNvPr>
          <p:cNvSpPr/>
          <p:nvPr/>
        </p:nvSpPr>
        <p:spPr>
          <a:xfrm>
            <a:off x="5921033" y="4217875"/>
            <a:ext cx="155448" cy="15226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F1D8AD47-1233-4099-8B4A-1EA7DA113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455" y="4822714"/>
            <a:ext cx="476374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URW Bookman L"/>
              </a:rPr>
              <a:t>faz a união das componentes cujos chefes são 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URW Bookman L"/>
              </a:rPr>
              <a:t> e 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w0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URW Bookman L"/>
              </a:rPr>
              <a:t> respectivamente.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9585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C6AB861-A7A5-42AB-83AB-DF78E4505FA7}"/>
              </a:ext>
            </a:extLst>
          </p:cNvPr>
          <p:cNvSpPr txBox="1"/>
          <p:nvPr/>
        </p:nvSpPr>
        <p:spPr>
          <a:xfrm>
            <a:off x="352926" y="272716"/>
            <a:ext cx="57235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Algoritmo de </a:t>
            </a:r>
            <a:r>
              <a:rPr lang="pt-BR" sz="4400" dirty="0" err="1"/>
              <a:t>Kruskal</a:t>
            </a:r>
            <a:endParaRPr lang="pt-BR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2E7EEA5-C283-40DE-B3A7-E93050B86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113" y="2071007"/>
            <a:ext cx="730673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URW Bookman L"/>
              </a:rPr>
              <a:t>Digamos que o grafo tem </a:t>
            </a:r>
            <a:r>
              <a:rPr kumimoji="0" lang="pt-BR" altLang="pt-BR" b="0" i="1" u="none" strike="noStrike" cap="none" normalizeH="0" baseline="0" dirty="0">
                <a:ln>
                  <a:noFill/>
                </a:ln>
                <a:effectLst/>
                <a:latin typeface="URW Bookman L"/>
              </a:rPr>
              <a:t>V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URW Bookman L"/>
              </a:rPr>
              <a:t> vértices e </a:t>
            </a:r>
            <a:r>
              <a:rPr kumimoji="0" lang="pt-BR" altLang="pt-BR" b="0" i="1" u="none" strike="noStrike" cap="none" normalizeH="0" baseline="0" dirty="0" err="1">
                <a:ln>
                  <a:noFill/>
                </a:ln>
                <a:effectLst/>
                <a:latin typeface="URW Bookman L"/>
              </a:rPr>
              <a:t>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URW Bookman L"/>
              </a:rPr>
              <a:t> arestas.  Então a função 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URW Bookman L"/>
              </a:rPr>
              <a:t> consome tempo limitado por  </a:t>
            </a:r>
            <a:r>
              <a:rPr kumimoji="0" lang="pt-BR" altLang="pt-BR" b="0" i="1" u="none" strike="noStrike" cap="none" normalizeH="0" baseline="0" dirty="0">
                <a:ln>
                  <a:noFill/>
                </a:ln>
                <a:effectLst/>
                <a:latin typeface="URW Bookman L"/>
              </a:rPr>
              <a:t>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URW Bookman L"/>
              </a:rPr>
              <a:t> log </a:t>
            </a:r>
            <a:r>
              <a:rPr kumimoji="0" lang="pt-BR" altLang="pt-BR" b="0" i="1" u="none" strike="noStrike" cap="none" normalizeH="0" baseline="0" dirty="0">
                <a:ln>
                  <a:noFill/>
                </a:ln>
                <a:effectLst/>
                <a:latin typeface="URW Bookman L"/>
              </a:rPr>
              <a:t>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URW Bookman L"/>
              </a:rPr>
              <a:t>.  O restante do código de 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UGRAPHmstK1()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URW Bookman L"/>
              </a:rPr>
              <a:t> consiste em 2</a:t>
            </a:r>
            <a:r>
              <a:rPr kumimoji="0" lang="pt-BR" altLang="pt-BR" b="0" i="1" u="none" strike="noStrike" cap="none" normalizeH="0" baseline="0" dirty="0">
                <a:ln>
                  <a:noFill/>
                </a:ln>
                <a:effectLst/>
                <a:latin typeface="URW Bookman L"/>
              </a:rPr>
              <a:t>V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URW Bookman L"/>
              </a:rPr>
              <a:t> invocações de 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UFfind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URW Bookman L"/>
              </a:rPr>
              <a:t> e </a:t>
            </a:r>
            <a:r>
              <a:rPr kumimoji="0" lang="pt-BR" altLang="pt-BR" b="0" i="1" u="none" strike="noStrike" cap="none" normalizeH="0" baseline="0" dirty="0">
                <a:ln>
                  <a:noFill/>
                </a:ln>
                <a:effectLst/>
                <a:latin typeface="URW Bookman L"/>
              </a:rPr>
              <a:t>V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URW Bookman L"/>
              </a:rPr>
              <a:t> invocações de 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UFunion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URW Bookman L"/>
              </a:rPr>
              <a:t>, e portanto consome tempo limitado por </a:t>
            </a:r>
            <a:r>
              <a:rPr kumimoji="0" lang="pt-BR" altLang="pt-BR" b="0" i="1" u="none" strike="noStrike" cap="none" normalizeH="0" baseline="0" dirty="0">
                <a:ln>
                  <a:noFill/>
                </a:ln>
                <a:effectLst/>
                <a:latin typeface="URW Bookman L"/>
              </a:rPr>
              <a:t>V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URW Bookman L"/>
              </a:rPr>
              <a:t> log </a:t>
            </a:r>
            <a:r>
              <a:rPr kumimoji="0" lang="pt-BR" altLang="pt-BR" b="0" i="1" u="none" strike="noStrike" cap="none" normalizeH="0" baseline="0" dirty="0">
                <a:ln>
                  <a:noFill/>
                </a:ln>
                <a:effectLst/>
                <a:latin typeface="URW Bookman L"/>
              </a:rPr>
              <a:t>V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URW Bookman L"/>
              </a:rPr>
              <a:t>.  Como log </a:t>
            </a:r>
            <a:r>
              <a:rPr kumimoji="0" lang="pt-BR" altLang="pt-BR" b="0" i="1" u="none" strike="noStrike" cap="none" normalizeH="0" baseline="0" dirty="0">
                <a:ln>
                  <a:noFill/>
                </a:ln>
                <a:effectLst/>
                <a:latin typeface="URW Bookman L"/>
              </a:rPr>
              <a:t>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URW Bookman L"/>
              </a:rPr>
              <a:t> &lt; 2 log </a:t>
            </a:r>
            <a:r>
              <a:rPr kumimoji="0" lang="pt-BR" altLang="pt-BR" b="0" i="1" u="none" strike="noStrike" cap="none" normalizeH="0" baseline="0" dirty="0">
                <a:ln>
                  <a:noFill/>
                </a:ln>
                <a:effectLst/>
                <a:latin typeface="URW Bookman L"/>
              </a:rPr>
              <a:t>V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URW Bookman L"/>
              </a:rPr>
              <a:t>,  podemos dizer que o consumo de 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UGRAPHmstK1()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URW Bookman L"/>
              </a:rPr>
              <a:t> é limitado por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URW Bookman L"/>
              </a:rPr>
              <a:t>(</a:t>
            </a:r>
            <a:r>
              <a:rPr kumimoji="0" lang="pt-BR" altLang="pt-BR" b="0" i="1" u="none" strike="noStrike" cap="none" normalizeH="0" baseline="0" dirty="0">
                <a:ln>
                  <a:noFill/>
                </a:ln>
                <a:effectLst/>
                <a:latin typeface="URW Bookman L"/>
              </a:rPr>
              <a:t>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URW Bookman L"/>
              </a:rPr>
              <a:t> + </a:t>
            </a:r>
            <a:r>
              <a:rPr kumimoji="0" lang="pt-BR" altLang="pt-BR" b="0" i="1" u="none" strike="noStrike" cap="none" normalizeH="0" baseline="0" dirty="0">
                <a:ln>
                  <a:noFill/>
                </a:ln>
                <a:effectLst/>
                <a:latin typeface="URW Bookman L"/>
              </a:rPr>
              <a:t>V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URW Bookman L"/>
              </a:rPr>
              <a:t>) log </a:t>
            </a:r>
            <a:r>
              <a:rPr kumimoji="0" lang="pt-BR" altLang="pt-BR" b="0" i="1" u="none" strike="noStrike" cap="none" normalizeH="0" baseline="0" dirty="0">
                <a:ln>
                  <a:noFill/>
                </a:ln>
                <a:effectLst/>
                <a:latin typeface="URW Bookman L"/>
              </a:rPr>
              <a:t>V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URW Bookman L"/>
              </a:rPr>
              <a:t>no pior caso. Como o grafo é conexo, temos </a:t>
            </a:r>
            <a:r>
              <a:rPr kumimoji="0" lang="pt-BR" altLang="pt-BR" b="0" i="1" u="none" strike="noStrike" cap="none" normalizeH="0" baseline="0" dirty="0">
                <a:ln>
                  <a:noFill/>
                </a:ln>
                <a:effectLst/>
                <a:latin typeface="URW Bookman L"/>
              </a:rPr>
              <a:t>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URW Bookman L"/>
              </a:rPr>
              <a:t> ≥ </a:t>
            </a:r>
            <a:r>
              <a:rPr kumimoji="0" lang="pt-BR" altLang="pt-BR" b="0" i="1" u="none" strike="noStrike" cap="none" normalizeH="0" baseline="0" dirty="0">
                <a:ln>
                  <a:noFill/>
                </a:ln>
                <a:effectLst/>
                <a:latin typeface="URW Bookman L"/>
              </a:rPr>
              <a:t>V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URW Bookman L"/>
              </a:rPr>
              <a:t>−1 e portanto podemos dizer que o algoritmo consome tempo proporcional a </a:t>
            </a:r>
            <a:r>
              <a:rPr kumimoji="0" lang="pt-BR" altLang="pt-BR" b="0" i="1" u="none" strike="noStrike" cap="none" normalizeH="0" baseline="0" dirty="0">
                <a:ln>
                  <a:noFill/>
                </a:ln>
                <a:effectLst/>
                <a:latin typeface="URW Bookman L"/>
              </a:rPr>
              <a:t>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URW Bookman L"/>
              </a:rPr>
              <a:t> log </a:t>
            </a:r>
            <a:r>
              <a:rPr kumimoji="0" lang="pt-BR" altLang="pt-BR" b="0" i="1" u="none" strike="noStrike" cap="none" normalizeH="0" baseline="0" dirty="0">
                <a:ln>
                  <a:noFill/>
                </a:ln>
                <a:effectLst/>
                <a:latin typeface="URW Bookman L"/>
              </a:rPr>
              <a:t>V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URW Bookman L"/>
              </a:rPr>
              <a:t> no pior caso. </a:t>
            </a:r>
            <a:endParaRPr kumimoji="0" lang="pt-BR" altLang="pt-BR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397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1A653-2ACA-4949-9F4B-E8E1ED797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CCF13B-79AD-4679-86FA-CC434EFF0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Obrigado pela atenção</a:t>
            </a:r>
          </a:p>
        </p:txBody>
      </p:sp>
    </p:spTree>
    <p:extLst>
      <p:ext uri="{BB962C8B-B14F-4D97-AF65-F5344CB8AC3E}">
        <p14:creationId xmlns:p14="http://schemas.microsoft.com/office/powerpoint/2010/main" val="235410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4B796-58A1-450A-984F-946FE41F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Roboto" panose="02000000000000000000" pitchFamily="2" charset="0"/>
              </a:rPr>
              <a:t>Busca em Largura</a:t>
            </a:r>
            <a:br>
              <a:rPr lang="pt-BR" b="0" i="0" dirty="0">
                <a:effectLst/>
                <a:latin typeface="Roboto" panose="02000000000000000000" pitchFamily="2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689A4E-97C0-46D4-8CCE-390BCF021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Tem como objetivo achar caminhos mínimos</a:t>
            </a:r>
          </a:p>
          <a:p>
            <a:pPr algn="just"/>
            <a:r>
              <a:rPr lang="pt-BR" dirty="0"/>
              <a:t>Considera a quantidade de saltos para se chegar em uma vértice, não colocando a complexidade de cada nó visitado em conta ao calcular o menor caminho entre nós.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473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B479CF6-B90E-44EF-B5EE-B70F3518FD1A}"/>
              </a:ext>
            </a:extLst>
          </p:cNvPr>
          <p:cNvSpPr txBox="1"/>
          <p:nvPr/>
        </p:nvSpPr>
        <p:spPr>
          <a:xfrm>
            <a:off x="352926" y="272716"/>
            <a:ext cx="4780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Busca em Largura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7ADE941-712E-4ED6-B8A0-C1599BBEB215}"/>
              </a:ext>
            </a:extLst>
          </p:cNvPr>
          <p:cNvSpPr txBox="1"/>
          <p:nvPr/>
        </p:nvSpPr>
        <p:spPr>
          <a:xfrm>
            <a:off x="322626" y="1059090"/>
            <a:ext cx="577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 busca em largura funciona checando os nós diretamente ligados ao nó inicial e logo após analisando os nós ligados a esses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0E2923F-7DBC-4189-B75A-9DF7B31BEF6E}"/>
              </a:ext>
            </a:extLst>
          </p:cNvPr>
          <p:cNvSpPr txBox="1"/>
          <p:nvPr/>
        </p:nvSpPr>
        <p:spPr>
          <a:xfrm>
            <a:off x="6535874" y="1626988"/>
            <a:ext cx="170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Pseudocódigo</a:t>
            </a:r>
          </a:p>
        </p:txBody>
      </p:sp>
      <p:sp>
        <p:nvSpPr>
          <p:cNvPr id="12" name="Chave Esquerda 11">
            <a:extLst>
              <a:ext uri="{FF2B5EF4-FFF2-40B4-BE49-F238E27FC236}">
                <a16:creationId xmlns:a16="http://schemas.microsoft.com/office/drawing/2014/main" id="{8538D835-E9E6-4556-B99A-5B996BB49BE5}"/>
              </a:ext>
            </a:extLst>
          </p:cNvPr>
          <p:cNvSpPr/>
          <p:nvPr/>
        </p:nvSpPr>
        <p:spPr>
          <a:xfrm>
            <a:off x="6188741" y="2542117"/>
            <a:ext cx="347133" cy="6582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E18D208-A2E5-471E-8091-0F1B7DF35C3F}"/>
              </a:ext>
            </a:extLst>
          </p:cNvPr>
          <p:cNvSpPr txBox="1"/>
          <p:nvPr/>
        </p:nvSpPr>
        <p:spPr>
          <a:xfrm>
            <a:off x="6535874" y="1896321"/>
            <a:ext cx="44196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Busca em largura</a:t>
            </a:r>
          </a:p>
          <a:p>
            <a:b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BFS(G,s)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for cada vértice u ∈ V[G]-{s}{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u.cor = BRANCO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u.d = ∞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u.</a:t>
            </a:r>
            <a:r>
              <a:rPr lang="el-G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π = 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NULO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s.cor = CINZA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s.d = 0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s.</a:t>
            </a:r>
            <a:r>
              <a:rPr lang="el-G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π = 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NULO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Q = Ø //Fila FiFo</a:t>
            </a:r>
          </a:p>
          <a:p>
            <a:b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ENFILEIRAR(Q,s)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while Q ≠ Ø {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u = DESENFILEIRAR(Q)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for cada v = Adj[u]{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    if v.cor == BRANCO{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v.cor = CINZA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v.d = u.d+1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v.</a:t>
            </a:r>
            <a:r>
              <a:rPr lang="el-G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π = 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u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ENFILEIRAR(</a:t>
            </a:r>
            <a:r>
              <a:rPr lang="pt-B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Q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,v)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    u.cor = PRETO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pt-B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Chave Esquerda 25">
            <a:extLst>
              <a:ext uri="{FF2B5EF4-FFF2-40B4-BE49-F238E27FC236}">
                <a16:creationId xmlns:a16="http://schemas.microsoft.com/office/drawing/2014/main" id="{E7CD07AB-E37E-494B-BBD9-5A0F32F6F77E}"/>
              </a:ext>
            </a:extLst>
          </p:cNvPr>
          <p:cNvSpPr/>
          <p:nvPr/>
        </p:nvSpPr>
        <p:spPr>
          <a:xfrm>
            <a:off x="6188741" y="3200400"/>
            <a:ext cx="347133" cy="7637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have Esquerda 26">
            <a:extLst>
              <a:ext uri="{FF2B5EF4-FFF2-40B4-BE49-F238E27FC236}">
                <a16:creationId xmlns:a16="http://schemas.microsoft.com/office/drawing/2014/main" id="{F1664C37-A051-4B22-8644-E8F1A6E8F77B}"/>
              </a:ext>
            </a:extLst>
          </p:cNvPr>
          <p:cNvSpPr/>
          <p:nvPr/>
        </p:nvSpPr>
        <p:spPr>
          <a:xfrm>
            <a:off x="6188741" y="3964189"/>
            <a:ext cx="347133" cy="1638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Chave Esquerda 27">
            <a:extLst>
              <a:ext uri="{FF2B5EF4-FFF2-40B4-BE49-F238E27FC236}">
                <a16:creationId xmlns:a16="http://schemas.microsoft.com/office/drawing/2014/main" id="{6568DCCB-18CA-42CC-8947-448ACBCCB129}"/>
              </a:ext>
            </a:extLst>
          </p:cNvPr>
          <p:cNvSpPr/>
          <p:nvPr/>
        </p:nvSpPr>
        <p:spPr>
          <a:xfrm>
            <a:off x="6188740" y="4353139"/>
            <a:ext cx="347133" cy="1638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Chave Esquerda 28">
            <a:extLst>
              <a:ext uri="{FF2B5EF4-FFF2-40B4-BE49-F238E27FC236}">
                <a16:creationId xmlns:a16="http://schemas.microsoft.com/office/drawing/2014/main" id="{B71CB09C-31D1-4B61-8EA1-A1FA72EE43D8}"/>
              </a:ext>
            </a:extLst>
          </p:cNvPr>
          <p:cNvSpPr/>
          <p:nvPr/>
        </p:nvSpPr>
        <p:spPr>
          <a:xfrm>
            <a:off x="6188740" y="4516966"/>
            <a:ext cx="347133" cy="14181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have Esquerda 29">
            <a:extLst>
              <a:ext uri="{FF2B5EF4-FFF2-40B4-BE49-F238E27FC236}">
                <a16:creationId xmlns:a16="http://schemas.microsoft.com/office/drawing/2014/main" id="{FADD7AA3-120A-42DC-86FA-C581C8868C5C}"/>
              </a:ext>
            </a:extLst>
          </p:cNvPr>
          <p:cNvSpPr/>
          <p:nvPr/>
        </p:nvSpPr>
        <p:spPr>
          <a:xfrm>
            <a:off x="6188739" y="6098960"/>
            <a:ext cx="347133" cy="2670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57FBCD4-86A1-4A93-8643-DA865BA29FE1}"/>
              </a:ext>
            </a:extLst>
          </p:cNvPr>
          <p:cNvSpPr txBox="1"/>
          <p:nvPr/>
        </p:nvSpPr>
        <p:spPr>
          <a:xfrm>
            <a:off x="352926" y="2567995"/>
            <a:ext cx="33705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/>
              <a:t>Pega todos os vértices tirando o inicial e os coloca como não visitados (BRANCO), distância máxima e nó pai como nulo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EF53200-EF0E-42CD-AF80-8C4FE6B78EC2}"/>
              </a:ext>
            </a:extLst>
          </p:cNvPr>
          <p:cNvSpPr txBox="1"/>
          <p:nvPr/>
        </p:nvSpPr>
        <p:spPr>
          <a:xfrm>
            <a:off x="319322" y="3278034"/>
            <a:ext cx="3260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/>
              <a:t>Coloca o nó inicial como sendo visitado (CINZA), coloca sua distância como 0 e seu nó pai como inexistente 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409A1F9-0C13-4E8C-B9C1-38B58ADC21CA}"/>
              </a:ext>
            </a:extLst>
          </p:cNvPr>
          <p:cNvSpPr txBox="1"/>
          <p:nvPr/>
        </p:nvSpPr>
        <p:spPr>
          <a:xfrm>
            <a:off x="319321" y="3830659"/>
            <a:ext cx="32602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/>
              <a:t>Cria uma fila no modelo pilha, primeiro a entrar primeiro a sair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5F11570A-8C18-43F7-A6BD-A24DFA3EC8CB}"/>
              </a:ext>
            </a:extLst>
          </p:cNvPr>
          <p:cNvCxnSpPr>
            <a:stCxn id="31" idx="3"/>
            <a:endCxn id="12" idx="1"/>
          </p:cNvCxnSpPr>
          <p:nvPr/>
        </p:nvCxnSpPr>
        <p:spPr>
          <a:xfrm>
            <a:off x="3723508" y="2868077"/>
            <a:ext cx="2465233" cy="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B8865B35-57E9-421B-9EEA-30D9BD1C455E}"/>
              </a:ext>
            </a:extLst>
          </p:cNvPr>
          <p:cNvCxnSpPr>
            <a:stCxn id="34" idx="3"/>
            <a:endCxn id="26" idx="1"/>
          </p:cNvCxnSpPr>
          <p:nvPr/>
        </p:nvCxnSpPr>
        <p:spPr>
          <a:xfrm>
            <a:off x="3579611" y="3578116"/>
            <a:ext cx="2609130" cy="4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200DF107-0BC0-4B07-9ABA-9C2EACD5D1F2}"/>
              </a:ext>
            </a:extLst>
          </p:cNvPr>
          <p:cNvCxnSpPr>
            <a:stCxn id="35" idx="3"/>
            <a:endCxn id="27" idx="1"/>
          </p:cNvCxnSpPr>
          <p:nvPr/>
        </p:nvCxnSpPr>
        <p:spPr>
          <a:xfrm>
            <a:off x="3579610" y="4046103"/>
            <a:ext cx="26091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1332162-41CE-4631-9940-2EDCB4496C9C}"/>
              </a:ext>
            </a:extLst>
          </p:cNvPr>
          <p:cNvSpPr txBox="1"/>
          <p:nvPr/>
        </p:nvSpPr>
        <p:spPr>
          <a:xfrm>
            <a:off x="322347" y="4304450"/>
            <a:ext cx="3260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/>
              <a:t>Enfileira o primeiro nó (s)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C13222AB-49A7-4EDD-A31D-E91CA7E7CE7B}"/>
              </a:ext>
            </a:extLst>
          </p:cNvPr>
          <p:cNvCxnSpPr>
            <a:stCxn id="42" idx="3"/>
            <a:endCxn id="28" idx="1"/>
          </p:cNvCxnSpPr>
          <p:nvPr/>
        </p:nvCxnSpPr>
        <p:spPr>
          <a:xfrm flipV="1">
            <a:off x="3582636" y="4435053"/>
            <a:ext cx="2606104" cy="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CB93FB3-5A07-410F-B7C5-BE6275553F6D}"/>
              </a:ext>
            </a:extLst>
          </p:cNvPr>
          <p:cNvSpPr txBox="1"/>
          <p:nvPr/>
        </p:nvSpPr>
        <p:spPr>
          <a:xfrm>
            <a:off x="352926" y="4742607"/>
            <a:ext cx="326028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 err="1"/>
              <a:t>Desenfileira</a:t>
            </a:r>
            <a:r>
              <a:rPr lang="pt-BR" sz="1100" dirty="0"/>
              <a:t> o primeiro nó, checa seus adjacentes, caso haja não visitados (BRANCOS) ele os visita (CINZA), da o valor de distancia (o nó anterior +1),coloca o nó anterior como pai e o coloca na fila</a:t>
            </a: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B99B550-AEED-49AB-9061-D87810750E05}"/>
              </a:ext>
            </a:extLst>
          </p:cNvPr>
          <p:cNvCxnSpPr>
            <a:stCxn id="45" idx="3"/>
            <a:endCxn id="29" idx="1"/>
          </p:cNvCxnSpPr>
          <p:nvPr/>
        </p:nvCxnSpPr>
        <p:spPr>
          <a:xfrm>
            <a:off x="3613215" y="5211967"/>
            <a:ext cx="2575525" cy="14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B098F90-97C5-45EC-8A18-3FF97A1BBE28}"/>
              </a:ext>
            </a:extLst>
          </p:cNvPr>
          <p:cNvSpPr txBox="1"/>
          <p:nvPr/>
        </p:nvSpPr>
        <p:spPr>
          <a:xfrm>
            <a:off x="319320" y="5934552"/>
            <a:ext cx="3260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/>
              <a:t>Assim que visitados todos os nós ao seu redor ele coloca o nó como completamente visitado (PRETO)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A8453884-1C68-45D8-A470-75CFC04187FF}"/>
              </a:ext>
            </a:extLst>
          </p:cNvPr>
          <p:cNvCxnSpPr>
            <a:stCxn id="48" idx="3"/>
            <a:endCxn id="30" idx="1"/>
          </p:cNvCxnSpPr>
          <p:nvPr/>
        </p:nvCxnSpPr>
        <p:spPr>
          <a:xfrm flipV="1">
            <a:off x="3579609" y="6232462"/>
            <a:ext cx="2609130" cy="2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66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000" fill="hold"/>
                                        <p:tgtEl>
                                          <p:spTgt spid="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2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2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2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000" fill="hold"/>
                                        <p:tgtEl>
                                          <p:spTgt spid="2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000" fill="hold"/>
                                        <p:tgtEl>
                                          <p:spTgt spid="2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2000" fill="hold"/>
                                        <p:tgtEl>
                                          <p:spTgt spid="2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1997DB99-FBEA-4348-85FC-DC55C670E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26" y="1076221"/>
            <a:ext cx="3107341" cy="225132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B479CF6-B90E-44EF-B5EE-B70F3518FD1A}"/>
              </a:ext>
            </a:extLst>
          </p:cNvPr>
          <p:cNvSpPr txBox="1"/>
          <p:nvPr/>
        </p:nvSpPr>
        <p:spPr>
          <a:xfrm>
            <a:off x="352926" y="272716"/>
            <a:ext cx="4780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Busca em Largura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5C743F8-2C80-4F32-8807-1AE08C0FC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429" y="1320904"/>
            <a:ext cx="5819308" cy="421619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467A0D5-A1D1-4E81-BC2E-BA8F9EECD7D9}"/>
              </a:ext>
            </a:extLst>
          </p:cNvPr>
          <p:cNvSpPr txBox="1"/>
          <p:nvPr/>
        </p:nvSpPr>
        <p:spPr>
          <a:xfrm>
            <a:off x="6055881" y="5167764"/>
            <a:ext cx="304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Sequencia de nós visitados</a:t>
            </a:r>
          </a:p>
        </p:txBody>
      </p:sp>
      <p:pic>
        <p:nvPicPr>
          <p:cNvPr id="41" name="Imagem 40">
            <a:extLst>
              <a:ext uri="{FF2B5EF4-FFF2-40B4-BE49-F238E27FC236}">
                <a16:creationId xmlns:a16="http://schemas.microsoft.com/office/drawing/2014/main" id="{F047C114-A17D-4334-8C7C-7CC3150A0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447" y="3591168"/>
            <a:ext cx="2986921" cy="2986921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987E9C0C-76DA-4B46-B8C1-11E6DAD4FB30}"/>
              </a:ext>
            </a:extLst>
          </p:cNvPr>
          <p:cNvSpPr txBox="1"/>
          <p:nvPr/>
        </p:nvSpPr>
        <p:spPr>
          <a:xfrm>
            <a:off x="320385" y="3446585"/>
            <a:ext cx="242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Outra representação: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7597C68C-DF79-4E99-8C69-36A1F1FD5CBA}"/>
                  </a:ext>
                </a:extLst>
              </p14:cNvPr>
              <p14:cNvContentPartPr/>
              <p14:nvPr/>
            </p14:nvContentPartPr>
            <p14:xfrm>
              <a:off x="7104960" y="3604680"/>
              <a:ext cx="360" cy="36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7597C68C-DF79-4E99-8C69-36A1F1FD5CB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95600" y="35953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662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B479CF6-B90E-44EF-B5EE-B70F3518FD1A}"/>
              </a:ext>
            </a:extLst>
          </p:cNvPr>
          <p:cNvSpPr txBox="1"/>
          <p:nvPr/>
        </p:nvSpPr>
        <p:spPr>
          <a:xfrm>
            <a:off x="352926" y="272716"/>
            <a:ext cx="4780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Busca em Largura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7357C5C-8683-4636-9721-6570ACB23265}"/>
              </a:ext>
            </a:extLst>
          </p:cNvPr>
          <p:cNvSpPr txBox="1"/>
          <p:nvPr/>
        </p:nvSpPr>
        <p:spPr>
          <a:xfrm>
            <a:off x="604537" y="1553421"/>
            <a:ext cx="353883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Busca em largura</a:t>
            </a:r>
          </a:p>
          <a:p>
            <a:b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BFS(G,s)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for cada vértice u ∈ V[G]-{s}{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u.cor = BRANCO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u.d = ∞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u.</a:t>
            </a:r>
            <a:r>
              <a:rPr lang="el-G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π = 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NULO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s.cor = CINZA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s.d = 0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s.</a:t>
            </a:r>
            <a:r>
              <a:rPr lang="el-G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π = 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NULO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Q = Ø //Fila FiFo</a:t>
            </a:r>
          </a:p>
          <a:p>
            <a:b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ENFILEIRAR(Q,s)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while Q ≠ Ø {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u = DESENFILEIRAR(Q)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for cada v = Adj[u]{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    if v.cor == BRANCO{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v.cor = CINZA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v.d = u.d+1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v.</a:t>
            </a:r>
            <a:r>
              <a:rPr lang="el-G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π = 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u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ENFILEIRAR(</a:t>
            </a:r>
            <a:r>
              <a:rPr lang="pt-B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Q</a:t>
            </a: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,v)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    u.cor = PRETO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pt-B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72C1071-34F9-4FBF-BE50-B31E937300AC}"/>
              </a:ext>
            </a:extLst>
          </p:cNvPr>
          <p:cNvSpPr txBox="1"/>
          <p:nvPr/>
        </p:nvSpPr>
        <p:spPr>
          <a:xfrm>
            <a:off x="352926" y="901366"/>
            <a:ext cx="4922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Complexidade do Algoritmo</a:t>
            </a:r>
          </a:p>
        </p:txBody>
      </p:sp>
      <p:sp>
        <p:nvSpPr>
          <p:cNvPr id="2" name="Chave Direita 1">
            <a:extLst>
              <a:ext uri="{FF2B5EF4-FFF2-40B4-BE49-F238E27FC236}">
                <a16:creationId xmlns:a16="http://schemas.microsoft.com/office/drawing/2014/main" id="{36DE8E54-097C-4A43-834A-2BCB98597420}"/>
              </a:ext>
            </a:extLst>
          </p:cNvPr>
          <p:cNvSpPr/>
          <p:nvPr/>
        </p:nvSpPr>
        <p:spPr>
          <a:xfrm>
            <a:off x="4143374" y="2053236"/>
            <a:ext cx="238125" cy="8614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2D7EC2-B95D-4BAE-8E58-BD9BB882A2C0}"/>
              </a:ext>
            </a:extLst>
          </p:cNvPr>
          <p:cNvSpPr txBox="1"/>
          <p:nvPr/>
        </p:nvSpPr>
        <p:spPr>
          <a:xfrm>
            <a:off x="4429125" y="230826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O(V)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9A27E9E0-AFB4-4914-9479-0366BCE89326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3443172" y="4440198"/>
            <a:ext cx="985953" cy="5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49845AE-D889-49DD-8E72-DED51D115431}"/>
              </a:ext>
            </a:extLst>
          </p:cNvPr>
          <p:cNvSpPr txBox="1"/>
          <p:nvPr/>
        </p:nvSpPr>
        <p:spPr>
          <a:xfrm>
            <a:off x="4429125" y="4261366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O(V)</a:t>
            </a:r>
          </a:p>
        </p:txBody>
      </p: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886E2931-6F60-497C-A8AE-298A0564219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443172" y="4624863"/>
            <a:ext cx="989644" cy="2254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A816B31-8110-4309-95A1-7CFB94EF37EA}"/>
              </a:ext>
            </a:extLst>
          </p:cNvPr>
          <p:cNvSpPr txBox="1"/>
          <p:nvPr/>
        </p:nvSpPr>
        <p:spPr>
          <a:xfrm>
            <a:off x="4432816" y="4665690"/>
            <a:ext cx="2025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Máx: 2|E| = O(E)</a:t>
            </a:r>
          </a:p>
        </p:txBody>
      </p:sp>
    </p:spTree>
    <p:extLst>
      <p:ext uri="{BB962C8B-B14F-4D97-AF65-F5344CB8AC3E}">
        <p14:creationId xmlns:p14="http://schemas.microsoft.com/office/powerpoint/2010/main" val="342613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1A882-359A-48F1-A276-AEC426D8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Roboto" panose="02000000000000000000" pitchFamily="2" charset="0"/>
              </a:rPr>
              <a:t>Busca em profundidade</a:t>
            </a:r>
            <a:br>
              <a:rPr lang="pt-BR" b="0" i="0" dirty="0">
                <a:effectLst/>
                <a:latin typeface="Roboto" panose="02000000000000000000" pitchFamily="2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27523C-95F1-4B95-8C3D-72BFDBBB6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busca em profundidade funciona selecionando um nó e indo até sua ultima aresta e depois realizando o </a:t>
            </a:r>
            <a:r>
              <a:rPr lang="pt-BR" dirty="0" err="1"/>
              <a:t>backtracking</a:t>
            </a:r>
            <a:r>
              <a:rPr lang="pt-BR" dirty="0"/>
              <a:t> e se aprofundando novamente</a:t>
            </a:r>
          </a:p>
        </p:txBody>
      </p:sp>
    </p:spTree>
    <p:extLst>
      <p:ext uri="{BB962C8B-B14F-4D97-AF65-F5344CB8AC3E}">
        <p14:creationId xmlns:p14="http://schemas.microsoft.com/office/powerpoint/2010/main" val="18710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B479CF6-B90E-44EF-B5EE-B70F3518FD1A}"/>
              </a:ext>
            </a:extLst>
          </p:cNvPr>
          <p:cNvSpPr txBox="1"/>
          <p:nvPr/>
        </p:nvSpPr>
        <p:spPr>
          <a:xfrm>
            <a:off x="352926" y="272716"/>
            <a:ext cx="62903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Busca em Profundidade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7ADE941-712E-4ED6-B8A0-C1599BBEB215}"/>
              </a:ext>
            </a:extLst>
          </p:cNvPr>
          <p:cNvSpPr txBox="1"/>
          <p:nvPr/>
        </p:nvSpPr>
        <p:spPr>
          <a:xfrm>
            <a:off x="322626" y="1059090"/>
            <a:ext cx="5773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busca continua até se saber todos os vértices atingíveis pelo vértice inicial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0E2923F-7DBC-4189-B75A-9DF7B31BEF6E}"/>
              </a:ext>
            </a:extLst>
          </p:cNvPr>
          <p:cNvSpPr txBox="1"/>
          <p:nvPr/>
        </p:nvSpPr>
        <p:spPr>
          <a:xfrm>
            <a:off x="6535874" y="1626988"/>
            <a:ext cx="170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Pseudocódigo</a:t>
            </a:r>
          </a:p>
        </p:txBody>
      </p:sp>
      <p:sp>
        <p:nvSpPr>
          <p:cNvPr id="12" name="Chave Esquerda 11">
            <a:extLst>
              <a:ext uri="{FF2B5EF4-FFF2-40B4-BE49-F238E27FC236}">
                <a16:creationId xmlns:a16="http://schemas.microsoft.com/office/drawing/2014/main" id="{8538D835-E9E6-4556-B99A-5B996BB49BE5}"/>
              </a:ext>
            </a:extLst>
          </p:cNvPr>
          <p:cNvSpPr/>
          <p:nvPr/>
        </p:nvSpPr>
        <p:spPr>
          <a:xfrm>
            <a:off x="6188741" y="2829494"/>
            <a:ext cx="347133" cy="4643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E18D208-A2E5-471E-8091-0F1B7DF35C3F}"/>
              </a:ext>
            </a:extLst>
          </p:cNvPr>
          <p:cNvSpPr txBox="1"/>
          <p:nvPr/>
        </p:nvSpPr>
        <p:spPr>
          <a:xfrm>
            <a:off x="6535874" y="1896321"/>
            <a:ext cx="441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Busca em Profundidade</a:t>
            </a:r>
          </a:p>
          <a:p>
            <a:b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DFS(G,s){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int cor[g-&gt;vertices];</a:t>
            </a:r>
          </a:p>
          <a:p>
            <a:b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int u;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for (u=0;u&lt;g-&gt;vertices;u++){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cor[u] = BRANCO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for (u=0;u&lt;g-&gt;vertices;u++){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if (cor[u] == BRANCO)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    visitaP(g,u,cor);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visitaP(GRAFO *g, int u, int cor){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cor[u] = AMARELO;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ADJACENCIA *v = g-&gt;adj[u].cab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while(v){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if (cor[v-&gt;vertice] == BRANCO)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    visitaP(g,v-&gt;vertice,cor);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v = v-&gt;prox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cor[u] = VERMELHO</a:t>
            </a:r>
          </a:p>
          <a:p>
            <a: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pt-BR" sz="12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pt-B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Chave Esquerda 25">
            <a:extLst>
              <a:ext uri="{FF2B5EF4-FFF2-40B4-BE49-F238E27FC236}">
                <a16:creationId xmlns:a16="http://schemas.microsoft.com/office/drawing/2014/main" id="{E7CD07AB-E37E-494B-BBD9-5A0F32F6F77E}"/>
              </a:ext>
            </a:extLst>
          </p:cNvPr>
          <p:cNvSpPr/>
          <p:nvPr/>
        </p:nvSpPr>
        <p:spPr>
          <a:xfrm>
            <a:off x="6185714" y="3578578"/>
            <a:ext cx="347133" cy="5686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Chave Esquerda 28">
            <a:extLst>
              <a:ext uri="{FF2B5EF4-FFF2-40B4-BE49-F238E27FC236}">
                <a16:creationId xmlns:a16="http://schemas.microsoft.com/office/drawing/2014/main" id="{B71CB09C-31D1-4B61-8EA1-A1FA72EE43D8}"/>
              </a:ext>
            </a:extLst>
          </p:cNvPr>
          <p:cNvSpPr/>
          <p:nvPr/>
        </p:nvSpPr>
        <p:spPr>
          <a:xfrm>
            <a:off x="6188740" y="4516966"/>
            <a:ext cx="347133" cy="11930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have Esquerda 29">
            <a:extLst>
              <a:ext uri="{FF2B5EF4-FFF2-40B4-BE49-F238E27FC236}">
                <a16:creationId xmlns:a16="http://schemas.microsoft.com/office/drawing/2014/main" id="{FADD7AA3-120A-42DC-86FA-C581C8868C5C}"/>
              </a:ext>
            </a:extLst>
          </p:cNvPr>
          <p:cNvSpPr/>
          <p:nvPr/>
        </p:nvSpPr>
        <p:spPr>
          <a:xfrm>
            <a:off x="6185714" y="5934552"/>
            <a:ext cx="347133" cy="2670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57FBCD4-86A1-4A93-8643-DA865BA29FE1}"/>
              </a:ext>
            </a:extLst>
          </p:cNvPr>
          <p:cNvSpPr txBox="1"/>
          <p:nvPr/>
        </p:nvSpPr>
        <p:spPr>
          <a:xfrm>
            <a:off x="352926" y="2398607"/>
            <a:ext cx="33705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/>
              <a:t>Da cor aos vértices (a posição da cor será igual a posição do vertice)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EF53200-EF0E-42CD-AF80-8C4FE6B78EC2}"/>
              </a:ext>
            </a:extLst>
          </p:cNvPr>
          <p:cNvSpPr txBox="1"/>
          <p:nvPr/>
        </p:nvSpPr>
        <p:spPr>
          <a:xfrm>
            <a:off x="352926" y="2829494"/>
            <a:ext cx="32602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/>
              <a:t>Coloca todos os vértices como não visitados (BRANCO)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409A1F9-0C13-4E8C-B9C1-38B58ADC21CA}"/>
              </a:ext>
            </a:extLst>
          </p:cNvPr>
          <p:cNvSpPr txBox="1"/>
          <p:nvPr/>
        </p:nvSpPr>
        <p:spPr>
          <a:xfrm>
            <a:off x="352925" y="3647452"/>
            <a:ext cx="32602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/>
              <a:t>Se o vértice não tiver sido visitado a função/método de visita profunda é chamada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1332162-41CE-4631-9940-2EDCB4496C9C}"/>
              </a:ext>
            </a:extLst>
          </p:cNvPr>
          <p:cNvSpPr txBox="1"/>
          <p:nvPr/>
        </p:nvSpPr>
        <p:spPr>
          <a:xfrm>
            <a:off x="322347" y="4304450"/>
            <a:ext cx="3260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/>
              <a:t>Enfileira o primeiro nó (s)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CB93FB3-5A07-410F-B7C5-BE6275553F6D}"/>
              </a:ext>
            </a:extLst>
          </p:cNvPr>
          <p:cNvSpPr txBox="1"/>
          <p:nvPr/>
        </p:nvSpPr>
        <p:spPr>
          <a:xfrm>
            <a:off x="319320" y="4559491"/>
            <a:ext cx="3260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/>
              <a:t>A função/método visitaP recebe o grafo, o nó inicial e o arranjo de cores. Logo após, visita a adjacência do nó, enquanto houver adjacência o algoritmo continua visitando (recursivamente) enquanto houverem nós adjacentes não visitados (BRANCOS)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B098F90-97C5-45EC-8A18-3FF97A1BBE28}"/>
              </a:ext>
            </a:extLst>
          </p:cNvPr>
          <p:cNvSpPr txBox="1"/>
          <p:nvPr/>
        </p:nvSpPr>
        <p:spPr>
          <a:xfrm>
            <a:off x="319320" y="5683564"/>
            <a:ext cx="32602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/>
              <a:t>Assim que se chega a um nó sem adjacências, ele é pintado de vermelho e ocorre um </a:t>
            </a:r>
            <a:r>
              <a:rPr lang="pt-BR" sz="1100" dirty="0" err="1"/>
              <a:t>backtracking</a:t>
            </a:r>
            <a:r>
              <a:rPr lang="pt-BR" sz="1100" dirty="0"/>
              <a:t> ao nó anterior e o processo se repete</a:t>
            </a:r>
          </a:p>
        </p:txBody>
      </p:sp>
      <p:sp>
        <p:nvSpPr>
          <p:cNvPr id="32" name="Chave Esquerda 31">
            <a:extLst>
              <a:ext uri="{FF2B5EF4-FFF2-40B4-BE49-F238E27FC236}">
                <a16:creationId xmlns:a16="http://schemas.microsoft.com/office/drawing/2014/main" id="{4AC6ECC3-0B09-4FFB-AF3E-4B4D9D14A96C}"/>
              </a:ext>
            </a:extLst>
          </p:cNvPr>
          <p:cNvSpPr/>
          <p:nvPr/>
        </p:nvSpPr>
        <p:spPr>
          <a:xfrm>
            <a:off x="6185713" y="2532359"/>
            <a:ext cx="347133" cy="1727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D793F22-32B8-412B-B2AC-F70321A7C5F9}"/>
              </a:ext>
            </a:extLst>
          </p:cNvPr>
          <p:cNvCxnSpPr>
            <a:stCxn id="32" idx="1"/>
            <a:endCxn id="31" idx="3"/>
          </p:cNvCxnSpPr>
          <p:nvPr/>
        </p:nvCxnSpPr>
        <p:spPr>
          <a:xfrm flipH="1" flipV="1">
            <a:off x="3723508" y="2614051"/>
            <a:ext cx="2462205" cy="4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3264B14B-608B-4EE4-A5FC-D4B646D8EF28}"/>
              </a:ext>
            </a:extLst>
          </p:cNvPr>
          <p:cNvCxnSpPr>
            <a:stCxn id="12" idx="1"/>
            <a:endCxn id="34" idx="3"/>
          </p:cNvCxnSpPr>
          <p:nvPr/>
        </p:nvCxnSpPr>
        <p:spPr>
          <a:xfrm flipH="1" flipV="1">
            <a:off x="3613215" y="3044938"/>
            <a:ext cx="2575526" cy="1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22FD890A-6193-40BA-B526-5A75A282FB1D}"/>
              </a:ext>
            </a:extLst>
          </p:cNvPr>
          <p:cNvCxnSpPr>
            <a:stCxn id="26" idx="1"/>
            <a:endCxn id="35" idx="3"/>
          </p:cNvCxnSpPr>
          <p:nvPr/>
        </p:nvCxnSpPr>
        <p:spPr>
          <a:xfrm flipH="1" flipV="1">
            <a:off x="3613214" y="3862896"/>
            <a:ext cx="25725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82A740FE-7336-4EC7-9DC3-FEC7504CCEC4}"/>
              </a:ext>
            </a:extLst>
          </p:cNvPr>
          <p:cNvCxnSpPr>
            <a:stCxn id="45" idx="3"/>
            <a:endCxn id="29" idx="1"/>
          </p:cNvCxnSpPr>
          <p:nvPr/>
        </p:nvCxnSpPr>
        <p:spPr>
          <a:xfrm>
            <a:off x="3579609" y="5113489"/>
            <a:ext cx="26091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D7359D5F-081C-46BA-A0BC-BA21B9D6224B}"/>
              </a:ext>
            </a:extLst>
          </p:cNvPr>
          <p:cNvCxnSpPr>
            <a:stCxn id="48" idx="3"/>
            <a:endCxn id="30" idx="1"/>
          </p:cNvCxnSpPr>
          <p:nvPr/>
        </p:nvCxnSpPr>
        <p:spPr>
          <a:xfrm flipV="1">
            <a:off x="3579609" y="6068054"/>
            <a:ext cx="2606105" cy="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74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2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000" fill="hold"/>
                                        <p:tgtEl>
                                          <p:spTgt spid="2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2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2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2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28BBA3C-5A84-40BE-9F73-37451B9B8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6563"/>
            <a:ext cx="5434012" cy="393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B479CF6-B90E-44EF-B5EE-B70F3518FD1A}"/>
              </a:ext>
            </a:extLst>
          </p:cNvPr>
          <p:cNvSpPr txBox="1"/>
          <p:nvPr/>
        </p:nvSpPr>
        <p:spPr>
          <a:xfrm>
            <a:off x="352926" y="272716"/>
            <a:ext cx="62903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Busca em Profundidade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467A0D5-A1D1-4E81-BC2E-BA8F9EECD7D9}"/>
              </a:ext>
            </a:extLst>
          </p:cNvPr>
          <p:cNvSpPr txBox="1"/>
          <p:nvPr/>
        </p:nvSpPr>
        <p:spPr>
          <a:xfrm>
            <a:off x="6404604" y="5463602"/>
            <a:ext cx="304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Sequencia de nós visitados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52E0BDA-9EBA-4EB6-9172-97906F123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65" y="3950411"/>
            <a:ext cx="2532022" cy="249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aixaDeTexto 49">
            <a:extLst>
              <a:ext uri="{FF2B5EF4-FFF2-40B4-BE49-F238E27FC236}">
                <a16:creationId xmlns:a16="http://schemas.microsoft.com/office/drawing/2014/main" id="{A505EDF8-E4F8-4EF1-B074-ECC0FC6B6876}"/>
              </a:ext>
            </a:extLst>
          </p:cNvPr>
          <p:cNvSpPr txBox="1"/>
          <p:nvPr/>
        </p:nvSpPr>
        <p:spPr>
          <a:xfrm>
            <a:off x="320385" y="3446585"/>
            <a:ext cx="242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Outra representação:</a:t>
            </a:r>
          </a:p>
        </p:txBody>
      </p:sp>
      <p:pic>
        <p:nvPicPr>
          <p:cNvPr id="51" name="Imagem 50">
            <a:extLst>
              <a:ext uri="{FF2B5EF4-FFF2-40B4-BE49-F238E27FC236}">
                <a16:creationId xmlns:a16="http://schemas.microsoft.com/office/drawing/2014/main" id="{F75D5539-5F43-46A0-912E-5F8DFA7F8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26" y="1076221"/>
            <a:ext cx="3107341" cy="225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7234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{30E46E0F-92F8-4B04-B227-422C0E241878}tf16401371</Template>
  <TotalTime>2138</TotalTime>
  <Words>3351</Words>
  <Application>Microsoft Office PowerPoint</Application>
  <PresentationFormat>Widescreen</PresentationFormat>
  <Paragraphs>409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5" baseType="lpstr">
      <vt:lpstr>Arial</vt:lpstr>
      <vt:lpstr>Calibri Light</vt:lpstr>
      <vt:lpstr>Consolas</vt:lpstr>
      <vt:lpstr>Courier New</vt:lpstr>
      <vt:lpstr>Roboto</vt:lpstr>
      <vt:lpstr>Rockwell</vt:lpstr>
      <vt:lpstr>URW Bookman L</vt:lpstr>
      <vt:lpstr>Wingdings</vt:lpstr>
      <vt:lpstr>Atlas</vt:lpstr>
      <vt:lpstr>Trabalho 1</vt:lpstr>
      <vt:lpstr>Busca Sequencial </vt:lpstr>
      <vt:lpstr>Busca em Largura </vt:lpstr>
      <vt:lpstr>Apresentação do PowerPoint</vt:lpstr>
      <vt:lpstr>Apresentação do PowerPoint</vt:lpstr>
      <vt:lpstr>Apresentação do PowerPoint</vt:lpstr>
      <vt:lpstr>Busca em profundidade </vt:lpstr>
      <vt:lpstr>Apresentação do PowerPoint</vt:lpstr>
      <vt:lpstr>Apresentação do PowerPoint</vt:lpstr>
      <vt:lpstr>Apresentação do PowerPoint</vt:lpstr>
      <vt:lpstr>Algoritmo de Dijkstra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Algoritmo de Prim </vt:lpstr>
      <vt:lpstr>Apresentação do PowerPoint</vt:lpstr>
      <vt:lpstr>Apresentação do PowerPoint</vt:lpstr>
      <vt:lpstr>Apresentação do PowerPoint</vt:lpstr>
      <vt:lpstr>Algoritmo de Kruskal </vt:lpstr>
      <vt:lpstr>Apresentação do PowerPoint</vt:lpstr>
      <vt:lpstr>Apresentação do PowerPoint</vt:lpstr>
      <vt:lpstr>Apresentação do PowerPoint</vt:lpstr>
      <vt:lpstr>Apresentação do PowerPoint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1</dc:title>
  <dc:creator>Bruno Caxias</dc:creator>
  <cp:lastModifiedBy>Bruno Caxias</cp:lastModifiedBy>
  <cp:revision>11</cp:revision>
  <dcterms:created xsi:type="dcterms:W3CDTF">2022-02-05T18:16:56Z</dcterms:created>
  <dcterms:modified xsi:type="dcterms:W3CDTF">2022-02-08T15:41:31Z</dcterms:modified>
</cp:coreProperties>
</file>