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508" r:id="rId3"/>
    <p:sldId id="382" r:id="rId4"/>
    <p:sldId id="378" r:id="rId5"/>
    <p:sldId id="379" r:id="rId6"/>
    <p:sldId id="544" r:id="rId7"/>
    <p:sldId id="546" r:id="rId8"/>
    <p:sldId id="380" r:id="rId9"/>
    <p:sldId id="396" r:id="rId10"/>
    <p:sldId id="625" r:id="rId11"/>
    <p:sldId id="635" r:id="rId12"/>
    <p:sldId id="636" r:id="rId13"/>
    <p:sldId id="639" r:id="rId14"/>
    <p:sldId id="638" r:id="rId15"/>
    <p:sldId id="640" r:id="rId16"/>
    <p:sldId id="642" r:id="rId17"/>
    <p:sldId id="643" r:id="rId18"/>
    <p:sldId id="663" r:id="rId19"/>
    <p:sldId id="645" r:id="rId20"/>
    <p:sldId id="644" r:id="rId21"/>
    <p:sldId id="647" r:id="rId22"/>
    <p:sldId id="398" r:id="rId23"/>
    <p:sldId id="648" r:id="rId24"/>
    <p:sldId id="649" r:id="rId25"/>
    <p:sldId id="684" r:id="rId26"/>
    <p:sldId id="685" r:id="rId27"/>
    <p:sldId id="689" r:id="rId28"/>
    <p:sldId id="688" r:id="rId29"/>
    <p:sldId id="690" r:id="rId30"/>
    <p:sldId id="692" r:id="rId31"/>
    <p:sldId id="646" r:id="rId32"/>
    <p:sldId id="400" r:id="rId33"/>
    <p:sldId id="395" r:id="rId34"/>
    <p:sldId id="399" r:id="rId35"/>
    <p:sldId id="548" r:id="rId36"/>
    <p:sldId id="549" r:id="rId37"/>
    <p:sldId id="547" r:id="rId38"/>
    <p:sldId id="659" r:id="rId39"/>
    <p:sldId id="660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FE1DC98-7085-4542-948E-E6A6DC8C3631}">
          <p14:sldIdLst>
            <p14:sldId id="508"/>
            <p14:sldId id="382"/>
            <p14:sldId id="378"/>
            <p14:sldId id="379"/>
            <p14:sldId id="544"/>
            <p14:sldId id="546"/>
            <p14:sldId id="380"/>
            <p14:sldId id="396"/>
            <p14:sldId id="625"/>
            <p14:sldId id="635"/>
            <p14:sldId id="636"/>
            <p14:sldId id="639"/>
            <p14:sldId id="638"/>
            <p14:sldId id="640"/>
            <p14:sldId id="642"/>
            <p14:sldId id="643"/>
            <p14:sldId id="663"/>
            <p14:sldId id="645"/>
            <p14:sldId id="644"/>
            <p14:sldId id="647"/>
            <p14:sldId id="398"/>
            <p14:sldId id="648"/>
            <p14:sldId id="649"/>
            <p14:sldId id="684"/>
            <p14:sldId id="685"/>
            <p14:sldId id="689"/>
            <p14:sldId id="688"/>
            <p14:sldId id="690"/>
            <p14:sldId id="692"/>
            <p14:sldId id="646"/>
            <p14:sldId id="400"/>
            <p14:sldId id="395"/>
            <p14:sldId id="399"/>
            <p14:sldId id="548"/>
            <p14:sldId id="549"/>
            <p14:sldId id="547"/>
            <p14:sldId id="659"/>
            <p14:sldId id="6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2B50-DB0C-4718-843C-ED5A6F180B2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D8AF-6A55-42B4-BD0D-AF273AB7EA4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5840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ea typeface="Roboto" panose="02000000000000000000" pitchFamily="2" charset="0"/>
                <a:cs typeface="+mn-lt"/>
              </a:rPr>
              <a:t>Arquitetura</a:t>
            </a:r>
            <a:r>
              <a:rPr lang="en-US" sz="6000" dirty="0">
                <a:ea typeface="Roboto" panose="02000000000000000000" pitchFamily="2" charset="0"/>
                <a:cs typeface="+mn-lt"/>
              </a:rPr>
              <a:t> do Docker</a:t>
            </a:r>
            <a:endParaRPr lang="pt-BR" sz="6000" dirty="0">
              <a:ea typeface="Roboto" panose="02000000000000000000" pitchFamily="2" charset="0"/>
              <a:cs typeface="+mn-lt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038860" y="1683385"/>
            <a:ext cx="2549525" cy="24504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599805" y="1683385"/>
            <a:ext cx="2549525" cy="24504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981450" y="1683385"/>
            <a:ext cx="4228465" cy="4895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3000" y="1552575"/>
            <a:ext cx="1214120" cy="31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Client</a:t>
            </a:r>
            <a:endParaRPr lang="pt-PT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137025" y="1552575"/>
            <a:ext cx="1880870" cy="31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Docker Host</a:t>
            </a:r>
            <a:endParaRPr lang="pt-PT" altLang="en-US"/>
          </a:p>
        </p:txBody>
      </p:sp>
      <p:sp>
        <p:nvSpPr>
          <p:cNvPr id="8" name="Rounded Rectangle 7"/>
          <p:cNvSpPr/>
          <p:nvPr/>
        </p:nvSpPr>
        <p:spPr>
          <a:xfrm>
            <a:off x="8698865" y="1552575"/>
            <a:ext cx="1260475" cy="31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Registry</a:t>
            </a:r>
            <a:endParaRPr lang="pt-PT" altLang="en-US"/>
          </a:p>
        </p:txBody>
      </p:sp>
      <p:sp>
        <p:nvSpPr>
          <p:cNvPr id="9" name="Rectangles 8"/>
          <p:cNvSpPr/>
          <p:nvPr/>
        </p:nvSpPr>
        <p:spPr>
          <a:xfrm>
            <a:off x="1143000" y="2153285"/>
            <a:ext cx="2304415" cy="394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>
                <a:solidFill>
                  <a:schemeClr val="tx1"/>
                </a:solidFill>
              </a:rPr>
              <a:t>docker build</a:t>
            </a:r>
            <a:endParaRPr lang="pt-PT" alt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143000" y="3446780"/>
            <a:ext cx="2304415" cy="394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>
                <a:solidFill>
                  <a:schemeClr val="tx1"/>
                </a:solidFill>
              </a:rPr>
              <a:t>docker run</a:t>
            </a:r>
            <a:endParaRPr lang="pt-PT" alt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143000" y="2795270"/>
            <a:ext cx="2304415" cy="394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>
                <a:solidFill>
                  <a:schemeClr val="tx1"/>
                </a:solidFill>
              </a:rPr>
              <a:t>docker pull</a:t>
            </a:r>
            <a:endParaRPr lang="pt-PT" alt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202430" y="3004820"/>
            <a:ext cx="1475105" cy="338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43070" y="2854960"/>
            <a:ext cx="1394460" cy="31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Containers</a:t>
            </a:r>
            <a:endParaRPr lang="pt-PT" altLang="en-US"/>
          </a:p>
        </p:txBody>
      </p:sp>
      <p:sp>
        <p:nvSpPr>
          <p:cNvPr id="14" name="Rectangles 13"/>
          <p:cNvSpPr/>
          <p:nvPr/>
        </p:nvSpPr>
        <p:spPr>
          <a:xfrm>
            <a:off x="6182995" y="3004820"/>
            <a:ext cx="1475105" cy="2356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223635" y="2854960"/>
            <a:ext cx="1394460" cy="31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Imagens</a:t>
            </a:r>
            <a:endParaRPr lang="pt-PT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4202430" y="2093595"/>
            <a:ext cx="3783965" cy="31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Docker Daemon</a:t>
            </a:r>
            <a:endParaRPr lang="pt-PT" altLang="en-US"/>
          </a:p>
        </p:txBody>
      </p:sp>
      <p:pic>
        <p:nvPicPr>
          <p:cNvPr id="19" name="Picture 18" descr="Dock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0335" y="1179830"/>
            <a:ext cx="1074420" cy="770255"/>
          </a:xfrm>
          <a:prstGeom prst="rect">
            <a:avLst/>
          </a:prstGeom>
        </p:spPr>
      </p:pic>
      <p:pic>
        <p:nvPicPr>
          <p:cNvPr id="20" name="Picture 19" descr="ubunt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2093595"/>
            <a:ext cx="706120" cy="706120"/>
          </a:xfrm>
          <a:prstGeom prst="rect">
            <a:avLst/>
          </a:prstGeom>
        </p:spPr>
      </p:pic>
      <p:pic>
        <p:nvPicPr>
          <p:cNvPr id="21" name="Picture 20" descr="nodejs-1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3004820"/>
            <a:ext cx="1289050" cy="967105"/>
          </a:xfrm>
          <a:prstGeom prst="rect">
            <a:avLst/>
          </a:prstGeom>
        </p:spPr>
      </p:pic>
      <p:pic>
        <p:nvPicPr>
          <p:cNvPr id="22" name="Picture 21" descr="mongod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040" y="2301875"/>
            <a:ext cx="872490" cy="872490"/>
          </a:xfrm>
          <a:prstGeom prst="rect">
            <a:avLst/>
          </a:prstGeom>
        </p:spPr>
      </p:pic>
      <p:pic>
        <p:nvPicPr>
          <p:cNvPr id="25" name="Picture 24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765" y="2945765"/>
            <a:ext cx="1539875" cy="1539875"/>
          </a:xfrm>
          <a:prstGeom prst="rect">
            <a:avLst/>
          </a:prstGeom>
        </p:spPr>
      </p:pic>
      <p:pic>
        <p:nvPicPr>
          <p:cNvPr id="26" name="Picture 25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765" y="3627755"/>
            <a:ext cx="1539875" cy="1539875"/>
          </a:xfrm>
          <a:prstGeom prst="rect">
            <a:avLst/>
          </a:prstGeom>
        </p:spPr>
      </p:pic>
      <p:pic>
        <p:nvPicPr>
          <p:cNvPr id="27" name="Picture 26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765" y="4384675"/>
            <a:ext cx="1539875" cy="1539875"/>
          </a:xfrm>
          <a:prstGeom prst="rect">
            <a:avLst/>
          </a:prstGeom>
        </p:spPr>
      </p:pic>
      <p:pic>
        <p:nvPicPr>
          <p:cNvPr id="28" name="Picture 27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765" y="5110480"/>
            <a:ext cx="1539875" cy="1539875"/>
          </a:xfrm>
          <a:prstGeom prst="rect">
            <a:avLst/>
          </a:prstGeom>
        </p:spPr>
      </p:pic>
      <p:pic>
        <p:nvPicPr>
          <p:cNvPr id="29" name="Picture 28" descr="ubunt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05" y="3362325"/>
            <a:ext cx="706120" cy="706120"/>
          </a:xfrm>
          <a:prstGeom prst="rect">
            <a:avLst/>
          </a:prstGeom>
        </p:spPr>
      </p:pic>
      <p:pic>
        <p:nvPicPr>
          <p:cNvPr id="30" name="Picture 29" descr="mongod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20" y="4295140"/>
            <a:ext cx="872490" cy="8724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209925" y="2295525"/>
            <a:ext cx="1200150" cy="13144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48525" y="2286000"/>
            <a:ext cx="3057525" cy="35242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86575" y="2819400"/>
            <a:ext cx="3505200" cy="176212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180330" y="3776345"/>
            <a:ext cx="1582420" cy="90995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0" y="2921635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>
                <a:sym typeface="+mn-ea"/>
              </a:rPr>
              <a:t>Primeira aplicação em container</a:t>
            </a:r>
            <a:endParaRPr lang="pt-BR" altLang="en-US"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javascri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681605"/>
            <a:ext cx="1494155" cy="149415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758440" y="1986915"/>
            <a:ext cx="4888230" cy="2884170"/>
            <a:chOff x="4344" y="3129"/>
            <a:chExt cx="7698" cy="4542"/>
          </a:xfrm>
        </p:grpSpPr>
        <p:pic>
          <p:nvPicPr>
            <p:cNvPr id="5" name="Picture 4" descr="docker-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0" y="3129"/>
              <a:ext cx="4543" cy="4543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4344" y="5359"/>
              <a:ext cx="2977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750175" y="2028190"/>
            <a:ext cx="4109085" cy="2843530"/>
            <a:chOff x="12205" y="3194"/>
            <a:chExt cx="6471" cy="4478"/>
          </a:xfrm>
        </p:grpSpPr>
        <p:pic>
          <p:nvPicPr>
            <p:cNvPr id="7" name="Picture 6" descr="Containe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0" y="3194"/>
              <a:ext cx="4777" cy="4478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12205" y="5353"/>
              <a:ext cx="2053" cy="6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0" y="2459990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6000">
                <a:sym typeface="+mn-ea"/>
              </a:rPr>
              <a:t>Boas práticas pra construção de imagens Docker</a:t>
            </a:r>
            <a:endParaRPr lang="pt-PT" altLang="en-US" sz="60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0" y="458481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6000" dirty="0">
                <a:cs typeface="+mn-lt"/>
              </a:rPr>
              <a:t>Nomeando sua</a:t>
            </a:r>
            <a:r>
              <a:rPr lang="pt-BR" altLang="en-US" sz="6000" dirty="0">
                <a:cs typeface="+mn-lt"/>
              </a:rPr>
              <a:t> Imagem Docker</a:t>
            </a:r>
            <a:endParaRPr lang="pt-BR" altLang="en-US" sz="6000" dirty="0">
              <a:cs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-635" y="2134870"/>
            <a:ext cx="12192635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altLang="pt-BR" sz="4000" dirty="0" err="1">
                <a:solidFill>
                  <a:srgbClr val="000000"/>
                </a:solidFill>
                <a:effectLst/>
                <a:cs typeface="+mn-lt"/>
              </a:rPr>
              <a:t>fabricioveronez</a:t>
            </a:r>
            <a:r>
              <a:rPr lang="pt-BR" sz="4000" dirty="0">
                <a:solidFill>
                  <a:srgbClr val="000000"/>
                </a:solidFill>
                <a:effectLst/>
                <a:cs typeface="+mn-lt"/>
              </a:rPr>
              <a:t>/api-conversao:v1 </a:t>
            </a:r>
            <a:endParaRPr lang="pt-BR" sz="4000" dirty="0">
              <a:cs typeface="+mn-lt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217004" y="2873227"/>
            <a:ext cx="1623620" cy="801453"/>
            <a:chOff x="3217004" y="2873227"/>
            <a:chExt cx="1623620" cy="801453"/>
          </a:xfrm>
        </p:grpSpPr>
        <p:sp>
          <p:nvSpPr>
            <p:cNvPr id="3" name="CaixaDeTexto 2"/>
            <p:cNvSpPr txBox="1"/>
            <p:nvPr/>
          </p:nvSpPr>
          <p:spPr>
            <a:xfrm>
              <a:off x="3217004" y="3275900"/>
              <a:ext cx="1623620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 err="1">
                  <a:solidFill>
                    <a:srgbClr val="000000"/>
                  </a:solidFill>
                  <a:effectLst/>
                  <a:cs typeface="+mn-lt"/>
                </a:rPr>
                <a:t>Namespace</a:t>
              </a:r>
              <a:endParaRPr lang="pt-BR" sz="2000" dirty="0">
                <a:cs typeface="+mn-lt"/>
              </a:endParaRPr>
            </a:p>
          </p:txBody>
        </p:sp>
        <p:cxnSp>
          <p:nvCxnSpPr>
            <p:cNvPr id="15" name="Conector de Seta Reta 14"/>
            <p:cNvCxnSpPr/>
            <p:nvPr/>
          </p:nvCxnSpPr>
          <p:spPr>
            <a:xfrm>
              <a:off x="4028814" y="2873227"/>
              <a:ext cx="0" cy="38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/>
          <p:cNvGrpSpPr/>
          <p:nvPr/>
        </p:nvGrpSpPr>
        <p:grpSpPr>
          <a:xfrm>
            <a:off x="6850798" y="2883715"/>
            <a:ext cx="1623620" cy="793063"/>
            <a:chOff x="6370738" y="2883715"/>
            <a:chExt cx="1623620" cy="793063"/>
          </a:xfrm>
        </p:grpSpPr>
        <p:sp>
          <p:nvSpPr>
            <p:cNvPr id="11" name="CaixaDeTexto 10"/>
            <p:cNvSpPr txBox="1"/>
            <p:nvPr/>
          </p:nvSpPr>
          <p:spPr>
            <a:xfrm>
              <a:off x="6370738" y="3277998"/>
              <a:ext cx="1623620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000000"/>
                  </a:solidFill>
                  <a:effectLst/>
                  <a:cs typeface="+mn-lt"/>
                </a:rPr>
                <a:t>Repositório</a:t>
              </a:r>
              <a:endParaRPr lang="pt-BR" sz="2000" dirty="0">
                <a:cs typeface="+mn-lt"/>
              </a:endParaRPr>
            </a:p>
          </p:txBody>
        </p:sp>
        <p:cxnSp>
          <p:nvCxnSpPr>
            <p:cNvPr id="16" name="Conector de Seta Reta 15"/>
            <p:cNvCxnSpPr/>
            <p:nvPr/>
          </p:nvCxnSpPr>
          <p:spPr>
            <a:xfrm>
              <a:off x="7184471" y="2883715"/>
              <a:ext cx="0" cy="38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/>
          <p:cNvGrpSpPr/>
          <p:nvPr/>
        </p:nvGrpSpPr>
        <p:grpSpPr>
          <a:xfrm>
            <a:off x="9236710" y="2841625"/>
            <a:ext cx="864870" cy="836169"/>
            <a:chOff x="8743074" y="2873228"/>
            <a:chExt cx="614144" cy="836031"/>
          </a:xfrm>
        </p:grpSpPr>
        <p:sp>
          <p:nvSpPr>
            <p:cNvPr id="13" name="CaixaDeTexto 12"/>
            <p:cNvSpPr txBox="1"/>
            <p:nvPr/>
          </p:nvSpPr>
          <p:spPr>
            <a:xfrm>
              <a:off x="8743074" y="3310545"/>
              <a:ext cx="614144" cy="398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dirty="0" err="1">
                  <a:solidFill>
                    <a:srgbClr val="000000"/>
                  </a:solidFill>
                  <a:effectLst/>
                  <a:cs typeface="+mn-lt"/>
                </a:rPr>
                <a:t>Tag</a:t>
              </a:r>
              <a:endParaRPr lang="pt-BR" sz="2000" dirty="0">
                <a:cs typeface="+mn-lt"/>
              </a:endParaRPr>
            </a:p>
          </p:txBody>
        </p:sp>
        <p:cxnSp>
          <p:nvCxnSpPr>
            <p:cNvPr id="17" name="Conector de Seta Reta 16"/>
            <p:cNvCxnSpPr/>
            <p:nvPr/>
          </p:nvCxnSpPr>
          <p:spPr>
            <a:xfrm>
              <a:off x="9050146" y="2873228"/>
              <a:ext cx="0" cy="38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4478235" y="4292143"/>
            <a:ext cx="3235529" cy="1389610"/>
            <a:chOff x="4478235" y="4124364"/>
            <a:chExt cx="3235529" cy="1389610"/>
          </a:xfrm>
        </p:grpSpPr>
        <p:sp>
          <p:nvSpPr>
            <p:cNvPr id="19" name="CaixaDeTexto 18"/>
            <p:cNvSpPr txBox="1"/>
            <p:nvPr/>
          </p:nvSpPr>
          <p:spPr>
            <a:xfrm>
              <a:off x="4478235" y="4124364"/>
              <a:ext cx="3235529" cy="706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4000" dirty="0">
                  <a:solidFill>
                    <a:srgbClr val="000000"/>
                  </a:solidFill>
                  <a:effectLst/>
                  <a:cs typeface="+mn-lt"/>
                </a:rPr>
                <a:t>ubuntu:20.10 </a:t>
              </a:r>
              <a:endParaRPr lang="pt-BR" sz="4000" dirty="0">
                <a:cs typeface="+mn-lt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600661" y="5115194"/>
              <a:ext cx="1623620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000000"/>
                  </a:solidFill>
                  <a:effectLst/>
                  <a:cs typeface="+mn-lt"/>
                </a:rPr>
                <a:t>Repositório</a:t>
              </a:r>
              <a:endParaRPr lang="pt-BR" sz="2000" dirty="0">
                <a:cs typeface="+mn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654380" y="5114964"/>
              <a:ext cx="699770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 err="1">
                  <a:solidFill>
                    <a:srgbClr val="000000"/>
                  </a:solidFill>
                  <a:effectLst/>
                  <a:cs typeface="+mn-lt"/>
                </a:rPr>
                <a:t>Tag</a:t>
              </a:r>
              <a:endParaRPr lang="pt-BR" sz="2000" dirty="0">
                <a:cs typeface="+mn-lt"/>
              </a:endParaRPr>
            </a:p>
          </p:txBody>
        </p:sp>
        <p:cxnSp>
          <p:nvCxnSpPr>
            <p:cNvPr id="22" name="Conector de Seta Reta 21"/>
            <p:cNvCxnSpPr/>
            <p:nvPr/>
          </p:nvCxnSpPr>
          <p:spPr>
            <a:xfrm>
              <a:off x="5414394" y="4720911"/>
              <a:ext cx="0" cy="38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6961287" y="4720911"/>
              <a:ext cx="0" cy="342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0" y="458481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6000" dirty="0">
                <a:cs typeface="+mn-lt"/>
              </a:rPr>
              <a:t>Nomeando sua</a:t>
            </a:r>
            <a:r>
              <a:rPr lang="pt-BR" altLang="en-US" sz="6000" dirty="0">
                <a:cs typeface="+mn-lt"/>
              </a:rPr>
              <a:t> Imagem Docker</a:t>
            </a:r>
            <a:endParaRPr lang="pt-BR" altLang="en-US" sz="6000" dirty="0">
              <a:cs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-635" y="2294890"/>
            <a:ext cx="12192635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altLang="pt-BR" sz="4000" dirty="0" err="1">
                <a:solidFill>
                  <a:srgbClr val="000000"/>
                </a:solidFill>
                <a:effectLst/>
                <a:cs typeface="+mn-lt"/>
              </a:rPr>
              <a:t>fabricioveronez</a:t>
            </a:r>
            <a:r>
              <a:rPr lang="pt-BR" sz="4000" dirty="0">
                <a:solidFill>
                  <a:srgbClr val="000000"/>
                </a:solidFill>
                <a:effectLst/>
                <a:cs typeface="+mn-lt"/>
              </a:rPr>
              <a:t>/api-conversao:v1 </a:t>
            </a:r>
            <a:endParaRPr lang="pt-BR" sz="4000" dirty="0">
              <a:cs typeface="+mn-lt"/>
            </a:endParaRPr>
          </a:p>
        </p:txBody>
      </p:sp>
      <p:sp>
        <p:nvSpPr>
          <p:cNvPr id="2" name="CaixaDeTexto 6"/>
          <p:cNvSpPr txBox="1"/>
          <p:nvPr/>
        </p:nvSpPr>
        <p:spPr>
          <a:xfrm>
            <a:off x="0" y="3590925"/>
            <a:ext cx="12192635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pt-PT" altLang="pt-BR" sz="4000" dirty="0" err="1">
                <a:solidFill>
                  <a:srgbClr val="000000"/>
                </a:solidFill>
                <a:effectLst/>
                <a:cs typeface="+mn-lt"/>
              </a:rPr>
              <a:t>fabricioveronez</a:t>
            </a:r>
            <a:r>
              <a:rPr lang="pt-BR" sz="4000" dirty="0">
                <a:solidFill>
                  <a:srgbClr val="000000"/>
                </a:solidFill>
                <a:effectLst/>
                <a:cs typeface="+mn-lt"/>
              </a:rPr>
              <a:t>/api-conversao:</a:t>
            </a:r>
            <a:r>
              <a:rPr lang="pt-PT" altLang="pt-BR" sz="4000" dirty="0">
                <a:solidFill>
                  <a:srgbClr val="000000"/>
                </a:solidFill>
                <a:effectLst/>
                <a:cs typeface="+mn-lt"/>
              </a:rPr>
              <a:t>latest</a:t>
            </a:r>
            <a:endParaRPr lang="pt-PT" altLang="pt-BR" sz="4000" dirty="0">
              <a:solidFill>
                <a:srgbClr val="000000"/>
              </a:solidFill>
              <a:effectLst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0" y="458481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6000" dirty="0">
                <a:cs typeface="+mn-lt"/>
              </a:rPr>
              <a:t>Prefer</a:t>
            </a:r>
            <a:r>
              <a:rPr lang="pt-PT" sz="6000" dirty="0">
                <a:cs typeface="+mn-lt"/>
              </a:rPr>
              <a:t>ê</a:t>
            </a:r>
            <a:r>
              <a:rPr sz="6000" dirty="0">
                <a:cs typeface="+mn-lt"/>
              </a:rPr>
              <a:t>ncia a imagens oficiais</a:t>
            </a:r>
            <a:endParaRPr sz="6000" dirty="0">
              <a:cs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4035" y="2573020"/>
            <a:ext cx="4561205" cy="2493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5" y="2573020"/>
            <a:ext cx="4836160" cy="2418080"/>
          </a:xfrm>
          <a:prstGeom prst="rect">
            <a:avLst/>
          </a:prstGeom>
        </p:spPr>
      </p:pic>
      <p:pic>
        <p:nvPicPr>
          <p:cNvPr id="4" name="Picture 3" descr="err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45" y="2200910"/>
            <a:ext cx="841375" cy="841375"/>
          </a:xfrm>
          <a:prstGeom prst="rect">
            <a:avLst/>
          </a:prstGeom>
        </p:spPr>
      </p:pic>
      <p:pic>
        <p:nvPicPr>
          <p:cNvPr id="5" name="Picture 4" descr="chec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565" y="2200910"/>
            <a:ext cx="837565" cy="83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720" y="2611120"/>
            <a:ext cx="5241290" cy="249301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0" y="599451"/>
            <a:ext cx="1219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dirty="0">
                <a:cs typeface="+mn-lt"/>
              </a:rPr>
              <a:t>Sempre especifique a tag</a:t>
            </a:r>
            <a:r>
              <a:rPr lang="pt-PT" sz="4800" dirty="0">
                <a:cs typeface="+mn-lt"/>
              </a:rPr>
              <a:t> nas imagens</a:t>
            </a:r>
            <a:endParaRPr lang="pt-PT" sz="4800" dirty="0">
              <a:cs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2611120"/>
            <a:ext cx="4561205" cy="2493010"/>
          </a:xfrm>
          <a:prstGeom prst="rect">
            <a:avLst/>
          </a:prstGeom>
        </p:spPr>
      </p:pic>
      <p:pic>
        <p:nvPicPr>
          <p:cNvPr id="4" name="Picture 3" descr="err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65" y="2200910"/>
            <a:ext cx="841375" cy="841375"/>
          </a:xfrm>
          <a:prstGeom prst="rect">
            <a:avLst/>
          </a:prstGeom>
        </p:spPr>
      </p:pic>
      <p:pic>
        <p:nvPicPr>
          <p:cNvPr id="5" name="Picture 4" descr="chec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565" y="2200910"/>
            <a:ext cx="837565" cy="83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0" y="534046"/>
            <a:ext cx="1219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>
                <a:cs typeface="+mn-lt"/>
              </a:rPr>
              <a:t>Um processo por container</a:t>
            </a:r>
            <a:endParaRPr lang="pt-PT" sz="4800" dirty="0">
              <a:cs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31800" y="2136775"/>
            <a:ext cx="4638040" cy="3275330"/>
            <a:chOff x="413" y="3196"/>
            <a:chExt cx="7304" cy="5158"/>
          </a:xfrm>
        </p:grpSpPr>
        <p:sp>
          <p:nvSpPr>
            <p:cNvPr id="7" name="Rounded Rectangle 6"/>
            <p:cNvSpPr/>
            <p:nvPr/>
          </p:nvSpPr>
          <p:spPr>
            <a:xfrm>
              <a:off x="413" y="3196"/>
              <a:ext cx="7305" cy="51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pic>
          <p:nvPicPr>
            <p:cNvPr id="3" name="Picture 2" descr="mariadb-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11" y="5732"/>
              <a:ext cx="2400" cy="1805"/>
            </a:xfrm>
            <a:prstGeom prst="rect">
              <a:avLst/>
            </a:prstGeom>
          </p:spPr>
        </p:pic>
        <p:pic>
          <p:nvPicPr>
            <p:cNvPr id="4" name="Picture 3" descr="NodeJ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" y="5227"/>
              <a:ext cx="3396" cy="2547"/>
            </a:xfrm>
            <a:prstGeom prst="rect">
              <a:avLst/>
            </a:prstGeom>
          </p:spPr>
        </p:pic>
        <p:pic>
          <p:nvPicPr>
            <p:cNvPr id="5" name="Picture 4" descr="RabbitMQ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" y="3866"/>
              <a:ext cx="4903" cy="76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35750" y="2029460"/>
            <a:ext cx="5171440" cy="3702685"/>
            <a:chOff x="10450" y="3196"/>
            <a:chExt cx="8144" cy="5831"/>
          </a:xfrm>
        </p:grpSpPr>
        <p:sp>
          <p:nvSpPr>
            <p:cNvPr id="13" name="Rounded Rectangle 12"/>
            <p:cNvSpPr/>
            <p:nvPr/>
          </p:nvSpPr>
          <p:spPr>
            <a:xfrm>
              <a:off x="15318" y="5396"/>
              <a:ext cx="3277" cy="2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679" y="6831"/>
              <a:ext cx="3447" cy="1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450" y="3196"/>
              <a:ext cx="4551" cy="1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9" name="Picture 8" descr="mariadb-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756" y="5506"/>
              <a:ext cx="2400" cy="1805"/>
            </a:xfrm>
            <a:prstGeom prst="rect">
              <a:avLst/>
            </a:prstGeom>
          </p:spPr>
        </p:pic>
        <p:pic>
          <p:nvPicPr>
            <p:cNvPr id="10" name="Picture 9" descr="NodeJ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9" y="6481"/>
              <a:ext cx="3396" cy="2547"/>
            </a:xfrm>
            <a:prstGeom prst="rect">
              <a:avLst/>
            </a:prstGeom>
          </p:spPr>
        </p:pic>
        <p:pic>
          <p:nvPicPr>
            <p:cNvPr id="11" name="Picture 10" descr="RabbitMQ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1" y="3830"/>
              <a:ext cx="3689" cy="57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 flipV="1">
              <a:off x="12399" y="5296"/>
              <a:ext cx="7" cy="12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4281" y="6488"/>
              <a:ext cx="859" cy="93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err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0" y="1720850"/>
            <a:ext cx="841375" cy="841375"/>
          </a:xfrm>
          <a:prstGeom prst="rect">
            <a:avLst/>
          </a:prstGeom>
        </p:spPr>
      </p:pic>
      <p:pic>
        <p:nvPicPr>
          <p:cNvPr id="19" name="Picture 18" descr="che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3100" y="1594485"/>
            <a:ext cx="837565" cy="83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2611120"/>
            <a:ext cx="5150485" cy="224599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0" y="740421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dirty="0">
                <a:cs typeface="+mn-lt"/>
              </a:rPr>
              <a:t>Aproveitamento das camadas de imagem</a:t>
            </a:r>
            <a:endParaRPr sz="4400" dirty="0">
              <a:cs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20" y="2611120"/>
            <a:ext cx="5241290" cy="2493010"/>
          </a:xfrm>
          <a:prstGeom prst="rect">
            <a:avLst/>
          </a:prstGeom>
        </p:spPr>
      </p:pic>
      <p:pic>
        <p:nvPicPr>
          <p:cNvPr id="4" name="Picture 3" descr="err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265" y="2200910"/>
            <a:ext cx="841375" cy="841375"/>
          </a:xfrm>
          <a:prstGeom prst="rect">
            <a:avLst/>
          </a:prstGeom>
        </p:spPr>
      </p:pic>
      <p:pic>
        <p:nvPicPr>
          <p:cNvPr id="5" name="Picture 4" descr="chec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365" y="2200910"/>
            <a:ext cx="837565" cy="83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0" y="2921646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6000" dirty="0">
                <a:cs typeface="+mn-lt"/>
              </a:rPr>
              <a:t>Use o .dockerignore</a:t>
            </a:r>
            <a:endParaRPr lang="pt-PT" altLang="pt-BR" sz="6000" dirty="0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1406525" y="2644775"/>
            <a:ext cx="93783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600"/>
              <a:t>Imagem</a:t>
            </a:r>
            <a:endParaRPr lang="pt-BR" altLang="en-US" sz="9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0" y="2644775"/>
            <a:ext cx="12192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7200"/>
              <a:t>COPY vs ADD</a:t>
            </a:r>
            <a:endParaRPr lang="pt-BR" altLang="en-US" sz="7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0" y="2644775"/>
            <a:ext cx="12192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7200"/>
              <a:t>ENTRYPOINT vs CMD</a:t>
            </a:r>
            <a:endParaRPr lang="pt-BR" altLang="en-US" sz="7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0" y="2275840"/>
            <a:ext cx="12192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pt-BR" sz="7200"/>
              <a:t>Usando argumentos na construção de imagens</a:t>
            </a:r>
            <a:endParaRPr lang="pt-PT" altLang="pt-BR" sz="7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0" y="2829560"/>
            <a:ext cx="12192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pt-BR" sz="7200"/>
              <a:t>Multistage Build</a:t>
            </a:r>
            <a:endParaRPr lang="pt-PT" altLang="pt-BR" sz="7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0" y="971561"/>
            <a:ext cx="121920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000" dirty="0">
                <a:cs typeface="+mn-lt"/>
              </a:rPr>
              <a:t>Tipos de Linguagem de Programação</a:t>
            </a:r>
            <a:endParaRPr lang="pt-PT" sz="5000" dirty="0">
              <a:cs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25850" y="2770505"/>
            <a:ext cx="49403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4000"/>
              <a:t>Interpretadas</a:t>
            </a:r>
            <a:endParaRPr lang="pt-PT" altLang="en-US" sz="4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4000"/>
              <a:t>Compiladas</a:t>
            </a:r>
            <a:endParaRPr lang="pt-PT" altLang="en-US" sz="4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4000"/>
              <a:t>JIT (Just in Time)</a:t>
            </a:r>
            <a:endParaRPr lang="pt-PT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0" y="915046"/>
            <a:ext cx="121920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000" dirty="0">
                <a:cs typeface="+mn-lt"/>
              </a:rPr>
              <a:t>Linguagens </a:t>
            </a:r>
            <a:r>
              <a:rPr lang="pt-PT" altLang="en-US" sz="5000">
                <a:sym typeface="+mn-ea"/>
              </a:rPr>
              <a:t>Interpretadas</a:t>
            </a:r>
            <a:endParaRPr lang="pt-PT" sz="5000" dirty="0">
              <a:cs typeface="+mn-lt"/>
            </a:endParaRPr>
          </a:p>
        </p:txBody>
      </p:sp>
      <p:pic>
        <p:nvPicPr>
          <p:cNvPr id="3" name="Picture 2" descr="source-code--v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660" y="3103245"/>
            <a:ext cx="1583690" cy="1583690"/>
          </a:xfrm>
          <a:prstGeom prst="rect">
            <a:avLst/>
          </a:prstGeom>
        </p:spPr>
      </p:pic>
      <p:pic>
        <p:nvPicPr>
          <p:cNvPr id="5" name="Picture 4" descr="noteboo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645" y="2588260"/>
            <a:ext cx="2613025" cy="261302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4070350" y="3895090"/>
            <a:ext cx="350329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0" y="915046"/>
            <a:ext cx="121920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000" dirty="0">
                <a:cs typeface="+mn-lt"/>
              </a:rPr>
              <a:t>Linguagens </a:t>
            </a:r>
            <a:r>
              <a:rPr lang="pt-PT" altLang="en-US" sz="5000">
                <a:sym typeface="+mn-ea"/>
              </a:rPr>
              <a:t>Compiladas</a:t>
            </a:r>
            <a:endParaRPr lang="pt-PT" sz="5000" dirty="0">
              <a:cs typeface="+mn-lt"/>
            </a:endParaRPr>
          </a:p>
        </p:txBody>
      </p:sp>
      <p:pic>
        <p:nvPicPr>
          <p:cNvPr id="5" name="Picture 4" descr="noteboo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0" y="2587625"/>
            <a:ext cx="2613025" cy="261302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8" idx="3"/>
          </p:cNvCxnSpPr>
          <p:nvPr/>
        </p:nvCxnSpPr>
        <p:spPr>
          <a:xfrm>
            <a:off x="2193925" y="3849370"/>
            <a:ext cx="109537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u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70" y="3147060"/>
            <a:ext cx="1541780" cy="1494155"/>
          </a:xfrm>
          <a:prstGeom prst="rect">
            <a:avLst/>
          </a:prstGeom>
        </p:spPr>
      </p:pic>
      <p:pic>
        <p:nvPicPr>
          <p:cNvPr id="2" name="Picture 1" descr="binary-fi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3147060"/>
            <a:ext cx="1461135" cy="1461135"/>
          </a:xfrm>
          <a:prstGeom prst="rect">
            <a:avLst/>
          </a:prstGeom>
        </p:spPr>
      </p:pic>
      <p:pic>
        <p:nvPicPr>
          <p:cNvPr id="8" name="Picture 7" descr="source-code--v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5" y="3057525"/>
            <a:ext cx="1583690" cy="15836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194300" y="3849370"/>
            <a:ext cx="109537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665085" y="3849370"/>
            <a:ext cx="1530985" cy="190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0" y="895996"/>
            <a:ext cx="121920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000" dirty="0">
                <a:cs typeface="+mn-lt"/>
              </a:rPr>
              <a:t>Linguagens </a:t>
            </a:r>
            <a:r>
              <a:rPr lang="pt-PT" altLang="en-US" sz="5000">
                <a:sym typeface="+mn-ea"/>
              </a:rPr>
              <a:t>JIT (Just in Time)</a:t>
            </a:r>
            <a:endParaRPr lang="pt-PT" sz="5000" dirty="0">
              <a:cs typeface="+mn-lt"/>
            </a:endParaRPr>
          </a:p>
        </p:txBody>
      </p:sp>
      <p:pic>
        <p:nvPicPr>
          <p:cNvPr id="3" name="Picture 2" descr="source-code--v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3018790"/>
            <a:ext cx="1583690" cy="1583690"/>
          </a:xfrm>
          <a:prstGeom prst="rect">
            <a:avLst/>
          </a:prstGeom>
        </p:spPr>
      </p:pic>
      <p:pic>
        <p:nvPicPr>
          <p:cNvPr id="4" name="Picture 3" descr="bu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85" y="3063240"/>
            <a:ext cx="1541780" cy="1494155"/>
          </a:xfrm>
          <a:prstGeom prst="rect">
            <a:avLst/>
          </a:prstGeom>
        </p:spPr>
      </p:pic>
      <p:pic>
        <p:nvPicPr>
          <p:cNvPr id="2" name="Picture 1" descr="fi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147695"/>
            <a:ext cx="1325245" cy="1325245"/>
          </a:xfrm>
          <a:prstGeom prst="rect">
            <a:avLst/>
          </a:prstGeom>
        </p:spPr>
      </p:pic>
      <p:pic>
        <p:nvPicPr>
          <p:cNvPr id="5" name="Picture 4" descr="noteboo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150" y="2587625"/>
            <a:ext cx="2613025" cy="26130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26310" y="3810635"/>
            <a:ext cx="109537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5240020" y="3810000"/>
            <a:ext cx="1294130" cy="63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41615" y="3800475"/>
            <a:ext cx="1425575" cy="1016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0" y="782331"/>
            <a:ext cx="121920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000" dirty="0">
                <a:cs typeface="+mn-lt"/>
              </a:rPr>
              <a:t>Linguagens </a:t>
            </a:r>
            <a:r>
              <a:rPr lang="pt-PT" altLang="en-US" sz="5000">
                <a:sym typeface="+mn-ea"/>
              </a:rPr>
              <a:t>Interpretadas</a:t>
            </a:r>
            <a:endParaRPr lang="pt-PT" sz="5000" dirty="0">
              <a:cs typeface="+mn-lt"/>
            </a:endParaRPr>
          </a:p>
        </p:txBody>
      </p:sp>
      <p:pic>
        <p:nvPicPr>
          <p:cNvPr id="4" name="Picture 3" descr="javascri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3039110"/>
            <a:ext cx="1494155" cy="149415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451100" y="2344420"/>
            <a:ext cx="4888230" cy="2884170"/>
            <a:chOff x="4344" y="3129"/>
            <a:chExt cx="7698" cy="4542"/>
          </a:xfrm>
        </p:grpSpPr>
        <p:pic>
          <p:nvPicPr>
            <p:cNvPr id="2" name="Picture 1" descr="docker-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0" y="3129"/>
              <a:ext cx="4543" cy="4543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4344" y="5359"/>
              <a:ext cx="2977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442835" y="2385695"/>
            <a:ext cx="4109085" cy="2843530"/>
            <a:chOff x="12205" y="3194"/>
            <a:chExt cx="6471" cy="4478"/>
          </a:xfrm>
        </p:grpSpPr>
        <p:pic>
          <p:nvPicPr>
            <p:cNvPr id="9" name="Picture 8" descr="Containe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0" y="3194"/>
              <a:ext cx="4777" cy="4478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12205" y="5353"/>
              <a:ext cx="2053" cy="6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0" y="537221"/>
            <a:ext cx="121920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000" dirty="0">
                <a:cs typeface="+mn-lt"/>
              </a:rPr>
              <a:t>Linguagens </a:t>
            </a:r>
            <a:r>
              <a:rPr lang="pt-PT" altLang="en-US" sz="5000">
                <a:sym typeface="+mn-ea"/>
              </a:rPr>
              <a:t>Compiladas ou JIT</a:t>
            </a:r>
            <a:endParaRPr lang="pt-PT" sz="5000" dirty="0">
              <a:cs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265680" y="1922145"/>
            <a:ext cx="7726045" cy="4890135"/>
            <a:chOff x="3745" y="3269"/>
            <a:chExt cx="12167" cy="7701"/>
          </a:xfrm>
        </p:grpSpPr>
        <p:pic>
          <p:nvPicPr>
            <p:cNvPr id="2" name="Picture 1" descr="docker-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334" y="6606"/>
              <a:ext cx="3578" cy="3578"/>
            </a:xfrm>
            <a:prstGeom prst="rect">
              <a:avLst/>
            </a:prstGeom>
          </p:spPr>
        </p:pic>
        <p:pic>
          <p:nvPicPr>
            <p:cNvPr id="9" name="Picture 8" descr="Containe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9" y="6492"/>
              <a:ext cx="4777" cy="4478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13" idx="3"/>
            </p:cNvCxnSpPr>
            <p:nvPr/>
          </p:nvCxnSpPr>
          <p:spPr>
            <a:xfrm>
              <a:off x="6239" y="4516"/>
              <a:ext cx="172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 descr="buil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6" y="3410"/>
              <a:ext cx="2428" cy="2353"/>
            </a:xfrm>
            <a:prstGeom prst="rect">
              <a:avLst/>
            </a:prstGeom>
          </p:spPr>
        </p:pic>
        <p:pic>
          <p:nvPicPr>
            <p:cNvPr id="5" name="Picture 4" descr="binary-fi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34" y="3410"/>
              <a:ext cx="2301" cy="2301"/>
            </a:xfrm>
            <a:prstGeom prst="rect">
              <a:avLst/>
            </a:prstGeom>
          </p:spPr>
        </p:pic>
        <p:pic>
          <p:nvPicPr>
            <p:cNvPr id="13" name="Picture 12" descr="source-code--v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5" y="3269"/>
              <a:ext cx="2494" cy="249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10964" y="4516"/>
              <a:ext cx="172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3807" y="5940"/>
              <a:ext cx="13" cy="10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0193" y="8731"/>
              <a:ext cx="177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Grupo 15"/>
          <p:cNvGrpSpPr/>
          <p:nvPr/>
        </p:nvGrpSpPr>
        <p:grpSpPr>
          <a:xfrm>
            <a:off x="3721735" y="2215515"/>
            <a:ext cx="4730115" cy="3705225"/>
            <a:chOff x="5258" y="3973"/>
            <a:chExt cx="7449" cy="5026"/>
          </a:xfrm>
        </p:grpSpPr>
        <p:sp>
          <p:nvSpPr>
            <p:cNvPr id="12" name="Chave dupla 11"/>
            <p:cNvSpPr/>
            <p:nvPr/>
          </p:nvSpPr>
          <p:spPr>
            <a:xfrm>
              <a:off x="6936" y="3973"/>
              <a:ext cx="5771" cy="5026"/>
            </a:xfrm>
            <a:prstGeom prst="brace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5258" y="6069"/>
              <a:ext cx="2685" cy="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Somente Leitura</a:t>
              </a:r>
              <a:endParaRPr lang="pt-BR" altLang="en-US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426710" y="2205990"/>
            <a:ext cx="3199130" cy="3735070"/>
            <a:chOff x="7846" y="3973"/>
            <a:chExt cx="5038" cy="5038"/>
          </a:xfrm>
        </p:grpSpPr>
        <p:sp>
          <p:nvSpPr>
            <p:cNvPr id="7" name="Retângulo 6"/>
            <p:cNvSpPr/>
            <p:nvPr/>
          </p:nvSpPr>
          <p:spPr>
            <a:xfrm>
              <a:off x="7846" y="3973"/>
              <a:ext cx="5038" cy="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846" y="8474"/>
              <a:ext cx="5038" cy="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solidFill>
                    <a:schemeClr val="bg1"/>
                  </a:solidFill>
                </a:rPr>
                <a:t>Imagem da Aplicação</a:t>
              </a:r>
              <a:endParaRPr lang="pt-B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CaixaDeTexto 1"/>
          <p:cNvSpPr txBox="1"/>
          <p:nvPr/>
        </p:nvSpPr>
        <p:spPr>
          <a:xfrm>
            <a:off x="0" y="305840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6000" dirty="0" err="1">
                <a:ea typeface="Roboto" panose="02000000000000000000" pitchFamily="2" charset="0"/>
                <a:cs typeface="+mn-lt"/>
              </a:rPr>
              <a:t>Estrutura de uma Imagem </a:t>
            </a:r>
            <a:endParaRPr lang="pt-BR" altLang="en-US" sz="6000" dirty="0">
              <a:ea typeface="Roboto" panose="02000000000000000000" pitchFamily="2" charset="0"/>
              <a:cs typeface="+mn-lt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5465445" y="2289810"/>
            <a:ext cx="3121660" cy="3220085"/>
            <a:chOff x="8607" y="3606"/>
            <a:chExt cx="4916" cy="5071"/>
          </a:xfrm>
        </p:grpSpPr>
        <p:sp>
          <p:nvSpPr>
            <p:cNvPr id="26" name="Retângulo 25"/>
            <p:cNvSpPr/>
            <p:nvPr/>
          </p:nvSpPr>
          <p:spPr>
            <a:xfrm>
              <a:off x="8607" y="7979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</a:rPr>
                <a:t>Camada 01</a:t>
              </a:r>
              <a:endParaRPr lang="pt-PT" altLang="pt-BR" sz="160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8607" y="7250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02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8607" y="6532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03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607" y="5803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04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607" y="5074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05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607" y="3606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07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607" y="4335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06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1406525" y="2644775"/>
            <a:ext cx="93783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600"/>
              <a:t>Docker Registry</a:t>
            </a:r>
            <a:endParaRPr lang="pt-BR" altLang="en-US" sz="9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1" y="3748729"/>
            <a:ext cx="1316609" cy="16672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8745" y="4004945"/>
            <a:ext cx="660400" cy="660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8114" y="3112809"/>
            <a:ext cx="4239904" cy="3161237"/>
          </a:xfrm>
          <a:prstGeom prst="rect">
            <a:avLst/>
          </a:prstGeom>
        </p:spPr>
      </p:pic>
      <p:pic>
        <p:nvPicPr>
          <p:cNvPr id="2" name="Imagem 1" descr="Threatpost_Dock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385" y="459740"/>
            <a:ext cx="2148840" cy="2239010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 flipV="1">
            <a:off x="3354070" y="2244725"/>
            <a:ext cx="1609725" cy="16579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1" y="3748729"/>
            <a:ext cx="1316609" cy="16672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8114" y="3112809"/>
            <a:ext cx="4239904" cy="3161237"/>
          </a:xfrm>
          <a:prstGeom prst="rect">
            <a:avLst/>
          </a:prstGeom>
        </p:spPr>
      </p:pic>
      <p:pic>
        <p:nvPicPr>
          <p:cNvPr id="2" name="Imagem 1" descr="Threatpost_Dock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385" y="459740"/>
            <a:ext cx="2148840" cy="2239010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7007225" y="2024380"/>
            <a:ext cx="1398905" cy="1591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468-4685166_docker-container-icon-docker-container-icon-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770" y="4203700"/>
            <a:ext cx="1123950" cy="75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hreatpost_Dock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95" y="3324225"/>
            <a:ext cx="2148840" cy="22390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2215" y="4153535"/>
            <a:ext cx="3627120" cy="270446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4365" y="1803400"/>
            <a:ext cx="3627120" cy="2704465"/>
          </a:xfrm>
          <a:prstGeom prst="rect">
            <a:avLst/>
          </a:prstGeom>
        </p:spPr>
      </p:pic>
      <p:pic>
        <p:nvPicPr>
          <p:cNvPr id="14" name="Imagem 13" descr="468-4685166_docker-container-icon-docker-container-icon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380" y="2753995"/>
            <a:ext cx="846455" cy="57023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2200" y="-62865"/>
            <a:ext cx="3627120" cy="2704465"/>
          </a:xfrm>
          <a:prstGeom prst="rect">
            <a:avLst/>
          </a:prstGeom>
        </p:spPr>
      </p:pic>
      <p:pic>
        <p:nvPicPr>
          <p:cNvPr id="17" name="Imagem 16" descr="468-4685166_docker-container-icon-docker-container-icon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15" y="887730"/>
            <a:ext cx="846455" cy="570230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 flipV="1">
            <a:off x="3902710" y="2376170"/>
            <a:ext cx="658495" cy="10375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468-4685166_docker-container-icon-docker-container-icon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015" y="2753995"/>
            <a:ext cx="846455" cy="570230"/>
          </a:xfrm>
          <a:prstGeom prst="rect">
            <a:avLst/>
          </a:prstGeom>
        </p:spPr>
      </p:pic>
      <p:pic>
        <p:nvPicPr>
          <p:cNvPr id="21" name="Imagem 20" descr="468-4685166_docker-container-icon-docker-container-icon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0" y="887730"/>
            <a:ext cx="846455" cy="570230"/>
          </a:xfrm>
          <a:prstGeom prst="rect">
            <a:avLst/>
          </a:prstGeom>
        </p:spPr>
      </p:pic>
      <p:grpSp>
        <p:nvGrpSpPr>
          <p:cNvPr id="25" name="Grupo 24"/>
          <p:cNvGrpSpPr/>
          <p:nvPr/>
        </p:nvGrpSpPr>
        <p:grpSpPr>
          <a:xfrm>
            <a:off x="3902710" y="887730"/>
            <a:ext cx="5318125" cy="4786630"/>
            <a:chOff x="6146" y="1398"/>
            <a:chExt cx="8375" cy="7538"/>
          </a:xfrm>
        </p:grpSpPr>
        <p:cxnSp>
          <p:nvCxnSpPr>
            <p:cNvPr id="3" name="Conector de Seta Reta 2"/>
            <p:cNvCxnSpPr/>
            <p:nvPr/>
          </p:nvCxnSpPr>
          <p:spPr>
            <a:xfrm flipV="1">
              <a:off x="6746" y="4708"/>
              <a:ext cx="4860" cy="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6882" y="7878"/>
              <a:ext cx="1886" cy="5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V="1">
              <a:off x="6146" y="3742"/>
              <a:ext cx="1037" cy="16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Imagem 9" descr="468-4685166_docker-container-icon-docker-container-icon-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8" y="8038"/>
              <a:ext cx="1333" cy="898"/>
            </a:xfrm>
            <a:prstGeom prst="rect">
              <a:avLst/>
            </a:prstGeom>
          </p:spPr>
        </p:pic>
        <p:pic>
          <p:nvPicPr>
            <p:cNvPr id="23" name="Imagem 22" descr="468-4685166_docker-container-icon-docker-container-icon-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9" y="4337"/>
              <a:ext cx="1333" cy="898"/>
            </a:xfrm>
            <a:prstGeom prst="rect">
              <a:avLst/>
            </a:prstGeom>
          </p:spPr>
        </p:pic>
        <p:pic>
          <p:nvPicPr>
            <p:cNvPr id="24" name="Imagem 23" descr="468-4685166_docker-container-icon-docker-container-icon-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0" y="1398"/>
              <a:ext cx="1333" cy="8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1205" cy="68529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6610" y="2389505"/>
            <a:ext cx="801687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Docker Hub</a:t>
            </a: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Elastic Container Registry</a:t>
            </a: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Azure Container Registry</a:t>
            </a: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Google Container Registry</a:t>
            </a: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Harbor</a:t>
            </a:r>
            <a:endParaRPr lang="en-US" sz="3200"/>
          </a:p>
        </p:txBody>
      </p:sp>
      <p:sp>
        <p:nvSpPr>
          <p:cNvPr id="5" name="Caixa de Texto 3"/>
          <p:cNvSpPr txBox="1"/>
          <p:nvPr/>
        </p:nvSpPr>
        <p:spPr>
          <a:xfrm>
            <a:off x="-1270" y="596900"/>
            <a:ext cx="12193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pt-BR" sz="5400"/>
              <a:t>Opções de Registry</a:t>
            </a:r>
            <a:endParaRPr lang="pt-PT" altLang="pt-BR" sz="5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javascri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681605"/>
            <a:ext cx="1494155" cy="149415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758440" y="1986915"/>
            <a:ext cx="4888230" cy="2884170"/>
            <a:chOff x="4344" y="3129"/>
            <a:chExt cx="7698" cy="4542"/>
          </a:xfrm>
        </p:grpSpPr>
        <p:pic>
          <p:nvPicPr>
            <p:cNvPr id="5" name="Picture 4" descr="docker-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0" y="3129"/>
              <a:ext cx="4543" cy="4543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4344" y="5359"/>
              <a:ext cx="2977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V="1">
            <a:off x="7750175" y="3399155"/>
            <a:ext cx="1303655" cy="3810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 descr="Threatpost_Dock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385" y="2283460"/>
            <a:ext cx="2148840" cy="2239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hreatpost_Dock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95" y="3324225"/>
            <a:ext cx="2148840" cy="22390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2215" y="4153535"/>
            <a:ext cx="3627120" cy="270446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4365" y="1803400"/>
            <a:ext cx="3627120" cy="2704465"/>
          </a:xfrm>
          <a:prstGeom prst="rect">
            <a:avLst/>
          </a:prstGeom>
        </p:spPr>
      </p:pic>
      <p:pic>
        <p:nvPicPr>
          <p:cNvPr id="14" name="Imagem 13" descr="468-4685166_docker-container-icon-docker-container-icon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380" y="2753995"/>
            <a:ext cx="846455" cy="57023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2200" y="-62865"/>
            <a:ext cx="3627120" cy="2704465"/>
          </a:xfrm>
          <a:prstGeom prst="rect">
            <a:avLst/>
          </a:prstGeom>
        </p:spPr>
      </p:pic>
      <p:pic>
        <p:nvPicPr>
          <p:cNvPr id="17" name="Imagem 16" descr="468-4685166_docker-container-icon-docker-container-icon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15" y="887730"/>
            <a:ext cx="846455" cy="570230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 flipV="1">
            <a:off x="3902710" y="2376170"/>
            <a:ext cx="658495" cy="10375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468-4685166_docker-container-icon-docker-container-icon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015" y="2753995"/>
            <a:ext cx="846455" cy="570230"/>
          </a:xfrm>
          <a:prstGeom prst="rect">
            <a:avLst/>
          </a:prstGeom>
        </p:spPr>
      </p:pic>
      <p:pic>
        <p:nvPicPr>
          <p:cNvPr id="21" name="Imagem 20" descr="468-4685166_docker-container-icon-docker-container-icon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0" y="887730"/>
            <a:ext cx="846455" cy="570230"/>
          </a:xfrm>
          <a:prstGeom prst="rect">
            <a:avLst/>
          </a:prstGeom>
        </p:spPr>
      </p:pic>
      <p:grpSp>
        <p:nvGrpSpPr>
          <p:cNvPr id="25" name="Grupo 24"/>
          <p:cNvGrpSpPr/>
          <p:nvPr/>
        </p:nvGrpSpPr>
        <p:grpSpPr>
          <a:xfrm>
            <a:off x="3902710" y="887730"/>
            <a:ext cx="5318125" cy="4786630"/>
            <a:chOff x="6146" y="1398"/>
            <a:chExt cx="8375" cy="7538"/>
          </a:xfrm>
        </p:grpSpPr>
        <p:cxnSp>
          <p:nvCxnSpPr>
            <p:cNvPr id="3" name="Conector de Seta Reta 2"/>
            <p:cNvCxnSpPr/>
            <p:nvPr/>
          </p:nvCxnSpPr>
          <p:spPr>
            <a:xfrm flipV="1">
              <a:off x="6746" y="4708"/>
              <a:ext cx="4860" cy="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6882" y="7878"/>
              <a:ext cx="1886" cy="5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V="1">
              <a:off x="6146" y="3742"/>
              <a:ext cx="1037" cy="16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Imagem 9" descr="468-4685166_docker-container-icon-docker-container-icon-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8" y="8038"/>
              <a:ext cx="1333" cy="898"/>
            </a:xfrm>
            <a:prstGeom prst="rect">
              <a:avLst/>
            </a:prstGeom>
          </p:spPr>
        </p:pic>
        <p:pic>
          <p:nvPicPr>
            <p:cNvPr id="23" name="Imagem 22" descr="468-4685166_docker-container-icon-docker-container-icon-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9" y="4337"/>
              <a:ext cx="1333" cy="898"/>
            </a:xfrm>
            <a:prstGeom prst="rect">
              <a:avLst/>
            </a:prstGeom>
          </p:spPr>
        </p:pic>
        <p:pic>
          <p:nvPicPr>
            <p:cNvPr id="24" name="Imagem 23" descr="468-4685166_docker-container-icon-docker-container-icon-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0" y="1398"/>
              <a:ext cx="1333" cy="8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Grupo 19"/>
          <p:cNvGrpSpPr/>
          <p:nvPr/>
        </p:nvGrpSpPr>
        <p:grpSpPr>
          <a:xfrm>
            <a:off x="3631565" y="2101850"/>
            <a:ext cx="5145405" cy="369570"/>
            <a:chOff x="5719" y="3310"/>
            <a:chExt cx="8103" cy="582"/>
          </a:xfrm>
        </p:grpSpPr>
        <p:grpSp>
          <p:nvGrpSpPr>
            <p:cNvPr id="21" name="Grupo 20"/>
            <p:cNvGrpSpPr/>
            <p:nvPr/>
          </p:nvGrpSpPr>
          <p:grpSpPr>
            <a:xfrm>
              <a:off x="5719" y="3310"/>
              <a:ext cx="7925" cy="580"/>
              <a:chOff x="4781" y="3314"/>
              <a:chExt cx="7925" cy="580"/>
            </a:xfrm>
          </p:grpSpPr>
          <p:sp>
            <p:nvSpPr>
              <p:cNvPr id="13" name="Chave dupla 12"/>
              <p:cNvSpPr/>
              <p:nvPr/>
            </p:nvSpPr>
            <p:spPr>
              <a:xfrm>
                <a:off x="7662" y="3437"/>
                <a:ext cx="5045" cy="437"/>
              </a:xfrm>
              <a:prstGeom prst="brace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Caixa de Texto 14"/>
              <p:cNvSpPr txBox="1"/>
              <p:nvPr/>
            </p:nvSpPr>
            <p:spPr>
              <a:xfrm>
                <a:off x="4781" y="3314"/>
                <a:ext cx="27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pt-BR" altLang="en-US"/>
                  <a:t>Leitura e Escrita</a:t>
                </a:r>
                <a:endParaRPr lang="pt-BR" altLang="en-US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8784" y="3361"/>
              <a:ext cx="5038" cy="531"/>
              <a:chOff x="7846" y="3365"/>
              <a:chExt cx="5038" cy="531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7846" y="3436"/>
                <a:ext cx="5038" cy="43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1" name="Caixa de Texto 10"/>
              <p:cNvSpPr txBox="1"/>
              <p:nvPr/>
            </p:nvSpPr>
            <p:spPr>
              <a:xfrm>
                <a:off x="8008" y="3365"/>
                <a:ext cx="469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chemeClr val="bg1"/>
                    </a:solidFill>
                  </a:rPr>
                  <a:t>Container</a:t>
                </a:r>
                <a:endParaRPr lang="pt-BR" altLang="en-US" sz="16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2" name="CaixaDeTexto 1"/>
          <p:cNvSpPr txBox="1"/>
          <p:nvPr/>
        </p:nvSpPr>
        <p:spPr>
          <a:xfrm>
            <a:off x="0" y="305840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6000" dirty="0" err="1">
                <a:ea typeface="Roboto" panose="02000000000000000000" pitchFamily="2" charset="0"/>
                <a:cs typeface="+mn-lt"/>
              </a:rPr>
              <a:t>E o container?</a:t>
            </a:r>
            <a:endParaRPr lang="pt-BR" altLang="en-US" sz="6000" dirty="0">
              <a:ea typeface="Roboto" panose="02000000000000000000" pitchFamily="2" charset="0"/>
              <a:cs typeface="+mn-lt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3228340" y="2502535"/>
            <a:ext cx="5543550" cy="3735070"/>
            <a:chOff x="4977" y="4243"/>
            <a:chExt cx="8730" cy="5882"/>
          </a:xfrm>
        </p:grpSpPr>
        <p:grpSp>
          <p:nvGrpSpPr>
            <p:cNvPr id="2" name="Grupo 1"/>
            <p:cNvGrpSpPr/>
            <p:nvPr/>
          </p:nvGrpSpPr>
          <p:grpSpPr>
            <a:xfrm>
              <a:off x="4977" y="4243"/>
              <a:ext cx="8456" cy="5835"/>
              <a:chOff x="4251" y="3973"/>
              <a:chExt cx="8456" cy="5026"/>
            </a:xfrm>
          </p:grpSpPr>
          <p:sp>
            <p:nvSpPr>
              <p:cNvPr id="3" name="Chave dupla 2"/>
              <p:cNvSpPr/>
              <p:nvPr/>
            </p:nvSpPr>
            <p:spPr>
              <a:xfrm>
                <a:off x="6936" y="3973"/>
                <a:ext cx="5771" cy="5026"/>
              </a:xfrm>
              <a:prstGeom prst="brace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" name="Caixa de Texto 3"/>
              <p:cNvSpPr txBox="1"/>
              <p:nvPr/>
            </p:nvSpPr>
            <p:spPr>
              <a:xfrm>
                <a:off x="4251" y="6211"/>
                <a:ext cx="2685" cy="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pt-BR" altLang="en-US"/>
                  <a:t>Somente Leitura</a:t>
                </a:r>
                <a:endParaRPr lang="pt-BR" altLang="en-US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8669" y="4243"/>
              <a:ext cx="5038" cy="5882"/>
              <a:chOff x="7846" y="3973"/>
              <a:chExt cx="5038" cy="5038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7846" y="3973"/>
                <a:ext cx="5038" cy="50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Caixa de Texto 8"/>
              <p:cNvSpPr txBox="1"/>
              <p:nvPr/>
            </p:nvSpPr>
            <p:spPr>
              <a:xfrm>
                <a:off x="7846" y="8474"/>
                <a:ext cx="5038" cy="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>
                    <a:solidFill>
                      <a:schemeClr val="bg1"/>
                    </a:solidFill>
                  </a:rPr>
                  <a:t>Imagem da Aplicação</a:t>
                </a:r>
                <a:endParaRPr lang="pt-B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Retângulo 25"/>
            <p:cNvSpPr/>
            <p:nvPr/>
          </p:nvSpPr>
          <p:spPr>
            <a:xfrm>
              <a:off x="8730" y="8748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</a:rPr>
                <a:t>Camada 01</a:t>
              </a:r>
              <a:endParaRPr lang="pt-PT" altLang="pt-BR" sz="160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8730" y="8019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02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8730" y="7301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03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730" y="6572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04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730" y="5843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05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730" y="4375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07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730" y="5104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06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upo 16"/>
          <p:cNvGrpSpPr/>
          <p:nvPr/>
        </p:nvGrpSpPr>
        <p:grpSpPr>
          <a:xfrm>
            <a:off x="1359535" y="1539240"/>
            <a:ext cx="3199130" cy="3735070"/>
            <a:chOff x="7846" y="3973"/>
            <a:chExt cx="5038" cy="5038"/>
          </a:xfrm>
        </p:grpSpPr>
        <p:sp>
          <p:nvSpPr>
            <p:cNvPr id="7" name="Retângulo 6"/>
            <p:cNvSpPr/>
            <p:nvPr/>
          </p:nvSpPr>
          <p:spPr>
            <a:xfrm>
              <a:off x="7846" y="3973"/>
              <a:ext cx="5038" cy="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846" y="8474"/>
              <a:ext cx="5038" cy="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pt-BR">
                  <a:solidFill>
                    <a:schemeClr val="bg1"/>
                  </a:solidFill>
                </a:rPr>
                <a:t>Aplicação Exemplo 01</a:t>
              </a:r>
              <a:endParaRPr lang="pt-PT" alt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1398270" y="1623060"/>
            <a:ext cx="3121660" cy="3220720"/>
            <a:chOff x="8607" y="3606"/>
            <a:chExt cx="4916" cy="5072"/>
          </a:xfrm>
        </p:grpSpPr>
        <p:sp>
          <p:nvSpPr>
            <p:cNvPr id="26" name="Retângulo 25"/>
            <p:cNvSpPr/>
            <p:nvPr/>
          </p:nvSpPr>
          <p:spPr>
            <a:xfrm>
              <a:off x="8607" y="5823"/>
              <a:ext cx="4916" cy="28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</a:rPr>
                <a:t>ubuntu</a:t>
              </a:r>
              <a:endParaRPr lang="pt-PT" altLang="pt-BR" sz="160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607" y="5074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02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607" y="3606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04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607" y="4335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03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6"/>
          <p:cNvGrpSpPr/>
          <p:nvPr/>
        </p:nvGrpSpPr>
        <p:grpSpPr>
          <a:xfrm>
            <a:off x="6868160" y="1571625"/>
            <a:ext cx="3199130" cy="3735070"/>
            <a:chOff x="7846" y="3973"/>
            <a:chExt cx="5038" cy="5038"/>
          </a:xfrm>
        </p:grpSpPr>
        <p:sp>
          <p:nvSpPr>
            <p:cNvPr id="3" name="Retângulo 6"/>
            <p:cNvSpPr/>
            <p:nvPr/>
          </p:nvSpPr>
          <p:spPr>
            <a:xfrm>
              <a:off x="7846" y="3973"/>
              <a:ext cx="5038" cy="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" name="Caixa de Texto 9"/>
            <p:cNvSpPr txBox="1"/>
            <p:nvPr/>
          </p:nvSpPr>
          <p:spPr>
            <a:xfrm>
              <a:off x="7846" y="8474"/>
              <a:ext cx="5038" cy="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pt-BR">
                  <a:solidFill>
                    <a:schemeClr val="bg1"/>
                  </a:solidFill>
                  <a:sym typeface="+mn-ea"/>
                </a:rPr>
                <a:t>Aplicação Exemplo 02</a:t>
              </a:r>
              <a:endParaRPr lang="pt-PT" alt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o 32"/>
          <p:cNvGrpSpPr/>
          <p:nvPr/>
        </p:nvGrpSpPr>
        <p:grpSpPr>
          <a:xfrm>
            <a:off x="6906895" y="1655445"/>
            <a:ext cx="3121660" cy="3220720"/>
            <a:chOff x="8607" y="3606"/>
            <a:chExt cx="4916" cy="5072"/>
          </a:xfrm>
        </p:grpSpPr>
        <p:sp>
          <p:nvSpPr>
            <p:cNvPr id="6" name="Retângulo 25"/>
            <p:cNvSpPr/>
            <p:nvPr/>
          </p:nvSpPr>
          <p:spPr>
            <a:xfrm>
              <a:off x="8607" y="5823"/>
              <a:ext cx="4916" cy="28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</a:rPr>
                <a:t>ubuntu</a:t>
              </a:r>
              <a:endParaRPr lang="pt-PT" altLang="pt-BR" sz="1600">
                <a:solidFill>
                  <a:schemeClr val="tx1"/>
                </a:solidFill>
              </a:endParaRPr>
            </a:p>
          </p:txBody>
        </p:sp>
        <p:sp>
          <p:nvSpPr>
            <p:cNvPr id="8" name="Retângulo 29"/>
            <p:cNvSpPr/>
            <p:nvPr/>
          </p:nvSpPr>
          <p:spPr>
            <a:xfrm>
              <a:off x="8607" y="5074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02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Retângulo 30"/>
            <p:cNvSpPr/>
            <p:nvPr/>
          </p:nvSpPr>
          <p:spPr>
            <a:xfrm>
              <a:off x="8607" y="3606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04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Retângulo 31"/>
            <p:cNvSpPr/>
            <p:nvPr/>
          </p:nvSpPr>
          <p:spPr>
            <a:xfrm>
              <a:off x="8607" y="4335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03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upo 16"/>
          <p:cNvGrpSpPr/>
          <p:nvPr/>
        </p:nvGrpSpPr>
        <p:grpSpPr>
          <a:xfrm>
            <a:off x="2889885" y="605790"/>
            <a:ext cx="2268855" cy="2673409"/>
            <a:chOff x="7846" y="3973"/>
            <a:chExt cx="5038" cy="5084"/>
          </a:xfrm>
        </p:grpSpPr>
        <p:sp>
          <p:nvSpPr>
            <p:cNvPr id="7" name="Retângulo 6"/>
            <p:cNvSpPr/>
            <p:nvPr/>
          </p:nvSpPr>
          <p:spPr>
            <a:xfrm>
              <a:off x="7846" y="3973"/>
              <a:ext cx="5038" cy="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846" y="8474"/>
              <a:ext cx="5038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pt-BR" sz="1400">
                  <a:solidFill>
                    <a:schemeClr val="bg1"/>
                  </a:solidFill>
                </a:rPr>
                <a:t>Aplicação Exemplo 01</a:t>
              </a:r>
              <a:endParaRPr lang="pt-PT" altLang="pt-B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905760" y="689610"/>
            <a:ext cx="2214245" cy="2284730"/>
            <a:chOff x="8607" y="3606"/>
            <a:chExt cx="4916" cy="5072"/>
          </a:xfrm>
        </p:grpSpPr>
        <p:sp>
          <p:nvSpPr>
            <p:cNvPr id="26" name="Retângulo 25"/>
            <p:cNvSpPr/>
            <p:nvPr/>
          </p:nvSpPr>
          <p:spPr>
            <a:xfrm>
              <a:off x="8607" y="5823"/>
              <a:ext cx="4916" cy="28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400">
                  <a:solidFill>
                    <a:schemeClr val="tx1"/>
                  </a:solidFill>
                </a:rPr>
                <a:t>ubuntu</a:t>
              </a:r>
              <a:endParaRPr lang="pt-PT" altLang="pt-BR" sz="140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607" y="5074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400">
                  <a:solidFill>
                    <a:schemeClr val="tx1"/>
                  </a:solidFill>
                  <a:sym typeface="+mn-ea"/>
                </a:rPr>
                <a:t>Camada 02</a:t>
              </a:r>
              <a:endParaRPr lang="pt-B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607" y="3606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400">
                  <a:solidFill>
                    <a:schemeClr val="tx1"/>
                  </a:solidFill>
                  <a:sym typeface="+mn-ea"/>
                </a:rPr>
                <a:t>Camada 04</a:t>
              </a:r>
              <a:endParaRPr lang="pt-PT" altLang="pt-BR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607" y="4335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400">
                  <a:solidFill>
                    <a:schemeClr val="tx1"/>
                  </a:solidFill>
                  <a:sym typeface="+mn-ea"/>
                </a:rPr>
                <a:t>Camada 03</a:t>
              </a:r>
              <a:endParaRPr lang="pt-B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6"/>
          <p:cNvGrpSpPr/>
          <p:nvPr/>
        </p:nvGrpSpPr>
        <p:grpSpPr>
          <a:xfrm>
            <a:off x="7522210" y="605790"/>
            <a:ext cx="2268855" cy="2673409"/>
            <a:chOff x="7846" y="3973"/>
            <a:chExt cx="5038" cy="5084"/>
          </a:xfrm>
        </p:grpSpPr>
        <p:sp>
          <p:nvSpPr>
            <p:cNvPr id="13" name="Retângulo 6"/>
            <p:cNvSpPr/>
            <p:nvPr/>
          </p:nvSpPr>
          <p:spPr>
            <a:xfrm>
              <a:off x="7846" y="3973"/>
              <a:ext cx="5038" cy="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9"/>
            <p:cNvSpPr txBox="1"/>
            <p:nvPr/>
          </p:nvSpPr>
          <p:spPr>
            <a:xfrm>
              <a:off x="7846" y="8474"/>
              <a:ext cx="5038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pt-BR" sz="1400">
                  <a:solidFill>
                    <a:schemeClr val="bg1"/>
                  </a:solidFill>
                </a:rPr>
                <a:t>Aplicação Exemplo 02</a:t>
              </a:r>
              <a:endParaRPr lang="pt-PT" altLang="pt-B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upo 32"/>
          <p:cNvGrpSpPr/>
          <p:nvPr/>
        </p:nvGrpSpPr>
        <p:grpSpPr>
          <a:xfrm>
            <a:off x="7538085" y="689610"/>
            <a:ext cx="2214245" cy="2284730"/>
            <a:chOff x="8607" y="3606"/>
            <a:chExt cx="4916" cy="5072"/>
          </a:xfrm>
        </p:grpSpPr>
        <p:sp>
          <p:nvSpPr>
            <p:cNvPr id="16" name="Retângulo 25"/>
            <p:cNvSpPr/>
            <p:nvPr/>
          </p:nvSpPr>
          <p:spPr>
            <a:xfrm>
              <a:off x="8607" y="5823"/>
              <a:ext cx="4916" cy="28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400">
                  <a:solidFill>
                    <a:schemeClr val="tx1"/>
                  </a:solidFill>
                </a:rPr>
                <a:t>ubuntu</a:t>
              </a:r>
              <a:endParaRPr lang="pt-PT" altLang="pt-BR" sz="1400">
                <a:solidFill>
                  <a:schemeClr val="tx1"/>
                </a:solidFill>
              </a:endParaRPr>
            </a:p>
          </p:txBody>
        </p:sp>
        <p:sp>
          <p:nvSpPr>
            <p:cNvPr id="18" name="Retângulo 29"/>
            <p:cNvSpPr/>
            <p:nvPr/>
          </p:nvSpPr>
          <p:spPr>
            <a:xfrm>
              <a:off x="8607" y="5074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400">
                  <a:solidFill>
                    <a:schemeClr val="tx1"/>
                  </a:solidFill>
                  <a:sym typeface="+mn-ea"/>
                </a:rPr>
                <a:t>Camada 02</a:t>
              </a:r>
              <a:endParaRPr lang="pt-B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Retângulo 30"/>
            <p:cNvSpPr/>
            <p:nvPr/>
          </p:nvSpPr>
          <p:spPr>
            <a:xfrm>
              <a:off x="8607" y="3606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400">
                  <a:solidFill>
                    <a:schemeClr val="tx1"/>
                  </a:solidFill>
                  <a:sym typeface="+mn-ea"/>
                </a:rPr>
                <a:t>Camada 04</a:t>
              </a:r>
              <a:endParaRPr lang="pt-PT" altLang="pt-BR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" name="Retângulo 31"/>
            <p:cNvSpPr/>
            <p:nvPr/>
          </p:nvSpPr>
          <p:spPr>
            <a:xfrm>
              <a:off x="8607" y="4335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400">
                  <a:solidFill>
                    <a:schemeClr val="tx1"/>
                  </a:solidFill>
                  <a:sym typeface="+mn-ea"/>
                </a:rPr>
                <a:t>Camada 03</a:t>
              </a:r>
              <a:endParaRPr lang="pt-B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o 16"/>
          <p:cNvGrpSpPr/>
          <p:nvPr/>
        </p:nvGrpSpPr>
        <p:grpSpPr>
          <a:xfrm>
            <a:off x="5158740" y="3771265"/>
            <a:ext cx="2268855" cy="2673409"/>
            <a:chOff x="7846" y="3973"/>
            <a:chExt cx="5038" cy="5084"/>
          </a:xfrm>
        </p:grpSpPr>
        <p:sp>
          <p:nvSpPr>
            <p:cNvPr id="23" name="Retângulo 6"/>
            <p:cNvSpPr/>
            <p:nvPr/>
          </p:nvSpPr>
          <p:spPr>
            <a:xfrm>
              <a:off x="7846" y="3973"/>
              <a:ext cx="5038" cy="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9"/>
            <p:cNvSpPr txBox="1"/>
            <p:nvPr/>
          </p:nvSpPr>
          <p:spPr>
            <a:xfrm>
              <a:off x="7846" y="8474"/>
              <a:ext cx="5038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pt-BR" sz="1400">
                  <a:solidFill>
                    <a:schemeClr val="bg1"/>
                  </a:solidFill>
                </a:rPr>
                <a:t>ubuntu</a:t>
              </a:r>
              <a:endParaRPr lang="pt-PT" altLang="pt-BR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4448175" y="2286000"/>
            <a:ext cx="1066800" cy="176212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81825" y="2352675"/>
            <a:ext cx="1247775" cy="168592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Chave dupla 52"/>
          <p:cNvSpPr/>
          <p:nvPr/>
        </p:nvSpPr>
        <p:spPr>
          <a:xfrm>
            <a:off x="3447415" y="2868295"/>
            <a:ext cx="3664585" cy="3705225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9" name="Grupo 18"/>
          <p:cNvGrpSpPr/>
          <p:nvPr/>
        </p:nvGrpSpPr>
        <p:grpSpPr>
          <a:xfrm>
            <a:off x="4096385" y="2838450"/>
            <a:ext cx="3199130" cy="3735070"/>
            <a:chOff x="8669" y="4243"/>
            <a:chExt cx="5038" cy="5882"/>
          </a:xfrm>
        </p:grpSpPr>
        <p:grpSp>
          <p:nvGrpSpPr>
            <p:cNvPr id="5" name="Grupo 4"/>
            <p:cNvGrpSpPr/>
            <p:nvPr/>
          </p:nvGrpSpPr>
          <p:grpSpPr>
            <a:xfrm>
              <a:off x="8669" y="4243"/>
              <a:ext cx="5038" cy="5882"/>
              <a:chOff x="7846" y="3973"/>
              <a:chExt cx="5038" cy="5038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7846" y="3973"/>
                <a:ext cx="5038" cy="50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Caixa de Texto 8"/>
              <p:cNvSpPr txBox="1"/>
              <p:nvPr/>
            </p:nvSpPr>
            <p:spPr>
              <a:xfrm>
                <a:off x="7846" y="8474"/>
                <a:ext cx="5038" cy="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>
                    <a:solidFill>
                      <a:schemeClr val="bg1"/>
                    </a:solidFill>
                  </a:rPr>
                  <a:t>Imagem da Aplicação</a:t>
                </a:r>
                <a:endParaRPr lang="pt-B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Retângulo 25"/>
            <p:cNvSpPr/>
            <p:nvPr/>
          </p:nvSpPr>
          <p:spPr>
            <a:xfrm>
              <a:off x="8730" y="8748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</a:rPr>
                <a:t>Camada 01</a:t>
              </a:r>
              <a:endParaRPr lang="pt-PT" altLang="pt-BR" sz="160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8730" y="8019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02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8730" y="7301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03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730" y="6572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04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730" y="5843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05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730" y="4375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07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730" y="5104"/>
              <a:ext cx="4916" cy="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pt-BR" sz="1600">
                  <a:solidFill>
                    <a:schemeClr val="tx1"/>
                  </a:solidFill>
                  <a:sym typeface="+mn-ea"/>
                </a:rPr>
                <a:t>Camada 06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239520" y="615950"/>
            <a:ext cx="8761730" cy="2398395"/>
            <a:chOff x="1952" y="970"/>
            <a:chExt cx="13798" cy="3777"/>
          </a:xfrm>
        </p:grpSpPr>
        <p:grpSp>
          <p:nvGrpSpPr>
            <p:cNvPr id="64" name="Grupo 63"/>
            <p:cNvGrpSpPr/>
            <p:nvPr/>
          </p:nvGrpSpPr>
          <p:grpSpPr>
            <a:xfrm>
              <a:off x="5248" y="2595"/>
              <a:ext cx="2450" cy="482"/>
              <a:chOff x="1952" y="2593"/>
              <a:chExt cx="2450" cy="482"/>
            </a:xfrm>
          </p:grpSpPr>
          <p:sp>
            <p:nvSpPr>
              <p:cNvPr id="65" name="Chave dupla 64"/>
              <p:cNvSpPr/>
              <p:nvPr/>
            </p:nvSpPr>
            <p:spPr>
              <a:xfrm>
                <a:off x="3052" y="2670"/>
                <a:ext cx="1351" cy="331"/>
              </a:xfrm>
              <a:prstGeom prst="brace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6" name="Caixa de Texto 65"/>
              <p:cNvSpPr txBox="1"/>
              <p:nvPr/>
            </p:nvSpPr>
            <p:spPr>
              <a:xfrm>
                <a:off x="1952" y="2593"/>
                <a:ext cx="95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BR" altLang="en-US" sz="1400"/>
                  <a:t>25Mb</a:t>
                </a:r>
                <a:endParaRPr lang="pt-BR" altLang="en-US" sz="1400"/>
              </a:p>
            </p:txBody>
          </p:sp>
        </p:grpSp>
        <p:grpSp>
          <p:nvGrpSpPr>
            <p:cNvPr id="67" name="Grupo 66"/>
            <p:cNvGrpSpPr/>
            <p:nvPr/>
          </p:nvGrpSpPr>
          <p:grpSpPr>
            <a:xfrm>
              <a:off x="12425" y="2593"/>
              <a:ext cx="2450" cy="482"/>
              <a:chOff x="1952" y="2593"/>
              <a:chExt cx="2450" cy="482"/>
            </a:xfrm>
          </p:grpSpPr>
          <p:sp>
            <p:nvSpPr>
              <p:cNvPr id="68" name="Chave dupla 67"/>
              <p:cNvSpPr/>
              <p:nvPr/>
            </p:nvSpPr>
            <p:spPr>
              <a:xfrm>
                <a:off x="3052" y="2670"/>
                <a:ext cx="1351" cy="331"/>
              </a:xfrm>
              <a:prstGeom prst="brace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9" name="Caixa de Texto 68"/>
              <p:cNvSpPr txBox="1"/>
              <p:nvPr/>
            </p:nvSpPr>
            <p:spPr>
              <a:xfrm>
                <a:off x="1952" y="2593"/>
                <a:ext cx="95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BR" altLang="en-US" sz="1400"/>
                  <a:t>25Mb</a:t>
                </a:r>
                <a:endParaRPr lang="pt-BR" altLang="en-US" sz="1400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9039" y="2593"/>
              <a:ext cx="2450" cy="482"/>
              <a:chOff x="1952" y="2593"/>
              <a:chExt cx="2450" cy="482"/>
            </a:xfrm>
          </p:grpSpPr>
          <p:sp>
            <p:nvSpPr>
              <p:cNvPr id="71" name="Chave dupla 70"/>
              <p:cNvSpPr/>
              <p:nvPr/>
            </p:nvSpPr>
            <p:spPr>
              <a:xfrm>
                <a:off x="3052" y="2670"/>
                <a:ext cx="1351" cy="331"/>
              </a:xfrm>
              <a:prstGeom prst="brace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72" name="Caixa de Texto 71"/>
              <p:cNvSpPr txBox="1"/>
              <p:nvPr/>
            </p:nvSpPr>
            <p:spPr>
              <a:xfrm>
                <a:off x="1952" y="2593"/>
                <a:ext cx="95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BR" altLang="en-US" sz="1400"/>
                  <a:t>25Mb</a:t>
                </a:r>
                <a:endParaRPr lang="pt-BR" altLang="en-US" sz="1400"/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1952" y="2593"/>
              <a:ext cx="2450" cy="482"/>
              <a:chOff x="1952" y="2593"/>
              <a:chExt cx="2450" cy="482"/>
            </a:xfrm>
          </p:grpSpPr>
          <p:sp>
            <p:nvSpPr>
              <p:cNvPr id="54" name="Chave dupla 53"/>
              <p:cNvSpPr/>
              <p:nvPr/>
            </p:nvSpPr>
            <p:spPr>
              <a:xfrm>
                <a:off x="3052" y="2670"/>
                <a:ext cx="1351" cy="331"/>
              </a:xfrm>
              <a:prstGeom prst="brace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6" name="Caixa de Texto 55"/>
              <p:cNvSpPr txBox="1"/>
              <p:nvPr/>
            </p:nvSpPr>
            <p:spPr>
              <a:xfrm>
                <a:off x="1952" y="2593"/>
                <a:ext cx="95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BR" altLang="en-US" sz="1400"/>
                  <a:t>25Mb</a:t>
                </a:r>
                <a:endParaRPr lang="pt-BR" altLang="en-US" sz="140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3148" y="970"/>
              <a:ext cx="2130" cy="2031"/>
              <a:chOff x="3148" y="970"/>
              <a:chExt cx="2130" cy="2031"/>
            </a:xfrm>
          </p:grpSpPr>
          <p:pic>
            <p:nvPicPr>
              <p:cNvPr id="7" name="Imagem 6" descr="download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579" y="970"/>
                <a:ext cx="1699" cy="1699"/>
              </a:xfrm>
              <a:prstGeom prst="rect">
                <a:avLst/>
              </a:prstGeom>
            </p:spPr>
          </p:pic>
          <p:sp>
            <p:nvSpPr>
              <p:cNvPr id="10" name="Retângulo 9"/>
              <p:cNvSpPr/>
              <p:nvPr/>
            </p:nvSpPr>
            <p:spPr>
              <a:xfrm>
                <a:off x="3148" y="2669"/>
                <a:ext cx="2130" cy="33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BR" altLang="en-US" sz="1200"/>
                  <a:t>Container Layer</a:t>
                </a:r>
                <a:endParaRPr lang="pt-BR" altLang="en-US" sz="120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6435" y="970"/>
              <a:ext cx="2130" cy="2031"/>
              <a:chOff x="3148" y="970"/>
              <a:chExt cx="2130" cy="2031"/>
            </a:xfrm>
          </p:grpSpPr>
          <p:pic>
            <p:nvPicPr>
              <p:cNvPr id="16" name="Imagem 15" descr="download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579" y="970"/>
                <a:ext cx="1699" cy="1699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3148" y="2669"/>
                <a:ext cx="2130" cy="33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BR" altLang="en-US" sz="1200"/>
                  <a:t>Container Layer</a:t>
                </a:r>
                <a:endParaRPr lang="pt-BR" altLang="en-US" sz="1200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10220" y="970"/>
              <a:ext cx="2130" cy="2031"/>
              <a:chOff x="3148" y="970"/>
              <a:chExt cx="2130" cy="2031"/>
            </a:xfrm>
          </p:grpSpPr>
          <p:pic>
            <p:nvPicPr>
              <p:cNvPr id="24" name="Imagem 23" descr="download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579" y="970"/>
                <a:ext cx="1699" cy="1699"/>
              </a:xfrm>
              <a:prstGeom prst="rect">
                <a:avLst/>
              </a:prstGeom>
            </p:spPr>
          </p:pic>
          <p:sp>
            <p:nvSpPr>
              <p:cNvPr id="25" name="Retângulo 24"/>
              <p:cNvSpPr/>
              <p:nvPr/>
            </p:nvSpPr>
            <p:spPr>
              <a:xfrm>
                <a:off x="3148" y="2669"/>
                <a:ext cx="2130" cy="33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BR" altLang="en-US" sz="1200"/>
                  <a:t>Container Layer</a:t>
                </a:r>
                <a:endParaRPr lang="pt-BR" altLang="en-US" sz="1200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13620" y="970"/>
              <a:ext cx="2130" cy="2031"/>
              <a:chOff x="3148" y="970"/>
              <a:chExt cx="2130" cy="2031"/>
            </a:xfrm>
          </p:grpSpPr>
          <p:pic>
            <p:nvPicPr>
              <p:cNvPr id="34" name="Imagem 33" descr="download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579" y="970"/>
                <a:ext cx="1699" cy="1699"/>
              </a:xfrm>
              <a:prstGeom prst="rect">
                <a:avLst/>
              </a:prstGeom>
            </p:spPr>
          </p:pic>
          <p:sp>
            <p:nvSpPr>
              <p:cNvPr id="35" name="Retângulo 34"/>
              <p:cNvSpPr/>
              <p:nvPr/>
            </p:nvSpPr>
            <p:spPr>
              <a:xfrm>
                <a:off x="3148" y="2669"/>
                <a:ext cx="2130" cy="33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BR" altLang="en-US" sz="1200"/>
                  <a:t>Container Layer</a:t>
                </a:r>
                <a:endParaRPr lang="pt-BR" altLang="en-US" sz="1200"/>
              </a:p>
            </p:txBody>
          </p:sp>
        </p:grpSp>
        <p:cxnSp>
          <p:nvCxnSpPr>
            <p:cNvPr id="36" name="Conector de Seta Reta 35"/>
            <p:cNvCxnSpPr/>
            <p:nvPr/>
          </p:nvCxnSpPr>
          <p:spPr>
            <a:xfrm flipH="1" flipV="1">
              <a:off x="5327" y="3158"/>
              <a:ext cx="966" cy="13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 flipH="1" flipV="1">
              <a:off x="7817" y="3158"/>
              <a:ext cx="16" cy="11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V="1">
              <a:off x="10625" y="3188"/>
              <a:ext cx="438" cy="11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flipV="1">
              <a:off x="11795" y="3263"/>
              <a:ext cx="1713" cy="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ixa de Texto 54"/>
          <p:cNvSpPr txBox="1"/>
          <p:nvPr/>
        </p:nvSpPr>
        <p:spPr>
          <a:xfrm>
            <a:off x="2598420" y="4537075"/>
            <a:ext cx="845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300Mb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542925"/>
            <a:ext cx="1219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800" dirty="0">
                <a:ea typeface="Roboto" panose="02000000000000000000" pitchFamily="2" charset="0"/>
                <a:cs typeface="+mn-lt"/>
              </a:rPr>
              <a:t>Como construir sua imagem Docker?</a:t>
            </a:r>
            <a:endParaRPr lang="pt-PT" altLang="pt-BR" sz="4800" dirty="0">
              <a:ea typeface="Roboto" panose="02000000000000000000" pitchFamily="2" charset="0"/>
              <a:cs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90" y="2074545"/>
            <a:ext cx="3567430" cy="35674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142355" y="3258820"/>
            <a:ext cx="36055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3600"/>
              <a:t>Docker Commit</a:t>
            </a:r>
            <a:endParaRPr lang="pt-PT" altLang="en-US" sz="3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3600"/>
              <a:t>Dockerfile</a:t>
            </a:r>
            <a:endParaRPr lang="pt-PT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09496" y="363771"/>
            <a:ext cx="66186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ea typeface="Roboto" panose="02000000000000000000" pitchFamily="2" charset="0"/>
                <a:cs typeface="+mn-lt"/>
              </a:rPr>
              <a:t>Opções de uso no </a:t>
            </a:r>
            <a:r>
              <a:rPr lang="pt-BR" sz="4000" dirty="0" err="1">
                <a:ea typeface="Roboto" panose="02000000000000000000" pitchFamily="2" charset="0"/>
                <a:cs typeface="+mn-lt"/>
              </a:rPr>
              <a:t>Dockerfile</a:t>
            </a:r>
            <a:endParaRPr lang="pt-BR" sz="4000" dirty="0">
              <a:ea typeface="Roboto" panose="02000000000000000000" pitchFamily="2" charset="0"/>
              <a:cs typeface="+mn-lt"/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5547360" y="1300480"/>
            <a:ext cx="5931535" cy="539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FROM =&gt; Inicializa o build de uma imagem a partir de uma imagem base </a:t>
            </a:r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RUN =&gt; Executa um comando </a:t>
            </a:r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LABEL =&gt; Adiciona metadados a imagem </a:t>
            </a:r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CMD =&gt; Define o comando e/ou os parâmetros padrão</a:t>
            </a:r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EXPOSE =&gt; Define que o container precisa expor a porta em questão </a:t>
            </a:r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ARG </a:t>
            </a:r>
            <a:r>
              <a:rPr lang="pt-PT" altLang="pt-BR" sz="1200" b="1" dirty="0">
                <a:ea typeface="Roboto" panose="02000000000000000000" pitchFamily="2" charset="0"/>
                <a:cs typeface="+mn-lt"/>
              </a:rPr>
              <a:t>=&gt;</a:t>
            </a:r>
            <a:r>
              <a:rPr lang="pt-BR" sz="1200" b="1" dirty="0">
                <a:ea typeface="Roboto" panose="02000000000000000000" pitchFamily="2" charset="0"/>
                <a:cs typeface="+mn-lt"/>
              </a:rPr>
              <a:t> Define um argumento pra ser usado no processo de construção</a:t>
            </a:r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ENV =&gt; Define variáveis de ambiente </a:t>
            </a:r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ADD =&gt; Copia arquivos ou diretórios ou arquivos remotos e adiciona ao sistema de arquivos da imagem </a:t>
            </a:r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COPY =&gt; Copia arquivos ou diretórios e adiciona ao sistema de arquivos da imagem </a:t>
            </a:r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ENTRYPOINT =&gt; Ajuda você a configurar um contêiner que pode ser executado como um executável </a:t>
            </a:r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VOLUME =&gt; Define volumes que devem ser definidos</a:t>
            </a:r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endParaRPr lang="pt-BR" sz="1200" b="1" dirty="0">
              <a:ea typeface="Roboto" panose="02000000000000000000" pitchFamily="2" charset="0"/>
              <a:cs typeface="+mn-lt"/>
            </a:endParaRPr>
          </a:p>
          <a:p>
            <a:r>
              <a:rPr lang="pt-BR" sz="1200" b="1" dirty="0">
                <a:ea typeface="Roboto" panose="02000000000000000000" pitchFamily="2" charset="0"/>
                <a:cs typeface="+mn-lt"/>
              </a:rPr>
              <a:t>WORKDIR =&gt; Define o seu diretório corrente</a:t>
            </a:r>
            <a:endParaRPr lang="pt-BR" sz="1200" dirty="0">
              <a:ea typeface="Roboto" panose="02000000000000000000" pitchFamily="2" charset="0"/>
              <a:cs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4" y="1858725"/>
            <a:ext cx="4281561" cy="4281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2387</Words>
  <Application>WPS Presentation</Application>
  <PresentationFormat>Widescreen</PresentationFormat>
  <Paragraphs>243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SimSun</vt:lpstr>
      <vt:lpstr>Wingdings</vt:lpstr>
      <vt:lpstr>Roboto</vt:lpstr>
      <vt:lpstr>Elegante</vt:lpstr>
      <vt:lpstr>Calibri</vt:lpstr>
      <vt:lpstr>Trebuchet MS</vt:lpstr>
      <vt:lpstr>Microsoft YaHei</vt:lpstr>
      <vt:lpstr>Droid Sans Fallback</vt:lpstr>
      <vt:lpstr>Arial Unicode MS</vt:lpstr>
      <vt:lpstr>Calibri Light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 Veronez</dc:creator>
  <cp:lastModifiedBy>fabricioveronez</cp:lastModifiedBy>
  <cp:revision>257</cp:revision>
  <dcterms:created xsi:type="dcterms:W3CDTF">2021-09-27T19:19:08Z</dcterms:created>
  <dcterms:modified xsi:type="dcterms:W3CDTF">2021-09-27T19:19:08Z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