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39E7B2-E088-484C-8CC5-EDF5C4B042D3}">
  <a:tblStyle styleId="{4C39E7B2-E088-484C-8CC5-EDF5C4B04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Poppins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-italic.fntdata"/><Relationship Id="rId12" Type="http://schemas.openxmlformats.org/officeDocument/2006/relationships/slide" Target="slides/slide6.xml"/><Relationship Id="rId34" Type="http://schemas.openxmlformats.org/officeDocument/2006/relationships/font" Target="fonts/Poppins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f9db6dd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ff9db6dd9e_1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8bd07157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68bd071570_0_101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8bd07157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68bd071570_0_11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8bd07157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68bd071570_0_119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bd07157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68bd071570_0_207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8bd07157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68bd071570_0_133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8bd07157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8bd071570_0_216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8bd07157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8bd071570_0_226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8bd07157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68bd071570_0_235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e1e42f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5de1e42f6b_0_65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2c191d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592c191d5e_1_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92c191d5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592c191d5e_1_19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8bd0715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68bd071570_0_61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8bd07157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68bd071570_0_91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8bd0715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68bd071570_0_2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8bd0715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68bd071570_0_16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8bd0715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68bd071570_0_31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8bd0715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68bd071570_0_43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5468" y="273844"/>
            <a:ext cx="7907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Open Sans Light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5469" y="1369219"/>
            <a:ext cx="79074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65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315468" y="4663440"/>
            <a:ext cx="2057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2825496" y="4663440"/>
            <a:ext cx="539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27364" y="0"/>
            <a:ext cx="514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>
  <p:cSld name="Section Divider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16442" y="171320"/>
            <a:ext cx="8711100" cy="4800900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52400" y="0"/>
            <a:ext cx="8839200" cy="7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442" y="171449"/>
            <a:ext cx="1914095" cy="42944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514" y="190664"/>
            <a:ext cx="2259049" cy="4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 Light"/>
              <a:buNone/>
            </a:pP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Data Science: </a:t>
            </a:r>
            <a:br>
              <a:rPr lang="en-GB" sz="3600" u="none">
                <a:latin typeface="Lato"/>
                <a:ea typeface="Lato"/>
                <a:cs typeface="Lato"/>
                <a:sym typeface="Lato"/>
              </a:rPr>
            </a:b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Big Data Management Systems &amp; Tools</a:t>
            </a:r>
            <a:endParaRPr sz="3600" u="none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lang="en-GB" sz="1700">
                <a:latin typeface="Lato"/>
                <a:ea typeface="Lato"/>
                <a:cs typeface="Lato"/>
                <a:sym typeface="Lato"/>
              </a:rPr>
              <a:t>Module 4: </a:t>
            </a:r>
            <a:r>
              <a:rPr b="0" lang="en-GB" sz="1700">
                <a:latin typeface="Lato"/>
                <a:ea typeface="Lato"/>
                <a:cs typeface="Lato"/>
                <a:sym typeface="Lato"/>
              </a:rPr>
              <a:t>Spark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Data </a:t>
            </a: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Structure - RDD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30675" y="1396850"/>
            <a:ext cx="46962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 revolves around the concept of a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Resilient Distributed Dataset (RDD)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RDDs are an immutable, fault-tolerant,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compile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type safe, collection of elements that can be operated on in parallel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RDDs are LAZY, where has no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transformation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execute  until an action takes place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 There are two ways to create RDDs: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parallelizing an existing collection (e.g an array or table of data) in your driver program, </a:t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referencing a dataset in an external storage system</a:t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1350" y="2295500"/>
            <a:ext cx="4000526" cy="15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5301626" y="1448400"/>
            <a:ext cx="321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Resilient -  RDD1 (T) RDD2 (T) RDD3 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Immutable - Original RDD is unaltered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Compile type safe - Validate types during compile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Data Structure - Dataframes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30675" y="1396850"/>
            <a:ext cx="7650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After a few year, the concept of dataframes was born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 dataframes and RDD with a schema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This means the data is now in tabular form and can be queried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using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SQL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It’s easier to manipulate the data using the Dataframe API rather than the RDD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DataFrames can be constructed from a wide array of sources such as: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structured data files, </a:t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tables in Hive, </a:t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external databases, </a:t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existing RDDs</a:t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621" y="3073921"/>
            <a:ext cx="3781150" cy="14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Data Structure - Dataset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30675" y="1396850"/>
            <a:ext cx="7650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 Dataset is a distributed collection of data that provides the benefits of RDDs (strong typing, ability to use powerful lambda functions) but is used with Dataframes (Spark SQL and can benefit from Spark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SQL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optimized execution engine)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 Dataset can be constructed from java virtual machine objects and then manipulated using functional transformations (map, flatMap, filter, etc.)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2.0 DataFrame merge to Dataset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30675" y="1396850"/>
            <a:ext cx="34758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In Spark 2.0, the DataFrame API has been merged with the Datasets API, thereby unifying the data processing capabilities across libraries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As a result, developers now have fewer concepts to learn, and can work with a single high-level and type-safe API called Dataset.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650" y="1601275"/>
            <a:ext cx="4618225" cy="25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Pros and cons of each type of API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1858400" y="196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{4C39E7B2-E088-484C-8CC5-EDF5C4B042D3}</a:tableStyleId>
              </a:tblPr>
              <a:tblGrid>
                <a:gridCol w="1809750"/>
                <a:gridCol w="1809750"/>
                <a:gridCol w="1809750"/>
              </a:tblGrid>
              <a:tr h="38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RDD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DataFrames &amp; DataSets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49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Full control of dataset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Strong type </a:t>
                      </a: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safety,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Ease of readability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Hard to optimize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low level control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transformation and actions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230675" y="1396850"/>
            <a:ext cx="36924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transformation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is every Spark operation that returns a DataFrame, Dataset, or an RDD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Actions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are Spark RDD operations that give non-RDD values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 operation are </a:t>
            </a: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lazy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- they do not compute their results right away. Instead, they remember the transformations applied to some base dataset until an action is called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DD Transformation and Actions. Transformations | by Amogh Damle | Medium"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975" y="1751963"/>
            <a:ext cx="4386700" cy="26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Map and flatMap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230675" y="1396850"/>
            <a:ext cx="36924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map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flatMap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transformations are similar, in the sense that they take a line from the input RDD and apply a function to it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way they differ is that the function in map returns only one element, while the function in flatMap can return a list of </a:t>
            </a: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elements (0 or more)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925" y="1778076"/>
            <a:ext cx="4525124" cy="1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Example walkthrough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38" y="1453000"/>
            <a:ext cx="7522924" cy="3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Why is this important?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07800" y="2988450"/>
            <a:ext cx="2576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Speed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300">
                <a:latin typeface="Lato"/>
                <a:ea typeface="Lato"/>
                <a:cs typeface="Lato"/>
                <a:sym typeface="Lato"/>
              </a:rPr>
              <a:t> Can be 100x faster than its competitors for processing Big Data and has been clocked at processing 100TB+ of data  in 23 minutes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68475" y="2955450"/>
            <a:ext cx="24681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Provides a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simple, w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ell-documented API for quickly interacting with data at scale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5855150" y="2988450"/>
            <a:ext cx="26193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Support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300">
                <a:latin typeface="Lato"/>
                <a:ea typeface="Lato"/>
                <a:cs typeface="Lato"/>
                <a:sym typeface="Lato"/>
              </a:rPr>
              <a:t>Supports a range of programming languages, </a:t>
            </a:r>
            <a:r>
              <a:rPr b="0" lang="en-GB" sz="1300">
                <a:latin typeface="Lato"/>
                <a:ea typeface="Lato"/>
                <a:cs typeface="Lato"/>
                <a:sym typeface="Lato"/>
              </a:rPr>
              <a:t>integrations</a:t>
            </a:r>
            <a:r>
              <a:rPr b="0" lang="en-GB" sz="1300">
                <a:latin typeface="Lato"/>
                <a:ea typeface="Lato"/>
                <a:cs typeface="Lato"/>
                <a:sym typeface="Lato"/>
              </a:rPr>
              <a:t> with storage systems and a multitude of data functions enabling an </a:t>
            </a:r>
            <a:r>
              <a:rPr b="0" lang="en-GB" sz="1300">
                <a:latin typeface="Lato"/>
                <a:ea typeface="Lato"/>
                <a:cs typeface="Lato"/>
                <a:sym typeface="Lato"/>
              </a:rPr>
              <a:t>analytics</a:t>
            </a:r>
            <a:r>
              <a:rPr b="0" lang="en-GB" sz="1300">
                <a:latin typeface="Lato"/>
                <a:ea typeface="Lato"/>
                <a:cs typeface="Lato"/>
                <a:sym typeface="Lato"/>
              </a:rPr>
              <a:t> toolbox for a variety of data users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25" y="1305375"/>
            <a:ext cx="1522250" cy="1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524" y="1387975"/>
            <a:ext cx="2675523" cy="14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295" y="1266400"/>
            <a:ext cx="202935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Module</a:t>
            </a: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 4 Summary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0675" y="1396850"/>
            <a:ext cx="87249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Spark for processing and </a:t>
            </a:r>
            <a:r>
              <a:rPr b="0" i="1" lang="en-GB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performing </a:t>
            </a:r>
            <a:r>
              <a:rPr b="0" i="1" lang="en-GB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analytics on massive datasets</a:t>
            </a:r>
            <a:endParaRPr b="0" i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Learning Outcomes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advantages of Apache Spark over Hadoop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high level architecture of Spark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Spark API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Apache Spark 101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30675" y="1396850"/>
            <a:ext cx="73875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Apache Spark is a cluster computing platform designed to be fast and general purpose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 was initially  built as a part of  a PhD project at UC Berkeley by Matei Zaharia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 was designed overcome H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adoop's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limitations such as speed, workload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variety, singular language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can run upto 100x faster than MR!</a:t>
            </a:r>
            <a:endParaRPr i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 can run on top of HDFS as a faster processing engine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75" y="3380400"/>
            <a:ext cx="2089200" cy="1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Apache Spark 101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726" y="1357650"/>
            <a:ext cx="5006650" cy="33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76225" y="2191400"/>
            <a:ext cx="282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At its core, Spark is a "computational engine” that is responsible for scheduling, distributing, and monitoring applications consisting of many computational tasks across many worker machines.</a:t>
            </a:r>
            <a:endParaRPr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Apache Spark Components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30675" y="1396850"/>
            <a:ext cx="80946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Spark Core: 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contains the basic functionality of Spark, including components such task scheduling, memory management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Spark SQL: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package for working with structured data. It allows querying data via SQL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Spark Streaming: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Spark Streaming is a Spark component that enables processing of live streams of data.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MLlib: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Spark comes with a library called MLlib that provides popular machine learning algorithms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Font typeface="Lato"/>
              <a:buChar char="●"/>
            </a:pPr>
            <a:r>
              <a:rPr lang="en-GB" sz="1500" u="sng">
                <a:latin typeface="Lato"/>
                <a:ea typeface="Lato"/>
                <a:cs typeface="Lato"/>
                <a:sym typeface="Lato"/>
              </a:rPr>
              <a:t>GraphX: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GraphX is a library for manipulating graphs (e.g. a social network’s friend graph) and performing graph-parallel computations. 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Overcoming Hadoop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30675" y="1396850"/>
            <a:ext cx="83685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Speed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lphaLcPeriod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is much faster than Hadoop MR, because of its ability to run multi-step computations in </a:t>
            </a:r>
            <a:r>
              <a:rPr lang="en-GB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memory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rather than always needing to save data to disk between tasks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Variety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 of workloads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lphaLcPeriod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cover a range of distributed computational workloads that required several specialized computers and software before. The types of workloads include batch applications, iterative algorithms, interactive queries, and streaming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Working with multiple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languages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lphaLcPeriod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offers several simple APIs in Python, Java, Scala, R and SQL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Rich libraries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lphaLcPeriod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provides a lot of rich built-in analytics capabilities through included libraries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In memory process saves </a:t>
            </a: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computation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30675" y="1396850"/>
            <a:ext cx="67833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Thinking of an  iterative task like machine learning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It has a</a:t>
            </a: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need to access the same data set over and over for processing</a:t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In-memory processing allows you to access the same data quickly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Spark Vs MapReduce Comparison. Big data is primarily defined by the… | by  Nitin Kumar | Medium"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802" y="2500075"/>
            <a:ext cx="4613601" cy="20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52400" y="1524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21500" y="2500075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Writing/Reading </a:t>
            </a:r>
            <a:r>
              <a:rPr lang="en-GB" sz="10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to and from Disk is an expensive operation as it takes time to perform each operation.</a:t>
            </a:r>
            <a:endParaRPr sz="10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Storing in </a:t>
            </a:r>
            <a:r>
              <a:rPr b="1" lang="en-GB" sz="10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memory</a:t>
            </a:r>
            <a:r>
              <a:rPr lang="en-GB" sz="10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, as opposed to writing to disk, means that accessing the information you need is a lot faster.</a:t>
            </a:r>
            <a:endParaRPr sz="10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Note: In Machine Learning you have an algorithm that is executing 100s, 1000s or even millions of computations on the same input data set</a:t>
            </a:r>
            <a:endParaRPr sz="10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Under the hood of Spark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30675" y="1396850"/>
            <a:ext cx="82317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 program needs the programmer to specify to Spark how to access the cluster. Spark uses this information to create a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SparkContext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object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SparkContext object then create a structure called a Resilient Distributed Dataset (RDD), which represents an immutable collection of elements that can be operated on in parallel.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As the RDD and actions are being created, Spark creates a Directed Acyclic Graph (DAG) where the vertices are processing steps and the arcs define the order of these operations to efficiently carry out parallel computation. </a:t>
            </a:r>
            <a:r>
              <a:rPr b="0" i="1"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This is similar to an "explain" plan in SQL.</a:t>
            </a:r>
            <a:endParaRPr b="0" i="1"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Then you can interactively define transformations and actions which will extend the DAG, but the actual processing won't kick off until an action is specified. 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Architecture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550" y="1514625"/>
            <a:ext cx="4874376" cy="23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30675" y="1396850"/>
            <a:ext cx="34872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SparkContext (SC)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can connect to several types of cluster managers. Once connected, Spark acquires executors on nodes in the cluster, which are processes that run computations and store data for your application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SC then  sends your application code to the executors.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inally, the SC sends tasks (commands to run your application code) to the executors to run.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270125" y="3994450"/>
            <a:ext cx="4444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Each application gets its own executor processes, which has a benefit of isolation, but also means that you cannot share data across applications without writing it externally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