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312" r:id="rId6"/>
    <p:sldId id="300" r:id="rId7"/>
    <p:sldId id="305" r:id="rId8"/>
    <p:sldId id="311" r:id="rId9"/>
    <p:sldId id="301" r:id="rId10"/>
    <p:sldId id="302" r:id="rId11"/>
    <p:sldId id="304" r:id="rId12"/>
    <p:sldId id="307" r:id="rId13"/>
    <p:sldId id="306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B26DC-C38D-82C0-3809-815B643EE930}" v="1" dt="2024-04-11T23:42:22.769"/>
    <p1510:client id="{976A167F-EE72-63FE-9FFE-9D989625D1AE}" v="18" dt="2024-04-11T23:41:54.082"/>
    <p1510:client id="{A00C1508-E0E9-8FD7-6208-86501C7687ED}" v="4" dt="2024-04-11T23:27:1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Augusto Barbosa Rodrigues" userId="S::pf1960@fiap.com.br::ec9950aa-243b-4654-87d9-f9a68d983dd6" providerId="AD" clId="Web-{1EDB26DC-C38D-82C0-3809-815B643EE930}"/>
    <pc:docChg chg="sldOrd">
      <pc:chgData name="Anderson Augusto Barbosa Rodrigues" userId="S::pf1960@fiap.com.br::ec9950aa-243b-4654-87d9-f9a68d983dd6" providerId="AD" clId="Web-{1EDB26DC-C38D-82C0-3809-815B643EE930}" dt="2024-04-11T23:42:22.769" v="0"/>
      <pc:docMkLst>
        <pc:docMk/>
      </pc:docMkLst>
      <pc:sldChg chg="ord">
        <pc:chgData name="Anderson Augusto Barbosa Rodrigues" userId="S::pf1960@fiap.com.br::ec9950aa-243b-4654-87d9-f9a68d983dd6" providerId="AD" clId="Web-{1EDB26DC-C38D-82C0-3809-815B643EE930}" dt="2024-04-11T23:42:22.769" v="0"/>
        <pc:sldMkLst>
          <pc:docMk/>
          <pc:sldMk cId="625690556" sldId="312"/>
        </pc:sldMkLst>
      </pc:sldChg>
    </pc:docChg>
  </pc:docChgLst>
  <pc:docChgLst>
    <pc:chgData name="Anderson Augusto Barbosa Rodrigues" userId="S::pf1960@fiap.com.br::ec9950aa-243b-4654-87d9-f9a68d983dd6" providerId="AD" clId="Web-{976A167F-EE72-63FE-9FFE-9D989625D1AE}"/>
    <pc:docChg chg="addSld delSld modSld">
      <pc:chgData name="Anderson Augusto Barbosa Rodrigues" userId="S::pf1960@fiap.com.br::ec9950aa-243b-4654-87d9-f9a68d983dd6" providerId="AD" clId="Web-{976A167F-EE72-63FE-9FFE-9D989625D1AE}" dt="2024-04-11T23:41:52.957" v="16" actId="20577"/>
      <pc:docMkLst>
        <pc:docMk/>
      </pc:docMkLst>
      <pc:sldChg chg="addSp delSp modSp add replId">
        <pc:chgData name="Anderson Augusto Barbosa Rodrigues" userId="S::pf1960@fiap.com.br::ec9950aa-243b-4654-87d9-f9a68d983dd6" providerId="AD" clId="Web-{976A167F-EE72-63FE-9FFE-9D989625D1AE}" dt="2024-04-11T23:41:52.957" v="16" actId="20577"/>
        <pc:sldMkLst>
          <pc:docMk/>
          <pc:sldMk cId="625690556" sldId="312"/>
        </pc:sldMkLst>
        <pc:spChg chg="add mod">
          <ac:chgData name="Anderson Augusto Barbosa Rodrigues" userId="S::pf1960@fiap.com.br::ec9950aa-243b-4654-87d9-f9a68d983dd6" providerId="AD" clId="Web-{976A167F-EE72-63FE-9FFE-9D989625D1AE}" dt="2024-04-11T23:41:52.957" v="16" actId="20577"/>
          <ac:spMkLst>
            <pc:docMk/>
            <pc:sldMk cId="625690556" sldId="312"/>
            <ac:spMk id="5" creationId="{00451F95-33FB-615C-F0BD-F7C10B4B3411}"/>
          </ac:spMkLst>
        </pc:spChg>
        <pc:picChg chg="add mod">
          <ac:chgData name="Anderson Augusto Barbosa Rodrigues" userId="S::pf1960@fiap.com.br::ec9950aa-243b-4654-87d9-f9a68d983dd6" providerId="AD" clId="Web-{976A167F-EE72-63FE-9FFE-9D989625D1AE}" dt="2024-04-11T23:41:32.582" v="7" actId="1076"/>
          <ac:picMkLst>
            <pc:docMk/>
            <pc:sldMk cId="625690556" sldId="312"/>
            <ac:picMk id="2" creationId="{55D6A943-9C67-4194-3B28-C3A5D3E62B39}"/>
          </ac:picMkLst>
        </pc:picChg>
        <pc:picChg chg="del">
          <ac:chgData name="Anderson Augusto Barbosa Rodrigues" userId="S::pf1960@fiap.com.br::ec9950aa-243b-4654-87d9-f9a68d983dd6" providerId="AD" clId="Web-{976A167F-EE72-63FE-9FFE-9D989625D1AE}" dt="2024-04-11T23:41:30.253" v="5"/>
          <ac:picMkLst>
            <pc:docMk/>
            <pc:sldMk cId="625690556" sldId="312"/>
            <ac:picMk id="3" creationId="{5A9B8726-4744-1DD3-F239-8A136E24B03E}"/>
          </ac:picMkLst>
        </pc:picChg>
      </pc:sldChg>
      <pc:sldChg chg="new del">
        <pc:chgData name="Anderson Augusto Barbosa Rodrigues" userId="S::pf1960@fiap.com.br::ec9950aa-243b-4654-87d9-f9a68d983dd6" providerId="AD" clId="Web-{976A167F-EE72-63FE-9FFE-9D989625D1AE}" dt="2024-04-11T23:41:26.566" v="3"/>
        <pc:sldMkLst>
          <pc:docMk/>
          <pc:sldMk cId="787664126" sldId="312"/>
        </pc:sldMkLst>
      </pc:sldChg>
      <pc:sldChg chg="add del replId">
        <pc:chgData name="Anderson Augusto Barbosa Rodrigues" userId="S::pf1960@fiap.com.br::ec9950aa-243b-4654-87d9-f9a68d983dd6" providerId="AD" clId="Web-{976A167F-EE72-63FE-9FFE-9D989625D1AE}" dt="2024-04-11T23:41:24.253" v="2"/>
        <pc:sldMkLst>
          <pc:docMk/>
          <pc:sldMk cId="1856708557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15959 7435 16383 0 0,'-7'0'0'0'0,"-1"0"0"0"0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11748 8625 16383 0 0,'0'7'0'0'0,"6"1"0"0"0,9 0 0 0 0,1-1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11800 8652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Aula Magna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2 TDSPN</a:t>
            </a:r>
            <a:endParaRPr lang="pt-BR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/>
            </a:br>
            <a:r>
              <a:rPr lang="pt-BR"/>
              <a:t>Aula 07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Python, K-NN, e reconhecimento de caracteres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14:cNvPr>
              <p14:cNvContentPartPr/>
              <p14:nvPr/>
            </p14:nvContentPartPr>
            <p14:xfrm>
              <a:off x="5275231" y="3141579"/>
              <a:ext cx="13368" cy="13368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3456" y="2473179"/>
                <a:ext cx="96083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14:cNvPr>
              <p14:cNvContentPartPr/>
              <p14:nvPr/>
            </p14:nvContentPartPr>
            <p14:xfrm>
              <a:off x="3154947" y="3743158"/>
              <a:ext cx="13474" cy="13368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7218" y="3721597"/>
                <a:ext cx="48577" cy="5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14:cNvPr>
              <p14:cNvContentPartPr/>
              <p14:nvPr/>
            </p14:nvContentPartPr>
            <p14:xfrm>
              <a:off x="3181684" y="3756526"/>
              <a:ext cx="13368" cy="13368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3284" y="3088126"/>
                <a:ext cx="1336800" cy="13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986288" y="1719533"/>
            <a:ext cx="937116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_, axes = </a:t>
            </a:r>
            <a:r>
              <a:rPr lang="en-US" sz="2400" err="1">
                <a:ea typeface="+mn-lt"/>
                <a:cs typeface="+mn-lt"/>
              </a:rPr>
              <a:t>plt.subplots</a:t>
            </a:r>
            <a:r>
              <a:rPr lang="en-US" sz="2400">
                <a:ea typeface="+mn-lt"/>
                <a:cs typeface="+mn-lt"/>
              </a:rPr>
              <a:t>(</a:t>
            </a:r>
            <a:r>
              <a:rPr lang="en-US" sz="2400" err="1">
                <a:ea typeface="+mn-lt"/>
                <a:cs typeface="+mn-lt"/>
              </a:rPr>
              <a:t>nrows</a:t>
            </a:r>
            <a:r>
              <a:rPr lang="en-US" sz="2400">
                <a:ea typeface="+mn-lt"/>
                <a:cs typeface="+mn-lt"/>
              </a:rPr>
              <a:t>=1, </a:t>
            </a:r>
            <a:r>
              <a:rPr lang="en-US" sz="2400" err="1">
                <a:ea typeface="+mn-lt"/>
                <a:cs typeface="+mn-lt"/>
              </a:rPr>
              <a:t>ncols</a:t>
            </a:r>
            <a:r>
              <a:rPr lang="en-US" sz="2400">
                <a:ea typeface="+mn-lt"/>
                <a:cs typeface="+mn-lt"/>
              </a:rPr>
              <a:t>=4, </a:t>
            </a:r>
            <a:r>
              <a:rPr lang="en-US" sz="2400" err="1">
                <a:ea typeface="+mn-lt"/>
                <a:cs typeface="+mn-lt"/>
              </a:rPr>
              <a:t>figsize</a:t>
            </a:r>
            <a:r>
              <a:rPr lang="en-US" sz="2400">
                <a:ea typeface="+mn-lt"/>
                <a:cs typeface="+mn-lt"/>
              </a:rPr>
              <a:t>=(10, 3))</a:t>
            </a:r>
            <a:endParaRPr lang="pt-BR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for ax, image, prediction in zip(axes, </a:t>
            </a:r>
            <a:r>
              <a:rPr lang="en-US" sz="2400" err="1">
                <a:ea typeface="+mn-lt"/>
                <a:cs typeface="+mn-lt"/>
              </a:rPr>
              <a:t>X_test</a:t>
            </a:r>
            <a:r>
              <a:rPr lang="en-US" sz="2400">
                <a:ea typeface="+mn-lt"/>
                <a:cs typeface="+mn-lt"/>
              </a:rPr>
              <a:t>, predicted):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    </a:t>
            </a:r>
            <a:r>
              <a:rPr lang="en-US" sz="2400" err="1">
                <a:ea typeface="+mn-lt"/>
                <a:cs typeface="+mn-lt"/>
              </a:rPr>
              <a:t>ax.set_axis_off</a:t>
            </a:r>
            <a:r>
              <a:rPr lang="en-US" sz="2400">
                <a:ea typeface="+mn-lt"/>
                <a:cs typeface="+mn-lt"/>
              </a:rPr>
              <a:t>()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    image = </a:t>
            </a:r>
            <a:r>
              <a:rPr lang="en-US" sz="2400" err="1">
                <a:ea typeface="+mn-lt"/>
                <a:cs typeface="+mn-lt"/>
              </a:rPr>
              <a:t>image.reshape</a:t>
            </a:r>
            <a:r>
              <a:rPr lang="en-US" sz="2400">
                <a:ea typeface="+mn-lt"/>
                <a:cs typeface="+mn-lt"/>
              </a:rPr>
              <a:t>(8, 8)</a:t>
            </a:r>
          </a:p>
          <a:p>
            <a:r>
              <a:rPr lang="en-US" sz="2400">
                <a:ea typeface="+mn-lt"/>
                <a:cs typeface="+mn-lt"/>
              </a:rPr>
              <a:t>    </a:t>
            </a:r>
            <a:r>
              <a:rPr lang="en-US" sz="2400" err="1">
                <a:ea typeface="+mn-lt"/>
                <a:cs typeface="+mn-lt"/>
              </a:rPr>
              <a:t>ax.imshow</a:t>
            </a:r>
            <a:r>
              <a:rPr lang="en-US" sz="2400">
                <a:ea typeface="+mn-lt"/>
                <a:cs typeface="+mn-lt"/>
              </a:rPr>
              <a:t>(image, </a:t>
            </a:r>
            <a:r>
              <a:rPr lang="en-US" sz="2400" err="1">
                <a:ea typeface="+mn-lt"/>
                <a:cs typeface="+mn-lt"/>
              </a:rPr>
              <a:t>cmap</a:t>
            </a:r>
            <a:r>
              <a:rPr lang="en-US" sz="2400">
                <a:ea typeface="+mn-lt"/>
                <a:cs typeface="+mn-lt"/>
              </a:rPr>
              <a:t>=</a:t>
            </a:r>
            <a:r>
              <a:rPr lang="en-US" sz="2400" err="1">
                <a:ea typeface="+mn-lt"/>
                <a:cs typeface="+mn-lt"/>
              </a:rPr>
              <a:t>plt.cm.gray_r</a:t>
            </a:r>
            <a:r>
              <a:rPr lang="en-US" sz="2400">
                <a:ea typeface="+mn-lt"/>
                <a:cs typeface="+mn-lt"/>
              </a:rPr>
              <a:t>, interpolation="nearest")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    </a:t>
            </a:r>
            <a:r>
              <a:rPr lang="en-US" sz="2400" err="1">
                <a:ea typeface="+mn-lt"/>
                <a:cs typeface="+mn-lt"/>
              </a:rPr>
              <a:t>ax.set_title</a:t>
            </a:r>
            <a:r>
              <a:rPr lang="en-US" sz="2400">
                <a:ea typeface="+mn-lt"/>
                <a:cs typeface="+mn-lt"/>
              </a:rPr>
              <a:t>(</a:t>
            </a:r>
            <a:r>
              <a:rPr lang="en-US" sz="2400" err="1">
                <a:ea typeface="+mn-lt"/>
                <a:cs typeface="+mn-lt"/>
              </a:rPr>
              <a:t>f"Predicao</a:t>
            </a:r>
            <a:r>
              <a:rPr lang="en-US" sz="2400">
                <a:ea typeface="+mn-lt"/>
                <a:cs typeface="+mn-lt"/>
              </a:rPr>
              <a:t>: {prediction}")</a:t>
            </a:r>
            <a:endParaRPr lang="en-US" sz="2400"/>
          </a:p>
          <a:p>
            <a:endParaRPr lang="en-US" sz="2000">
              <a:ea typeface="+mn-lt"/>
              <a:cs typeface="+mn-lt"/>
            </a:endParaRPr>
          </a:p>
          <a:p>
            <a:endParaRPr lang="en-US"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065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986288" y="1719533"/>
            <a:ext cx="9371161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</a:rPr>
              <a:t>print(</a:t>
            </a:r>
            <a:endParaRPr lang="pt-BR" sz="3600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    </a:t>
            </a:r>
            <a:r>
              <a:rPr lang="en-US" sz="3600" err="1">
                <a:ea typeface="+mn-lt"/>
                <a:cs typeface="+mn-lt"/>
              </a:rPr>
              <a:t>f"Classification</a:t>
            </a:r>
            <a:r>
              <a:rPr lang="en-US" sz="3600">
                <a:ea typeface="+mn-lt"/>
                <a:cs typeface="+mn-lt"/>
              </a:rPr>
              <a:t> report for classifier {</a:t>
            </a:r>
            <a:r>
              <a:rPr lang="en-US" sz="3600" err="1">
                <a:ea typeface="+mn-lt"/>
                <a:cs typeface="+mn-lt"/>
              </a:rPr>
              <a:t>clf</a:t>
            </a:r>
            <a:r>
              <a:rPr lang="en-US" sz="3600">
                <a:ea typeface="+mn-lt"/>
                <a:cs typeface="+mn-lt"/>
              </a:rPr>
              <a:t>}:\n"</a:t>
            </a:r>
            <a:endParaRPr lang="en-US" sz="3600"/>
          </a:p>
          <a:p>
            <a:r>
              <a:rPr lang="en-US" sz="3600">
                <a:ea typeface="+mn-lt"/>
                <a:cs typeface="+mn-lt"/>
              </a:rPr>
              <a:t>    f"{</a:t>
            </a:r>
            <a:r>
              <a:rPr lang="en-US" sz="3600" err="1">
                <a:ea typeface="+mn-lt"/>
                <a:cs typeface="+mn-lt"/>
              </a:rPr>
              <a:t>metrics.classification_report</a:t>
            </a:r>
            <a:r>
              <a:rPr lang="en-US" sz="3600">
                <a:ea typeface="+mn-lt"/>
                <a:cs typeface="+mn-lt"/>
              </a:rPr>
              <a:t>(</a:t>
            </a:r>
            <a:r>
              <a:rPr lang="en-US" sz="3600" err="1">
                <a:ea typeface="+mn-lt"/>
                <a:cs typeface="+mn-lt"/>
              </a:rPr>
              <a:t>y_test</a:t>
            </a:r>
            <a:r>
              <a:rPr lang="en-US" sz="3600">
                <a:ea typeface="+mn-lt"/>
                <a:cs typeface="+mn-lt"/>
              </a:rPr>
              <a:t>, predicted)}\n"</a:t>
            </a:r>
          </a:p>
          <a:p>
            <a:endParaRPr lang="en-US" sz="6600"/>
          </a:p>
          <a:p>
            <a:endParaRPr lang="en-US" sz="2000">
              <a:ea typeface="+mn-lt"/>
              <a:cs typeface="+mn-lt"/>
            </a:endParaRPr>
          </a:p>
          <a:p>
            <a:endParaRPr lang="en-US"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52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986288" y="1719533"/>
            <a:ext cx="9371161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ea typeface="+mn-lt"/>
                <a:cs typeface="+mn-lt"/>
              </a:rPr>
              <a:t>disp</a:t>
            </a:r>
            <a:r>
              <a:rPr lang="en-US" sz="3200">
                <a:ea typeface="+mn-lt"/>
                <a:cs typeface="+mn-lt"/>
              </a:rPr>
              <a:t> = </a:t>
            </a:r>
            <a:r>
              <a:rPr lang="en-US" sz="3200" err="1">
                <a:ea typeface="+mn-lt"/>
                <a:cs typeface="+mn-lt"/>
              </a:rPr>
              <a:t>metrics.ConfusionMatrixDisplay.from_predictions</a:t>
            </a:r>
            <a:r>
              <a:rPr lang="en-US" sz="3200">
                <a:ea typeface="+mn-lt"/>
                <a:cs typeface="+mn-lt"/>
              </a:rPr>
              <a:t>(</a:t>
            </a:r>
            <a:r>
              <a:rPr lang="en-US" sz="3200" err="1">
                <a:ea typeface="+mn-lt"/>
                <a:cs typeface="+mn-lt"/>
              </a:rPr>
              <a:t>y_test</a:t>
            </a:r>
            <a:r>
              <a:rPr lang="en-US" sz="3200">
                <a:ea typeface="+mn-lt"/>
                <a:cs typeface="+mn-lt"/>
              </a:rPr>
              <a:t>, predicted)</a:t>
            </a:r>
            <a:endParaRPr lang="pt-BR" sz="3200"/>
          </a:p>
          <a:p>
            <a:r>
              <a:rPr lang="en-US" sz="3200">
                <a:ea typeface="+mn-lt"/>
                <a:cs typeface="+mn-lt"/>
              </a:rPr>
              <a:t>disp.figure_.</a:t>
            </a:r>
            <a:r>
              <a:rPr lang="en-US" sz="3200" err="1">
                <a:ea typeface="+mn-lt"/>
                <a:cs typeface="+mn-lt"/>
              </a:rPr>
              <a:t>suptitle</a:t>
            </a:r>
            <a:r>
              <a:rPr lang="en-US" sz="3200">
                <a:ea typeface="+mn-lt"/>
                <a:cs typeface="+mn-lt"/>
              </a:rPr>
              <a:t>("Confusion Matrix")</a:t>
            </a:r>
            <a:endParaRPr lang="en-US" sz="3200"/>
          </a:p>
          <a:p>
            <a:r>
              <a:rPr lang="en-US" sz="3200">
                <a:ea typeface="+mn-lt"/>
                <a:cs typeface="+mn-lt"/>
              </a:rPr>
              <a:t>print(</a:t>
            </a:r>
            <a:r>
              <a:rPr lang="en-US" sz="3200" err="1">
                <a:ea typeface="+mn-lt"/>
                <a:cs typeface="+mn-lt"/>
              </a:rPr>
              <a:t>f"Confusion</a:t>
            </a:r>
            <a:r>
              <a:rPr lang="en-US" sz="3200">
                <a:ea typeface="+mn-lt"/>
                <a:cs typeface="+mn-lt"/>
              </a:rPr>
              <a:t> matrix:\n{</a:t>
            </a:r>
            <a:r>
              <a:rPr lang="en-US" sz="3200" err="1">
                <a:ea typeface="+mn-lt"/>
                <a:cs typeface="+mn-lt"/>
              </a:rPr>
              <a:t>disp.confusion_matrix</a:t>
            </a:r>
            <a:r>
              <a:rPr lang="en-US" sz="3200">
                <a:ea typeface="+mn-lt"/>
                <a:cs typeface="+mn-lt"/>
              </a:rPr>
              <a:t>}")</a:t>
            </a:r>
            <a:endParaRPr lang="en-US" sz="3200"/>
          </a:p>
          <a:p>
            <a:br>
              <a:rPr lang="en-US"/>
            </a:br>
            <a:endParaRPr lang="en-US" sz="4800"/>
          </a:p>
          <a:p>
            <a:r>
              <a:rPr lang="en-US" sz="3200" err="1">
                <a:ea typeface="+mn-lt"/>
                <a:cs typeface="+mn-lt"/>
              </a:rPr>
              <a:t>plt.show</a:t>
            </a:r>
            <a:r>
              <a:rPr lang="en-US" sz="3200">
                <a:ea typeface="+mn-lt"/>
                <a:cs typeface="+mn-lt"/>
              </a:rPr>
              <a:t>()</a:t>
            </a:r>
            <a:endParaRPr lang="en-US" sz="3200"/>
          </a:p>
          <a:p>
            <a:endParaRPr lang="en-US" sz="8000">
              <a:ea typeface="+mn-lt"/>
              <a:cs typeface="+mn-lt"/>
            </a:endParaRPr>
          </a:p>
          <a:p>
            <a:endParaRPr lang="en-US" sz="9600"/>
          </a:p>
          <a:p>
            <a:endParaRPr lang="en-US" sz="2000">
              <a:ea typeface="+mn-lt"/>
              <a:cs typeface="+mn-lt"/>
            </a:endParaRPr>
          </a:p>
          <a:p>
            <a:endParaRPr lang="en-US"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5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1086929" y="468703"/>
            <a:ext cx="9371161" cy="10372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# </a:t>
            </a:r>
            <a:r>
              <a:rPr lang="en-US" err="1">
                <a:ea typeface="+mn-lt"/>
                <a:cs typeface="+mn-lt"/>
              </a:rPr>
              <a:t>colocar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matriz</a:t>
            </a:r>
            <a:r>
              <a:rPr lang="en-US">
                <a:ea typeface="+mn-lt"/>
                <a:cs typeface="+mn-lt"/>
              </a:rPr>
              <a:t> a </a:t>
            </a:r>
            <a:r>
              <a:rPr lang="en-US" err="1">
                <a:ea typeface="+mn-lt"/>
                <a:cs typeface="+mn-lt"/>
              </a:rPr>
              <a:t>tabela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treino</a:t>
            </a:r>
            <a:r>
              <a:rPr lang="en-US">
                <a:ea typeface="+mn-lt"/>
                <a:cs typeface="+mn-lt"/>
              </a:rPr>
              <a:t> e teste</a:t>
            </a:r>
            <a:endParaRPr lang="pt-BR"/>
          </a:p>
          <a:p>
            <a:r>
              <a:rPr lang="en-US" err="1">
                <a:ea typeface="+mn-lt"/>
                <a:cs typeface="+mn-lt"/>
              </a:rPr>
              <a:t>y_true</a:t>
            </a:r>
            <a:r>
              <a:rPr lang="en-US">
                <a:ea typeface="+mn-lt"/>
                <a:cs typeface="+mn-lt"/>
              </a:rPr>
              <a:t> = []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y_pred</a:t>
            </a:r>
            <a:r>
              <a:rPr lang="en-US">
                <a:ea typeface="+mn-lt"/>
                <a:cs typeface="+mn-lt"/>
              </a:rPr>
              <a:t> = []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cm = </a:t>
            </a:r>
            <a:r>
              <a:rPr lang="en-US" err="1">
                <a:ea typeface="+mn-lt"/>
                <a:cs typeface="+mn-lt"/>
              </a:rPr>
              <a:t>disp.confusion_matrix</a:t>
            </a:r>
            <a:endParaRPr lang="en-US"/>
          </a:p>
          <a:p>
            <a:br>
              <a:rPr lang="en-US"/>
            </a:br>
            <a:endParaRPr lang="en-US" sz="3200"/>
          </a:p>
          <a:p>
            <a:r>
              <a:rPr lang="en-US">
                <a:ea typeface="+mn-lt"/>
                <a:cs typeface="+mn-lt"/>
              </a:rPr>
              <a:t># Para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celula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colocar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classificacao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acordo</a:t>
            </a:r>
            <a:r>
              <a:rPr lang="en-US">
                <a:ea typeface="+mn-lt"/>
                <a:cs typeface="+mn-lt"/>
              </a:rPr>
              <a:t> com a </a:t>
            </a:r>
            <a:r>
              <a:rPr lang="en-US" err="1">
                <a:ea typeface="+mn-lt"/>
                <a:cs typeface="+mn-lt"/>
              </a:rPr>
              <a:t>acuracia</a:t>
            </a:r>
            <a:r>
              <a:rPr lang="en-US">
                <a:ea typeface="+mn-lt"/>
                <a:cs typeface="+mn-lt"/>
              </a:rPr>
              <a:t> de predicao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for </a:t>
            </a:r>
            <a:r>
              <a:rPr lang="en-US" err="1">
                <a:ea typeface="+mn-lt"/>
                <a:cs typeface="+mn-lt"/>
              </a:rPr>
              <a:t>gt</a:t>
            </a:r>
            <a:r>
              <a:rPr lang="en-US">
                <a:ea typeface="+mn-lt"/>
                <a:cs typeface="+mn-lt"/>
              </a:rPr>
              <a:t> in range(</a:t>
            </a:r>
            <a:r>
              <a:rPr lang="en-US" err="1">
                <a:ea typeface="+mn-lt"/>
                <a:cs typeface="+mn-lt"/>
              </a:rPr>
              <a:t>len</a:t>
            </a:r>
            <a:r>
              <a:rPr lang="en-US">
                <a:ea typeface="+mn-lt"/>
                <a:cs typeface="+mn-lt"/>
              </a:rPr>
              <a:t>(cm)):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for pred in range(</a:t>
            </a:r>
            <a:r>
              <a:rPr lang="en-US" err="1">
                <a:ea typeface="+mn-lt"/>
                <a:cs typeface="+mn-lt"/>
              </a:rPr>
              <a:t>len</a:t>
            </a:r>
            <a:r>
              <a:rPr lang="en-US">
                <a:ea typeface="+mn-lt"/>
                <a:cs typeface="+mn-lt"/>
              </a:rPr>
              <a:t>(cm)):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y_true += [gt] * cm[gt][pred]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y_pred += [pred] * cm[gt][pred]</a:t>
            </a:r>
            <a:endParaRPr lang="pt-BR"/>
          </a:p>
          <a:p>
            <a:br>
              <a:rPr lang="en-US"/>
            </a:br>
            <a:endParaRPr lang="en-US" sz="3200"/>
          </a:p>
          <a:p>
            <a:r>
              <a:rPr lang="en-US">
                <a:ea typeface="+mn-lt"/>
                <a:cs typeface="+mn-lt"/>
              </a:rPr>
              <a:t>print(</a:t>
            </a:r>
          </a:p>
          <a:p>
            <a:r>
              <a:rPr lang="en-US">
                <a:ea typeface="+mn-lt"/>
                <a:cs typeface="+mn-lt"/>
              </a:rPr>
              <a:t>    "</a:t>
            </a:r>
            <a:r>
              <a:rPr lang="en-US" err="1">
                <a:ea typeface="+mn-lt"/>
                <a:cs typeface="+mn-lt"/>
              </a:rPr>
              <a:t>Classificaco</a:t>
            </a:r>
            <a:r>
              <a:rPr lang="en-US">
                <a:ea typeface="+mn-lt"/>
                <a:cs typeface="+mn-lt"/>
              </a:rPr>
              <a:t> report </a:t>
            </a:r>
            <a:r>
              <a:rPr lang="en-US" err="1">
                <a:ea typeface="+mn-lt"/>
                <a:cs typeface="+mn-lt"/>
              </a:rPr>
              <a:t>recriada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atraves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matriz</a:t>
            </a:r>
            <a:r>
              <a:rPr lang="en-US">
                <a:ea typeface="+mn-lt"/>
                <a:cs typeface="+mn-lt"/>
              </a:rPr>
              <a:t> de confusao :\n"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f"{</a:t>
            </a:r>
            <a:r>
              <a:rPr lang="en-US" err="1">
                <a:ea typeface="+mn-lt"/>
                <a:cs typeface="+mn-lt"/>
              </a:rPr>
              <a:t>metrics.classification_report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y_true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y_pred</a:t>
            </a:r>
            <a:r>
              <a:rPr lang="en-US">
                <a:ea typeface="+mn-lt"/>
                <a:cs typeface="+mn-lt"/>
              </a:rPr>
              <a:t>)}\n"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 sz="4800"/>
          </a:p>
          <a:p>
            <a:endParaRPr lang="en-US" sz="8000">
              <a:ea typeface="+mn-lt"/>
              <a:cs typeface="+mn-lt"/>
            </a:endParaRPr>
          </a:p>
          <a:p>
            <a:endParaRPr lang="en-US" sz="9600"/>
          </a:p>
          <a:p>
            <a:endParaRPr lang="en-US" sz="2000">
              <a:ea typeface="+mn-lt"/>
              <a:cs typeface="+mn-lt"/>
            </a:endParaRPr>
          </a:p>
          <a:p>
            <a:endParaRPr lang="en-US"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64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5D6A943-9C67-4194-3B28-C3A5D3E62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075" y="1795402"/>
            <a:ext cx="4133850" cy="40195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0451F95-33FB-615C-F0BD-F7C10B4B3411}"/>
              </a:ext>
            </a:extLst>
          </p:cNvPr>
          <p:cNvSpPr>
            <a:spLocks noGrp="1"/>
          </p:cNvSpPr>
          <p:nvPr/>
        </p:nvSpPr>
        <p:spPr>
          <a:xfrm>
            <a:off x="855312" y="905283"/>
            <a:ext cx="9144000" cy="342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/>
            </a:br>
            <a:r>
              <a:rPr lang="pt-BR"/>
              <a:t>Chamada</a:t>
            </a:r>
          </a:p>
        </p:txBody>
      </p:sp>
    </p:spTree>
    <p:extLst>
      <p:ext uri="{BB962C8B-B14F-4D97-AF65-F5344CB8AC3E}">
        <p14:creationId xmlns:p14="http://schemas.microsoft.com/office/powerpoint/2010/main" val="6256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 descr="Forma, Seta&#10;&#10;Descrição gerada automaticamente">
            <a:extLst>
              <a:ext uri="{FF2B5EF4-FFF2-40B4-BE49-F238E27FC236}">
                <a16:creationId xmlns:a16="http://schemas.microsoft.com/office/drawing/2014/main" id="{5A9B8726-4744-1DD3-F239-8A136E24B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457" y="242558"/>
            <a:ext cx="8508519" cy="63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E983129E-5DC5-7190-48C7-ACE323A6E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0" y="1204913"/>
            <a:ext cx="4305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2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43D12D1-4117-D8EE-BDA5-CCA356154624}"/>
              </a:ext>
            </a:extLst>
          </p:cNvPr>
          <p:cNvSpPr txBox="1"/>
          <p:nvPr/>
        </p:nvSpPr>
        <p:spPr>
          <a:xfrm>
            <a:off x="986287" y="1245079"/>
            <a:ext cx="10564483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/>
                <a:cs typeface="Courier New"/>
              </a:rPr>
              <a:t>from </a:t>
            </a:r>
            <a:r>
              <a:rPr lang="en-US" sz="2000" b="1" err="1">
                <a:latin typeface="Courier New"/>
                <a:cs typeface="Courier New"/>
              </a:rPr>
              <a:t>sklearn.datasets</a:t>
            </a:r>
            <a:r>
              <a:rPr lang="en-US" sz="2000" b="1">
                <a:latin typeface="Courier New"/>
                <a:cs typeface="Courier New"/>
              </a:rPr>
              <a:t> import </a:t>
            </a:r>
            <a:r>
              <a:rPr lang="en-US" sz="2000" b="1" err="1">
                <a:latin typeface="Courier New"/>
                <a:cs typeface="Courier New"/>
              </a:rPr>
              <a:t>load_digits</a:t>
            </a:r>
            <a:endParaRPr lang="en-US" sz="2000" b="1">
              <a:latin typeface="Courier New"/>
              <a:cs typeface="Courier New"/>
            </a:endParaRPr>
          </a:p>
          <a:p>
            <a:br>
              <a:rPr lang="en-US" sz="2000" b="1">
                <a:latin typeface="Courier New"/>
                <a:cs typeface="Courier New"/>
              </a:rPr>
            </a:br>
            <a:r>
              <a:rPr lang="en-US" sz="2000" b="1">
                <a:latin typeface="Courier New"/>
                <a:cs typeface="Courier New"/>
              </a:rPr>
              <a:t># Load data</a:t>
            </a:r>
          </a:p>
          <a:p>
            <a:r>
              <a:rPr lang="en-US" sz="2000" b="1">
                <a:latin typeface="Courier New"/>
                <a:cs typeface="Courier New"/>
              </a:rPr>
              <a:t>digits = </a:t>
            </a:r>
            <a:r>
              <a:rPr lang="en-US" sz="2000" b="1" err="1">
                <a:latin typeface="Courier New"/>
                <a:cs typeface="Courier New"/>
              </a:rPr>
              <a:t>load_digits</a:t>
            </a:r>
            <a:r>
              <a:rPr lang="en-US" sz="2000" b="1">
                <a:latin typeface="Courier New"/>
                <a:cs typeface="Courier New"/>
              </a:rPr>
              <a:t>()</a:t>
            </a:r>
          </a:p>
          <a:p>
            <a:r>
              <a:rPr lang="en-US" sz="2000" b="1">
                <a:latin typeface="Courier New"/>
                <a:cs typeface="Courier New"/>
              </a:rPr>
              <a:t>X = </a:t>
            </a:r>
            <a:r>
              <a:rPr lang="en-US" sz="2000" b="1" err="1">
                <a:latin typeface="Courier New"/>
                <a:cs typeface="Courier New"/>
              </a:rPr>
              <a:t>digits.images</a:t>
            </a:r>
            <a:endParaRPr lang="en-US" sz="2000" b="1">
              <a:latin typeface="Courier New"/>
              <a:cs typeface="Courier New"/>
            </a:endParaRPr>
          </a:p>
          <a:p>
            <a:r>
              <a:rPr lang="en-US" sz="2000" b="1">
                <a:latin typeface="Courier New"/>
                <a:cs typeface="Courier New"/>
              </a:rPr>
              <a:t>y = </a:t>
            </a:r>
            <a:r>
              <a:rPr lang="en-US" sz="2000" b="1" err="1">
                <a:latin typeface="Courier New"/>
                <a:cs typeface="Courier New"/>
              </a:rPr>
              <a:t>digits.target</a:t>
            </a:r>
            <a:endParaRPr lang="en-US" sz="2000" b="1">
              <a:latin typeface="Courier New"/>
              <a:cs typeface="Courier New"/>
            </a:endParaRPr>
          </a:p>
          <a:p>
            <a:br>
              <a:rPr lang="en-US" sz="2000" b="1">
                <a:latin typeface="Courier New"/>
                <a:cs typeface="Courier New"/>
              </a:rPr>
            </a:br>
            <a:r>
              <a:rPr lang="en-US" sz="2000" b="1">
                <a:latin typeface="Courier New"/>
                <a:cs typeface="Courier New"/>
              </a:rPr>
              <a:t>_, axes = </a:t>
            </a:r>
            <a:r>
              <a:rPr lang="en-US" sz="2000" b="1" err="1">
                <a:latin typeface="Courier New"/>
                <a:cs typeface="Courier New"/>
              </a:rPr>
              <a:t>plt.subplots</a:t>
            </a:r>
            <a:r>
              <a:rPr lang="en-US" sz="2000" b="1">
                <a:latin typeface="Courier New"/>
                <a:cs typeface="Courier New"/>
              </a:rPr>
              <a:t>(2, 5, </a:t>
            </a:r>
            <a:r>
              <a:rPr lang="en-US" sz="2000" b="1" err="1">
                <a:latin typeface="Courier New"/>
                <a:cs typeface="Courier New"/>
              </a:rPr>
              <a:t>figsize</a:t>
            </a:r>
            <a:r>
              <a:rPr lang="en-US" sz="2000" b="1">
                <a:latin typeface="Courier New"/>
                <a:cs typeface="Courier New"/>
              </a:rPr>
              <a:t>=(10, 5))</a:t>
            </a:r>
          </a:p>
          <a:p>
            <a:r>
              <a:rPr lang="en-US" sz="2000" b="1">
                <a:latin typeface="Courier New"/>
                <a:cs typeface="Courier New"/>
              </a:rPr>
              <a:t>axes = </a:t>
            </a:r>
            <a:r>
              <a:rPr lang="en-US" sz="2000" b="1" err="1">
                <a:latin typeface="Courier New"/>
                <a:cs typeface="Courier New"/>
              </a:rPr>
              <a:t>axes.ravel</a:t>
            </a:r>
            <a:r>
              <a:rPr lang="en-US" sz="2000" b="1">
                <a:latin typeface="Courier New"/>
                <a:cs typeface="Courier New"/>
              </a:rPr>
              <a:t>()</a:t>
            </a:r>
          </a:p>
          <a:p>
            <a:r>
              <a:rPr lang="en-US" sz="2000" b="1">
                <a:latin typeface="Courier New"/>
                <a:cs typeface="Courier New"/>
              </a:rPr>
              <a:t>for ax, image, label in zip(axes, </a:t>
            </a:r>
            <a:r>
              <a:rPr lang="en-US" sz="2000" b="1" err="1">
                <a:latin typeface="Courier New"/>
                <a:cs typeface="Courier New"/>
              </a:rPr>
              <a:t>digits.images</a:t>
            </a:r>
            <a:r>
              <a:rPr lang="en-US" sz="2000" b="1">
                <a:latin typeface="Courier New"/>
                <a:cs typeface="Courier New"/>
              </a:rPr>
              <a:t>, </a:t>
            </a:r>
            <a:r>
              <a:rPr lang="en-US" sz="2000" b="1" err="1">
                <a:latin typeface="Courier New"/>
                <a:cs typeface="Courier New"/>
              </a:rPr>
              <a:t>digits.target</a:t>
            </a:r>
            <a:r>
              <a:rPr lang="en-US" sz="2000" b="1">
                <a:latin typeface="Courier New"/>
                <a:cs typeface="Courier New"/>
              </a:rPr>
              <a:t>):</a:t>
            </a:r>
          </a:p>
          <a:p>
            <a:r>
              <a:rPr lang="en-US" sz="2000" b="1">
                <a:latin typeface="Courier New"/>
                <a:cs typeface="Courier New"/>
              </a:rPr>
              <a:t>    </a:t>
            </a:r>
            <a:r>
              <a:rPr lang="en-US" sz="2000" b="1" err="1">
                <a:latin typeface="Courier New"/>
                <a:cs typeface="Courier New"/>
              </a:rPr>
              <a:t>ax.imshow</a:t>
            </a:r>
            <a:r>
              <a:rPr lang="en-US" sz="2000" b="1">
                <a:latin typeface="Courier New"/>
                <a:cs typeface="Courier New"/>
              </a:rPr>
              <a:t>(image, </a:t>
            </a:r>
            <a:r>
              <a:rPr lang="en-US" sz="2000" b="1" err="1">
                <a:latin typeface="Courier New"/>
                <a:cs typeface="Courier New"/>
              </a:rPr>
              <a:t>cmap</a:t>
            </a:r>
            <a:r>
              <a:rPr lang="en-US" sz="2000" b="1">
                <a:latin typeface="Courier New"/>
                <a:cs typeface="Courier New"/>
              </a:rPr>
              <a:t>=</a:t>
            </a:r>
            <a:r>
              <a:rPr lang="en-US" sz="2000" b="1" err="1">
                <a:latin typeface="Courier New"/>
                <a:cs typeface="Courier New"/>
              </a:rPr>
              <a:t>plt.cm.gray_r</a:t>
            </a:r>
            <a:r>
              <a:rPr lang="en-US" sz="2000" b="1">
                <a:latin typeface="Courier New"/>
                <a:cs typeface="Courier New"/>
              </a:rPr>
              <a:t>, interpolation="nearest")</a:t>
            </a:r>
          </a:p>
          <a:p>
            <a:r>
              <a:rPr lang="en-US" sz="2000" b="1">
                <a:latin typeface="Courier New"/>
                <a:cs typeface="Courier New"/>
              </a:rPr>
              <a:t>    </a:t>
            </a:r>
            <a:r>
              <a:rPr lang="en-US" sz="2000" b="1" err="1">
                <a:latin typeface="Courier New"/>
                <a:cs typeface="Courier New"/>
              </a:rPr>
              <a:t>ax.set_title</a:t>
            </a:r>
            <a:r>
              <a:rPr lang="en-US" sz="2000" b="1">
                <a:latin typeface="Courier New"/>
                <a:cs typeface="Courier New"/>
              </a:rPr>
              <a:t>("Training: %</a:t>
            </a:r>
            <a:r>
              <a:rPr lang="en-US" sz="2000" b="1" err="1">
                <a:latin typeface="Courier New"/>
                <a:cs typeface="Courier New"/>
              </a:rPr>
              <a:t>i</a:t>
            </a:r>
            <a:r>
              <a:rPr lang="en-US" sz="2000" b="1">
                <a:latin typeface="Courier New"/>
                <a:cs typeface="Courier New"/>
              </a:rPr>
              <a:t>" % label)</a:t>
            </a:r>
          </a:p>
          <a:p>
            <a:r>
              <a:rPr lang="en-US" sz="2000" b="1">
                <a:latin typeface="Courier New"/>
                <a:cs typeface="Courier New"/>
              </a:rPr>
              <a:t>    </a:t>
            </a:r>
            <a:r>
              <a:rPr lang="en-US" sz="2000" b="1" err="1">
                <a:latin typeface="Courier New"/>
                <a:cs typeface="Courier New"/>
              </a:rPr>
              <a:t>plt.subplots_adjust</a:t>
            </a:r>
            <a:r>
              <a:rPr lang="en-US" sz="2000" b="1">
                <a:latin typeface="Courier New"/>
                <a:cs typeface="Courier New"/>
              </a:rPr>
              <a:t>(</a:t>
            </a:r>
            <a:r>
              <a:rPr lang="en-US" sz="2000" b="1" err="1">
                <a:latin typeface="Courier New"/>
                <a:cs typeface="Courier New"/>
              </a:rPr>
              <a:t>wspace</a:t>
            </a:r>
            <a:r>
              <a:rPr lang="en-US" sz="2000" b="1">
                <a:latin typeface="Courier New"/>
                <a:cs typeface="Courier New"/>
              </a:rPr>
              <a:t>=0.5)</a:t>
            </a:r>
          </a:p>
          <a:p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785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 descr="Hora de Codar | Cursos e tutoriais de programação">
            <a:extLst>
              <a:ext uri="{FF2B5EF4-FFF2-40B4-BE49-F238E27FC236}">
                <a16:creationId xmlns:a16="http://schemas.microsoft.com/office/drawing/2014/main" id="{FAE73A1F-984F-A6A8-013E-8B16991A7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" y="1660190"/>
            <a:ext cx="10917381" cy="35895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F688A8-25AC-27E0-3AE8-43B29535195E}"/>
              </a:ext>
            </a:extLst>
          </p:cNvPr>
          <p:cNvSpPr txBox="1"/>
          <p:nvPr/>
        </p:nvSpPr>
        <p:spPr>
          <a:xfrm>
            <a:off x="3840388" y="4590297"/>
            <a:ext cx="4971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Reconhedimento</a:t>
            </a:r>
            <a:r>
              <a:rPr lang="pt-BR"/>
              <a:t>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13077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EC843A48-D726-33F9-3367-69BD71734386}"/>
              </a:ext>
            </a:extLst>
          </p:cNvPr>
          <p:cNvSpPr txBox="1"/>
          <p:nvPr/>
        </p:nvSpPr>
        <p:spPr>
          <a:xfrm>
            <a:off x="569344" y="1719532"/>
            <a:ext cx="11297726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# </a:t>
            </a:r>
            <a:r>
              <a:rPr lang="en-US" sz="2800" err="1">
                <a:ea typeface="+mn-lt"/>
                <a:cs typeface="+mn-lt"/>
              </a:rPr>
              <a:t>Bibiloteca</a:t>
            </a:r>
            <a:r>
              <a:rPr lang="en-US" sz="2800">
                <a:ea typeface="+mn-lt"/>
                <a:cs typeface="+mn-lt"/>
              </a:rPr>
              <a:t> Standard </a:t>
            </a:r>
            <a:r>
              <a:rPr lang="en-US" sz="2800" err="1">
                <a:ea typeface="+mn-lt"/>
                <a:cs typeface="+mn-lt"/>
              </a:rPr>
              <a:t>Cientifica</a:t>
            </a:r>
            <a:r>
              <a:rPr lang="en-US" sz="2800">
                <a:ea typeface="+mn-lt"/>
                <a:cs typeface="+mn-lt"/>
              </a:rPr>
              <a:t> de Python </a:t>
            </a:r>
            <a:endParaRPr lang="pt-BR" sz="2800"/>
          </a:p>
          <a:p>
            <a:r>
              <a:rPr lang="en-US" sz="2800">
                <a:ea typeface="+mn-lt"/>
                <a:cs typeface="+mn-lt"/>
              </a:rPr>
              <a:t>import </a:t>
            </a:r>
            <a:r>
              <a:rPr lang="en-US" sz="2800" err="1">
                <a:ea typeface="+mn-lt"/>
                <a:cs typeface="+mn-lt"/>
              </a:rPr>
              <a:t>matplotlib.pyplot</a:t>
            </a:r>
            <a:r>
              <a:rPr lang="en-US" sz="2800">
                <a:ea typeface="+mn-lt"/>
                <a:cs typeface="+mn-lt"/>
              </a:rPr>
              <a:t> as </a:t>
            </a:r>
            <a:r>
              <a:rPr lang="en-US" sz="2800" err="1">
                <a:ea typeface="+mn-lt"/>
                <a:cs typeface="+mn-lt"/>
              </a:rPr>
              <a:t>plt</a:t>
            </a:r>
            <a:endParaRPr lang="en-US" sz="2800">
              <a:ea typeface="+mn-lt"/>
              <a:cs typeface="+mn-lt"/>
            </a:endParaRPr>
          </a:p>
          <a:p>
            <a:br>
              <a:rPr lang="en-US"/>
            </a:br>
            <a:endParaRPr lang="en-US" sz="2800"/>
          </a:p>
          <a:p>
            <a:r>
              <a:rPr lang="en-US" sz="2800">
                <a:ea typeface="+mn-lt"/>
                <a:cs typeface="+mn-lt"/>
              </a:rPr>
              <a:t># Import datasets, </a:t>
            </a:r>
            <a:r>
              <a:rPr lang="en-US" sz="2800" err="1">
                <a:ea typeface="+mn-lt"/>
                <a:cs typeface="+mn-lt"/>
              </a:rPr>
              <a:t>classificadores</a:t>
            </a:r>
            <a:r>
              <a:rPr lang="en-US" sz="280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metricas</a:t>
            </a:r>
            <a:r>
              <a:rPr lang="en-US" sz="2800">
                <a:ea typeface="+mn-lt"/>
                <a:cs typeface="+mn-lt"/>
              </a:rPr>
              <a:t> de performance 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from </a:t>
            </a:r>
            <a:r>
              <a:rPr lang="en-US" sz="2800" err="1">
                <a:ea typeface="+mn-lt"/>
                <a:cs typeface="+mn-lt"/>
              </a:rPr>
              <a:t>sklearn</a:t>
            </a:r>
            <a:r>
              <a:rPr lang="en-US" sz="2800">
                <a:ea typeface="+mn-lt"/>
                <a:cs typeface="+mn-lt"/>
              </a:rPr>
              <a:t> import datasets, metrics, </a:t>
            </a:r>
            <a:r>
              <a:rPr lang="en-US" sz="2800" err="1">
                <a:ea typeface="+mn-lt"/>
                <a:cs typeface="+mn-lt"/>
              </a:rPr>
              <a:t>svm</a:t>
            </a:r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from </a:t>
            </a:r>
            <a:r>
              <a:rPr lang="en-US" sz="2800" err="1">
                <a:ea typeface="+mn-lt"/>
                <a:cs typeface="+mn-lt"/>
              </a:rPr>
              <a:t>sklearn.model_selection</a:t>
            </a:r>
            <a:r>
              <a:rPr lang="en-US" sz="2800">
                <a:ea typeface="+mn-lt"/>
                <a:cs typeface="+mn-lt"/>
              </a:rPr>
              <a:t> import </a:t>
            </a:r>
            <a:r>
              <a:rPr lang="en-US" sz="2800" err="1">
                <a:ea typeface="+mn-lt"/>
                <a:cs typeface="+mn-lt"/>
              </a:rPr>
              <a:t>train_test_split</a:t>
            </a:r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  <a:cs typeface="Courier New"/>
            </a:endParaRP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52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1086929" y="1705156"/>
            <a:ext cx="937116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digits = </a:t>
            </a:r>
            <a:r>
              <a:rPr lang="en-US" err="1">
                <a:latin typeface="Courier New"/>
                <a:cs typeface="Courier New"/>
              </a:rPr>
              <a:t>datasets.load_digits</a:t>
            </a:r>
            <a:r>
              <a:rPr lang="en-US">
                <a:latin typeface="Courier New"/>
                <a:cs typeface="Courier New"/>
              </a:rPr>
              <a:t>()</a:t>
            </a:r>
          </a:p>
          <a:p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_, axes = </a:t>
            </a:r>
            <a:r>
              <a:rPr lang="en-US" err="1">
                <a:latin typeface="Courier New"/>
                <a:cs typeface="Courier New"/>
              </a:rPr>
              <a:t>plt.subplots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nrows</a:t>
            </a:r>
            <a:r>
              <a:rPr lang="en-US">
                <a:latin typeface="Courier New"/>
                <a:cs typeface="Courier New"/>
              </a:rPr>
              <a:t>=1, </a:t>
            </a:r>
            <a:r>
              <a:rPr lang="en-US" err="1">
                <a:latin typeface="Courier New"/>
                <a:cs typeface="Courier New"/>
              </a:rPr>
              <a:t>ncols</a:t>
            </a:r>
            <a:r>
              <a:rPr lang="en-US">
                <a:latin typeface="Courier New"/>
                <a:cs typeface="Courier New"/>
              </a:rPr>
              <a:t>=4, </a:t>
            </a:r>
            <a:r>
              <a:rPr lang="en-US" err="1">
                <a:latin typeface="Courier New"/>
                <a:cs typeface="Courier New"/>
              </a:rPr>
              <a:t>figsize</a:t>
            </a:r>
            <a:r>
              <a:rPr lang="en-US">
                <a:latin typeface="Courier New"/>
                <a:cs typeface="Courier New"/>
              </a:rPr>
              <a:t>=(10, 3))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ourier New"/>
              </a:rPr>
              <a:t>for ax, image, label in zip(axes, </a:t>
            </a:r>
            <a:r>
              <a:rPr lang="en-US" err="1">
                <a:latin typeface="Courier New"/>
                <a:cs typeface="Courier New"/>
              </a:rPr>
              <a:t>digits.images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 err="1">
                <a:latin typeface="Courier New"/>
                <a:cs typeface="Courier New"/>
              </a:rPr>
              <a:t>digits.target</a:t>
            </a:r>
            <a:r>
              <a:rPr lang="en-US">
                <a:latin typeface="Courier New"/>
                <a:cs typeface="Courier New"/>
              </a:rPr>
              <a:t>):</a:t>
            </a:r>
          </a:p>
          <a:p>
            <a:r>
              <a:rPr lang="en-US">
                <a:latin typeface="Courier New"/>
                <a:cs typeface="Courier New"/>
              </a:rPr>
              <a:t>    </a:t>
            </a:r>
            <a:r>
              <a:rPr lang="en-US" err="1">
                <a:latin typeface="Courier New"/>
                <a:cs typeface="Courier New"/>
              </a:rPr>
              <a:t>ax.set_axis_off</a:t>
            </a:r>
            <a:r>
              <a:rPr lang="en-US">
                <a:latin typeface="Courier New"/>
                <a:cs typeface="Courier New"/>
              </a:rPr>
              <a:t>()</a:t>
            </a:r>
          </a:p>
          <a:p>
            <a:r>
              <a:rPr lang="en-US">
                <a:latin typeface="Courier New"/>
                <a:cs typeface="Courier New"/>
              </a:rPr>
              <a:t>    </a:t>
            </a:r>
            <a:r>
              <a:rPr lang="en-US" err="1">
                <a:latin typeface="Courier New"/>
                <a:cs typeface="Courier New"/>
              </a:rPr>
              <a:t>ax.imshow</a:t>
            </a:r>
            <a:r>
              <a:rPr lang="en-US">
                <a:latin typeface="Courier New"/>
                <a:cs typeface="Courier New"/>
              </a:rPr>
              <a:t>(image, </a:t>
            </a:r>
            <a:r>
              <a:rPr lang="en-US" err="1">
                <a:latin typeface="Courier New"/>
                <a:cs typeface="Courier New"/>
              </a:rPr>
              <a:t>cmap</a:t>
            </a:r>
            <a:r>
              <a:rPr lang="en-US">
                <a:latin typeface="Courier New"/>
                <a:cs typeface="Courier New"/>
              </a:rPr>
              <a:t>=</a:t>
            </a:r>
            <a:r>
              <a:rPr lang="en-US" err="1">
                <a:latin typeface="Courier New"/>
                <a:cs typeface="Courier New"/>
              </a:rPr>
              <a:t>plt.cm.gray_r</a:t>
            </a:r>
            <a:r>
              <a:rPr lang="en-US">
                <a:latin typeface="Courier New"/>
                <a:cs typeface="Courier New"/>
              </a:rPr>
              <a:t>, interpolation="nearest")</a:t>
            </a:r>
          </a:p>
          <a:p>
            <a:r>
              <a:rPr lang="en-US">
                <a:latin typeface="Courier New"/>
                <a:cs typeface="Courier New"/>
              </a:rPr>
              <a:t>    </a:t>
            </a:r>
            <a:r>
              <a:rPr lang="en-US" err="1">
                <a:latin typeface="Courier New"/>
                <a:cs typeface="Courier New"/>
              </a:rPr>
              <a:t>ax.set_title</a:t>
            </a:r>
            <a:r>
              <a:rPr lang="en-US">
                <a:latin typeface="Courier New"/>
                <a:cs typeface="Courier New"/>
              </a:rPr>
              <a:t>("</a:t>
            </a:r>
            <a:r>
              <a:rPr lang="en-US" err="1">
                <a:latin typeface="Courier New"/>
                <a:cs typeface="Courier New"/>
              </a:rPr>
              <a:t>Treinando</a:t>
            </a:r>
            <a:r>
              <a:rPr lang="en-US">
                <a:latin typeface="Courier New"/>
                <a:cs typeface="Courier New"/>
              </a:rPr>
              <a:t>: %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" % label)</a:t>
            </a:r>
          </a:p>
          <a:p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695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135DB4-6CF9-A0DF-676C-BA88A4EB1352}"/>
              </a:ext>
            </a:extLst>
          </p:cNvPr>
          <p:cNvSpPr txBox="1"/>
          <p:nvPr/>
        </p:nvSpPr>
        <p:spPr>
          <a:xfrm>
            <a:off x="799382" y="540590"/>
            <a:ext cx="9371161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  <a:ea typeface="+mn-lt"/>
                <a:cs typeface="+mn-lt"/>
              </a:rPr>
              <a:t>#</a:t>
            </a:r>
            <a:r>
              <a:rPr lang="en-US" sz="2000">
                <a:ea typeface="+mn-lt"/>
                <a:cs typeface="+mn-lt"/>
              </a:rPr>
              <a:t> flatten das imagens</a:t>
            </a:r>
            <a:endParaRPr lang="pt-BR" sz="2000"/>
          </a:p>
          <a:p>
            <a:r>
              <a:rPr lang="en-US" sz="2000" err="1">
                <a:ea typeface="+mn-lt"/>
                <a:cs typeface="+mn-lt"/>
              </a:rPr>
              <a:t>n_samples</a:t>
            </a:r>
            <a:r>
              <a:rPr lang="en-US" sz="200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len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digits.images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data = </a:t>
            </a:r>
            <a:r>
              <a:rPr lang="en-US" sz="2000" err="1">
                <a:ea typeface="+mn-lt"/>
                <a:cs typeface="+mn-lt"/>
              </a:rPr>
              <a:t>digits.images.reshape</a:t>
            </a:r>
            <a:r>
              <a:rPr lang="en-US" sz="2000">
                <a:ea typeface="+mn-lt"/>
                <a:cs typeface="+mn-lt"/>
              </a:rPr>
              <a:t>((</a:t>
            </a:r>
            <a:r>
              <a:rPr lang="en-US" sz="2000" err="1">
                <a:ea typeface="+mn-lt"/>
                <a:cs typeface="+mn-lt"/>
              </a:rPr>
              <a:t>n_samples</a:t>
            </a:r>
            <a:r>
              <a:rPr lang="en-US" sz="2000">
                <a:ea typeface="+mn-lt"/>
                <a:cs typeface="+mn-lt"/>
              </a:rPr>
              <a:t>, -1))</a:t>
            </a:r>
            <a:endParaRPr lang="en-US" sz="2000"/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# Creando um </a:t>
            </a:r>
            <a:r>
              <a:rPr lang="en-US" sz="2000" err="1">
                <a:ea typeface="+mn-lt"/>
                <a:cs typeface="+mn-lt"/>
              </a:rPr>
              <a:t>classificador</a:t>
            </a:r>
            <a:endParaRPr lang="en-US" sz="2000" err="1"/>
          </a:p>
          <a:p>
            <a:r>
              <a:rPr lang="en-US" sz="2000" err="1">
                <a:ea typeface="+mn-lt"/>
                <a:cs typeface="+mn-lt"/>
              </a:rPr>
              <a:t>clf</a:t>
            </a:r>
            <a:r>
              <a:rPr lang="en-US" sz="200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svm.SVC</a:t>
            </a:r>
            <a:r>
              <a:rPr lang="en-US" sz="2000">
                <a:ea typeface="+mn-lt"/>
                <a:cs typeface="+mn-lt"/>
              </a:rPr>
              <a:t>(gamma=0.001)</a:t>
            </a:r>
            <a:endParaRPr lang="en-US" sz="2000"/>
          </a:p>
          <a:p>
            <a:br>
              <a:rPr lang="en-US" sz="2000"/>
            </a:br>
            <a:r>
              <a:rPr lang="en-US" sz="2000">
                <a:ea typeface="+mn-lt"/>
                <a:cs typeface="+mn-lt"/>
              </a:rPr>
              <a:t># Split data into 50% train and 50% test subsets</a:t>
            </a:r>
            <a:endParaRPr lang="en-US" sz="2000"/>
          </a:p>
          <a:p>
            <a:r>
              <a:rPr lang="en-US" sz="2000" err="1">
                <a:ea typeface="+mn-lt"/>
                <a:cs typeface="+mn-lt"/>
              </a:rPr>
              <a:t>X_train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X_test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y_train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y_test</a:t>
            </a:r>
            <a:r>
              <a:rPr lang="en-US" sz="200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train_test_split</a:t>
            </a:r>
            <a:r>
              <a:rPr lang="en-US" sz="2000">
                <a:ea typeface="+mn-lt"/>
                <a:cs typeface="+mn-lt"/>
              </a:rPr>
              <a:t>(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    data, </a:t>
            </a:r>
            <a:r>
              <a:rPr lang="en-US" sz="2000" err="1">
                <a:ea typeface="+mn-lt"/>
                <a:cs typeface="+mn-lt"/>
              </a:rPr>
              <a:t>digits.target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test_size</a:t>
            </a:r>
            <a:r>
              <a:rPr lang="en-US" sz="2000">
                <a:ea typeface="+mn-lt"/>
                <a:cs typeface="+mn-lt"/>
              </a:rPr>
              <a:t>=0.5, shuffle=False)</a:t>
            </a:r>
            <a:endParaRPr lang="en-US" sz="2000"/>
          </a:p>
          <a:p>
            <a:br>
              <a:rPr lang="en-US" sz="2000"/>
            </a:br>
            <a:r>
              <a:rPr lang="en-US" sz="2000">
                <a:ea typeface="+mn-lt"/>
                <a:cs typeface="+mn-lt"/>
              </a:rPr>
              <a:t># Learn 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 digits e </a:t>
            </a:r>
            <a:r>
              <a:rPr lang="en-US" sz="2000" err="1">
                <a:ea typeface="+mn-lt"/>
                <a:cs typeface="+mn-lt"/>
              </a:rPr>
              <a:t>treinar</a:t>
            </a:r>
            <a:r>
              <a:rPr lang="en-US" sz="2000">
                <a:ea typeface="+mn-lt"/>
                <a:cs typeface="+mn-lt"/>
              </a:rPr>
              <a:t> com o </a:t>
            </a:r>
            <a:r>
              <a:rPr lang="en-US" sz="2000" err="1">
                <a:ea typeface="+mn-lt"/>
                <a:cs typeface="+mn-lt"/>
              </a:rPr>
              <a:t>SubDataset</a:t>
            </a:r>
            <a:endParaRPr lang="en-US" sz="2000" err="1"/>
          </a:p>
          <a:p>
            <a:r>
              <a:rPr lang="en-US" sz="2000" err="1">
                <a:ea typeface="+mn-lt"/>
                <a:cs typeface="+mn-lt"/>
              </a:rPr>
              <a:t>clf.fit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X_train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y_train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br>
              <a:rPr lang="en-US" sz="2000"/>
            </a:br>
            <a:r>
              <a:rPr lang="en-US" sz="2000">
                <a:ea typeface="+mn-lt"/>
                <a:cs typeface="+mn-lt"/>
              </a:rPr>
              <a:t># Fazer a </a:t>
            </a:r>
            <a:r>
              <a:rPr lang="en-US" sz="2000" err="1">
                <a:ea typeface="+mn-lt"/>
                <a:cs typeface="+mn-lt"/>
              </a:rPr>
              <a:t>Predicao</a:t>
            </a:r>
            <a:endParaRPr lang="en-US" sz="2000" err="1"/>
          </a:p>
          <a:p>
            <a:r>
              <a:rPr lang="en-US" sz="2000">
                <a:ea typeface="+mn-lt"/>
                <a:cs typeface="+mn-lt"/>
              </a:rPr>
              <a:t>predicted = </a:t>
            </a:r>
            <a:r>
              <a:rPr lang="en-US" sz="2000" err="1">
                <a:ea typeface="+mn-lt"/>
                <a:cs typeface="+mn-lt"/>
              </a:rPr>
              <a:t>clf.predict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X_test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endParaRPr lang="en-US"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454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14" ma:contentTypeDescription="Crie um novo documento." ma:contentTypeScope="" ma:versionID="dd97ecc6ec2ed3af187a884bfe34949a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a231a0efe0f05b05843ef9826586e864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66c42c-92d0-4c9d-8311-5d972d95912d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D75DA5-3519-483A-AF47-93438C1472E7}">
  <ds:schemaRefs>
    <ds:schemaRef ds:uri="7bc641a7-997f-4048-a412-d593c6319208"/>
    <ds:schemaRef ds:uri="7e3d2bc7-1e8b-4412-b9e4-2111d76bd9c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E73B53-EDB0-4942-86A0-9C27AB8DFD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99295-0F9C-454D-8B8A-B27DE5FFACF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Aula Magna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2012-07-30T23:50:35Z</dcterms:created>
  <dcterms:modified xsi:type="dcterms:W3CDTF">2024-04-11T23:42:53Z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  <property fmtid="{D5CDD505-2E9C-101B-9397-08002B2CF9AE}" pid="3" name="MediaServiceImageTags">
    <vt:lpwstr/>
  </property>
</Properties>
</file>