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71" r:id="rId7"/>
    <p:sldId id="272" r:id="rId8"/>
    <p:sldId id="267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2" r:id="rId21"/>
    <p:sldId id="285" r:id="rId22"/>
    <p:sldId id="286" r:id="rId23"/>
    <p:sldId id="287" r:id="rId24"/>
    <p:sldId id="288" r:id="rId25"/>
    <p:sldId id="289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71DEC-1156-40DE-A3BC-73831D4B28AA}" v="1" dt="2024-02-23T13:39:10.595"/>
    <p1510:client id="{F08291E3-C9BA-45D5-8EEE-22E8A3CC41D6}" v="5" dt="2024-02-23T14:48:34.03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Oliveira de Almeida" userId="S::rm97967@fiap.com.br::1e5db94d-7ed2-45bd-8e3b-dc8aad8c3cf8" providerId="AD" clId="Web-{F08291E3-C9BA-45D5-8EEE-22E8A3CC41D6}"/>
    <pc:docChg chg="modSld">
      <pc:chgData name="Vinicius Oliveira de Almeida" userId="S::rm97967@fiap.com.br::1e5db94d-7ed2-45bd-8e3b-dc8aad8c3cf8" providerId="AD" clId="Web-{F08291E3-C9BA-45D5-8EEE-22E8A3CC41D6}" dt="2024-02-23T14:48:30.789" v="1" actId="20577"/>
      <pc:docMkLst>
        <pc:docMk/>
      </pc:docMkLst>
      <pc:sldChg chg="modSp">
        <pc:chgData name="Vinicius Oliveira de Almeida" userId="S::rm97967@fiap.com.br::1e5db94d-7ed2-45bd-8e3b-dc8aad8c3cf8" providerId="AD" clId="Web-{F08291E3-C9BA-45D5-8EEE-22E8A3CC41D6}" dt="2024-02-23T14:48:30.789" v="1" actId="20577"/>
        <pc:sldMkLst>
          <pc:docMk/>
          <pc:sldMk cId="1503822630" sldId="281"/>
        </pc:sldMkLst>
        <pc:spChg chg="mod">
          <ac:chgData name="Vinicius Oliveira de Almeida" userId="S::rm97967@fiap.com.br::1e5db94d-7ed2-45bd-8e3b-dc8aad8c3cf8" providerId="AD" clId="Web-{F08291E3-C9BA-45D5-8EEE-22E8A3CC41D6}" dt="2024-02-23T14:48:30.789" v="1" actId="20577"/>
          <ac:spMkLst>
            <pc:docMk/>
            <pc:sldMk cId="1503822630" sldId="281"/>
            <ac:spMk id="5" creationId="{02156128-2F83-F392-152D-4B380645D44C}"/>
          </ac:spMkLst>
        </pc:spChg>
      </pc:sldChg>
    </pc:docChg>
  </pc:docChgLst>
  <pc:docChgLst>
    <pc:chgData name="Guilherme Carneiro de Matos" userId="S::rm98874@fiap.com.br::9de3b05a-fbcd-4add-8a4e-2858f5ced237" providerId="AD" clId="Web-{A9571DEC-1156-40DE-A3BC-73831D4B28AA}"/>
    <pc:docChg chg="modSld">
      <pc:chgData name="Guilherme Carneiro de Matos" userId="S::rm98874@fiap.com.br::9de3b05a-fbcd-4add-8a4e-2858f5ced237" providerId="AD" clId="Web-{A9571DEC-1156-40DE-A3BC-73831D4B28AA}" dt="2024-02-23T13:39:10.595" v="0" actId="1076"/>
      <pc:docMkLst>
        <pc:docMk/>
      </pc:docMkLst>
      <pc:sldChg chg="modSp">
        <pc:chgData name="Guilherme Carneiro de Matos" userId="S::rm98874@fiap.com.br::9de3b05a-fbcd-4add-8a4e-2858f5ced237" providerId="AD" clId="Web-{A9571DEC-1156-40DE-A3BC-73831D4B28AA}" dt="2024-02-23T13:39:10.595" v="0" actId="1076"/>
        <pc:sldMkLst>
          <pc:docMk/>
          <pc:sldMk cId="1808090386" sldId="277"/>
        </pc:sldMkLst>
        <pc:spChg chg="mod">
          <ac:chgData name="Guilherme Carneiro de Matos" userId="S::rm98874@fiap.com.br::9de3b05a-fbcd-4add-8a4e-2858f5ced237" providerId="AD" clId="Web-{A9571DEC-1156-40DE-A3BC-73831D4B28AA}" dt="2024-02-23T13:39:10.595" v="0" actId="1076"/>
          <ac:spMkLst>
            <pc:docMk/>
            <pc:sldMk cId="1808090386" sldId="277"/>
            <ac:spMk id="5" creationId="{9422B5F2-2E1B-3F7F-A828-4CD630802C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2F89CD5A-1831-4DC0-9195-F8BC54E562A6}" type="datetime1">
              <a:rPr lang="pt-BR" smtClean="0"/>
              <a:t>23/02/2024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A850423A-8BCE-448E-A97B-03A88B2B12C1}" type="slidenum">
              <a:rPr lang="pt-BR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854802EC-CF9F-4AE3-9B40-B01A31CE7788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01F2A70B-78F2-4DCF-B53B-C990D2FAFB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pt-BR" sz="5400"/>
            </a:lvl1pPr>
          </a:lstStyle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Clique para editar o estilo do Subtítulo mestre</a:t>
            </a:r>
          </a:p>
        </p:txBody>
      </p:sp>
      <p:grpSp>
        <p:nvGrpSpPr>
          <p:cNvPr id="256" name="linh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pt-BR"/>
            </a:lvl5pPr>
            <a:lvl6pPr marL="1956816" latinLnBrk="0">
              <a:defRPr lang="pt-BR"/>
            </a:lvl6pPr>
            <a:lvl7pPr marL="1956816" latinLnBrk="0">
              <a:defRPr lang="pt-BR"/>
            </a:lvl7pPr>
            <a:lvl8pPr marL="1956816" latinLnBrk="0">
              <a:defRPr lang="pt-BR"/>
            </a:lvl8pPr>
            <a:lvl9pPr marL="1956816" latinLnBrk="0">
              <a:defRPr lang="pt-BR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65F2D-A096-4FD5-BD83-797F6E0C1C72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h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pt-BR"/>
            </a:lvl5pPr>
            <a:lvl6pPr latinLnBrk="0">
              <a:defRPr lang="pt-BR"/>
            </a:lvl6pPr>
            <a:lvl7pPr latinLnBrk="0">
              <a:defRPr lang="pt-BR"/>
            </a:lvl7pPr>
            <a:lvl8pPr latinLnBrk="0">
              <a:defRPr lang="pt-BR" baseline="0"/>
            </a:lvl8pPr>
            <a:lvl9pPr latinLnBrk="0">
              <a:defRPr lang="pt-BR" baseline="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D1C6A9-EE6A-4780-8FCE-4F20EFD8D41A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pt-BR"/>
            </a:lvl2pPr>
            <a:lvl3pPr marL="777240" latinLnBrk="0">
              <a:defRPr lang="pt-BR"/>
            </a:lvl3pPr>
            <a:lvl4pPr marL="1005840" latinLnBrk="0">
              <a:defRPr lang="pt-BR"/>
            </a:lvl4pPr>
            <a:lvl5pPr marL="1234440" latinLnBrk="0">
              <a:defRPr lang="pt-BR"/>
            </a:lvl5pPr>
            <a:lvl6pPr marL="1463040" latinLnBrk="0">
              <a:defRPr lang="pt-BR" baseline="0"/>
            </a:lvl6pPr>
            <a:lvl7pPr marL="1691640" latinLnBrk="0">
              <a:defRPr lang="pt-BR" baseline="0"/>
            </a:lvl7pPr>
            <a:lvl8pPr marL="1920240" latinLnBrk="0">
              <a:defRPr lang="pt-BR" baseline="0"/>
            </a:lvl8pPr>
            <a:lvl9pPr marL="2148840" latinLnBrk="0">
              <a:defRPr lang="pt-BR" baseline="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6DE052-B9FE-4956-B39E-0CFB4A212035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h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pt-BR" sz="4400" b="0" cap="none" baseline="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699F8-C4FC-48E5-BA27-425104BB4F74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 baseline="0"/>
            </a:lvl7pPr>
            <a:lvl8pPr marL="1956816" latinLnBrk="0">
              <a:defRPr lang="pt-BR" sz="1600" baseline="0"/>
            </a:lvl8pPr>
            <a:lvl9pPr marL="1956816" latinLnBrk="0">
              <a:defRPr lang="pt-BR" sz="1600" baseline="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/>
            </a:lvl7pPr>
            <a:lvl8pPr marL="1956816" latinLnBrk="0">
              <a:defRPr lang="pt-BR" sz="1600" baseline="0"/>
            </a:lvl8pPr>
            <a:lvl9pPr marL="1956816" latinLnBrk="0">
              <a:defRPr lang="pt-BR" sz="1600" baseline="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43EE65-E307-45F3-986F-88E625972388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pt-BR" sz="2400" b="0"/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 baseline="0"/>
            </a:lvl7pPr>
            <a:lvl8pPr marL="1956816" latinLnBrk="0">
              <a:defRPr lang="pt-BR" sz="1600" baseline="0"/>
            </a:lvl8pPr>
            <a:lvl9pPr marL="1956816" latinLnBrk="0">
              <a:defRPr lang="pt-BR" sz="1600" baseline="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pt-BR" sz="2400" b="0"/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marL="1956816"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/>
            </a:lvl7pPr>
            <a:lvl8pPr marL="1956816" latinLnBrk="0">
              <a:defRPr lang="pt-BR" sz="1600"/>
            </a:lvl8pPr>
            <a:lvl9pPr marL="1956816" latinLnBrk="0">
              <a:defRPr lang="pt-BR"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5F6F60-E19F-415B-B493-7696EA6A1BCD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C0B1C-FC4B-46DA-958E-71E71332DE93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BF38EE-0305-4714-B48C-0C264EDC3538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q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pt-BR" sz="3200" b="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latinLnBrk="0">
              <a:defRPr lang="pt-BR" sz="1600"/>
            </a:lvl6pPr>
            <a:lvl7pPr latinLnBrk="0">
              <a:defRPr lang="pt-BR" sz="1600" baseline="0"/>
            </a:lvl7pPr>
            <a:lvl8pPr latinLnBrk="0">
              <a:defRPr lang="pt-BR" sz="1600" baseline="0"/>
            </a:lvl8pPr>
            <a:lvl9pPr latinLnBrk="0">
              <a:defRPr lang="pt-BR" sz="1600" baseline="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pt-BR" sz="16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764EF-E11C-4CF3-A97A-A032911788B2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q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pt-BR" sz="3200" b="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pt-BR" sz="24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pt-BR" sz="16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1F5944-B68E-420C-BCE9-A1D94A6D9546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53ED-8EB4-421A-86DA-2AC5937C1338}" type="datetime1">
              <a:rPr lang="pt-BR" smtClean="0"/>
              <a:pPr/>
              <a:t>23/02/2024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scoladesignthinking.echos.cc/blog/2018/05/como-o-design-thinking-pode-transformar-educaca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coladesignthinking.echos.cc/blog/2019/09/guia-design-thinkin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/>
            </a:br>
            <a:r>
              <a:rPr lang="pt-BR"/>
              <a:t>Aula 01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Design </a:t>
            </a:r>
            <a:r>
              <a:rPr lang="pt-BR" err="1"/>
              <a:t>Thinking</a:t>
            </a:r>
            <a:r>
              <a:rPr lang="pt-BR"/>
              <a:t>, Python, Cálculo e análise de dados.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84626" y="318014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433497" y="321012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318033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968099" y="3857835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import pandas as pd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22B5F2-2E1B-3F7F-A828-4CD630802C4C}"/>
              </a:ext>
            </a:extLst>
          </p:cNvPr>
          <p:cNvSpPr txBox="1"/>
          <p:nvPr/>
        </p:nvSpPr>
        <p:spPr>
          <a:xfrm>
            <a:off x="577215" y="4287042"/>
            <a:ext cx="3581723" cy="1643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err="1">
                <a:solidFill>
                  <a:srgbClr val="BCBEC4"/>
                </a:solidFill>
              </a:rPr>
              <a:t>url</a:t>
            </a:r>
            <a:r>
              <a:rPr lang="en-US" sz="2800">
                <a:solidFill>
                  <a:srgbClr val="BCBEC4"/>
                </a:solidFill>
              </a:rPr>
              <a:t>=</a:t>
            </a:r>
            <a:r>
              <a:rPr lang="en-US" sz="2800">
                <a:solidFill>
                  <a:srgbClr val="6AAB73"/>
                </a:solidFill>
              </a:rPr>
              <a:t>"https://raw.githubusercontent.com/op1154/</a:t>
            </a:r>
            <a:r>
              <a:rPr lang="en-US" sz="2800" err="1">
                <a:solidFill>
                  <a:srgbClr val="6AAB73"/>
                </a:solidFill>
              </a:rPr>
              <a:t>BaseDadosImoveisRJ</a:t>
            </a:r>
            <a:r>
              <a:rPr lang="en-US" sz="2800">
                <a:solidFill>
                  <a:srgbClr val="6AAB73"/>
                </a:solidFill>
              </a:rPr>
              <a:t>/main/aluguel.csv"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D0D8DC-0BB6-C019-6919-AD66E5E6FB93}"/>
              </a:ext>
            </a:extLst>
          </p:cNvPr>
          <p:cNvSpPr txBox="1"/>
          <p:nvPr/>
        </p:nvSpPr>
        <p:spPr>
          <a:xfrm>
            <a:off x="4398209" y="4165767"/>
            <a:ext cx="3221583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BCBEC4"/>
                </a:solidFill>
              </a:rPr>
              <a:t>df</a:t>
            </a:r>
            <a:r>
              <a:rPr lang="en-US">
                <a:solidFill>
                  <a:srgbClr val="BCBEC4"/>
                </a:solidFill>
              </a:rPr>
              <a:t> = </a:t>
            </a:r>
            <a:r>
              <a:rPr lang="en-US" err="1">
                <a:solidFill>
                  <a:srgbClr val="BCBEC4"/>
                </a:solidFill>
              </a:rPr>
              <a:t>pd.read_csv</a:t>
            </a:r>
            <a:r>
              <a:rPr lang="en-US">
                <a:solidFill>
                  <a:srgbClr val="BCBEC4"/>
                </a:solidFill>
              </a:rPr>
              <a:t>(</a:t>
            </a:r>
            <a:r>
              <a:rPr lang="en-US" err="1">
                <a:solidFill>
                  <a:srgbClr val="BCBEC4"/>
                </a:solidFill>
              </a:rPr>
              <a:t>url</a:t>
            </a:r>
            <a:r>
              <a:rPr lang="en-US">
                <a:solidFill>
                  <a:srgbClr val="BCBEC4"/>
                </a:solidFill>
              </a:rPr>
              <a:t>)</a:t>
            </a:r>
            <a:br>
              <a:rPr lang="en-US"/>
            </a:br>
            <a:br>
              <a:rPr lang="en-US"/>
            </a:br>
            <a:r>
              <a:rPr lang="en-US" err="1">
                <a:solidFill>
                  <a:srgbClr val="BCBEC4"/>
                </a:solidFill>
              </a:rPr>
              <a:t>df.head</a:t>
            </a:r>
            <a:r>
              <a:rPr lang="en-US">
                <a:solidFill>
                  <a:srgbClr val="BCBEC4"/>
                </a:solidFill>
              </a:rPr>
              <a:t>()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BCBEC4"/>
              </a:solidFill>
            </a:endParaRPr>
          </a:p>
          <a:p>
            <a:pPr>
              <a:lnSpc>
                <a:spcPct val="90000"/>
              </a:lnSpc>
            </a:pPr>
            <a:r>
              <a:rPr lang="en-US" err="1">
                <a:solidFill>
                  <a:srgbClr val="BCBEC4"/>
                </a:solidFill>
              </a:rPr>
              <a:t>df</a:t>
            </a:r>
            <a:r>
              <a:rPr lang="en-US">
                <a:solidFill>
                  <a:srgbClr val="BCBEC4"/>
                </a:solidFill>
              </a:rPr>
              <a:t> = </a:t>
            </a:r>
            <a:r>
              <a:rPr lang="en-US" err="1">
                <a:solidFill>
                  <a:srgbClr val="BCBEC4"/>
                </a:solidFill>
              </a:rPr>
              <a:t>pd.read_csv</a:t>
            </a:r>
            <a:r>
              <a:rPr lang="en-US">
                <a:solidFill>
                  <a:srgbClr val="BCBEC4"/>
                </a:solidFill>
              </a:rPr>
              <a:t>(</a:t>
            </a:r>
            <a:r>
              <a:rPr lang="en-US" err="1">
                <a:solidFill>
                  <a:srgbClr val="BCBEC4"/>
                </a:solidFill>
              </a:rPr>
              <a:t>url</a:t>
            </a:r>
            <a:r>
              <a:rPr lang="en-US">
                <a:solidFill>
                  <a:srgbClr val="BCBEC4"/>
                </a:solidFill>
              </a:rPr>
              <a:t>, </a:t>
            </a:r>
            <a:r>
              <a:rPr lang="en-US" err="1">
                <a:solidFill>
                  <a:srgbClr val="BCBEC4"/>
                </a:solidFill>
              </a:rPr>
              <a:t>sep</a:t>
            </a:r>
            <a:r>
              <a:rPr lang="en-US">
                <a:solidFill>
                  <a:srgbClr val="BCBEC4"/>
                </a:solidFill>
              </a:rPr>
              <a:t> =";")</a:t>
            </a:r>
            <a:endParaRPr lang="en-US"/>
          </a:p>
          <a:p>
            <a:pPr>
              <a:lnSpc>
                <a:spcPct val="90000"/>
              </a:lnSpc>
            </a:pPr>
            <a:endParaRPr lang="en-US">
              <a:solidFill>
                <a:srgbClr val="BCBEC4"/>
              </a:solidFill>
            </a:endParaRPr>
          </a:p>
          <a:p>
            <a:pPr>
              <a:lnSpc>
                <a:spcPct val="90000"/>
              </a:lnSpc>
            </a:pPr>
            <a:r>
              <a:rPr lang="en-US" err="1">
                <a:solidFill>
                  <a:srgbClr val="BCBEC4"/>
                </a:solidFill>
              </a:rPr>
              <a:t>df</a:t>
            </a:r>
            <a:endParaRPr lang="en-US">
              <a:solidFill>
                <a:srgbClr val="BCBEC4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BCBEC4"/>
              </a:solidFill>
            </a:endParaRPr>
          </a:p>
        </p:txBody>
      </p:sp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CADE3F45-661A-51C7-03D0-E49BE783C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232" y="3908587"/>
            <a:ext cx="4255846" cy="14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9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84626" y="318014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433497" y="321012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318033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1874409" y="3817990"/>
            <a:ext cx="1068857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D0D8DC-0BB6-C019-6919-AD66E5E6FB93}"/>
              </a:ext>
            </a:extLst>
          </p:cNvPr>
          <p:cNvSpPr txBox="1"/>
          <p:nvPr/>
        </p:nvSpPr>
        <p:spPr>
          <a:xfrm>
            <a:off x="4613258" y="3907641"/>
            <a:ext cx="3221583" cy="86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BCBEC4"/>
                </a:solidFill>
                <a:ea typeface="+mn-lt"/>
                <a:cs typeface="+mn-lt"/>
              </a:rPr>
              <a:t>df</a:t>
            </a:r>
            <a:r>
              <a:rPr lang="en-US">
                <a:solidFill>
                  <a:srgbClr val="BCBEC4"/>
                </a:solidFill>
                <a:ea typeface="+mn-lt"/>
                <a:cs typeface="+mn-lt"/>
              </a:rPr>
              <a:t>['Valor'].mean()</a:t>
            </a:r>
            <a:endParaRPr lang="pt-BR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BCBEC4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BCBEC4"/>
              </a:solidFill>
            </a:endParaRPr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30518BAB-567A-6D8C-FB11-54784C2AA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558" y="3739209"/>
            <a:ext cx="2257042" cy="71437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EB46CF7-6EEB-0017-33D2-B9441D1DC233}"/>
              </a:ext>
            </a:extLst>
          </p:cNvPr>
          <p:cNvSpPr txBox="1"/>
          <p:nvPr/>
        </p:nvSpPr>
        <p:spPr>
          <a:xfrm>
            <a:off x="4613258" y="4983444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df.groupby</a:t>
            </a:r>
            <a:r>
              <a:rPr lang="en-US"/>
              <a:t>(</a:t>
            </a:r>
            <a:r>
              <a:rPr lang="en-US">
                <a:solidFill>
                  <a:srgbClr val="A6E22E"/>
                </a:solidFill>
              </a:rPr>
              <a:t>'Tipo'</a:t>
            </a:r>
            <a:r>
              <a:rPr lang="en-US"/>
              <a:t>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DD5E4B-ECDC-EECF-3226-D5545B374FA6}"/>
              </a:ext>
            </a:extLst>
          </p:cNvPr>
          <p:cNvSpPr txBox="1"/>
          <p:nvPr/>
        </p:nvSpPr>
        <p:spPr>
          <a:xfrm>
            <a:off x="3368327" y="5929753"/>
            <a:ext cx="492582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df.groupby</a:t>
            </a:r>
            <a:r>
              <a:rPr lang="en-US"/>
              <a:t>(</a:t>
            </a:r>
            <a:r>
              <a:rPr lang="en-US">
                <a:solidFill>
                  <a:srgbClr val="A6E22E"/>
                </a:solidFill>
              </a:rPr>
              <a:t>'Tipo'</a:t>
            </a:r>
            <a:r>
              <a:rPr lang="en-US"/>
              <a:t>).mean(</a:t>
            </a:r>
            <a:r>
              <a:rPr lang="en-US" err="1"/>
              <a:t>numeric_only</a:t>
            </a:r>
            <a:r>
              <a:rPr lang="en-US"/>
              <a:t>=</a:t>
            </a:r>
            <a:r>
              <a:rPr lang="en-US" b="1">
                <a:solidFill>
                  <a:srgbClr val="F92672"/>
                </a:solidFill>
              </a:rPr>
              <a:t>True</a:t>
            </a:r>
            <a:r>
              <a:rPr lang="en-US"/>
              <a:t>) 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0A62EA-780A-45D9-6F43-1BF17876691E}"/>
              </a:ext>
            </a:extLst>
          </p:cNvPr>
          <p:cNvSpPr txBox="1"/>
          <p:nvPr/>
        </p:nvSpPr>
        <p:spPr>
          <a:xfrm>
            <a:off x="4364929" y="5421830"/>
            <a:ext cx="492582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df.groupby</a:t>
            </a:r>
            <a:r>
              <a:rPr lang="en-US"/>
              <a:t>(</a:t>
            </a:r>
            <a:r>
              <a:rPr lang="en-US">
                <a:solidFill>
                  <a:srgbClr val="A6E22E"/>
                </a:solidFill>
              </a:rPr>
              <a:t>'Tipo'</a:t>
            </a:r>
            <a:r>
              <a:rPr lang="en-US"/>
              <a:t>).mean() </a:t>
            </a:r>
          </a:p>
        </p:txBody>
      </p:sp>
      <p:pic>
        <p:nvPicPr>
          <p:cNvPr id="20" name="Imagem 19" descr="Texto branco sobre fundo preto&#10;&#10;Descrição gerada automaticamente">
            <a:extLst>
              <a:ext uri="{FF2B5EF4-FFF2-40B4-BE49-F238E27FC236}">
                <a16:creationId xmlns:a16="http://schemas.microsoft.com/office/drawing/2014/main" id="{16F659A8-7433-2A4B-4578-D7E841A15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481" y="4987024"/>
            <a:ext cx="2953801" cy="142830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1C0FC83-30DB-76C6-594E-82164A142719}"/>
              </a:ext>
            </a:extLst>
          </p:cNvPr>
          <p:cNvSpPr txBox="1"/>
          <p:nvPr/>
        </p:nvSpPr>
        <p:spPr>
          <a:xfrm>
            <a:off x="4951879" y="4375815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df.dtypes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4777EC1-EE09-6711-B09C-EB49EEA3C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563" y="4153111"/>
            <a:ext cx="595101" cy="8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84626" y="318014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433497" y="321012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318033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1874409" y="3817990"/>
            <a:ext cx="1068857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7E1B43-581B-ECC2-A1ED-1592BA939E6C}"/>
              </a:ext>
            </a:extLst>
          </p:cNvPr>
          <p:cNvSpPr txBox="1"/>
          <p:nvPr/>
        </p:nvSpPr>
        <p:spPr>
          <a:xfrm>
            <a:off x="3715422" y="3768192"/>
            <a:ext cx="4895927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df.groupby</a:t>
            </a:r>
            <a:r>
              <a:rPr lang="en-US"/>
              <a:t>(</a:t>
            </a:r>
            <a:r>
              <a:rPr lang="en-US">
                <a:solidFill>
                  <a:srgbClr val="A6E22E"/>
                </a:solidFill>
              </a:rPr>
              <a:t>'Tipo'</a:t>
            </a:r>
            <a:r>
              <a:rPr lang="en-US"/>
              <a:t>)</a:t>
            </a:r>
            <a:r>
              <a:rPr lang="en-US">
                <a:solidFill>
                  <a:srgbClr val="A6E22E"/>
                </a:solidFill>
              </a:rPr>
              <a:t>[['Valor']]</a:t>
            </a:r>
            <a:r>
              <a:rPr lang="en-US"/>
              <a:t>.mean().</a:t>
            </a:r>
            <a:r>
              <a:rPr lang="en-US" err="1"/>
              <a:t>sort_values</a:t>
            </a:r>
            <a:r>
              <a:rPr lang="en-US"/>
              <a:t>(</a:t>
            </a:r>
            <a:r>
              <a:rPr lang="en-US">
                <a:solidFill>
                  <a:srgbClr val="A6E22E"/>
                </a:solidFill>
              </a:rPr>
              <a:t>'Valor'</a:t>
            </a:r>
            <a:r>
              <a:rPr lang="en-US"/>
              <a:t>) </a:t>
            </a:r>
          </a:p>
        </p:txBody>
      </p:sp>
      <p:pic>
        <p:nvPicPr>
          <p:cNvPr id="21" name="Imagem 2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F791BF5-81A7-3516-10ED-1B49FB8DA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358" y="3819900"/>
            <a:ext cx="1827161" cy="24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84626" y="318014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433497" y="321012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318033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447828" y="4495348"/>
            <a:ext cx="3253034" cy="8956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F8E6D"/>
                </a:solidFill>
                <a:latin typeface="Consolas"/>
              </a:rPr>
              <a:t>import </a:t>
            </a:r>
            <a:r>
              <a:rPr lang="en-US" err="1">
                <a:solidFill>
                  <a:srgbClr val="BCBEC4"/>
                </a:solidFill>
                <a:latin typeface="Consolas"/>
              </a:rPr>
              <a:t>matplotlib.pyplot</a:t>
            </a:r>
            <a:r>
              <a:rPr lang="en-US">
                <a:solidFill>
                  <a:srgbClr val="BCBEC4"/>
                </a:solidFill>
                <a:latin typeface="Consolas"/>
              </a:rPr>
              <a:t> </a:t>
            </a:r>
            <a:r>
              <a:rPr lang="en-US">
                <a:solidFill>
                  <a:srgbClr val="CF8E6D"/>
                </a:solidFill>
                <a:latin typeface="Consolas"/>
              </a:rPr>
              <a:t>as </a:t>
            </a:r>
            <a:r>
              <a:rPr lang="en-US" err="1">
                <a:solidFill>
                  <a:srgbClr val="BCBEC4"/>
                </a:solidFill>
                <a:latin typeface="Consolas"/>
              </a:rPr>
              <a:t>plt</a:t>
            </a:r>
            <a:endParaRPr lang="pt-BR" err="1"/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1" name="Imagem 2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F791BF5-81A7-3516-10ED-1B49FB8DA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114" y="3736648"/>
            <a:ext cx="1049742" cy="14007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8B5D623-5E06-D29E-C19F-05894B791AB3}"/>
              </a:ext>
            </a:extLst>
          </p:cNvPr>
          <p:cNvSpPr txBox="1"/>
          <p:nvPr/>
        </p:nvSpPr>
        <p:spPr>
          <a:xfrm>
            <a:off x="4018000" y="3620900"/>
            <a:ext cx="5673301" cy="247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+mn-lt"/>
                <a:cs typeface="+mn-lt"/>
              </a:rPr>
              <a:t>df_preco_tipo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df.groupby</a:t>
            </a:r>
            <a:r>
              <a:rPr lang="en-US">
                <a:ea typeface="+mn-lt"/>
                <a:cs typeface="+mn-lt"/>
              </a:rPr>
              <a:t>('Tipo').mean(</a:t>
            </a:r>
            <a:r>
              <a:rPr lang="en-US" err="1">
                <a:ea typeface="+mn-lt"/>
                <a:cs typeface="+mn-lt"/>
              </a:rPr>
              <a:t>numeric_only</a:t>
            </a:r>
            <a:r>
              <a:rPr lang="en-US">
                <a:ea typeface="+mn-lt"/>
                <a:cs typeface="+mn-lt"/>
              </a:rPr>
              <a:t>=True)[['Valor']].</a:t>
            </a:r>
            <a:r>
              <a:rPr lang="en-US" err="1">
                <a:ea typeface="+mn-lt"/>
                <a:cs typeface="+mn-lt"/>
              </a:rPr>
              <a:t>sort_values</a:t>
            </a:r>
            <a:r>
              <a:rPr lang="en-US">
                <a:ea typeface="+mn-lt"/>
                <a:cs typeface="+mn-lt"/>
              </a:rPr>
              <a:t>("Valor")</a:t>
            </a:r>
            <a:endParaRPr lang="pt-BR"/>
          </a:p>
          <a:p>
            <a:endParaRPr lang="en-US"/>
          </a:p>
          <a:p>
            <a:pPr>
              <a:lnSpc>
                <a:spcPct val="90000"/>
              </a:lnSpc>
            </a:pPr>
            <a:r>
              <a:rPr lang="en-US"/>
              <a:t> </a:t>
            </a:r>
            <a:r>
              <a:rPr lang="en-US" err="1"/>
              <a:t>df_preco_tipo.plot</a:t>
            </a:r>
            <a:r>
              <a:rPr lang="en-US"/>
              <a:t>(kind=</a:t>
            </a:r>
            <a:r>
              <a:rPr lang="en-US">
                <a:solidFill>
                  <a:srgbClr val="A6E22E"/>
                </a:solidFill>
              </a:rPr>
              <a:t>'</a:t>
            </a:r>
            <a:r>
              <a:rPr lang="en-US" err="1">
                <a:solidFill>
                  <a:srgbClr val="A6E22E"/>
                </a:solidFill>
              </a:rPr>
              <a:t>barh</a:t>
            </a:r>
            <a:r>
              <a:rPr lang="en-US">
                <a:solidFill>
                  <a:srgbClr val="A6E22E"/>
                </a:solidFill>
              </a:rPr>
              <a:t>'</a:t>
            </a:r>
            <a:r>
              <a:rPr lang="en-US"/>
              <a:t>, </a:t>
            </a:r>
            <a:r>
              <a:rPr lang="en-US" err="1"/>
              <a:t>figsize</a:t>
            </a:r>
            <a:r>
              <a:rPr lang="en-US"/>
              <a:t>=(</a:t>
            </a:r>
            <a:r>
              <a:rPr lang="en-US">
                <a:solidFill>
                  <a:srgbClr val="005CC5"/>
                </a:solidFill>
              </a:rPr>
              <a:t>14</a:t>
            </a:r>
            <a:r>
              <a:rPr lang="en-US"/>
              <a:t>, </a:t>
            </a:r>
            <a:r>
              <a:rPr lang="en-US">
                <a:solidFill>
                  <a:srgbClr val="005CC5"/>
                </a:solidFill>
              </a:rPr>
              <a:t>10</a:t>
            </a:r>
            <a:r>
              <a:rPr lang="en-US"/>
              <a:t>), color =</a:t>
            </a:r>
            <a:r>
              <a:rPr lang="en-US">
                <a:solidFill>
                  <a:srgbClr val="A6E22E"/>
                </a:solidFill>
              </a:rPr>
              <a:t>'purple'</a:t>
            </a:r>
            <a:r>
              <a:rPr lang="en-US"/>
              <a:t>); </a:t>
            </a:r>
          </a:p>
          <a:p>
            <a:pPr>
              <a:lnSpc>
                <a:spcPct val="90000"/>
              </a:lnSpc>
            </a:pPr>
            <a:endParaRPr lang="en-US"/>
          </a:p>
          <a:p>
            <a:r>
              <a:rPr lang="en-US" err="1">
                <a:ea typeface="+mn-lt"/>
                <a:cs typeface="+mn-lt"/>
              </a:rPr>
              <a:t>plt.show</a:t>
            </a:r>
            <a:r>
              <a:rPr lang="en-US">
                <a:ea typeface="+mn-lt"/>
                <a:cs typeface="+mn-lt"/>
              </a:rPr>
              <a:t>()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99EA42-95AA-95A1-7B0E-708482CB3527}"/>
              </a:ext>
            </a:extLst>
          </p:cNvPr>
          <p:cNvSpPr txBox="1"/>
          <p:nvPr/>
        </p:nvSpPr>
        <p:spPr>
          <a:xfrm>
            <a:off x="568717" y="3698464"/>
            <a:ext cx="4198284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</a:rPr>
              <a:t>recisar instalar:</a:t>
            </a:r>
          </a:p>
          <a:p>
            <a:pPr>
              <a:lnSpc>
                <a:spcPct val="90000"/>
              </a:lnSpc>
              <a:buFont typeface=""/>
              <a:buChar char="•"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</a:rPr>
              <a:t>pip install matplotlib seaborn</a:t>
            </a: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528F1975-92AA-6DEB-D86E-FBC8DBDBF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174" y="5312433"/>
            <a:ext cx="2210385" cy="14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8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84626" y="318014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433497" y="321012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318033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1276430" y="3817990"/>
            <a:ext cx="166683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df_preco_tipo</a:t>
            </a:r>
            <a:endParaRPr lang="pt-BR" err="1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7E1B43-581B-ECC2-A1ED-1592BA939E6C}"/>
              </a:ext>
            </a:extLst>
          </p:cNvPr>
          <p:cNvSpPr txBox="1"/>
          <p:nvPr/>
        </p:nvSpPr>
        <p:spPr>
          <a:xfrm>
            <a:off x="3715422" y="3768192"/>
            <a:ext cx="4895927" cy="6186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df_preco_tipo.plot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(kind='line', marker='o')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1" name="Imagem 2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F791BF5-81A7-3516-10ED-1B49FB8DA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358" y="3819900"/>
            <a:ext cx="1827161" cy="243729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2156128-2F83-F392-152D-4B380645D44C}"/>
              </a:ext>
            </a:extLst>
          </p:cNvPr>
          <p:cNvSpPr txBox="1"/>
          <p:nvPr/>
        </p:nvSpPr>
        <p:spPr>
          <a:xfrm>
            <a:off x="3526557" y="4824073"/>
            <a:ext cx="5085287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plt.title</a:t>
            </a:r>
            <a:r>
              <a:rPr lang="en-US"/>
              <a:t>('</a:t>
            </a:r>
            <a:r>
              <a:rPr lang="en-US" err="1"/>
              <a:t>Média</a:t>
            </a:r>
            <a:r>
              <a:rPr lang="en-US"/>
              <a:t> do Valor de </a:t>
            </a:r>
            <a:r>
              <a:rPr lang="en-US" err="1"/>
              <a:t>Alugueis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tipo</a:t>
            </a:r>
            <a:r>
              <a:rPr lang="en-US"/>
              <a:t> de </a:t>
            </a:r>
            <a:r>
              <a:rPr lang="en-US" err="1"/>
              <a:t>imovel</a:t>
            </a:r>
            <a:r>
              <a:rPr lang="en-US"/>
              <a:t> no RJ') </a:t>
            </a:r>
            <a:endParaRPr lang="pt-BR"/>
          </a:p>
          <a:p>
            <a:pPr>
              <a:lnSpc>
                <a:spcPct val="90000"/>
              </a:lnSpc>
            </a:pPr>
            <a:r>
              <a:rPr lang="en-US" err="1"/>
              <a:t>plt.ylabel</a:t>
            </a:r>
            <a:r>
              <a:rPr lang="en-US"/>
              <a:t>('Tipo </a:t>
            </a:r>
            <a:r>
              <a:rPr lang="en-US" err="1"/>
              <a:t>Imovel</a:t>
            </a:r>
            <a:r>
              <a:rPr lang="en-US"/>
              <a:t>') </a:t>
            </a:r>
          </a:p>
          <a:p>
            <a:pPr>
              <a:lnSpc>
                <a:spcPct val="90000"/>
              </a:lnSpc>
            </a:pPr>
            <a:r>
              <a:rPr lang="en-US" err="1"/>
              <a:t>plt.grid</a:t>
            </a:r>
            <a:r>
              <a:rPr lang="en-US"/>
              <a:t>(True) </a:t>
            </a:r>
          </a:p>
          <a:p>
            <a:pPr>
              <a:lnSpc>
                <a:spcPct val="90000"/>
              </a:lnSpc>
            </a:pPr>
            <a:r>
              <a:rPr lang="en-US" err="1"/>
              <a:t>plt.show</a:t>
            </a:r>
            <a:r>
              <a:rPr lang="en-US"/>
              <a:t>() </a:t>
            </a:r>
          </a:p>
        </p:txBody>
      </p:sp>
    </p:spTree>
    <p:extLst>
      <p:ext uri="{BB962C8B-B14F-4D97-AF65-F5344CB8AC3E}">
        <p14:creationId xmlns:p14="http://schemas.microsoft.com/office/powerpoint/2010/main" val="150382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84626" y="318014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433497" y="321012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318033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1874409" y="3817990"/>
            <a:ext cx="1068857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7E429D-D972-0808-EE69-196ECF58E0EE}"/>
              </a:ext>
            </a:extLst>
          </p:cNvPr>
          <p:cNvSpPr txBox="1"/>
          <p:nvPr/>
        </p:nvSpPr>
        <p:spPr>
          <a:xfrm>
            <a:off x="4653096" y="3817991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df.Tipo.unique()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537D5891-31D0-F32F-03F1-1F29B117B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782" y="3982636"/>
            <a:ext cx="3707698" cy="122429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EBCE646-AA4D-CFD6-198B-C8A90FCC0D0B}"/>
              </a:ext>
            </a:extLst>
          </p:cNvPr>
          <p:cNvSpPr txBox="1"/>
          <p:nvPr/>
        </p:nvSpPr>
        <p:spPr>
          <a:xfrm>
            <a:off x="4174775" y="5471540"/>
            <a:ext cx="313188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df.query('"Indústria" in Tipo')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513172E-B2CA-681D-984F-E1326805C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518" y="5473068"/>
            <a:ext cx="4386737" cy="4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84626" y="318014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433497" y="321012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318033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1874409" y="3817990"/>
            <a:ext cx="1068857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7E429D-D972-0808-EE69-196ECF58E0EE}"/>
              </a:ext>
            </a:extLst>
          </p:cNvPr>
          <p:cNvSpPr txBox="1"/>
          <p:nvPr/>
        </p:nvSpPr>
        <p:spPr>
          <a:xfrm>
            <a:off x="4653096" y="3817991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df.Tipo.unique()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537D5891-31D0-F32F-03F1-1F29B117B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782" y="3982636"/>
            <a:ext cx="3707698" cy="122429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EBCE646-AA4D-CFD6-198B-C8A90FCC0D0B}"/>
              </a:ext>
            </a:extLst>
          </p:cNvPr>
          <p:cNvSpPr txBox="1"/>
          <p:nvPr/>
        </p:nvSpPr>
        <p:spPr>
          <a:xfrm>
            <a:off x="4174775" y="5471540"/>
            <a:ext cx="3131886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df.query</a:t>
            </a:r>
            <a:r>
              <a:rPr lang="en-US"/>
              <a:t>('"Indústria" not in Tipo') 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513172E-B2CA-681D-984F-E1326805C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518" y="5473068"/>
            <a:ext cx="4386737" cy="4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6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84626" y="318014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433497" y="321012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318033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1874409" y="3817990"/>
            <a:ext cx="1068857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7E429D-D972-0808-EE69-196ECF58E0EE}"/>
              </a:ext>
            </a:extLst>
          </p:cNvPr>
          <p:cNvSpPr txBox="1"/>
          <p:nvPr/>
        </p:nvSpPr>
        <p:spPr>
          <a:xfrm>
            <a:off x="4653096" y="3817991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df.Tipo.unique()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537D5891-31D0-F32F-03F1-1F29B117B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782" y="3982636"/>
            <a:ext cx="3707698" cy="122429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DA4041-6DBB-0A64-F1C1-6400CED941BE}"/>
              </a:ext>
            </a:extLst>
          </p:cNvPr>
          <p:cNvSpPr txBox="1"/>
          <p:nvPr/>
        </p:nvSpPr>
        <p:spPr>
          <a:xfrm>
            <a:off x="3296884" y="4724461"/>
            <a:ext cx="4417544" cy="183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imoveis_comerciais</a:t>
            </a:r>
            <a:r>
              <a:rPr lang="en-US"/>
              <a:t> = ['Conjunto </a:t>
            </a:r>
            <a:r>
              <a:rPr lang="en-US" err="1"/>
              <a:t>Comercial</a:t>
            </a:r>
            <a:r>
              <a:rPr lang="en-US"/>
              <a:t>/Sala', . '</a:t>
            </a:r>
            <a:r>
              <a:rPr lang="en-US" err="1"/>
              <a:t>Prédio</a:t>
            </a:r>
            <a:r>
              <a:rPr lang="en-US"/>
              <a:t> </a:t>
            </a:r>
            <a:r>
              <a:rPr lang="en-US" err="1"/>
              <a:t>Inteiro</a:t>
            </a:r>
            <a:r>
              <a:rPr lang="en-US"/>
              <a:t>', 'Loja/</a:t>
            </a:r>
            <a:r>
              <a:rPr lang="en-US" err="1"/>
              <a:t>Salão</a:t>
            </a:r>
            <a:r>
              <a:rPr lang="en-US"/>
              <a:t>',  'Galpão/</a:t>
            </a:r>
            <a:r>
              <a:rPr lang="en-US" err="1"/>
              <a:t>Depósito</a:t>
            </a:r>
            <a:r>
              <a:rPr lang="en-US"/>
              <a:t>/</a:t>
            </a:r>
            <a:r>
              <a:rPr lang="en-US" err="1"/>
              <a:t>Armazém</a:t>
            </a:r>
            <a:r>
              <a:rPr lang="en-US"/>
              <a:t>','Casa </a:t>
            </a:r>
            <a:r>
              <a:rPr lang="en-US" err="1"/>
              <a:t>Comercial</a:t>
            </a:r>
            <a:r>
              <a:rPr lang="en-US"/>
              <a:t>', '</a:t>
            </a:r>
            <a:r>
              <a:rPr lang="en-US" err="1"/>
              <a:t>Terreno</a:t>
            </a:r>
            <a:r>
              <a:rPr lang="en-US"/>
              <a:t> </a:t>
            </a:r>
            <a:r>
              <a:rPr lang="en-US" err="1"/>
              <a:t>Padrão</a:t>
            </a:r>
            <a:r>
              <a:rPr lang="en-US"/>
              <a:t>',  'Loja Shopping/ Ct </a:t>
            </a:r>
            <a:r>
              <a:rPr lang="en-US" err="1"/>
              <a:t>Comercial</a:t>
            </a:r>
            <a:r>
              <a:rPr lang="en-US"/>
              <a:t>', 'Box/</a:t>
            </a:r>
            <a:r>
              <a:rPr lang="en-US" err="1"/>
              <a:t>Garagem</a:t>
            </a:r>
            <a:r>
              <a:rPr lang="en-US"/>
              <a:t>', '</a:t>
            </a:r>
            <a:r>
              <a:rPr lang="en-US" err="1"/>
              <a:t>Chácara</a:t>
            </a:r>
            <a:r>
              <a:rPr lang="en-US"/>
              <a:t>', '</a:t>
            </a:r>
            <a:r>
              <a:rPr lang="en-US" err="1"/>
              <a:t>Loteamento</a:t>
            </a:r>
            <a:r>
              <a:rPr lang="en-US"/>
              <a:t>/</a:t>
            </a:r>
            <a:r>
              <a:rPr lang="en-US" err="1"/>
              <a:t>Condomínio</a:t>
            </a:r>
            <a:r>
              <a:rPr lang="en-US"/>
              <a:t>', 'Sítio',  'Pousada/</a:t>
            </a:r>
            <a:r>
              <a:rPr lang="en-US" err="1"/>
              <a:t>Chalé</a:t>
            </a:r>
            <a:r>
              <a:rPr lang="en-US"/>
              <a:t>', 'Hotel', 'Indústria']</a:t>
            </a:r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57237B1E-6920-3851-6BAD-EA8679BDA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2512" y="5312146"/>
            <a:ext cx="1125753" cy="13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84626" y="318014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433497" y="321012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318033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1804693" y="3987329"/>
            <a:ext cx="1068857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7E429D-D972-0808-EE69-196ECF58E0EE}"/>
              </a:ext>
            </a:extLst>
          </p:cNvPr>
          <p:cNvSpPr txBox="1"/>
          <p:nvPr/>
        </p:nvSpPr>
        <p:spPr>
          <a:xfrm>
            <a:off x="4463866" y="5581113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df_imoveis</a:t>
            </a:r>
            <a:r>
              <a:rPr lang="en-US"/>
              <a:t> .</a:t>
            </a:r>
            <a:r>
              <a:rPr lang="en-US" err="1"/>
              <a:t>Tipo.unique</a:t>
            </a:r>
            <a:r>
              <a:rPr lang="en-US"/>
              <a:t>()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2832B1F-0567-CABD-5465-24F31AC35949}"/>
              </a:ext>
            </a:extLst>
          </p:cNvPr>
          <p:cNvSpPr txBox="1"/>
          <p:nvPr/>
        </p:nvSpPr>
        <p:spPr>
          <a:xfrm>
            <a:off x="4054298" y="3987337"/>
            <a:ext cx="4527173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df_imoveis = df.query('@Imoveis not in Tipo')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77B5454-3F65-1A85-D165-59EF2BF6F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417" y="5653117"/>
            <a:ext cx="4230155" cy="41289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344A95-62FF-F695-5EDE-FB853F8E77FB}"/>
              </a:ext>
            </a:extLst>
          </p:cNvPr>
          <p:cNvSpPr txBox="1"/>
          <p:nvPr/>
        </p:nvSpPr>
        <p:spPr>
          <a:xfrm>
            <a:off x="1426234" y="5581113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df_imoveis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39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84626" y="318014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433497" y="321012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318033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1525636" y="3877756"/>
            <a:ext cx="134791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df_imoveis</a:t>
            </a:r>
            <a:endParaRPr lang="pt-BR" err="1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344A95-62FF-F695-5EDE-FB853F8E77FB}"/>
              </a:ext>
            </a:extLst>
          </p:cNvPr>
          <p:cNvSpPr txBox="1"/>
          <p:nvPr/>
        </p:nvSpPr>
        <p:spPr>
          <a:xfrm>
            <a:off x="1426234" y="5581113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df_imoveis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EA0CC3-83D9-0B94-D79A-4FBA2F96728B}"/>
              </a:ext>
            </a:extLst>
          </p:cNvPr>
          <p:cNvSpPr txBox="1"/>
          <p:nvPr/>
        </p:nvSpPr>
        <p:spPr>
          <a:xfrm>
            <a:off x="4094982" y="3877758"/>
            <a:ext cx="330131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df_imoveis.Tipo.value_counts</a:t>
            </a:r>
            <a:r>
              <a:rPr lang="en-US">
                <a:solidFill>
                  <a:srgbClr val="FFFFFF"/>
                </a:solidFill>
              </a:rPr>
              <a:t>() 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BABD67-505D-A393-A18D-AA040C3619DD}"/>
              </a:ext>
            </a:extLst>
          </p:cNvPr>
          <p:cNvSpPr txBox="1"/>
          <p:nvPr/>
        </p:nvSpPr>
        <p:spPr>
          <a:xfrm>
            <a:off x="3287978" y="5581113"/>
            <a:ext cx="477633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df_imoveis.Tipo.value_counts</a:t>
            </a:r>
            <a:r>
              <a:rPr lang="en-US"/>
              <a:t>(</a:t>
            </a:r>
            <a:r>
              <a:rPr lang="en-US" b="1">
                <a:solidFill>
                  <a:srgbClr val="F92672"/>
                </a:solidFill>
              </a:rPr>
              <a:t>normalize</a:t>
            </a:r>
            <a:r>
              <a:rPr lang="en-US">
                <a:solidFill>
                  <a:srgbClr val="005CC5"/>
                </a:solidFill>
              </a:rPr>
              <a:t>=</a:t>
            </a:r>
            <a:r>
              <a:rPr lang="en-US" b="1">
                <a:solidFill>
                  <a:srgbClr val="F92672"/>
                </a:solidFill>
              </a:rPr>
              <a:t>True</a:t>
            </a:r>
            <a:r>
              <a:rPr lang="en-US"/>
              <a:t>)</a:t>
            </a:r>
            <a:endParaRPr lang="pt-BR"/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6623FD47-B0C5-77FF-AF10-1E3FB6639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386" y="3699575"/>
            <a:ext cx="1581990" cy="1480584"/>
          </a:xfrm>
          <a:prstGeom prst="rect">
            <a:avLst/>
          </a:prstGeom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F111DBBF-940D-D704-3CA3-3CC402173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6142" y="5338245"/>
            <a:ext cx="1617647" cy="12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Design </a:t>
            </a:r>
            <a:r>
              <a:rPr lang="pt-BR" b="1" err="1"/>
              <a:t>Thinking</a:t>
            </a:r>
            <a:endParaRPr lang="pt-BR" b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743F44-A530-0DD8-FBD1-B615B83F918F}"/>
              </a:ext>
            </a:extLst>
          </p:cNvPr>
          <p:cNvSpPr txBox="1"/>
          <p:nvPr/>
        </p:nvSpPr>
        <p:spPr>
          <a:xfrm>
            <a:off x="1384084" y="1925374"/>
            <a:ext cx="9420642" cy="840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Atual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modelo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educacional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>
                <a:solidFill>
                  <a:srgbClr val="FFC000"/>
                </a:solidFill>
                <a:latin typeface="Roboto Mono"/>
                <a:ea typeface="Roboto Mono"/>
              </a:rPr>
              <a:t>no qual </a:t>
            </a:r>
            <a:r>
              <a:rPr lang="en-US" err="1">
                <a:solidFill>
                  <a:srgbClr val="FFC000"/>
                </a:solidFill>
                <a:latin typeface="Roboto Mono"/>
                <a:ea typeface="Roboto Mono"/>
              </a:rPr>
              <a:t>há</a:t>
            </a:r>
            <a:r>
              <a:rPr lang="en-US">
                <a:solidFill>
                  <a:srgbClr val="FFC000"/>
                </a:solidFill>
                <a:latin typeface="Roboto Mono"/>
                <a:ea typeface="Roboto Mono"/>
              </a:rPr>
              <a:t> </a:t>
            </a:r>
            <a:r>
              <a:rPr lang="en-US" b="1">
                <a:solidFill>
                  <a:srgbClr val="FFC000"/>
                </a:solidFill>
                <a:latin typeface="Roboto Mono"/>
                <a:ea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Alunos(as) nascidos no século XXI, lecionados por professores do século XX em uma estrutura do século XIX</a:t>
            </a:r>
            <a:r>
              <a:rPr lang="en-US" b="1">
                <a:solidFill>
                  <a:srgbClr val="FFC000"/>
                </a:solidFill>
                <a:latin typeface="Roboto Mono"/>
                <a:ea typeface="Roboto Mono"/>
              </a:rPr>
              <a:t>.</a:t>
            </a:r>
            <a:r>
              <a:rPr lang="en-US" b="1">
                <a:solidFill>
                  <a:srgbClr val="FFFFFF"/>
                </a:solidFill>
                <a:latin typeface="Roboto Mono"/>
                <a:ea typeface="Roboto Mono"/>
              </a:rPr>
              <a:t>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943CB7-A29D-598E-54FB-5DC2D9B89CEB}"/>
              </a:ext>
            </a:extLst>
          </p:cNvPr>
          <p:cNvSpPr txBox="1"/>
          <p:nvPr/>
        </p:nvSpPr>
        <p:spPr>
          <a:xfrm>
            <a:off x="1334259" y="3200400"/>
            <a:ext cx="952030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O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ritmo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no qual o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mundo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está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mudando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aumenta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a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complexidade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de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preparar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os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alunos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(as) para o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futuro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. </a:t>
            </a:r>
            <a:endParaRPr lang="en-US">
              <a:solidFill>
                <a:srgbClr val="FFFFFF"/>
              </a:solidFill>
              <a:latin typeface="Corbel"/>
              <a:ea typeface="Roboto Mono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  <a:latin typeface="Roboto Mono"/>
              <a:ea typeface="Roboto Mono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Em vista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disso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, a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pesquisadora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Cathy Davidson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escreveu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que 65% das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crianças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que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entraram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na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escola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primária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em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2011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acabarão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trabalhando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em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carreiras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que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ainda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precisam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ser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definidas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.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Além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disso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,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como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ressaltou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Richard Riley, ex-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secretário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de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Educação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dos EUA,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os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empregos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de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amanhã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“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exigirão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que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os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trabalhadores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usem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tecnologias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que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ainda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não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foram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inventadas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para resolver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problemas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que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ainda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nem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conhecemos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como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 </a:t>
            </a:r>
            <a:r>
              <a:rPr lang="en-US" err="1">
                <a:solidFill>
                  <a:srgbClr val="FFFFFF"/>
                </a:solidFill>
                <a:latin typeface="Roboto Mono"/>
                <a:ea typeface="Roboto Mono"/>
              </a:rPr>
              <a:t>problemas</a:t>
            </a:r>
            <a:r>
              <a:rPr lang="en-US">
                <a:solidFill>
                  <a:srgbClr val="FFFFFF"/>
                </a:solidFill>
                <a:latin typeface="Roboto Mono"/>
                <a:ea typeface="Roboto Mono"/>
              </a:rPr>
              <a:t>”.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24869" y="2731890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513173" y="269214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273208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1495758" y="3628728"/>
            <a:ext cx="134791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df_imoveis</a:t>
            </a:r>
            <a:endParaRPr lang="pt-BR" err="1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344A95-62FF-F695-5EDE-FB853F8E77FB}"/>
              </a:ext>
            </a:extLst>
          </p:cNvPr>
          <p:cNvSpPr txBox="1"/>
          <p:nvPr/>
        </p:nvSpPr>
        <p:spPr>
          <a:xfrm>
            <a:off x="1426234" y="5581113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df_imoveis</a:t>
            </a:r>
            <a:endParaRPr lang="pt-BR"/>
          </a:p>
        </p:txBody>
      </p:sp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F111DBBF-940D-D704-3CA3-3CC402173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142" y="5338245"/>
            <a:ext cx="1617647" cy="123249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C0548F3-2BAA-5603-998A-2195216D7F99}"/>
              </a:ext>
            </a:extLst>
          </p:cNvPr>
          <p:cNvSpPr txBox="1"/>
          <p:nvPr/>
        </p:nvSpPr>
        <p:spPr>
          <a:xfrm>
            <a:off x="3426590" y="3628736"/>
            <a:ext cx="4905894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df_imoveis.Tipo.value_counts</a:t>
            </a:r>
            <a:r>
              <a:rPr lang="en-US">
                <a:solidFill>
                  <a:srgbClr val="FFFFFF"/>
                </a:solidFill>
              </a:rPr>
              <a:t>(normalize=True).</a:t>
            </a:r>
            <a:r>
              <a:rPr lang="en-US" err="1">
                <a:solidFill>
                  <a:srgbClr val="FFFFFF"/>
                </a:solidFill>
              </a:rPr>
              <a:t>to_frame</a:t>
            </a:r>
            <a:r>
              <a:rPr lang="en-US">
                <a:solidFill>
                  <a:srgbClr val="FFFFFF"/>
                </a:solidFill>
              </a:rPr>
              <a:t>() </a:t>
            </a:r>
            <a:endParaRPr lang="pt-BR">
              <a:solidFill>
                <a:srgbClr val="FFFFFF"/>
              </a:solidFill>
            </a:endParaRPr>
          </a:p>
        </p:txBody>
      </p:sp>
      <p:pic>
        <p:nvPicPr>
          <p:cNvPr id="16" name="Imagem 1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EADB643-905D-5C7C-4F1F-0BCEBCAAD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791" y="3426461"/>
            <a:ext cx="1820296" cy="170896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0D4A6F-1953-5DB3-B140-0DC8D6CAE29B}"/>
              </a:ext>
            </a:extLst>
          </p:cNvPr>
          <p:cNvSpPr txBox="1"/>
          <p:nvPr/>
        </p:nvSpPr>
        <p:spPr>
          <a:xfrm>
            <a:off x="3098211" y="5581126"/>
            <a:ext cx="518495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df_imoveis['Tipo'].value_counts(normalize=True).to_frame().sort_values('Tipo') </a:t>
            </a:r>
          </a:p>
        </p:txBody>
      </p:sp>
    </p:spTree>
    <p:extLst>
      <p:ext uri="{BB962C8B-B14F-4D97-AF65-F5344CB8AC3E}">
        <p14:creationId xmlns:p14="http://schemas.microsoft.com/office/powerpoint/2010/main" val="240433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24869" y="2731890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513173" y="269214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273208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1495758" y="3628728"/>
            <a:ext cx="134791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df_imoveis</a:t>
            </a:r>
            <a:endParaRPr lang="pt-BR" err="1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344A95-62FF-F695-5EDE-FB853F8E77FB}"/>
              </a:ext>
            </a:extLst>
          </p:cNvPr>
          <p:cNvSpPr txBox="1"/>
          <p:nvPr/>
        </p:nvSpPr>
        <p:spPr>
          <a:xfrm>
            <a:off x="968099" y="5162745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df_percentual_tipo</a:t>
            </a:r>
            <a:endParaRPr lang="pt-BR" err="1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072F33-A2E3-1D56-F059-4D161D1BE0DE}"/>
              </a:ext>
            </a:extLst>
          </p:cNvPr>
          <p:cNvSpPr txBox="1"/>
          <p:nvPr/>
        </p:nvSpPr>
        <p:spPr>
          <a:xfrm>
            <a:off x="3267887" y="3588898"/>
            <a:ext cx="6390876" cy="840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df_percentual_tipo = df_imoveis['Tipo'].value_counts(normalize=True).to_frame().sort_values('Tipo')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ABCEEE-F605-7EED-5423-ED9BC5B293EE}"/>
              </a:ext>
            </a:extLst>
          </p:cNvPr>
          <p:cNvSpPr txBox="1"/>
          <p:nvPr/>
        </p:nvSpPr>
        <p:spPr>
          <a:xfrm>
            <a:off x="3267728" y="5162758"/>
            <a:ext cx="6251348" cy="840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df_percentual_tipo.plot(kind</a:t>
            </a:r>
            <a:r>
              <a:rPr lang="en-US">
                <a:solidFill>
                  <a:srgbClr val="005CC5"/>
                </a:solidFill>
              </a:rPr>
              <a:t>=</a:t>
            </a:r>
            <a:r>
              <a:rPr lang="en-US">
                <a:solidFill>
                  <a:srgbClr val="A6E22E"/>
                </a:solidFill>
              </a:rPr>
              <a:t>'bar'</a:t>
            </a:r>
            <a:r>
              <a:rPr lang="en-US"/>
              <a:t>, figsize</a:t>
            </a:r>
            <a:r>
              <a:rPr lang="en-US">
                <a:solidFill>
                  <a:srgbClr val="005CC5"/>
                </a:solidFill>
              </a:rPr>
              <a:t>=</a:t>
            </a:r>
            <a:r>
              <a:rPr lang="en-US"/>
              <a:t>(</a:t>
            </a:r>
            <a:r>
              <a:rPr lang="en-US">
                <a:solidFill>
                  <a:srgbClr val="005CC5"/>
                </a:solidFill>
              </a:rPr>
              <a:t>14</a:t>
            </a:r>
            <a:r>
              <a:rPr lang="en-US"/>
              <a:t>, </a:t>
            </a:r>
            <a:r>
              <a:rPr lang="en-US">
                <a:solidFill>
                  <a:srgbClr val="005CC5"/>
                </a:solidFill>
              </a:rPr>
              <a:t>10</a:t>
            </a:r>
            <a:r>
              <a:rPr lang="en-US"/>
              <a:t>), color </a:t>
            </a:r>
            <a:r>
              <a:rPr lang="en-US">
                <a:solidFill>
                  <a:srgbClr val="005CC5"/>
                </a:solidFill>
              </a:rPr>
              <a:t>=</a:t>
            </a:r>
            <a:r>
              <a:rPr lang="en-US">
                <a:solidFill>
                  <a:srgbClr val="A6E22E"/>
                </a:solidFill>
              </a:rPr>
              <a:t>'green'</a:t>
            </a:r>
            <a:r>
              <a:rPr lang="en-US"/>
              <a:t>, edgecolor</a:t>
            </a:r>
            <a:r>
              <a:rPr lang="en-US">
                <a:solidFill>
                  <a:srgbClr val="005CC5"/>
                </a:solidFill>
              </a:rPr>
              <a:t>=</a:t>
            </a:r>
            <a:r>
              <a:rPr lang="en-US">
                <a:solidFill>
                  <a:srgbClr val="A6E22E"/>
                </a:solidFill>
              </a:rPr>
              <a:t>'black'</a:t>
            </a:r>
            <a:r>
              <a:rPr lang="en-US"/>
              <a:t>, xlabel </a:t>
            </a:r>
            <a:r>
              <a:rPr lang="en-US">
                <a:solidFill>
                  <a:srgbClr val="005CC5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rgbClr val="A6E22E"/>
                </a:solidFill>
              </a:rPr>
              <a:t>'Tipos'</a:t>
            </a:r>
            <a:r>
              <a:rPr lang="en-US"/>
              <a:t>, ylabel </a:t>
            </a:r>
            <a:r>
              <a:rPr lang="en-US">
                <a:solidFill>
                  <a:srgbClr val="005CC5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rgbClr val="A6E22E"/>
                </a:solidFill>
              </a:rPr>
              <a:t>'Percentual'</a:t>
            </a:r>
            <a:r>
              <a:rPr lang="en-US"/>
              <a:t>);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8635914-511B-842D-2630-463E68B7FF1E}"/>
              </a:ext>
            </a:extLst>
          </p:cNvPr>
          <p:cNvSpPr txBox="1"/>
          <p:nvPr/>
        </p:nvSpPr>
        <p:spPr>
          <a:xfrm>
            <a:off x="3348408" y="6158859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BCBEC4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72619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24869" y="2731890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513173" y="269214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273208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4320B-2EC1-8358-9DC8-64E86409BBC2}"/>
              </a:ext>
            </a:extLst>
          </p:cNvPr>
          <p:cNvSpPr txBox="1"/>
          <p:nvPr/>
        </p:nvSpPr>
        <p:spPr>
          <a:xfrm>
            <a:off x="1814460" y="3648650"/>
            <a:ext cx="134791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</a:t>
            </a:r>
            <a:endParaRPr lang="pt-BR" err="1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344A95-62FF-F695-5EDE-FB853F8E77FB}"/>
              </a:ext>
            </a:extLst>
          </p:cNvPr>
          <p:cNvSpPr txBox="1"/>
          <p:nvPr/>
        </p:nvSpPr>
        <p:spPr>
          <a:xfrm>
            <a:off x="1525828" y="5112939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df_pnovo</a:t>
            </a:r>
            <a:endParaRPr lang="pt-BR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8279E1-D3A3-CF16-2840-58748125DFFE}"/>
              </a:ext>
            </a:extLst>
          </p:cNvPr>
          <p:cNvSpPr txBox="1"/>
          <p:nvPr/>
        </p:nvSpPr>
        <p:spPr>
          <a:xfrm>
            <a:off x="3775715" y="3758238"/>
            <a:ext cx="4118553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0000"/>
                </a:solidFill>
              </a:rPr>
              <a:t>df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= </a:t>
            </a:r>
            <a:r>
              <a:rPr lang="en-US" err="1">
                <a:solidFill>
                  <a:srgbClr val="FFFFFF"/>
                </a:solidFill>
              </a:rPr>
              <a:t>df.</a:t>
            </a:r>
            <a:r>
              <a:rPr lang="en-US" b="1" err="1">
                <a:solidFill>
                  <a:srgbClr val="FFFFFF"/>
                </a:solidFill>
              </a:rPr>
              <a:t>query</a:t>
            </a:r>
            <a:r>
              <a:rPr lang="en-US">
                <a:solidFill>
                  <a:srgbClr val="FFFFFF"/>
                </a:solidFill>
              </a:rPr>
              <a:t>('Tipo == "Apartamento"') 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5D5144-536F-DB44-383B-277F82189881}"/>
              </a:ext>
            </a:extLst>
          </p:cNvPr>
          <p:cNvSpPr txBox="1"/>
          <p:nvPr/>
        </p:nvSpPr>
        <p:spPr>
          <a:xfrm>
            <a:off x="3775922" y="4445556"/>
            <a:ext cx="3819563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df_novo = df.drop("Tipo", axis=1)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799C9C-84CE-9DD3-A70F-AA5D123EAF33}"/>
              </a:ext>
            </a:extLst>
          </p:cNvPr>
          <p:cNvSpPr txBox="1"/>
          <p:nvPr/>
        </p:nvSpPr>
        <p:spPr>
          <a:xfrm>
            <a:off x="1884604" y="4445637"/>
            <a:ext cx="134791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</a:rPr>
              <a:t>df</a:t>
            </a:r>
            <a:endParaRPr lang="pt-BR" err="1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6BBF2C3-1618-C88A-AD66-B4A88E61767A}"/>
              </a:ext>
            </a:extLst>
          </p:cNvPr>
          <p:cNvSpPr txBox="1"/>
          <p:nvPr/>
        </p:nvSpPr>
        <p:spPr>
          <a:xfrm>
            <a:off x="3776664" y="4983457"/>
            <a:ext cx="6191551" cy="840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df_novo = df.groupby("Bairro").mean(numeric_only=True)[['Valor']].sort_values('Valor') </a:t>
            </a:r>
          </a:p>
        </p:txBody>
      </p:sp>
    </p:spTree>
    <p:extLst>
      <p:ext uri="{BB962C8B-B14F-4D97-AF65-F5344CB8AC3E}">
        <p14:creationId xmlns:p14="http://schemas.microsoft.com/office/powerpoint/2010/main" val="207035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Design </a:t>
            </a:r>
            <a:r>
              <a:rPr lang="pt-BR" b="1" err="1"/>
              <a:t>Thinking</a:t>
            </a:r>
            <a:endParaRPr lang="pt-BR" b="1"/>
          </a:p>
        </p:txBody>
      </p:sp>
      <p:pic>
        <p:nvPicPr>
          <p:cNvPr id="2" name="Imagem 1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51231366-F1AA-81AC-E81B-878AB8A5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22" y="2859740"/>
            <a:ext cx="6527815" cy="32544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97106FE-D9F9-0ED5-560B-7DD1357C43F1}"/>
              </a:ext>
            </a:extLst>
          </p:cNvPr>
          <p:cNvSpPr txBox="1"/>
          <p:nvPr/>
        </p:nvSpPr>
        <p:spPr>
          <a:xfrm>
            <a:off x="512098" y="3000638"/>
            <a:ext cx="4795344" cy="2973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O empresário peruano Carlos </a:t>
            </a:r>
            <a:r>
              <a:rPr lang="pt-BR" sz="1600" err="1">
                <a:solidFill>
                  <a:srgbClr val="FFFFFF"/>
                </a:solidFill>
                <a:ea typeface="+mn-lt"/>
                <a:cs typeface="+mn-lt"/>
              </a:rPr>
              <a:t>Rodriquez</a:t>
            </a:r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-Pastor, CEO do grupo empresarial </a:t>
            </a:r>
            <a:r>
              <a:rPr lang="pt-BR" sz="1600" err="1">
                <a:solidFill>
                  <a:srgbClr val="FFFFFF"/>
                </a:solidFill>
                <a:ea typeface="+mn-lt"/>
                <a:cs typeface="+mn-lt"/>
              </a:rPr>
              <a:t>Intercorp</a:t>
            </a:r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, abordou a IDEO com um objetivo: aumentar a classe média do </a:t>
            </a:r>
            <a:r>
              <a:rPr lang="pt-BR" sz="1600" err="1">
                <a:solidFill>
                  <a:srgbClr val="FFFFFF"/>
                </a:solidFill>
                <a:ea typeface="+mn-lt"/>
                <a:cs typeface="+mn-lt"/>
              </a:rPr>
              <a:t>Peru.A</a:t>
            </a:r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 equipe desenvolveu um conceito que inclui um modelo de aprendizado e uma estratégia de escala que utiliza espaços de aprendizagem combinada, modulares e flexíveis, além de ferramentas e treinamento para apoiar os professores. Essa abordagem holística, centrada no ser humano, do design da escola resultou em uma experiência de aprendizado do ensino fundamental e médio que é uma tarefa ordenada, escalável e excelente. Este modelo se chama Innova </a:t>
            </a:r>
            <a:r>
              <a:rPr lang="pt-BR" sz="1600" err="1">
                <a:solidFill>
                  <a:srgbClr val="FFFFFF"/>
                </a:solidFill>
                <a:ea typeface="+mn-lt"/>
                <a:cs typeface="+mn-lt"/>
              </a:rPr>
              <a:t>School</a:t>
            </a:r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pt-BR" sz="160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11463A-1377-5592-0CD9-EE6E36E5BCE4}"/>
              </a:ext>
            </a:extLst>
          </p:cNvPr>
          <p:cNvSpPr txBox="1"/>
          <p:nvPr/>
        </p:nvSpPr>
        <p:spPr>
          <a:xfrm>
            <a:off x="596661" y="1676346"/>
            <a:ext cx="112444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FFFF"/>
                </a:solidFill>
                <a:latin typeface="Corbel"/>
              </a:rPr>
              <a:t>O modelo BUILD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orbel"/>
                <a:ea typeface="Roboto Mono"/>
              </a:rPr>
              <a:t>Já Swaniker e Bradford adaptaram o </a:t>
            </a:r>
            <a:r>
              <a:rPr lang="en-US" sz="1600" b="1">
                <a:solidFill>
                  <a:srgbClr val="FFFFFF"/>
                </a:solidFill>
                <a:latin typeface="Corbel"/>
                <a:ea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processo de design thinking</a:t>
            </a:r>
            <a:r>
              <a:rPr lang="en-US" sz="1600">
                <a:solidFill>
                  <a:srgbClr val="FFFFFF"/>
                </a:solidFill>
                <a:latin typeface="Corbel"/>
                <a:ea typeface="Roboto Mono"/>
              </a:rPr>
              <a:t> para o contexto africano desenvolvendo o modelo BUILD (Acreditar – Compreender – Inventar – Escutar – Entregar), que coloca ênfase extra na compreensão de vieses, suposições e contexto histórico. O BUILD é uma parte importante de como as ideias são desenvolvidas e testadas na African Leadership Academy (ALA), lançada em 2008.</a:t>
            </a:r>
          </a:p>
        </p:txBody>
      </p:sp>
    </p:spTree>
    <p:extLst>
      <p:ext uri="{BB962C8B-B14F-4D97-AF65-F5344CB8AC3E}">
        <p14:creationId xmlns:p14="http://schemas.microsoft.com/office/powerpoint/2010/main" val="276802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Design </a:t>
            </a:r>
            <a:r>
              <a:rPr lang="pt-BR" b="1" err="1"/>
              <a:t>Thinking</a:t>
            </a:r>
            <a:endParaRPr lang="pt-BR" b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7DFD17-FF85-89EA-021E-84AA360683D7}"/>
              </a:ext>
            </a:extLst>
          </p:cNvPr>
          <p:cNvSpPr txBox="1"/>
          <p:nvPr/>
        </p:nvSpPr>
        <p:spPr>
          <a:xfrm>
            <a:off x="4672343" y="1811728"/>
            <a:ext cx="694279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/>
              <a:t>Vamos pensar em um problema?</a:t>
            </a:r>
          </a:p>
          <a:p>
            <a:pPr>
              <a:lnSpc>
                <a:spcPct val="90000"/>
              </a:lnSpc>
            </a:pPr>
            <a:endParaRPr lang="pt-BR" sz="3200"/>
          </a:p>
          <a:p>
            <a:pPr>
              <a:lnSpc>
                <a:spcPct val="90000"/>
              </a:lnSpc>
            </a:pPr>
            <a:r>
              <a:rPr lang="pt-BR" sz="3600"/>
              <a:t>Em um modelo de ensino atual em que a tecnologia aumenta o nível de informação mundial. Qual seria o tipo de avaliação acadêmica que os professores deveriam aplicar aos alunos? </a:t>
            </a:r>
          </a:p>
        </p:txBody>
      </p:sp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4C1F4F17-F813-C23E-87BF-854781FB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95" y="1934654"/>
            <a:ext cx="3738008" cy="17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5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529351A5-88F6-3146-792E-655507FF8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71" y="1904939"/>
            <a:ext cx="6254849" cy="3500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83BB5333-1833-C56B-0D91-BFBC8920F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958" y="4152496"/>
            <a:ext cx="2743198" cy="8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B346C25-72FA-3CE0-55E1-F47BD7F4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147" y="2015089"/>
            <a:ext cx="5174054" cy="4209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9021DD1-C26D-D60A-756C-786F672980B4}"/>
              </a:ext>
            </a:extLst>
          </p:cNvPr>
          <p:cNvSpPr txBox="1"/>
          <p:nvPr/>
        </p:nvSpPr>
        <p:spPr>
          <a:xfrm>
            <a:off x="8056532" y="604574"/>
            <a:ext cx="34707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pt-BR" sz="4000"/>
              <a:t>New Project</a:t>
            </a:r>
          </a:p>
        </p:txBody>
      </p:sp>
    </p:spTree>
    <p:extLst>
      <p:ext uri="{BB962C8B-B14F-4D97-AF65-F5344CB8AC3E}">
        <p14:creationId xmlns:p14="http://schemas.microsoft.com/office/powerpoint/2010/main" val="233443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9021DD1-C26D-D60A-756C-786F672980B4}"/>
              </a:ext>
            </a:extLst>
          </p:cNvPr>
          <p:cNvSpPr txBox="1"/>
          <p:nvPr/>
        </p:nvSpPr>
        <p:spPr>
          <a:xfrm>
            <a:off x="7986816" y="375467"/>
            <a:ext cx="3470742" cy="86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/>
              <a:t>Lógica de Programação</a:t>
            </a:r>
            <a:endParaRPr lang="pt-BR" sz="120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6F9339-81AE-D431-2669-2AF47DB5DCE0}"/>
              </a:ext>
            </a:extLst>
          </p:cNvPr>
          <p:cNvSpPr txBox="1"/>
          <p:nvPr/>
        </p:nvSpPr>
        <p:spPr>
          <a:xfrm>
            <a:off x="3386549" y="3267254"/>
            <a:ext cx="5398532" cy="2419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/>
              <a:t>Manipulação de variáveis</a:t>
            </a:r>
            <a:endParaRPr lang="pt-BR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/>
              <a:t>Operações matemáticas( -, +, /&lt; *, %, **, //)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/>
              <a:t>If</a:t>
            </a:r>
            <a:r>
              <a:rPr lang="pt-BR" sz="2400"/>
              <a:t>..... </a:t>
            </a:r>
            <a:r>
              <a:rPr lang="pt-BR" sz="2400" err="1"/>
              <a:t>else</a:t>
            </a:r>
            <a:endParaRPr lang="pt-BR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/>
              <a:t>Match Case, Use Case </a:t>
            </a:r>
            <a:r>
              <a:rPr lang="pt-BR" sz="2400" err="1"/>
              <a:t>or</a:t>
            </a:r>
            <a:r>
              <a:rPr lang="pt-BR" sz="2400"/>
              <a:t> Switch Case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/>
              <a:t>For in, </a:t>
            </a:r>
            <a:r>
              <a:rPr lang="pt-BR" sz="2400" err="1"/>
              <a:t>while</a:t>
            </a:r>
          </a:p>
          <a:p>
            <a:pPr>
              <a:lnSpc>
                <a:spcPct val="90000"/>
              </a:lnSpc>
            </a:pPr>
            <a:endParaRPr lang="pt-BR" sz="240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853937" y="3429170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274146" y="3429266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D9306C-7EE7-26F6-636C-ED255DCF82C3}"/>
              </a:ext>
            </a:extLst>
          </p:cNvPr>
          <p:cNvSpPr txBox="1"/>
          <p:nvPr/>
        </p:nvSpPr>
        <p:spPr>
          <a:xfrm>
            <a:off x="557598" y="4104086"/>
            <a:ext cx="2680090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/>
              <a:t>Banco de Dados</a:t>
            </a:r>
            <a:endParaRPr lang="pt-BR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/>
              <a:t>Input de teclado ou dispositivo iterativo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/>
              <a:t>Figuras/Imagens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/>
              <a:t>Eventos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pt-BR" sz="240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7D9B79-FEE4-1F49-A93F-6CE8791B1697}"/>
              </a:ext>
            </a:extLst>
          </p:cNvPr>
          <p:cNvSpPr txBox="1"/>
          <p:nvPr/>
        </p:nvSpPr>
        <p:spPr>
          <a:xfrm>
            <a:off x="8983508" y="4144027"/>
            <a:ext cx="2680090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/>
              <a:t>Análises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/>
              <a:t>Gráficos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/>
              <a:t>DataSet</a:t>
            </a:r>
            <a:r>
              <a:rPr lang="pt-BR" sz="2400"/>
              <a:t>, </a:t>
            </a:r>
            <a:r>
              <a:rPr lang="pt-BR" sz="2400" err="1"/>
              <a:t>DataFrame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/>
              <a:t>Novos Processamentos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4254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9021DD1-C26D-D60A-756C-786F672980B4}"/>
              </a:ext>
            </a:extLst>
          </p:cNvPr>
          <p:cNvSpPr txBox="1"/>
          <p:nvPr/>
        </p:nvSpPr>
        <p:spPr>
          <a:xfrm>
            <a:off x="8056532" y="604574"/>
            <a:ext cx="34707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pt-BR" sz="4000"/>
              <a:t>Bibliotecas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6F9339-81AE-D431-2669-2AF47DB5DCE0}"/>
              </a:ext>
            </a:extLst>
          </p:cNvPr>
          <p:cNvSpPr txBox="1"/>
          <p:nvPr/>
        </p:nvSpPr>
        <p:spPr>
          <a:xfrm>
            <a:off x="3486143" y="2400634"/>
            <a:ext cx="5398532" cy="408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>
                <a:solidFill>
                  <a:srgbClr val="FFFFFF"/>
                </a:solidFill>
                <a:ea typeface="+mn-lt"/>
                <a:cs typeface="+mn-lt"/>
              </a:rPr>
              <a:t>NumPy</a:t>
            </a:r>
            <a:r>
              <a:rPr lang="pt-BR" sz="2400">
                <a:solidFill>
                  <a:srgbClr val="FFFFFF"/>
                </a:solidFill>
                <a:ea typeface="+mn-lt"/>
                <a:cs typeface="+mn-lt"/>
              </a:rPr>
              <a:t> e Pandas: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>
                <a:solidFill>
                  <a:srgbClr val="FFFFFF"/>
                </a:solidFill>
              </a:rPr>
              <a:t>TensorFlow</a:t>
            </a:r>
            <a:r>
              <a:rPr lang="pt-BR" sz="2400">
                <a:solidFill>
                  <a:srgbClr val="FFFFFF"/>
                </a:solidFill>
              </a:rPr>
              <a:t> e </a:t>
            </a:r>
            <a:r>
              <a:rPr lang="pt-BR" sz="2400" err="1">
                <a:solidFill>
                  <a:srgbClr val="FFFFFF"/>
                </a:solidFill>
              </a:rPr>
              <a:t>Keras</a:t>
            </a:r>
            <a:endParaRPr lang="pt-BR" sz="240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>
                <a:solidFill>
                  <a:srgbClr val="FFFFFF"/>
                </a:solidFill>
              </a:rPr>
              <a:t>OpenCV</a:t>
            </a:r>
            <a:endParaRPr lang="pt-BR" sz="240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>
                <a:solidFill>
                  <a:srgbClr val="FFFFFF"/>
                </a:solidFill>
              </a:rPr>
              <a:t>Pillow</a:t>
            </a:r>
            <a:endParaRPr lang="pt-BR" sz="240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>
                <a:solidFill>
                  <a:srgbClr val="FFFFFF"/>
                </a:solidFill>
              </a:rPr>
              <a:t>Matplotlib</a:t>
            </a:r>
            <a:endParaRPr lang="pt-BR" sz="240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>
                <a:solidFill>
                  <a:srgbClr val="FFFFFF"/>
                </a:solidFill>
              </a:rPr>
              <a:t>Seaborn</a:t>
            </a:r>
            <a:endParaRPr lang="pt-BR" sz="240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>
                <a:solidFill>
                  <a:srgbClr val="FFFFFF"/>
                </a:solidFill>
              </a:rPr>
              <a:t>Selenium</a:t>
            </a:r>
            <a:endParaRPr lang="pt-BR" sz="240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>
                <a:solidFill>
                  <a:srgbClr val="FFFFFF"/>
                </a:solidFill>
              </a:rPr>
              <a:t>Scrapy</a:t>
            </a:r>
            <a:r>
              <a:rPr lang="pt-BR" sz="2400">
                <a:solidFill>
                  <a:srgbClr val="FFFFFF"/>
                </a:solidFill>
              </a:rPr>
              <a:t> e </a:t>
            </a:r>
            <a:r>
              <a:rPr lang="pt-BR" sz="2400" err="1">
                <a:solidFill>
                  <a:srgbClr val="FFFFFF"/>
                </a:solidFill>
              </a:rPr>
              <a:t>Beautiful</a:t>
            </a:r>
            <a:r>
              <a:rPr lang="pt-BR" sz="2400">
                <a:solidFill>
                  <a:srgbClr val="FFFFFF"/>
                </a:solidFill>
              </a:rPr>
              <a:t> </a:t>
            </a:r>
            <a:r>
              <a:rPr lang="pt-BR" sz="2400" err="1">
                <a:solidFill>
                  <a:srgbClr val="FFFFFF"/>
                </a:solidFill>
              </a:rPr>
              <a:t>Soup</a:t>
            </a:r>
            <a:endParaRPr lang="pt-BR" sz="240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>
                <a:solidFill>
                  <a:srgbClr val="FFFFFF"/>
                </a:solidFill>
              </a:rPr>
              <a:t>PyAutoGUI</a:t>
            </a:r>
            <a:endParaRPr lang="pt-BR" sz="240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>
                <a:solidFill>
                  <a:srgbClr val="FFFFFF"/>
                </a:solidFill>
              </a:rPr>
              <a:t>Kivy</a:t>
            </a:r>
            <a:r>
              <a:rPr lang="pt-BR" sz="2400">
                <a:solidFill>
                  <a:srgbClr val="FFFFFF"/>
                </a:solidFill>
              </a:rPr>
              <a:t>, </a:t>
            </a:r>
            <a:r>
              <a:rPr lang="pt-BR" sz="2400" err="1">
                <a:solidFill>
                  <a:srgbClr val="FFFFFF"/>
                </a:solidFill>
              </a:rPr>
              <a:t>Tkinter</a:t>
            </a:r>
            <a:r>
              <a:rPr lang="pt-BR" sz="2400">
                <a:solidFill>
                  <a:srgbClr val="FFFFFF"/>
                </a:solidFill>
              </a:rPr>
              <a:t>, PyQT5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pt-BR" sz="2400" err="1">
                <a:solidFill>
                  <a:srgbClr val="FFFFFF"/>
                </a:solidFill>
              </a:rPr>
              <a:t>Ipython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pt-BR" sz="2400">
              <a:solidFill>
                <a:srgbClr val="FFFFFF"/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34829" y="2951035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484169" y="187269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51247" y="187279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Bibliotecas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472959" y="187288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792037" y="288140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20F3D6-8F19-FB95-4AA0-105BB77028F1}"/>
              </a:ext>
            </a:extLst>
          </p:cNvPr>
          <p:cNvSpPr txBox="1"/>
          <p:nvPr/>
        </p:nvSpPr>
        <p:spPr>
          <a:xfrm>
            <a:off x="1543896" y="3914728"/>
            <a:ext cx="1733238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 err="1"/>
              <a:t>import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F6558EA-98AC-97EA-309D-B5F4949F6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713" y="3576080"/>
            <a:ext cx="2680058" cy="1020283"/>
          </a:xfrm>
          <a:prstGeom prst="rect">
            <a:avLst/>
          </a:prstGeom>
        </p:spPr>
      </p:pic>
      <p:pic>
        <p:nvPicPr>
          <p:cNvPr id="17" name="Imagem 16" descr="Streamlit webcam stream processing using OpenCV, Python and Tensorflow -  streamlit-webrtc - Streamlit">
            <a:extLst>
              <a:ext uri="{FF2B5EF4-FFF2-40B4-BE49-F238E27FC236}">
                <a16:creationId xmlns:a16="http://schemas.microsoft.com/office/drawing/2014/main" id="{3C209841-A62C-AB6C-75C0-AC20E6D74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525" y="4725908"/>
            <a:ext cx="2743200" cy="15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</a:p>
        </p:txBody>
      </p:sp>
      <p:pic>
        <p:nvPicPr>
          <p:cNvPr id="4" name="Imagem 3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D31D3A08-3A50-7170-CC63-4706EA4E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7" y="98194"/>
            <a:ext cx="2743200" cy="1371600"/>
          </a:xfrm>
          <a:prstGeom prst="rect">
            <a:avLst/>
          </a:prstGeom>
        </p:spPr>
      </p:pic>
      <p:pic>
        <p:nvPicPr>
          <p:cNvPr id="6" name="Imagem 5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FC92785-0457-21F5-9C22-8BBBE462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8" y="416666"/>
            <a:ext cx="2743198" cy="83118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84626" y="318014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791085" y="2311080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433497" y="3210121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pandas: How to Read and Write Files – Real Python">
            <a:extLst>
              <a:ext uri="{FF2B5EF4-FFF2-40B4-BE49-F238E27FC236}">
                <a16:creationId xmlns:a16="http://schemas.microsoft.com/office/drawing/2014/main" id="{C477D526-EAE4-CA8F-0993-DAEE9579C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3" y="4041572"/>
            <a:ext cx="4038823" cy="2270715"/>
          </a:xfrm>
          <a:prstGeom prst="rect">
            <a:avLst/>
          </a:prstGeom>
        </p:spPr>
      </p:pic>
      <p:pic>
        <p:nvPicPr>
          <p:cNvPr id="13" name="Imagem 12" descr="pandas GroupBy: Your Guide to Grouping Data in Python – Real Python">
            <a:extLst>
              <a:ext uri="{FF2B5EF4-FFF2-40B4-BE49-F238E27FC236}">
                <a16:creationId xmlns:a16="http://schemas.microsoft.com/office/drawing/2014/main" id="{5F933975-982C-72F3-5877-F88203563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083" y="4042074"/>
            <a:ext cx="4098621" cy="228068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3180333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ndas Project: Make a Gradebook With Python &amp; pandas – Real Python">
            <a:extLst>
              <a:ext uri="{FF2B5EF4-FFF2-40B4-BE49-F238E27FC236}">
                <a16:creationId xmlns:a16="http://schemas.microsoft.com/office/drawing/2014/main" id="{81872CC0-696F-49B1-713E-569EC26AD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296" y="4052035"/>
            <a:ext cx="4008924" cy="2250779"/>
          </a:xfrm>
          <a:prstGeom prst="rect">
            <a:avLst/>
          </a:prstGeom>
        </p:spPr>
      </p:pic>
      <p:pic>
        <p:nvPicPr>
          <p:cNvPr id="18" name="Imagem 17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ED242FEE-E418-B385-AE9C-283CD4F1E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904" y="374482"/>
            <a:ext cx="3022257" cy="10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4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onalizado">
  <a:themeElements>
    <a:clrScheme name="Quadro Negro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lang="pt-BR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lang="pt-BR"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3DA578DE33E44E8DD11C312C11F0C0" ma:contentTypeVersion="12" ma:contentTypeDescription="Crie um novo documento." ma:contentTypeScope="" ma:versionID="f22e2cc62bdfa551235f002f6663ffbe">
  <xsd:schema xmlns:xsd="http://www.w3.org/2001/XMLSchema" xmlns:xs="http://www.w3.org/2001/XMLSchema" xmlns:p="http://schemas.microsoft.com/office/2006/metadata/properties" xmlns:ns2="7bc641a7-997f-4048-a412-d593c6319208" xmlns:ns3="7e3d2bc7-1e8b-4412-b9e4-2111d76bd9c9" targetNamespace="http://schemas.microsoft.com/office/2006/metadata/properties" ma:root="true" ma:fieldsID="a8998bf8caff04e41f8e66afae4f3901" ns2:_="" ns3:_="">
    <xsd:import namespace="7bc641a7-997f-4048-a412-d593c6319208"/>
    <xsd:import namespace="7e3d2bc7-1e8b-4412-b9e4-2111d76bd9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41a7-997f-4048-a412-d593c6319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d2bc7-1e8b-4412-b9e4-2111d76bd9c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66c42c-92d0-4c9d-8311-5d972d95912d}" ma:internalName="TaxCatchAll" ma:showField="CatchAllData" ma:web="7e3d2bc7-1e8b-4412-b9e4-2111d76bd9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3d2bc7-1e8b-4412-b9e4-2111d76bd9c9" xsi:nil="true"/>
    <lcf76f155ced4ddcb4097134ff3c332f xmlns="7bc641a7-997f-4048-a412-d593c63192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2E78608-15BB-418E-B429-DFF88D100FBF}"/>
</file>

<file path=customXml/itemProps2.xml><?xml version="1.0" encoding="utf-8"?>
<ds:datastoreItem xmlns:ds="http://schemas.openxmlformats.org/officeDocument/2006/customXml" ds:itemID="{2D205008-A90E-40C6-9A4B-927C2A164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4CB80-51E5-47C8-B45D-3834AA25DD5F}">
  <ds:schemaRefs>
    <ds:schemaRef ds:uri="7bc641a7-997f-4048-a412-d593c6319208"/>
    <ds:schemaRef ds:uri="7e3d2bc7-1e8b-4412-b9e4-2111d76bd9c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Personalizado</vt:lpstr>
      <vt:lpstr> Aula 01</vt:lpstr>
      <vt:lpstr>Design Thinking</vt:lpstr>
      <vt:lpstr>Design Thinking</vt:lpstr>
      <vt:lpstr>Design Thinking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/>
  <cp:revision>1</cp:revision>
  <dcterms:created xsi:type="dcterms:W3CDTF">2024-02-15T12:56:37Z</dcterms:created>
  <dcterms:modified xsi:type="dcterms:W3CDTF">2024-02-23T14:48:51Z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0x010100223DA578DE33E44E8DD11C312C11F0C0</vt:lpwstr>
  </property>
  <property fmtid="{D5CDD505-2E9C-101B-9397-08002B2CF9AE}" pid="3" name="IsMyDocuments">
    <vt:bool>true</vt:bool>
  </property>
  <property fmtid="{D5CDD505-2E9C-101B-9397-08002B2CF9AE}" pid="4" name="MediaServiceImageTags">
    <vt:lpwstr/>
  </property>
</Properties>
</file>