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ileron" panose="020B0604020202020204" charset="0"/>
      <p:regular r:id="rId8"/>
    </p:embeddedFont>
    <p:embeddedFont>
      <p:font typeface="Aileron Ultra-Bold" panose="020B060402020202020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172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22166" y="2928312"/>
            <a:ext cx="11094258" cy="4821538"/>
            <a:chOff x="0" y="0"/>
            <a:chExt cx="14792343" cy="6428717"/>
          </a:xfrm>
        </p:grpSpPr>
        <p:sp>
          <p:nvSpPr>
            <p:cNvPr id="3" name="TextBox 3"/>
            <p:cNvSpPr txBox="1"/>
            <p:nvPr/>
          </p:nvSpPr>
          <p:spPr>
            <a:xfrm>
              <a:off x="0" y="-76225"/>
              <a:ext cx="14792343" cy="50596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5119"/>
                </a:lnSpc>
              </a:pPr>
              <a:r>
                <a:rPr lang="en-US" sz="12000" dirty="0" err="1">
                  <a:solidFill>
                    <a:srgbClr val="3776FF"/>
                  </a:solidFill>
                  <a:latin typeface="Aileron Ultra-Bold"/>
                </a:rPr>
                <a:t>Estruturas</a:t>
              </a:r>
              <a:r>
                <a:rPr lang="en-US" sz="12000" dirty="0">
                  <a:solidFill>
                    <a:srgbClr val="3776FF"/>
                  </a:solidFill>
                  <a:latin typeface="Aileron Ultra-Bold"/>
                </a:rPr>
                <a:t> de Dados 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548221"/>
              <a:ext cx="14792343" cy="8805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EFEFEF"/>
                  </a:solidFill>
                  <a:latin typeface="Aileron"/>
                </a:rPr>
                <a:t>Avaliação Bimestral N3</a:t>
              </a:r>
            </a:p>
          </p:txBody>
        </p:sp>
      </p:grpSp>
      <p:sp>
        <p:nvSpPr>
          <p:cNvPr id="5" name="Freeform 5"/>
          <p:cNvSpPr/>
          <p:nvPr/>
        </p:nvSpPr>
        <p:spPr>
          <a:xfrm rot="-8429743">
            <a:off x="-4029799" y="6729313"/>
            <a:ext cx="13107423" cy="4915283"/>
          </a:xfrm>
          <a:custGeom>
            <a:avLst/>
            <a:gdLst/>
            <a:ahLst/>
            <a:cxnLst/>
            <a:rect l="l" t="t" r="r" b="b"/>
            <a:pathLst>
              <a:path w="13107423" h="4915283">
                <a:moveTo>
                  <a:pt x="0" y="0"/>
                </a:moveTo>
                <a:lnTo>
                  <a:pt x="13107423" y="0"/>
                </a:lnTo>
                <a:lnTo>
                  <a:pt x="13107423" y="4915284"/>
                </a:lnTo>
                <a:lnTo>
                  <a:pt x="0" y="49152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r="-36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6" name="Group 6"/>
          <p:cNvGrpSpPr/>
          <p:nvPr/>
        </p:nvGrpSpPr>
        <p:grpSpPr>
          <a:xfrm rot="5400000">
            <a:off x="-5405" y="42051"/>
            <a:ext cx="6755942" cy="6745132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143784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3734751" y="8215405"/>
            <a:ext cx="3381673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Aileron"/>
              </a:rPr>
              <a:t>BRUNO MARTINS</a:t>
            </a:r>
          </a:p>
          <a:p>
            <a:pPr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Aileron"/>
              </a:rPr>
              <a:t>CAROLINA PAVAN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700000">
            <a:off x="9205814" y="-1595415"/>
            <a:ext cx="13107423" cy="4915283"/>
          </a:xfrm>
          <a:custGeom>
            <a:avLst/>
            <a:gdLst/>
            <a:ahLst/>
            <a:cxnLst/>
            <a:rect l="l" t="t" r="r" b="b"/>
            <a:pathLst>
              <a:path w="13107423" h="4915283">
                <a:moveTo>
                  <a:pt x="0" y="0"/>
                </a:moveTo>
                <a:lnTo>
                  <a:pt x="13107423" y="0"/>
                </a:lnTo>
                <a:lnTo>
                  <a:pt x="13107423" y="4915283"/>
                </a:lnTo>
                <a:lnTo>
                  <a:pt x="0" y="49152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r="-36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11537463" y="3536463"/>
            <a:ext cx="6755942" cy="6745132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143784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252276"/>
            <a:ext cx="693420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3776FF"/>
                </a:solidFill>
                <a:latin typeface="Aileron Ultra-Bold"/>
              </a:rPr>
              <a:t>Tópicos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416758"/>
            <a:ext cx="12078293" cy="1035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16970" lvl="1" indent="-658485" algn="l">
              <a:lnSpc>
                <a:spcPts val="8539"/>
              </a:lnSpc>
              <a:buFont typeface="Arial"/>
              <a:buChar char="•"/>
            </a:pPr>
            <a:r>
              <a:rPr lang="en-US" sz="6099" u="sng">
                <a:solidFill>
                  <a:srgbClr val="EFEFEF"/>
                </a:solidFill>
                <a:latin typeface="Aileron"/>
              </a:rPr>
              <a:t>Demonstração dos resultados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5873344"/>
            <a:ext cx="6338882" cy="103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16989" lvl="1" indent="-658495" algn="l">
              <a:lnSpc>
                <a:spcPts val="8539"/>
              </a:lnSpc>
              <a:buFont typeface="Arial"/>
              <a:buChar char="•"/>
            </a:pPr>
            <a:r>
              <a:rPr lang="en-US" sz="6099" u="sng">
                <a:solidFill>
                  <a:srgbClr val="EFEFEF"/>
                </a:solidFill>
                <a:latin typeface="Aileron"/>
              </a:rPr>
              <a:t>Conclusão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0309" y="523875"/>
            <a:ext cx="12399418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0"/>
              </a:lnSpc>
            </a:pPr>
            <a:r>
              <a:rPr lang="en-US" sz="6625">
                <a:solidFill>
                  <a:srgbClr val="3776FF"/>
                </a:solidFill>
                <a:latin typeface="Aileron Ultra-Bold"/>
              </a:rPr>
              <a:t>Demonstração dos resultados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14498801" y="0"/>
            <a:ext cx="3789199" cy="3783136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" name="Freeform 5"/>
          <p:cNvSpPr/>
          <p:nvPr/>
        </p:nvSpPr>
        <p:spPr>
          <a:xfrm rot="-2700000">
            <a:off x="10354196" y="6876697"/>
            <a:ext cx="14435663" cy="5413374"/>
          </a:xfrm>
          <a:custGeom>
            <a:avLst/>
            <a:gdLst/>
            <a:ahLst/>
            <a:cxnLst/>
            <a:rect l="l" t="t" r="r" b="b"/>
            <a:pathLst>
              <a:path w="14435663" h="5413374">
                <a:moveTo>
                  <a:pt x="0" y="0"/>
                </a:moveTo>
                <a:lnTo>
                  <a:pt x="14435664" y="0"/>
                </a:lnTo>
                <a:lnTo>
                  <a:pt x="14435664" y="5413374"/>
                </a:lnTo>
                <a:lnTo>
                  <a:pt x="0" y="5413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r="-36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1028700" y="3220436"/>
            <a:ext cx="6521667" cy="6037864"/>
          </a:xfrm>
          <a:custGeom>
            <a:avLst/>
            <a:gdLst/>
            <a:ahLst/>
            <a:cxnLst/>
            <a:rect l="l" t="t" r="r" b="b"/>
            <a:pathLst>
              <a:path w="6521667" h="6037864">
                <a:moveTo>
                  <a:pt x="0" y="0"/>
                </a:moveTo>
                <a:lnTo>
                  <a:pt x="6521667" y="0"/>
                </a:lnTo>
                <a:lnTo>
                  <a:pt x="6521667" y="6037864"/>
                </a:lnTo>
                <a:lnTo>
                  <a:pt x="0" y="60378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1028700" y="1743867"/>
            <a:ext cx="300632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ctr">
              <a:lnSpc>
                <a:spcPts val="41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Aileron"/>
              </a:rPr>
              <a:t>Classe `No`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779462" y="3773611"/>
            <a:ext cx="8363036" cy="473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9"/>
              </a:lnSpc>
              <a:spcBef>
                <a:spcPct val="0"/>
              </a:spcBef>
            </a:pPr>
            <a:r>
              <a:rPr lang="en-US" sz="3899">
                <a:solidFill>
                  <a:srgbClr val="EFEFEF"/>
                </a:solidFill>
                <a:latin typeface="Aileron"/>
              </a:rPr>
              <a:t>-Representa os nós da árvore binária.</a:t>
            </a:r>
          </a:p>
          <a:p>
            <a:pPr>
              <a:lnSpc>
                <a:spcPts val="4679"/>
              </a:lnSpc>
              <a:spcBef>
                <a:spcPct val="0"/>
              </a:spcBef>
            </a:pPr>
            <a:endParaRPr lang="en-US" sz="3899">
              <a:solidFill>
                <a:srgbClr val="EFEFEF"/>
              </a:solidFill>
              <a:latin typeface="Aileron"/>
            </a:endParaRPr>
          </a:p>
          <a:p>
            <a:pPr>
              <a:lnSpc>
                <a:spcPts val="4679"/>
              </a:lnSpc>
              <a:spcBef>
                <a:spcPct val="0"/>
              </a:spcBef>
            </a:pPr>
            <a:r>
              <a:rPr lang="en-US" sz="3899">
                <a:solidFill>
                  <a:srgbClr val="EFEFEF"/>
                </a:solidFill>
                <a:latin typeface="Aileron"/>
              </a:rPr>
              <a:t>-Contém `numero` (inteiro) e referências para os filhos esquerdo (`esquerda`) e direito (`direita`).</a:t>
            </a:r>
          </a:p>
          <a:p>
            <a:pPr>
              <a:lnSpc>
                <a:spcPts val="4679"/>
              </a:lnSpc>
              <a:spcBef>
                <a:spcPct val="0"/>
              </a:spcBef>
            </a:pPr>
            <a:endParaRPr lang="en-US" sz="3899">
              <a:solidFill>
                <a:srgbClr val="EFEFEF"/>
              </a:solidFill>
              <a:latin typeface="Aileron"/>
            </a:endParaRPr>
          </a:p>
          <a:p>
            <a:pPr>
              <a:lnSpc>
                <a:spcPts val="4679"/>
              </a:lnSpc>
              <a:spcBef>
                <a:spcPct val="0"/>
              </a:spcBef>
            </a:pPr>
            <a:r>
              <a:rPr lang="en-US" sz="3899">
                <a:solidFill>
                  <a:srgbClr val="EFEFEF"/>
                </a:solidFill>
                <a:latin typeface="Aileron"/>
              </a:rPr>
              <a:t>-Usada recursivamente na criação e travessia da árvore.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7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1028700" y="0"/>
            <a:ext cx="0" cy="10287000"/>
          </a:xfrm>
          <a:prstGeom prst="line">
            <a:avLst/>
          </a:prstGeom>
          <a:ln w="9525" cap="rnd">
            <a:solidFill>
              <a:srgbClr val="EFEFE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871538" y="604838"/>
            <a:ext cx="323850" cy="32385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71538" y="5699309"/>
            <a:ext cx="323850" cy="32385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" name="Freeform 8"/>
          <p:cNvSpPr/>
          <p:nvPr/>
        </p:nvSpPr>
        <p:spPr>
          <a:xfrm>
            <a:off x="1291218" y="6461508"/>
            <a:ext cx="7948612" cy="3441667"/>
          </a:xfrm>
          <a:custGeom>
            <a:avLst/>
            <a:gdLst/>
            <a:ahLst/>
            <a:cxnLst/>
            <a:rect l="l" t="t" r="r" b="b"/>
            <a:pathLst>
              <a:path w="7948612" h="3441667">
                <a:moveTo>
                  <a:pt x="0" y="0"/>
                </a:moveTo>
                <a:lnTo>
                  <a:pt x="7948613" y="0"/>
                </a:lnTo>
                <a:lnTo>
                  <a:pt x="7948613" y="3441668"/>
                </a:lnTo>
                <a:lnTo>
                  <a:pt x="0" y="34416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TextBox 10"/>
          <p:cNvSpPr txBox="1"/>
          <p:nvPr/>
        </p:nvSpPr>
        <p:spPr>
          <a:xfrm>
            <a:off x="8092626" y="2045886"/>
            <a:ext cx="10195374" cy="2371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sz="3899">
                <a:solidFill>
                  <a:srgbClr val="EFEFEF"/>
                </a:solidFill>
                <a:latin typeface="Aileron"/>
              </a:rPr>
              <a:t>- Classe principal representando a árvore binária.</a:t>
            </a:r>
          </a:p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sz="3899">
                <a:solidFill>
                  <a:srgbClr val="EFEFEF"/>
                </a:solidFill>
                <a:latin typeface="Aileron"/>
              </a:rPr>
              <a:t>     - Possui campo privado `raiz` (referência ao nó raiz).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95388" y="5599296"/>
            <a:ext cx="3598011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EFEFEF"/>
                </a:solidFill>
                <a:latin typeface="Aileron Ultra-Bold"/>
              </a:rPr>
              <a:t>Método `inserir`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350236" y="6981993"/>
            <a:ext cx="8620979" cy="2428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EFEFEF"/>
                </a:solidFill>
                <a:latin typeface="Aileron"/>
              </a:rPr>
              <a:t>-Método privado para inserir valores na árvore.</a:t>
            </a:r>
          </a:p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EFEFEF"/>
                </a:solidFill>
                <a:latin typeface="Aileron"/>
              </a:rPr>
              <a:t> - Usa recursão para encontrar o local apropriado para inserção.</a:t>
            </a:r>
          </a:p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EFEFEF"/>
                </a:solidFill>
                <a:latin typeface="Aileron"/>
              </a:rPr>
              <a:t> - Compara valores e move-se para sub-árvore esquerda ou direita.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91218" y="537847"/>
            <a:ext cx="4994009" cy="5238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 dirty="0" err="1">
                <a:solidFill>
                  <a:srgbClr val="EFEFEF"/>
                </a:solidFill>
                <a:latin typeface="Aileron Ultra-Bold"/>
              </a:rPr>
              <a:t>Classe</a:t>
            </a:r>
            <a:r>
              <a:rPr lang="en-US" sz="3499" dirty="0">
                <a:solidFill>
                  <a:srgbClr val="EFEFEF"/>
                </a:solidFill>
                <a:latin typeface="Aileron Ultra-Bold"/>
              </a:rPr>
              <a:t> `</a:t>
            </a:r>
            <a:r>
              <a:rPr lang="en-US" sz="3499" dirty="0" err="1">
                <a:solidFill>
                  <a:srgbClr val="EFEFEF"/>
                </a:solidFill>
                <a:latin typeface="Aileron Ultra-Bold"/>
              </a:rPr>
              <a:t>Arvore</a:t>
            </a:r>
            <a:r>
              <a:rPr lang="en-US" sz="3499" dirty="0">
                <a:solidFill>
                  <a:srgbClr val="EFEFEF"/>
                </a:solidFill>
                <a:latin typeface="Aileron Ultra-Bold"/>
              </a:rPr>
              <a:t> </a:t>
            </a:r>
            <a:r>
              <a:rPr lang="en-US" sz="3499" dirty="0" err="1">
                <a:solidFill>
                  <a:srgbClr val="EFEFEF"/>
                </a:solidFill>
                <a:latin typeface="Aileron Ultra-Bold"/>
              </a:rPr>
              <a:t>Binaria</a:t>
            </a:r>
            <a:r>
              <a:rPr lang="en-US" sz="3499" dirty="0">
                <a:solidFill>
                  <a:srgbClr val="EFEFEF"/>
                </a:solidFill>
                <a:latin typeface="Aileron Ultra-Bold"/>
              </a:rPr>
              <a:t>`</a:t>
            </a:r>
          </a:p>
        </p:txBody>
      </p:sp>
      <p:sp>
        <p:nvSpPr>
          <p:cNvPr id="7" name="Freeform 7"/>
          <p:cNvSpPr/>
          <p:nvPr/>
        </p:nvSpPr>
        <p:spPr>
          <a:xfrm>
            <a:off x="1447800" y="1086320"/>
            <a:ext cx="6963096" cy="4415622"/>
          </a:xfrm>
          <a:custGeom>
            <a:avLst/>
            <a:gdLst/>
            <a:ahLst/>
            <a:cxnLst/>
            <a:rect l="l" t="t" r="r" b="b"/>
            <a:pathLst>
              <a:path w="6963096" h="4415622">
                <a:moveTo>
                  <a:pt x="0" y="0"/>
                </a:moveTo>
                <a:lnTo>
                  <a:pt x="6963096" y="0"/>
                </a:lnTo>
                <a:lnTo>
                  <a:pt x="6963096" y="4415622"/>
                </a:lnTo>
                <a:lnTo>
                  <a:pt x="0" y="44156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6962" y="1828454"/>
            <a:ext cx="9071399" cy="2831939"/>
          </a:xfrm>
          <a:custGeom>
            <a:avLst/>
            <a:gdLst/>
            <a:ahLst/>
            <a:cxnLst/>
            <a:rect l="l" t="t" r="r" b="b"/>
            <a:pathLst>
              <a:path w="9071399" h="2831939">
                <a:moveTo>
                  <a:pt x="0" y="0"/>
                </a:moveTo>
                <a:lnTo>
                  <a:pt x="9071399" y="0"/>
                </a:lnTo>
                <a:lnTo>
                  <a:pt x="9071399" y="2831939"/>
                </a:lnTo>
                <a:lnTo>
                  <a:pt x="0" y="28319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847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599488" y="5774818"/>
            <a:ext cx="8526347" cy="4182266"/>
          </a:xfrm>
          <a:custGeom>
            <a:avLst/>
            <a:gdLst/>
            <a:ahLst/>
            <a:cxnLst/>
            <a:rect l="l" t="t" r="r" b="b"/>
            <a:pathLst>
              <a:path w="8526347" h="4182266">
                <a:moveTo>
                  <a:pt x="0" y="0"/>
                </a:moveTo>
                <a:lnTo>
                  <a:pt x="8526347" y="0"/>
                </a:lnTo>
                <a:lnTo>
                  <a:pt x="8526347" y="4182267"/>
                </a:lnTo>
                <a:lnTo>
                  <a:pt x="0" y="41822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1028700" y="1028700"/>
            <a:ext cx="3833961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Aileron"/>
              </a:rPr>
              <a:t>Método `mostrar`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504203" y="1672799"/>
            <a:ext cx="7941336" cy="314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Aileron"/>
              </a:rPr>
              <a:t>- Método privado para travessia em ordem da árvore.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Aileron"/>
              </a:rPr>
              <a:t>     - Imprime valores em ordem crescente.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Aileron"/>
              </a:rPr>
              <a:t>     - Usa recursividade para percorrer árvore (esquerda, atual, direita).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974718"/>
            <a:ext cx="3351609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3776FF"/>
                </a:solidFill>
                <a:latin typeface="Aileron"/>
              </a:rPr>
              <a:t>Método `main`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31712" y="6024958"/>
            <a:ext cx="8686319" cy="3381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9"/>
              </a:lnSpc>
              <a:spcBef>
                <a:spcPct val="0"/>
              </a:spcBef>
            </a:pPr>
            <a:r>
              <a:rPr lang="en-US" sz="3699">
                <a:solidFill>
                  <a:srgbClr val="3776FF"/>
                </a:solidFill>
                <a:latin typeface="Aileron"/>
              </a:rPr>
              <a:t>- Inicia execução do programa.</a:t>
            </a:r>
          </a:p>
          <a:p>
            <a:pPr algn="ctr">
              <a:lnSpc>
                <a:spcPts val="4439"/>
              </a:lnSpc>
              <a:spcBef>
                <a:spcPct val="0"/>
              </a:spcBef>
            </a:pPr>
            <a:r>
              <a:rPr lang="en-US" sz="3699">
                <a:solidFill>
                  <a:srgbClr val="3776FF"/>
                </a:solidFill>
                <a:latin typeface="Aileron"/>
              </a:rPr>
              <a:t>     - Cria instância de `ArvoreBinaria`.</a:t>
            </a:r>
          </a:p>
          <a:p>
            <a:pPr algn="ctr">
              <a:lnSpc>
                <a:spcPts val="4439"/>
              </a:lnSpc>
              <a:spcBef>
                <a:spcPct val="0"/>
              </a:spcBef>
            </a:pPr>
            <a:r>
              <a:rPr lang="en-US" sz="3699">
                <a:solidFill>
                  <a:srgbClr val="3776FF"/>
                </a:solidFill>
                <a:latin typeface="Aileron"/>
              </a:rPr>
              <a:t>     - Lê valores inteiros do usuário e os insere na árvore usando `inserir`.</a:t>
            </a:r>
          </a:p>
          <a:p>
            <a:pPr algn="ctr">
              <a:lnSpc>
                <a:spcPts val="4439"/>
              </a:lnSpc>
              <a:spcBef>
                <a:spcPct val="0"/>
              </a:spcBef>
            </a:pPr>
            <a:r>
              <a:rPr lang="en-US" sz="3699">
                <a:solidFill>
                  <a:srgbClr val="3776FF"/>
                </a:solidFill>
                <a:latin typeface="Aileron"/>
              </a:rPr>
              <a:t>     - Recursividade usada durante inserção e exibição.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7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700000">
            <a:off x="-4946223" y="-528891"/>
            <a:ext cx="11150040" cy="4181265"/>
          </a:xfrm>
          <a:custGeom>
            <a:avLst/>
            <a:gdLst/>
            <a:ahLst/>
            <a:cxnLst/>
            <a:rect l="l" t="t" r="r" b="b"/>
            <a:pathLst>
              <a:path w="11150040" h="4181265">
                <a:moveTo>
                  <a:pt x="0" y="0"/>
                </a:moveTo>
                <a:lnTo>
                  <a:pt x="11150040" y="0"/>
                </a:lnTo>
                <a:lnTo>
                  <a:pt x="11150040" y="4181265"/>
                </a:lnTo>
                <a:lnTo>
                  <a:pt x="0" y="4181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" r="-36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12832392" y="4706080"/>
            <a:ext cx="6245813" cy="6235820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E0D30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" name="Freeform 5"/>
          <p:cNvSpPr/>
          <p:nvPr/>
        </p:nvSpPr>
        <p:spPr>
          <a:xfrm>
            <a:off x="4299737" y="4411847"/>
            <a:ext cx="9688525" cy="5219764"/>
          </a:xfrm>
          <a:custGeom>
            <a:avLst/>
            <a:gdLst/>
            <a:ahLst/>
            <a:cxnLst/>
            <a:rect l="l" t="t" r="r" b="b"/>
            <a:pathLst>
              <a:path w="9471050" h="5125280">
                <a:moveTo>
                  <a:pt x="0" y="0"/>
                </a:moveTo>
                <a:lnTo>
                  <a:pt x="9471050" y="0"/>
                </a:lnTo>
                <a:lnTo>
                  <a:pt x="9471050" y="5125281"/>
                </a:lnTo>
                <a:lnTo>
                  <a:pt x="0" y="51252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6" name="Group 6"/>
          <p:cNvGrpSpPr/>
          <p:nvPr/>
        </p:nvGrpSpPr>
        <p:grpSpPr>
          <a:xfrm>
            <a:off x="5309478" y="303675"/>
            <a:ext cx="7669043" cy="2516133"/>
            <a:chOff x="0" y="0"/>
            <a:chExt cx="10225391" cy="3354844"/>
          </a:xfrm>
        </p:grpSpPr>
        <p:sp>
          <p:nvSpPr>
            <p:cNvPr id="7" name="TextBox 7"/>
            <p:cNvSpPr txBox="1"/>
            <p:nvPr/>
          </p:nvSpPr>
          <p:spPr>
            <a:xfrm>
              <a:off x="0" y="-12725"/>
              <a:ext cx="10225391" cy="2222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3199"/>
                </a:lnSpc>
                <a:spcBef>
                  <a:spcPct val="0"/>
                </a:spcBef>
              </a:pPr>
              <a:r>
                <a:rPr lang="en-US" sz="10999">
                  <a:solidFill>
                    <a:srgbClr val="EFEFEF"/>
                  </a:solidFill>
                  <a:latin typeface="Aileron Ultra-Bold"/>
                </a:rPr>
                <a:t>Conclusão: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700793"/>
              <a:ext cx="10225391" cy="6540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212731" y="2368822"/>
            <a:ext cx="15862538" cy="1695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9"/>
              </a:lnSpc>
            </a:pPr>
            <a:r>
              <a:rPr lang="en-US" sz="3699">
                <a:solidFill>
                  <a:srgbClr val="EFEFEF"/>
                </a:solidFill>
                <a:latin typeface="Aileron"/>
              </a:rPr>
              <a:t> - A recursividade é essencial na implementação da ABB.</a:t>
            </a:r>
          </a:p>
          <a:p>
            <a:pPr algn="ctr">
              <a:lnSpc>
                <a:spcPts val="4439"/>
              </a:lnSpc>
            </a:pPr>
            <a:r>
              <a:rPr lang="en-US" sz="3699">
                <a:solidFill>
                  <a:srgbClr val="EFEFEF"/>
                </a:solidFill>
                <a:latin typeface="Aileron"/>
              </a:rPr>
              <a:t>  - Simplifica criação, inserção e travessia de forma elegante e eficiente.</a:t>
            </a:r>
          </a:p>
          <a:p>
            <a:pPr algn="ctr">
              <a:lnSpc>
                <a:spcPts val="4439"/>
              </a:lnSpc>
              <a:spcBef>
                <a:spcPct val="0"/>
              </a:spcBef>
            </a:pPr>
            <a:r>
              <a:rPr lang="en-US" sz="3699">
                <a:solidFill>
                  <a:srgbClr val="EFEFEF"/>
                </a:solidFill>
                <a:latin typeface="Aileron"/>
              </a:rPr>
              <a:t>  - Garante que a estrutura da árvore binária siga as propriedades de busca.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247</Words>
  <Application>Microsoft Office PowerPoint</Application>
  <PresentationFormat>Personalizar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Aileron</vt:lpstr>
      <vt:lpstr>Arial</vt:lpstr>
      <vt:lpstr>Aileron Ultra-Bold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Demonstração dos resultados</dc:title>
  <cp:lastModifiedBy>desktop1</cp:lastModifiedBy>
  <cp:revision>3</cp:revision>
  <dcterms:created xsi:type="dcterms:W3CDTF">2006-08-16T00:00:00Z</dcterms:created>
  <dcterms:modified xsi:type="dcterms:W3CDTF">2023-09-26T10:52:48Z</dcterms:modified>
  <dc:identifier>DAFvil5OQqU</dc:identifier>
</cp:coreProperties>
</file>