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image" Target="../media/image-4-7.png"/><Relationship Id="rId8" Type="http://schemas.openxmlformats.org/officeDocument/2006/relationships/image" Target="../media/image-4-8.png"/><Relationship Id="rId9" Type="http://schemas.openxmlformats.org/officeDocument/2006/relationships/image" Target="../media/image-4-9.png"/><Relationship Id="rId10" Type="http://schemas.openxmlformats.org/officeDocument/2006/relationships/image" Target="../media/image-4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image" Target="../media/image-5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image" Target="../media/image-6-8.png"/><Relationship Id="rId9" Type="http://schemas.openxmlformats.org/officeDocument/2006/relationships/image" Target="../media/image-6-9.png"/><Relationship Id="rId10" Type="http://schemas.openxmlformats.org/officeDocument/2006/relationships/image" Target="../media/image-6-10.png"/><Relationship Id="rId11" Type="http://schemas.openxmlformats.org/officeDocument/2006/relationships/image" Target="../media/image-6-11.png"/><Relationship Id="rId12" Type="http://schemas.openxmlformats.org/officeDocument/2006/relationships/image" Target="../media/image-6-12.png"/><Relationship Id="rId13" Type="http://schemas.openxmlformats.org/officeDocument/2006/relationships/image" Target="../media/image-6-13.png"/><Relationship Id="rId14" Type="http://schemas.openxmlformats.org/officeDocument/2006/relationships/image" Target="../media/image-6-14.png"/><Relationship Id="rId15" Type="http://schemas.openxmlformats.org/officeDocument/2006/relationships/slideLayout" Target="../slideLayouts/slideLayout1.xml"/><Relationship Id="rId16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28625" y="428625"/>
            <a:ext cx="571500" cy="57150"/>
          </a:xfrm>
          <a:prstGeom prst="rect">
            <a:avLst/>
          </a:prstGeom>
          <a:solidFill>
            <a:srgbClr val="0B3D91"/>
          </a:solidFill>
          <a:ln/>
        </p:spPr>
      </p:sp>
      <p:sp>
        <p:nvSpPr>
          <p:cNvPr id="4" name="Text 1"/>
          <p:cNvSpPr/>
          <p:nvPr/>
        </p:nvSpPr>
        <p:spPr>
          <a:xfrm>
            <a:off x="428625" y="857250"/>
            <a:ext cx="8286750" cy="37716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475" b="1" dirty="0">
                <a:solidFill>
                  <a:srgbClr val="0B3D9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Sensor de Silo C.Vale - Parceria SENAI</a:t>
            </a:r>
            <a:endParaRPr lang="en-US" sz="2475" dirty="0"/>
          </a:p>
        </p:txBody>
      </p:sp>
      <p:sp>
        <p:nvSpPr>
          <p:cNvPr id="5" name="Text 2"/>
          <p:cNvSpPr/>
          <p:nvPr/>
        </p:nvSpPr>
        <p:spPr>
          <a:xfrm>
            <a:off x="428625" y="1320143"/>
            <a:ext cx="8286750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Solução Nacional de Baixo Custo para Monitoramento de Silos</a:t>
            </a:r>
            <a:endParaRPr lang="en-US" sz="1575" dirty="0"/>
          </a:p>
        </p:txBody>
      </p:sp>
      <p:sp>
        <p:nvSpPr>
          <p:cNvPr id="6" name="Text 3"/>
          <p:cNvSpPr/>
          <p:nvPr/>
        </p:nvSpPr>
        <p:spPr>
          <a:xfrm>
            <a:off x="600075" y="1905930"/>
            <a:ext cx="811530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B3D9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Objetivo:</a:t>
            </a:r>
            <a:endParaRPr lang="en-US" sz="942" dirty="0"/>
          </a:p>
        </p:txBody>
      </p:sp>
      <p:sp>
        <p:nvSpPr>
          <p:cNvPr id="7" name="Text 4"/>
          <p:cNvSpPr/>
          <p:nvPr/>
        </p:nvSpPr>
        <p:spPr>
          <a:xfrm>
            <a:off x="600075" y="2155961"/>
            <a:ext cx="81153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Aprovação para desenvolvimento de tecnologia própria</a:t>
            </a:r>
            <a:endParaRPr lang="en-US" sz="13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7381782" y="3143250"/>
            <a:ext cx="1333593" cy="171450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28625" y="4429125"/>
            <a:ext cx="1285875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0B3D9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C.Vale</a:t>
            </a:r>
            <a:endParaRPr lang="en-US" sz="837" dirty="0"/>
          </a:p>
        </p:txBody>
      </p:sp>
      <p:sp>
        <p:nvSpPr>
          <p:cNvPr id="10" name="Text 6"/>
          <p:cNvSpPr/>
          <p:nvPr/>
        </p:nvSpPr>
        <p:spPr>
          <a:xfrm>
            <a:off x="1928813" y="4514850"/>
            <a:ext cx="98087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0B3D9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+</a:t>
            </a:r>
            <a:endParaRPr lang="en-US" sz="1350" dirty="0"/>
          </a:p>
        </p:txBody>
      </p:sp>
      <p:sp>
        <p:nvSpPr>
          <p:cNvPr id="11" name="Text 7"/>
          <p:cNvSpPr/>
          <p:nvPr/>
        </p:nvSpPr>
        <p:spPr>
          <a:xfrm>
            <a:off x="2241212" y="4429125"/>
            <a:ext cx="1285875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0B3D9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SENAI</a:t>
            </a:r>
            <a:endParaRPr lang="en-US" sz="83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2000250" cy="5143500"/>
          </a:xfrm>
          <a:prstGeom prst="rect">
            <a:avLst/>
          </a:prstGeom>
          <a:solidFill>
            <a:srgbClr val="F5F7F9"/>
          </a:solidFill>
          <a:ln/>
        </p:spPr>
      </p:sp>
      <p:sp>
        <p:nvSpPr>
          <p:cNvPr id="4" name="Shape 1"/>
          <p:cNvSpPr/>
          <p:nvPr/>
        </p:nvSpPr>
        <p:spPr>
          <a:xfrm>
            <a:off x="214313" y="428625"/>
            <a:ext cx="428625" cy="57150"/>
          </a:xfrm>
          <a:prstGeom prst="rect">
            <a:avLst/>
          </a:prstGeom>
          <a:solidFill>
            <a:srgbClr val="E74C3C"/>
          </a:solidFill>
          <a:ln/>
        </p:spPr>
      </p:sp>
      <p:sp>
        <p:nvSpPr>
          <p:cNvPr id="5" name="Text 2"/>
          <p:cNvSpPr/>
          <p:nvPr/>
        </p:nvSpPr>
        <p:spPr>
          <a:xfrm>
            <a:off x="214313" y="628650"/>
            <a:ext cx="1571625" cy="30860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 Problema</a:t>
            </a:r>
            <a:endParaRPr lang="en-US" sz="2025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14313" y="4286250"/>
            <a:ext cx="571500" cy="5715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571750" y="451842"/>
            <a:ext cx="152990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44444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Soluções comerciais custam </a:t>
            </a:r>
            <a:endParaRPr lang="en-US" sz="837" dirty="0"/>
          </a:p>
        </p:txBody>
      </p:sp>
      <p:sp>
        <p:nvSpPr>
          <p:cNvPr id="8" name="Text 4"/>
          <p:cNvSpPr/>
          <p:nvPr/>
        </p:nvSpPr>
        <p:spPr>
          <a:xfrm>
            <a:off x="4101657" y="437555"/>
            <a:ext cx="126352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R$ 9.600 a R$ 35.000</a:t>
            </a:r>
            <a:endParaRPr lang="en-US" sz="942" dirty="0"/>
          </a:p>
        </p:txBody>
      </p:sp>
      <p:sp>
        <p:nvSpPr>
          <p:cNvPr id="9" name="Text 5"/>
          <p:cNvSpPr/>
          <p:nvPr/>
        </p:nvSpPr>
        <p:spPr>
          <a:xfrm>
            <a:off x="5365179" y="451842"/>
            <a:ext cx="103877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44444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por aviário (2 silos)</a:t>
            </a:r>
            <a:endParaRPr lang="en-US" sz="837" dirty="0"/>
          </a:p>
        </p:txBody>
      </p:sp>
      <p:sp>
        <p:nvSpPr>
          <p:cNvPr id="10" name="Text 6"/>
          <p:cNvSpPr/>
          <p:nvPr/>
        </p:nvSpPr>
        <p:spPr>
          <a:xfrm>
            <a:off x="2571750" y="800100"/>
            <a:ext cx="621506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44444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Dependência de fornecedores externos com tecnologia estrangeira</a:t>
            </a:r>
            <a:endParaRPr lang="en-US" sz="837" dirty="0"/>
          </a:p>
        </p:txBody>
      </p:sp>
      <p:sp>
        <p:nvSpPr>
          <p:cNvPr id="11" name="Text 7"/>
          <p:cNvSpPr/>
          <p:nvPr/>
        </p:nvSpPr>
        <p:spPr>
          <a:xfrm>
            <a:off x="2571750" y="1173361"/>
            <a:ext cx="224199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44444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Custos recorrentes de mensalidade entre </a:t>
            </a:r>
            <a:endParaRPr lang="en-US" sz="837" dirty="0"/>
          </a:p>
        </p:txBody>
      </p:sp>
      <p:sp>
        <p:nvSpPr>
          <p:cNvPr id="12" name="Text 8"/>
          <p:cNvSpPr/>
          <p:nvPr/>
        </p:nvSpPr>
        <p:spPr>
          <a:xfrm>
            <a:off x="4813743" y="1159073"/>
            <a:ext cx="121530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R$ 29 a R$ 375/mês</a:t>
            </a:r>
            <a:endParaRPr lang="en-US" sz="942" dirty="0"/>
          </a:p>
        </p:txBody>
      </p:sp>
      <p:sp>
        <p:nvSpPr>
          <p:cNvPr id="13" name="Text 9"/>
          <p:cNvSpPr/>
          <p:nvPr/>
        </p:nvSpPr>
        <p:spPr>
          <a:xfrm>
            <a:off x="2571750" y="1544836"/>
            <a:ext cx="122794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44444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Custo total em 5 anos: </a:t>
            </a:r>
            <a:endParaRPr lang="en-US" sz="837" dirty="0"/>
          </a:p>
        </p:txBody>
      </p:sp>
      <p:sp>
        <p:nvSpPr>
          <p:cNvPr id="14" name="Text 10"/>
          <p:cNvSpPr/>
          <p:nvPr/>
        </p:nvSpPr>
        <p:spPr>
          <a:xfrm>
            <a:off x="3799694" y="1530548"/>
            <a:ext cx="133708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R$ 13.441 a R$ 62.073</a:t>
            </a:r>
            <a:endParaRPr lang="en-US" sz="942" dirty="0"/>
          </a:p>
        </p:txBody>
      </p:sp>
      <p:sp>
        <p:nvSpPr>
          <p:cNvPr id="15" name="Text 11"/>
          <p:cNvSpPr/>
          <p:nvPr/>
        </p:nvSpPr>
        <p:spPr>
          <a:xfrm>
            <a:off x="5136775" y="1544836"/>
            <a:ext cx="60774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44444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por aviário</a:t>
            </a:r>
            <a:endParaRPr lang="en-US" sz="837" dirty="0"/>
          </a:p>
        </p:txBody>
      </p:sp>
      <p:sp>
        <p:nvSpPr>
          <p:cNvPr id="16" name="Text 12"/>
          <p:cNvSpPr/>
          <p:nvPr/>
        </p:nvSpPr>
        <p:spPr>
          <a:xfrm>
            <a:off x="2571750" y="1893094"/>
            <a:ext cx="621506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44444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Sem controle sobre a tecnologia ou possibilidade de adaptação</a:t>
            </a:r>
            <a:endParaRPr lang="en-US" sz="837" dirty="0"/>
          </a:p>
        </p:txBody>
      </p:sp>
      <p:sp>
        <p:nvSpPr>
          <p:cNvPr id="17" name="Shape 13"/>
          <p:cNvSpPr/>
          <p:nvPr/>
        </p:nvSpPr>
        <p:spPr>
          <a:xfrm>
            <a:off x="2357438" y="2350294"/>
            <a:ext cx="6429375" cy="2028825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18" name="Text 14"/>
          <p:cNvSpPr/>
          <p:nvPr/>
        </p:nvSpPr>
        <p:spPr>
          <a:xfrm>
            <a:off x="2500313" y="2493169"/>
            <a:ext cx="6143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Custo total em 5 anos (por aviário)</a:t>
            </a:r>
            <a:endParaRPr lang="en-US" sz="837" dirty="0"/>
          </a:p>
        </p:txBody>
      </p:sp>
      <p:sp>
        <p:nvSpPr>
          <p:cNvPr id="19" name="Shape 15"/>
          <p:cNvSpPr/>
          <p:nvPr/>
        </p:nvSpPr>
        <p:spPr>
          <a:xfrm>
            <a:off x="2500313" y="2807494"/>
            <a:ext cx="2150269" cy="285750"/>
          </a:xfrm>
          <a:prstGeom prst="rect">
            <a:avLst/>
          </a:prstGeom>
          <a:solidFill>
            <a:srgbClr val="0B3D91">
              <a:alpha val="80000"/>
            </a:srgbClr>
          </a:solidFill>
          <a:ln/>
        </p:spPr>
      </p:sp>
      <p:sp>
        <p:nvSpPr>
          <p:cNvPr id="20" name="Text 16"/>
          <p:cNvSpPr/>
          <p:nvPr/>
        </p:nvSpPr>
        <p:spPr>
          <a:xfrm>
            <a:off x="2607469" y="2875359"/>
            <a:ext cx="46487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PecSmart</a:t>
            </a:r>
            <a:endParaRPr lang="en-US" sz="732" dirty="0"/>
          </a:p>
        </p:txBody>
      </p:sp>
      <p:sp>
        <p:nvSpPr>
          <p:cNvPr id="21" name="Text 17"/>
          <p:cNvSpPr/>
          <p:nvPr/>
        </p:nvSpPr>
        <p:spPr>
          <a:xfrm>
            <a:off x="9037402" y="2875359"/>
            <a:ext cx="46378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R$ 13.441</a:t>
            </a:r>
            <a:endParaRPr lang="en-US" sz="732" dirty="0"/>
          </a:p>
        </p:txBody>
      </p:sp>
      <p:sp>
        <p:nvSpPr>
          <p:cNvPr id="22" name="Shape 18"/>
          <p:cNvSpPr/>
          <p:nvPr/>
        </p:nvSpPr>
        <p:spPr>
          <a:xfrm>
            <a:off x="2500313" y="3236119"/>
            <a:ext cx="3378994" cy="285750"/>
          </a:xfrm>
          <a:prstGeom prst="rect">
            <a:avLst/>
          </a:prstGeom>
          <a:solidFill>
            <a:srgbClr val="0B3D91">
              <a:alpha val="80000"/>
            </a:srgbClr>
          </a:solidFill>
          <a:ln/>
        </p:spPr>
      </p:sp>
      <p:sp>
        <p:nvSpPr>
          <p:cNvPr id="23" name="Text 19"/>
          <p:cNvSpPr/>
          <p:nvPr/>
        </p:nvSpPr>
        <p:spPr>
          <a:xfrm>
            <a:off x="2607469" y="3303984"/>
            <a:ext cx="45466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Agrisolus</a:t>
            </a:r>
            <a:endParaRPr lang="en-US" sz="732" dirty="0"/>
          </a:p>
        </p:txBody>
      </p:sp>
      <p:sp>
        <p:nvSpPr>
          <p:cNvPr id="24" name="Text 20"/>
          <p:cNvSpPr/>
          <p:nvPr/>
        </p:nvSpPr>
        <p:spPr>
          <a:xfrm>
            <a:off x="9037402" y="3303984"/>
            <a:ext cx="46378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R$ 17.352</a:t>
            </a:r>
            <a:endParaRPr lang="en-US" sz="732" dirty="0"/>
          </a:p>
        </p:txBody>
      </p:sp>
      <p:sp>
        <p:nvSpPr>
          <p:cNvPr id="25" name="Shape 21"/>
          <p:cNvSpPr/>
          <p:nvPr/>
        </p:nvSpPr>
        <p:spPr>
          <a:xfrm>
            <a:off x="2500313" y="3664744"/>
            <a:ext cx="3993356" cy="285750"/>
          </a:xfrm>
          <a:prstGeom prst="rect">
            <a:avLst/>
          </a:prstGeom>
          <a:solidFill>
            <a:srgbClr val="0B3D91">
              <a:alpha val="80000"/>
            </a:srgbClr>
          </a:solidFill>
          <a:ln/>
        </p:spPr>
      </p:sp>
      <p:sp>
        <p:nvSpPr>
          <p:cNvPr id="26" name="Text 22"/>
          <p:cNvSpPr/>
          <p:nvPr/>
        </p:nvSpPr>
        <p:spPr>
          <a:xfrm>
            <a:off x="2607469" y="3732609"/>
            <a:ext cx="43096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Trinovati</a:t>
            </a:r>
            <a:endParaRPr lang="en-US" sz="732" dirty="0"/>
          </a:p>
        </p:txBody>
      </p:sp>
      <p:sp>
        <p:nvSpPr>
          <p:cNvPr id="27" name="Text 23"/>
          <p:cNvSpPr/>
          <p:nvPr/>
        </p:nvSpPr>
        <p:spPr>
          <a:xfrm>
            <a:off x="9037402" y="3732609"/>
            <a:ext cx="46378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R$ 20.160</a:t>
            </a:r>
            <a:endParaRPr lang="en-US" sz="732" dirty="0"/>
          </a:p>
        </p:txBody>
      </p:sp>
      <p:sp>
        <p:nvSpPr>
          <p:cNvPr id="28" name="Shape 24"/>
          <p:cNvSpPr/>
          <p:nvPr/>
        </p:nvSpPr>
        <p:spPr>
          <a:xfrm>
            <a:off x="2500313" y="4093369"/>
            <a:ext cx="6143625" cy="285750"/>
          </a:xfrm>
          <a:prstGeom prst="rect">
            <a:avLst/>
          </a:prstGeom>
          <a:solidFill>
            <a:srgbClr val="0B3D91">
              <a:alpha val="80000"/>
            </a:srgbClr>
          </a:solidFill>
          <a:ln/>
        </p:spPr>
      </p:sp>
      <p:sp>
        <p:nvSpPr>
          <p:cNvPr id="29" name="Text 25"/>
          <p:cNvSpPr/>
          <p:nvPr/>
        </p:nvSpPr>
        <p:spPr>
          <a:xfrm>
            <a:off x="2607469" y="4161234"/>
            <a:ext cx="39695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E-Aware</a:t>
            </a:r>
            <a:endParaRPr lang="en-US" sz="732" dirty="0"/>
          </a:p>
        </p:txBody>
      </p:sp>
      <p:sp>
        <p:nvSpPr>
          <p:cNvPr id="30" name="Text 26"/>
          <p:cNvSpPr/>
          <p:nvPr/>
        </p:nvSpPr>
        <p:spPr>
          <a:xfrm>
            <a:off x="9037402" y="4161234"/>
            <a:ext cx="46378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R$ 62.073</a:t>
            </a:r>
            <a:endParaRPr lang="en-US" sz="73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2000250" cy="5143500"/>
          </a:xfrm>
          <a:prstGeom prst="rect">
            <a:avLst/>
          </a:prstGeom>
          <a:solidFill>
            <a:srgbClr val="F5F7F9"/>
          </a:solidFill>
          <a:ln/>
        </p:spPr>
      </p:sp>
      <p:sp>
        <p:nvSpPr>
          <p:cNvPr id="4" name="Shape 1"/>
          <p:cNvSpPr/>
          <p:nvPr/>
        </p:nvSpPr>
        <p:spPr>
          <a:xfrm>
            <a:off x="214313" y="428625"/>
            <a:ext cx="428625" cy="57150"/>
          </a:xfrm>
          <a:prstGeom prst="rect">
            <a:avLst/>
          </a:prstGeom>
          <a:solidFill>
            <a:srgbClr val="0B3D91"/>
          </a:solidFill>
          <a:ln/>
        </p:spPr>
      </p:sp>
      <p:sp>
        <p:nvSpPr>
          <p:cNvPr id="5" name="Text 2"/>
          <p:cNvSpPr/>
          <p:nvPr/>
        </p:nvSpPr>
        <p:spPr>
          <a:xfrm>
            <a:off x="214313" y="628650"/>
            <a:ext cx="1571625" cy="30860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 Solução</a:t>
            </a:r>
            <a:endParaRPr lang="en-US" sz="2025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14313" y="4286250"/>
            <a:ext cx="444531" cy="5715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571750" y="451842"/>
            <a:ext cx="345288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44444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Desenvolvimento com SENAI: sensor próprio usando tecnologia </a:t>
            </a:r>
            <a:endParaRPr lang="en-US" sz="837" dirty="0"/>
          </a:p>
        </p:txBody>
      </p:sp>
      <p:sp>
        <p:nvSpPr>
          <p:cNvPr id="8" name="Text 4"/>
          <p:cNvSpPr/>
          <p:nvPr/>
        </p:nvSpPr>
        <p:spPr>
          <a:xfrm>
            <a:off x="6024637" y="437555"/>
            <a:ext cx="81115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0B3D9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LiDAR/Radar</a:t>
            </a:r>
            <a:endParaRPr lang="en-US" sz="942" dirty="0"/>
          </a:p>
        </p:txBody>
      </p:sp>
      <p:sp>
        <p:nvSpPr>
          <p:cNvPr id="9" name="Text 5"/>
          <p:cNvSpPr/>
          <p:nvPr/>
        </p:nvSpPr>
        <p:spPr>
          <a:xfrm>
            <a:off x="2571750" y="787598"/>
            <a:ext cx="65027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44444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Acurácia de </a:t>
            </a:r>
            <a:endParaRPr lang="en-US" sz="837" dirty="0"/>
          </a:p>
        </p:txBody>
      </p:sp>
      <p:sp>
        <p:nvSpPr>
          <p:cNvPr id="10" name="Text 6"/>
          <p:cNvSpPr/>
          <p:nvPr/>
        </p:nvSpPr>
        <p:spPr>
          <a:xfrm>
            <a:off x="3222027" y="773311"/>
            <a:ext cx="45147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0B3D9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90-98%</a:t>
            </a:r>
            <a:endParaRPr lang="en-US" sz="942" dirty="0"/>
          </a:p>
        </p:txBody>
      </p:sp>
      <p:sp>
        <p:nvSpPr>
          <p:cNvPr id="11" name="Text 7"/>
          <p:cNvSpPr/>
          <p:nvPr/>
        </p:nvSpPr>
        <p:spPr>
          <a:xfrm>
            <a:off x="3673506" y="787598"/>
            <a:ext cx="306028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44444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com custo significativamente inferior às células de carga</a:t>
            </a:r>
            <a:endParaRPr lang="en-US" sz="837" dirty="0"/>
          </a:p>
        </p:txBody>
      </p:sp>
      <p:sp>
        <p:nvSpPr>
          <p:cNvPr id="12" name="Text 8"/>
          <p:cNvSpPr/>
          <p:nvPr/>
        </p:nvSpPr>
        <p:spPr>
          <a:xfrm>
            <a:off x="2571750" y="1123355"/>
            <a:ext cx="233653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44444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Comunicação direta com plataforma C.Vale </a:t>
            </a:r>
            <a:endParaRPr lang="en-US" sz="837" dirty="0"/>
          </a:p>
        </p:txBody>
      </p:sp>
      <p:sp>
        <p:nvSpPr>
          <p:cNvPr id="13" name="Text 9"/>
          <p:cNvSpPr/>
          <p:nvPr/>
        </p:nvSpPr>
        <p:spPr>
          <a:xfrm>
            <a:off x="4908286" y="1109067"/>
            <a:ext cx="118675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0B3D9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sem mensalidades</a:t>
            </a:r>
            <a:endParaRPr lang="en-US" sz="942" dirty="0"/>
          </a:p>
        </p:txBody>
      </p:sp>
      <p:sp>
        <p:nvSpPr>
          <p:cNvPr id="14" name="Text 10"/>
          <p:cNvSpPr/>
          <p:nvPr/>
        </p:nvSpPr>
        <p:spPr>
          <a:xfrm>
            <a:off x="2571750" y="1435894"/>
            <a:ext cx="621506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44444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Hardware e firmware proprietários, adaptáveis às necessidades específicas da C.Vale</a:t>
            </a:r>
            <a:endParaRPr lang="en-US" sz="837" dirty="0"/>
          </a:p>
        </p:txBody>
      </p:sp>
      <p:sp>
        <p:nvSpPr>
          <p:cNvPr id="15" name="Text 11"/>
          <p:cNvSpPr/>
          <p:nvPr/>
        </p:nvSpPr>
        <p:spPr>
          <a:xfrm>
            <a:off x="2357438" y="2178844"/>
            <a:ext cx="642937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Modelos de Implementação</a:t>
            </a:r>
            <a:endParaRPr lang="en-US" sz="942" dirty="0"/>
          </a:p>
        </p:txBody>
      </p:sp>
      <p:sp>
        <p:nvSpPr>
          <p:cNvPr id="16" name="Shape 12"/>
          <p:cNvSpPr/>
          <p:nvPr/>
        </p:nvSpPr>
        <p:spPr>
          <a:xfrm>
            <a:off x="2357438" y="2514600"/>
            <a:ext cx="2047856" cy="1077255"/>
          </a:xfrm>
          <a:prstGeom prst="rect">
            <a:avLst/>
          </a:prstGeom>
          <a:solidFill>
            <a:srgbClr val="F8F9FA"/>
          </a:solidFill>
          <a:ln w="397">
            <a:solidFill>
              <a:srgbClr val="0B3D91"/>
            </a:solidFill>
            <a:prstDash val="solid"/>
          </a:ln>
        </p:spPr>
      </p:sp>
      <p:sp>
        <p:nvSpPr>
          <p:cNvPr id="17" name="Text 13"/>
          <p:cNvSpPr/>
          <p:nvPr/>
        </p:nvSpPr>
        <p:spPr>
          <a:xfrm>
            <a:off x="2500313" y="2657475"/>
            <a:ext cx="176210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B3D9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Internalização Completa</a:t>
            </a:r>
            <a:endParaRPr lang="en-US" sz="837" dirty="0"/>
          </a:p>
        </p:txBody>
      </p:sp>
      <p:sp>
        <p:nvSpPr>
          <p:cNvPr id="18" name="Text 14"/>
          <p:cNvSpPr/>
          <p:nvPr/>
        </p:nvSpPr>
        <p:spPr>
          <a:xfrm>
            <a:off x="2500313" y="2900363"/>
            <a:ext cx="1762106" cy="52004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C.Vale desenvolve e produz os sensores com suporte SENAI. Equipe de manutenção da fábrica realiza montagem e instalação.</a:t>
            </a:r>
            <a:endParaRPr lang="en-US" sz="680" dirty="0"/>
          </a:p>
        </p:txBody>
      </p:sp>
      <p:sp>
        <p:nvSpPr>
          <p:cNvPr id="19" name="Shape 15"/>
          <p:cNvSpPr/>
          <p:nvPr/>
        </p:nvSpPr>
        <p:spPr>
          <a:xfrm>
            <a:off x="4548169" y="2514600"/>
            <a:ext cx="2047884" cy="1048680"/>
          </a:xfrm>
          <a:prstGeom prst="rect">
            <a:avLst/>
          </a:prstGeom>
          <a:solidFill>
            <a:srgbClr val="F8F9FA"/>
          </a:solidFill>
          <a:ln w="397">
            <a:solidFill>
              <a:srgbClr val="0B3D91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4691044" y="2657475"/>
            <a:ext cx="176213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B3D9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Modelo Híbrido</a:t>
            </a:r>
            <a:endParaRPr lang="en-US" sz="837" dirty="0"/>
          </a:p>
        </p:txBody>
      </p:sp>
      <p:sp>
        <p:nvSpPr>
          <p:cNvPr id="21" name="Text 17"/>
          <p:cNvSpPr/>
          <p:nvPr/>
        </p:nvSpPr>
        <p:spPr>
          <a:xfrm>
            <a:off x="4691044" y="2900363"/>
            <a:ext cx="1762134" cy="39003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Desenvolvimento interno, mas instalação em campo realizada por equipe terceirizada especializada.</a:t>
            </a:r>
            <a:endParaRPr lang="en-US" sz="680" dirty="0"/>
          </a:p>
        </p:txBody>
      </p:sp>
      <p:sp>
        <p:nvSpPr>
          <p:cNvPr id="22" name="Shape 18"/>
          <p:cNvSpPr/>
          <p:nvPr/>
        </p:nvSpPr>
        <p:spPr>
          <a:xfrm>
            <a:off x="6738928" y="2514600"/>
            <a:ext cx="2047856" cy="1048680"/>
          </a:xfrm>
          <a:prstGeom prst="rect">
            <a:avLst/>
          </a:prstGeom>
          <a:solidFill>
            <a:srgbClr val="F8F9FA"/>
          </a:solidFill>
          <a:ln w="397">
            <a:solidFill>
              <a:srgbClr val="0B3D91"/>
            </a:solidFill>
            <a:prstDash val="solid"/>
          </a:ln>
        </p:spPr>
      </p:sp>
      <p:sp>
        <p:nvSpPr>
          <p:cNvPr id="23" name="Text 19"/>
          <p:cNvSpPr/>
          <p:nvPr/>
        </p:nvSpPr>
        <p:spPr>
          <a:xfrm>
            <a:off x="6881803" y="2657475"/>
            <a:ext cx="176210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B3D9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Spin-Off</a:t>
            </a:r>
            <a:endParaRPr lang="en-US" sz="837" dirty="0"/>
          </a:p>
        </p:txBody>
      </p:sp>
      <p:sp>
        <p:nvSpPr>
          <p:cNvPr id="24" name="Text 20"/>
          <p:cNvSpPr/>
          <p:nvPr/>
        </p:nvSpPr>
        <p:spPr>
          <a:xfrm>
            <a:off x="6881803" y="2900363"/>
            <a:ext cx="1762106" cy="39003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Nova empresa focada no produto, permitindo comercialização para outras cooperativas e empresas da região.</a:t>
            </a:r>
            <a:endParaRPr lang="en-US" sz="68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2000250" cy="5143500"/>
          </a:xfrm>
          <a:prstGeom prst="rect">
            <a:avLst/>
          </a:prstGeom>
          <a:solidFill>
            <a:srgbClr val="F5F7F9"/>
          </a:solidFill>
          <a:ln/>
        </p:spPr>
      </p:sp>
      <p:sp>
        <p:nvSpPr>
          <p:cNvPr id="4" name="Shape 1"/>
          <p:cNvSpPr/>
          <p:nvPr/>
        </p:nvSpPr>
        <p:spPr>
          <a:xfrm>
            <a:off x="214313" y="428625"/>
            <a:ext cx="428625" cy="57150"/>
          </a:xfrm>
          <a:prstGeom prst="rect">
            <a:avLst/>
          </a:prstGeom>
          <a:solidFill>
            <a:srgbClr val="1E88E5"/>
          </a:solidFill>
          <a:ln/>
        </p:spPr>
      </p:sp>
      <p:sp>
        <p:nvSpPr>
          <p:cNvPr id="5" name="Text 2"/>
          <p:cNvSpPr/>
          <p:nvPr/>
        </p:nvSpPr>
        <p:spPr>
          <a:xfrm>
            <a:off x="214313" y="628650"/>
            <a:ext cx="1571625" cy="61720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Os Números</a:t>
            </a:r>
            <a:endParaRPr lang="en-US" sz="2025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14313" y="4286250"/>
            <a:ext cx="444531" cy="571500"/>
          </a:xfrm>
          <a:prstGeom prst="rect">
            <a:avLst/>
          </a:prstGeom>
        </p:spPr>
      </p:pic>
      <p:sp>
        <p:nvSpPr>
          <p:cNvPr id="7" name="Shape 3"/>
          <p:cNvSpPr/>
          <p:nvPr/>
        </p:nvSpPr>
        <p:spPr>
          <a:xfrm>
            <a:off x="2357438" y="285750"/>
            <a:ext cx="6429375" cy="1064419"/>
          </a:xfrm>
          <a:prstGeom prst="rect">
            <a:avLst/>
          </a:prstGeom>
          <a:solidFill>
            <a:srgbClr val="F9F9F9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594" y="414338"/>
            <a:ext cx="100040" cy="12858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636072" y="392906"/>
            <a:ext cx="138613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Investimento do Projeto</a:t>
            </a:r>
            <a:endParaRPr lang="en-US" sz="837" dirty="0"/>
          </a:p>
        </p:txBody>
      </p:sp>
      <p:sp>
        <p:nvSpPr>
          <p:cNvPr id="10" name="Shape 5"/>
          <p:cNvSpPr/>
          <p:nvPr/>
        </p:nvSpPr>
        <p:spPr>
          <a:xfrm>
            <a:off x="2464594" y="671513"/>
            <a:ext cx="2000250" cy="571500"/>
          </a:xfrm>
          <a:prstGeom prst="rect">
            <a:avLst/>
          </a:prstGeom>
          <a:solidFill>
            <a:srgbClr val="FFFFFF"/>
          </a:solidFill>
          <a:ln w="298">
            <a:solidFill>
              <a:srgbClr val="1E88E5"/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2550319" y="757238"/>
            <a:ext cx="182880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Valor Total</a:t>
            </a:r>
            <a:endParaRPr lang="en-US" sz="628" dirty="0"/>
          </a:p>
        </p:txBody>
      </p:sp>
      <p:sp>
        <p:nvSpPr>
          <p:cNvPr id="12" name="Text 7"/>
          <p:cNvSpPr/>
          <p:nvPr/>
        </p:nvSpPr>
        <p:spPr>
          <a:xfrm>
            <a:off x="2550319" y="942975"/>
            <a:ext cx="182880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E88E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R$ 500.850</a:t>
            </a:r>
            <a:endParaRPr lang="en-US" sz="942" dirty="0"/>
          </a:p>
        </p:txBody>
      </p:sp>
      <p:sp>
        <p:nvSpPr>
          <p:cNvPr id="13" name="Shape 8"/>
          <p:cNvSpPr/>
          <p:nvPr/>
        </p:nvSpPr>
        <p:spPr>
          <a:xfrm>
            <a:off x="4572000" y="671513"/>
            <a:ext cx="2000250" cy="571500"/>
          </a:xfrm>
          <a:prstGeom prst="rect">
            <a:avLst/>
          </a:prstGeom>
          <a:solidFill>
            <a:srgbClr val="FFFFFF"/>
          </a:solidFill>
          <a:ln w="298">
            <a:solidFill>
              <a:srgbClr val="1E88E5"/>
            </a:solidFill>
            <a:prstDash val="solid"/>
          </a:ln>
        </p:spPr>
      </p:sp>
      <p:sp>
        <p:nvSpPr>
          <p:cNvPr id="14" name="Text 9"/>
          <p:cNvSpPr/>
          <p:nvPr/>
        </p:nvSpPr>
        <p:spPr>
          <a:xfrm>
            <a:off x="4657725" y="757238"/>
            <a:ext cx="182880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Fomento SENAI</a:t>
            </a:r>
            <a:endParaRPr lang="en-US" sz="628" dirty="0"/>
          </a:p>
        </p:txBody>
      </p:sp>
      <p:sp>
        <p:nvSpPr>
          <p:cNvPr id="15" name="Text 10"/>
          <p:cNvSpPr/>
          <p:nvPr/>
        </p:nvSpPr>
        <p:spPr>
          <a:xfrm>
            <a:off x="4657725" y="951905"/>
            <a:ext cx="70326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E88E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R$ 250.425 </a:t>
            </a:r>
            <a:endParaRPr lang="en-US" sz="942" dirty="0"/>
          </a:p>
        </p:txBody>
      </p:sp>
      <p:sp>
        <p:nvSpPr>
          <p:cNvPr id="16" name="Shape 11"/>
          <p:cNvSpPr/>
          <p:nvPr/>
        </p:nvSpPr>
        <p:spPr>
          <a:xfrm>
            <a:off x="5403856" y="984052"/>
            <a:ext cx="244394" cy="146447"/>
          </a:xfrm>
          <a:prstGeom prst="rect">
            <a:avLst/>
          </a:prstGeom>
          <a:solidFill>
            <a:srgbClr val="E3F2FD"/>
          </a:solidFill>
          <a:ln/>
        </p:spPr>
      </p:sp>
      <p:sp>
        <p:nvSpPr>
          <p:cNvPr id="17" name="Text 12"/>
          <p:cNvSpPr/>
          <p:nvPr/>
        </p:nvSpPr>
        <p:spPr>
          <a:xfrm>
            <a:off x="5403856" y="984052"/>
            <a:ext cx="244394" cy="146447"/>
          </a:xfrm>
          <a:prstGeom prst="rect">
            <a:avLst/>
          </a:prstGeom>
          <a:noFill/>
          <a:ln/>
        </p:spPr>
        <p:txBody>
          <a:bodyPr wrap="none" lIns="51054" tIns="17018" rIns="51054" bIns="17018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1565C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50%</a:t>
            </a:r>
            <a:endParaRPr lang="en-US" sz="575" dirty="0"/>
          </a:p>
        </p:txBody>
      </p:sp>
      <p:sp>
        <p:nvSpPr>
          <p:cNvPr id="18" name="Shape 13"/>
          <p:cNvSpPr/>
          <p:nvPr/>
        </p:nvSpPr>
        <p:spPr>
          <a:xfrm>
            <a:off x="6679406" y="671513"/>
            <a:ext cx="2000250" cy="571500"/>
          </a:xfrm>
          <a:prstGeom prst="rect">
            <a:avLst/>
          </a:prstGeom>
          <a:solidFill>
            <a:srgbClr val="FFFFFF"/>
          </a:solidFill>
          <a:ln w="298">
            <a:solidFill>
              <a:srgbClr val="1E88E5"/>
            </a:solidFill>
            <a:prstDash val="solid"/>
          </a:ln>
        </p:spPr>
      </p:sp>
      <p:sp>
        <p:nvSpPr>
          <p:cNvPr id="19" name="Text 14"/>
          <p:cNvSpPr/>
          <p:nvPr/>
        </p:nvSpPr>
        <p:spPr>
          <a:xfrm>
            <a:off x="6765131" y="757238"/>
            <a:ext cx="182880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C.Vale</a:t>
            </a:r>
            <a:endParaRPr lang="en-US" sz="628" dirty="0"/>
          </a:p>
        </p:txBody>
      </p:sp>
      <p:sp>
        <p:nvSpPr>
          <p:cNvPr id="20" name="Text 15"/>
          <p:cNvSpPr/>
          <p:nvPr/>
        </p:nvSpPr>
        <p:spPr>
          <a:xfrm>
            <a:off x="6765131" y="951905"/>
            <a:ext cx="70326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E88E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R$ 250.425 </a:t>
            </a:r>
            <a:endParaRPr lang="en-US" sz="942" dirty="0"/>
          </a:p>
        </p:txBody>
      </p:sp>
      <p:sp>
        <p:nvSpPr>
          <p:cNvPr id="21" name="Shape 16"/>
          <p:cNvSpPr/>
          <p:nvPr/>
        </p:nvSpPr>
        <p:spPr>
          <a:xfrm>
            <a:off x="7511262" y="984052"/>
            <a:ext cx="244394" cy="146447"/>
          </a:xfrm>
          <a:prstGeom prst="rect">
            <a:avLst/>
          </a:prstGeom>
          <a:solidFill>
            <a:srgbClr val="E3F2FD"/>
          </a:solidFill>
          <a:ln/>
        </p:spPr>
      </p:sp>
      <p:sp>
        <p:nvSpPr>
          <p:cNvPr id="22" name="Text 17"/>
          <p:cNvSpPr/>
          <p:nvPr/>
        </p:nvSpPr>
        <p:spPr>
          <a:xfrm>
            <a:off x="7511262" y="984052"/>
            <a:ext cx="244394" cy="146447"/>
          </a:xfrm>
          <a:prstGeom prst="rect">
            <a:avLst/>
          </a:prstGeom>
          <a:noFill/>
          <a:ln/>
        </p:spPr>
        <p:txBody>
          <a:bodyPr wrap="none" lIns="51054" tIns="17018" rIns="51054" bIns="17018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1565C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50%</a:t>
            </a:r>
            <a:endParaRPr lang="en-US" sz="575" dirty="0"/>
          </a:p>
        </p:txBody>
      </p:sp>
      <p:sp>
        <p:nvSpPr>
          <p:cNvPr id="23" name="Shape 18"/>
          <p:cNvSpPr/>
          <p:nvPr/>
        </p:nvSpPr>
        <p:spPr>
          <a:xfrm>
            <a:off x="2357438" y="1578769"/>
            <a:ext cx="6429375" cy="1042988"/>
          </a:xfrm>
          <a:prstGeom prst="rect">
            <a:avLst/>
          </a:prstGeom>
          <a:solidFill>
            <a:srgbClr val="F9F9F9"/>
          </a:solidFill>
          <a:ln/>
        </p:spPr>
      </p:sp>
      <p:pic>
        <p:nvPicPr>
          <p:cNvPr id="2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594" y="1707356"/>
            <a:ext cx="100040" cy="128588"/>
          </a:xfrm>
          <a:prstGeom prst="rect">
            <a:avLst/>
          </a:prstGeom>
        </p:spPr>
      </p:pic>
      <p:sp>
        <p:nvSpPr>
          <p:cNvPr id="25" name="Text 19"/>
          <p:cNvSpPr/>
          <p:nvPr/>
        </p:nvSpPr>
        <p:spPr>
          <a:xfrm>
            <a:off x="2636072" y="1685925"/>
            <a:ext cx="223844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Custo do Sensor após Desenvolvimento</a:t>
            </a:r>
            <a:endParaRPr lang="en-US" sz="837" dirty="0"/>
          </a:p>
        </p:txBody>
      </p:sp>
      <p:sp>
        <p:nvSpPr>
          <p:cNvPr id="26" name="Shape 20"/>
          <p:cNvSpPr/>
          <p:nvPr/>
        </p:nvSpPr>
        <p:spPr>
          <a:xfrm>
            <a:off x="2464594" y="1964531"/>
            <a:ext cx="2950369" cy="550069"/>
          </a:xfrm>
          <a:prstGeom prst="rect">
            <a:avLst/>
          </a:prstGeom>
          <a:solidFill>
            <a:srgbClr val="FFFFFF"/>
          </a:solidFill>
          <a:ln w="298">
            <a:solidFill>
              <a:srgbClr val="2E7D32"/>
            </a:solidFill>
            <a:prstDash val="solid"/>
          </a:ln>
        </p:spPr>
      </p:sp>
      <p:sp>
        <p:nvSpPr>
          <p:cNvPr id="27" name="Text 21"/>
          <p:cNvSpPr/>
          <p:nvPr/>
        </p:nvSpPr>
        <p:spPr>
          <a:xfrm>
            <a:off x="2550319" y="2060972"/>
            <a:ext cx="277891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Sensor C.Vale (par)</a:t>
            </a:r>
            <a:endParaRPr lang="en-US" sz="628" dirty="0"/>
          </a:p>
        </p:txBody>
      </p:sp>
      <p:sp>
        <p:nvSpPr>
          <p:cNvPr id="28" name="Text 22"/>
          <p:cNvSpPr/>
          <p:nvPr/>
        </p:nvSpPr>
        <p:spPr>
          <a:xfrm>
            <a:off x="2550319" y="2225278"/>
            <a:ext cx="277891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2E7D3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R$ 6.000 - 7.000</a:t>
            </a:r>
            <a:endParaRPr lang="en-US" sz="942" dirty="0"/>
          </a:p>
        </p:txBody>
      </p:sp>
      <p:pic>
        <p:nvPicPr>
          <p:cNvPr id="29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2119" y="2180630"/>
            <a:ext cx="100040" cy="128588"/>
          </a:xfrm>
          <a:prstGeom prst="rect">
            <a:avLst/>
          </a:prstGeom>
        </p:spPr>
      </p:pic>
      <p:sp>
        <p:nvSpPr>
          <p:cNvPr id="30" name="Shape 23"/>
          <p:cNvSpPr/>
          <p:nvPr/>
        </p:nvSpPr>
        <p:spPr>
          <a:xfrm>
            <a:off x="5729315" y="1964531"/>
            <a:ext cx="2950369" cy="550069"/>
          </a:xfrm>
          <a:prstGeom prst="rect">
            <a:avLst/>
          </a:prstGeom>
          <a:solidFill>
            <a:srgbClr val="FFFFFF"/>
          </a:solidFill>
          <a:ln w="298">
            <a:solidFill>
              <a:srgbClr val="E53935"/>
            </a:solidFill>
            <a:prstDash val="solid"/>
          </a:ln>
        </p:spPr>
      </p:sp>
      <p:sp>
        <p:nvSpPr>
          <p:cNvPr id="31" name="Text 24"/>
          <p:cNvSpPr/>
          <p:nvPr/>
        </p:nvSpPr>
        <p:spPr>
          <a:xfrm>
            <a:off x="5815040" y="2050256"/>
            <a:ext cx="277891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Menor Preço Mercado</a:t>
            </a:r>
            <a:endParaRPr lang="en-US" sz="628" dirty="0"/>
          </a:p>
        </p:txBody>
      </p:sp>
      <p:sp>
        <p:nvSpPr>
          <p:cNvPr id="32" name="Text 25"/>
          <p:cNvSpPr/>
          <p:nvPr/>
        </p:nvSpPr>
        <p:spPr>
          <a:xfrm>
            <a:off x="5815040" y="2214563"/>
            <a:ext cx="277891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E539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R$ 9.608</a:t>
            </a:r>
            <a:endParaRPr lang="en-US" sz="942" dirty="0"/>
          </a:p>
        </p:txBody>
      </p:sp>
      <p:sp>
        <p:nvSpPr>
          <p:cNvPr id="33" name="Shape 26"/>
          <p:cNvSpPr/>
          <p:nvPr/>
        </p:nvSpPr>
        <p:spPr>
          <a:xfrm>
            <a:off x="2357438" y="2850356"/>
            <a:ext cx="6429375" cy="1178719"/>
          </a:xfrm>
          <a:prstGeom prst="rect">
            <a:avLst/>
          </a:prstGeom>
          <a:solidFill>
            <a:srgbClr val="F9F9F9"/>
          </a:solidFill>
          <a:ln/>
        </p:spPr>
      </p:sp>
      <p:pic>
        <p:nvPicPr>
          <p:cNvPr id="3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4594" y="2978944"/>
            <a:ext cx="100040" cy="128588"/>
          </a:xfrm>
          <a:prstGeom prst="rect">
            <a:avLst/>
          </a:prstGeom>
        </p:spPr>
      </p:pic>
      <p:sp>
        <p:nvSpPr>
          <p:cNvPr id="35" name="Text 27"/>
          <p:cNvSpPr/>
          <p:nvPr/>
        </p:nvSpPr>
        <p:spPr>
          <a:xfrm>
            <a:off x="2636072" y="2957513"/>
            <a:ext cx="128978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Benefícios Econômicos</a:t>
            </a:r>
            <a:endParaRPr lang="en-US" sz="837" dirty="0"/>
          </a:p>
        </p:txBody>
      </p:sp>
      <p:sp>
        <p:nvSpPr>
          <p:cNvPr id="36" name="Shape 28"/>
          <p:cNvSpPr/>
          <p:nvPr/>
        </p:nvSpPr>
        <p:spPr>
          <a:xfrm>
            <a:off x="2464594" y="3236119"/>
            <a:ext cx="3064669" cy="300038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1744" y="3328988"/>
            <a:ext cx="142875" cy="114300"/>
          </a:xfrm>
          <a:prstGeom prst="rect">
            <a:avLst/>
          </a:prstGeom>
        </p:spPr>
      </p:pic>
      <p:sp>
        <p:nvSpPr>
          <p:cNvPr id="38" name="Text 29"/>
          <p:cNvSpPr/>
          <p:nvPr/>
        </p:nvSpPr>
        <p:spPr>
          <a:xfrm>
            <a:off x="2721769" y="3341489"/>
            <a:ext cx="920065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4444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Economia no CAPEX: </a:t>
            </a:r>
            <a:endParaRPr lang="en-US" sz="680" dirty="0"/>
          </a:p>
        </p:txBody>
      </p:sp>
      <p:sp>
        <p:nvSpPr>
          <p:cNvPr id="39" name="Text 30"/>
          <p:cNvSpPr/>
          <p:nvPr/>
        </p:nvSpPr>
        <p:spPr>
          <a:xfrm>
            <a:off x="3641834" y="3287911"/>
            <a:ext cx="37393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2E7D3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~30%</a:t>
            </a:r>
            <a:endParaRPr lang="en-US" sz="1046" dirty="0"/>
          </a:p>
        </p:txBody>
      </p:sp>
      <p:sp>
        <p:nvSpPr>
          <p:cNvPr id="40" name="Shape 31"/>
          <p:cNvSpPr/>
          <p:nvPr/>
        </p:nvSpPr>
        <p:spPr>
          <a:xfrm>
            <a:off x="5614988" y="3236119"/>
            <a:ext cx="3064669" cy="300038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1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2138" y="3328988"/>
            <a:ext cx="142875" cy="114300"/>
          </a:xfrm>
          <a:prstGeom prst="rect">
            <a:avLst/>
          </a:prstGeom>
        </p:spPr>
      </p:pic>
      <p:sp>
        <p:nvSpPr>
          <p:cNvPr id="42" name="Text 32"/>
          <p:cNvSpPr/>
          <p:nvPr/>
        </p:nvSpPr>
        <p:spPr>
          <a:xfrm>
            <a:off x="5872163" y="3325778"/>
            <a:ext cx="1258472" cy="120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4444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Sem mensalidade recorrente</a:t>
            </a:r>
            <a:endParaRPr lang="en-US" sz="680" dirty="0"/>
          </a:p>
        </p:txBody>
      </p:sp>
      <p:sp>
        <p:nvSpPr>
          <p:cNvPr id="43" name="Shape 33"/>
          <p:cNvSpPr/>
          <p:nvPr/>
        </p:nvSpPr>
        <p:spPr>
          <a:xfrm>
            <a:off x="2464594" y="3621881"/>
            <a:ext cx="3064669" cy="300038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4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21744" y="3714750"/>
            <a:ext cx="142875" cy="114300"/>
          </a:xfrm>
          <a:prstGeom prst="rect">
            <a:avLst/>
          </a:prstGeom>
        </p:spPr>
      </p:pic>
      <p:sp>
        <p:nvSpPr>
          <p:cNvPr id="45" name="Text 34"/>
          <p:cNvSpPr/>
          <p:nvPr/>
        </p:nvSpPr>
        <p:spPr>
          <a:xfrm>
            <a:off x="2721769" y="3727252"/>
            <a:ext cx="641542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4444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ROI estimado: </a:t>
            </a:r>
            <a:endParaRPr lang="en-US" sz="680" dirty="0"/>
          </a:p>
        </p:txBody>
      </p:sp>
      <p:sp>
        <p:nvSpPr>
          <p:cNvPr id="46" name="Text 35"/>
          <p:cNvSpPr/>
          <p:nvPr/>
        </p:nvSpPr>
        <p:spPr>
          <a:xfrm>
            <a:off x="3363311" y="3673673"/>
            <a:ext cx="58623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2E7D3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2-3 anos</a:t>
            </a:r>
            <a:endParaRPr lang="en-US" sz="1046" dirty="0"/>
          </a:p>
        </p:txBody>
      </p:sp>
      <p:sp>
        <p:nvSpPr>
          <p:cNvPr id="47" name="Shape 36"/>
          <p:cNvSpPr/>
          <p:nvPr/>
        </p:nvSpPr>
        <p:spPr>
          <a:xfrm>
            <a:off x="5614988" y="3621881"/>
            <a:ext cx="3064669" cy="300038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8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72138" y="3714750"/>
            <a:ext cx="142875" cy="114300"/>
          </a:xfrm>
          <a:prstGeom prst="rect">
            <a:avLst/>
          </a:prstGeom>
        </p:spPr>
      </p:pic>
      <p:sp>
        <p:nvSpPr>
          <p:cNvPr id="49" name="Text 37"/>
          <p:cNvSpPr/>
          <p:nvPr/>
        </p:nvSpPr>
        <p:spPr>
          <a:xfrm>
            <a:off x="5872163" y="3711541"/>
            <a:ext cx="1213154" cy="120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4444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Controle total da tecnologia</a:t>
            </a:r>
            <a:endParaRPr lang="en-US" sz="68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2000250" cy="5143500"/>
          </a:xfrm>
          <a:prstGeom prst="rect">
            <a:avLst/>
          </a:prstGeom>
          <a:solidFill>
            <a:srgbClr val="F5F7F9"/>
          </a:solidFill>
          <a:ln/>
        </p:spPr>
      </p:sp>
      <p:sp>
        <p:nvSpPr>
          <p:cNvPr id="4" name="Shape 1"/>
          <p:cNvSpPr/>
          <p:nvPr/>
        </p:nvSpPr>
        <p:spPr>
          <a:xfrm>
            <a:off x="214313" y="428625"/>
            <a:ext cx="428625" cy="57150"/>
          </a:xfrm>
          <a:prstGeom prst="rect">
            <a:avLst/>
          </a:prstGeom>
          <a:solidFill>
            <a:srgbClr val="0B3D91"/>
          </a:solidFill>
          <a:ln/>
        </p:spPr>
      </p:sp>
      <p:sp>
        <p:nvSpPr>
          <p:cNvPr id="5" name="Text 2"/>
          <p:cNvSpPr/>
          <p:nvPr/>
        </p:nvSpPr>
        <p:spPr>
          <a:xfrm>
            <a:off x="214313" y="628650"/>
            <a:ext cx="1571625" cy="61720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Cronograma e Entregas</a:t>
            </a:r>
            <a:endParaRPr lang="en-US" sz="2025" dirty="0"/>
          </a:p>
        </p:txBody>
      </p:sp>
      <p:sp>
        <p:nvSpPr>
          <p:cNvPr id="6" name="Text 3"/>
          <p:cNvSpPr/>
          <p:nvPr/>
        </p:nvSpPr>
        <p:spPr>
          <a:xfrm>
            <a:off x="2286000" y="357188"/>
            <a:ext cx="65722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B3D9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 que precisamos</a:t>
            </a:r>
            <a:endParaRPr lang="en-US" sz="942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657225"/>
            <a:ext cx="142875" cy="14287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536031" y="659011"/>
            <a:ext cx="1211954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dirty="0">
                <a:solidFill>
                  <a:srgbClr val="44444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Aprovação do Recurso - </a:t>
            </a:r>
            <a:endParaRPr lang="en-US" sz="785" dirty="0"/>
          </a:p>
        </p:txBody>
      </p:sp>
      <p:sp>
        <p:nvSpPr>
          <p:cNvPr id="9" name="Text 5"/>
          <p:cNvSpPr/>
          <p:nvPr/>
        </p:nvSpPr>
        <p:spPr>
          <a:xfrm>
            <a:off x="3747985" y="659011"/>
            <a:ext cx="803895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b="1" dirty="0">
                <a:solidFill>
                  <a:srgbClr val="0B3D9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Maykon Buttini</a:t>
            </a:r>
            <a:endParaRPr lang="en-US" sz="785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892969"/>
            <a:ext cx="142875" cy="14287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2536031" y="894755"/>
            <a:ext cx="1190634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dirty="0">
                <a:solidFill>
                  <a:srgbClr val="44444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Validação Tecnológica - </a:t>
            </a:r>
            <a:endParaRPr lang="en-US" sz="785" dirty="0"/>
          </a:p>
        </p:txBody>
      </p:sp>
      <p:sp>
        <p:nvSpPr>
          <p:cNvPr id="12" name="Text 7"/>
          <p:cNvSpPr/>
          <p:nvPr/>
        </p:nvSpPr>
        <p:spPr>
          <a:xfrm>
            <a:off x="3726666" y="894755"/>
            <a:ext cx="778501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b="1" dirty="0">
                <a:solidFill>
                  <a:srgbClr val="0B3D9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Gestão Técnica</a:t>
            </a:r>
            <a:endParaRPr lang="en-US" sz="785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1128713"/>
            <a:ext cx="142875" cy="142875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2536031" y="1130498"/>
            <a:ext cx="1069637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dirty="0">
                <a:solidFill>
                  <a:srgbClr val="44444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Modelo de Negócio - </a:t>
            </a:r>
            <a:endParaRPr lang="en-US" sz="785" dirty="0"/>
          </a:p>
        </p:txBody>
      </p:sp>
      <p:sp>
        <p:nvSpPr>
          <p:cNvPr id="15" name="Text 9"/>
          <p:cNvSpPr/>
          <p:nvPr/>
        </p:nvSpPr>
        <p:spPr>
          <a:xfrm>
            <a:off x="3605668" y="1130498"/>
            <a:ext cx="1310543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b="1" dirty="0">
                <a:solidFill>
                  <a:srgbClr val="0B3D9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Cassiano Pasa (Inovação)</a:t>
            </a:r>
            <a:endParaRPr lang="en-US" sz="785" dirty="0"/>
          </a:p>
        </p:txBody>
      </p:sp>
      <p:sp>
        <p:nvSpPr>
          <p:cNvPr id="16" name="Text 10"/>
          <p:cNvSpPr/>
          <p:nvPr/>
        </p:nvSpPr>
        <p:spPr>
          <a:xfrm>
            <a:off x="2286000" y="1543050"/>
            <a:ext cx="65722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B3D9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Entregas SENAI</a:t>
            </a:r>
            <a:endParaRPr lang="en-US" sz="942" dirty="0"/>
          </a:p>
        </p:txBody>
      </p:sp>
      <p:sp>
        <p:nvSpPr>
          <p:cNvPr id="17" name="Shape 11"/>
          <p:cNvSpPr/>
          <p:nvPr/>
        </p:nvSpPr>
        <p:spPr>
          <a:xfrm>
            <a:off x="2286000" y="1843088"/>
            <a:ext cx="3232547" cy="500063"/>
          </a:xfrm>
          <a:prstGeom prst="rect">
            <a:avLst/>
          </a:prstGeom>
          <a:solidFill>
            <a:srgbClr val="F8F9FA"/>
          </a:solidFill>
          <a:ln/>
        </p:spPr>
      </p:sp>
      <p:pic>
        <p:nvPicPr>
          <p:cNvPr id="18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3156" y="1964531"/>
            <a:ext cx="142875" cy="142875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2621756" y="1950244"/>
            <a:ext cx="1637816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 unidades de protótipo funcionais</a:t>
            </a:r>
            <a:endParaRPr lang="en-US" sz="732" dirty="0"/>
          </a:p>
        </p:txBody>
      </p:sp>
      <p:sp>
        <p:nvSpPr>
          <p:cNvPr id="20" name="Shape 13"/>
          <p:cNvSpPr/>
          <p:nvPr/>
        </p:nvSpPr>
        <p:spPr>
          <a:xfrm>
            <a:off x="5625703" y="1843088"/>
            <a:ext cx="3232547" cy="500063"/>
          </a:xfrm>
          <a:prstGeom prst="rect">
            <a:avLst/>
          </a:prstGeom>
          <a:solidFill>
            <a:srgbClr val="F8F9FA"/>
          </a:solidFill>
          <a:ln/>
        </p:spPr>
      </p:sp>
      <p:pic>
        <p:nvPicPr>
          <p:cNvPr id="21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2859" y="1964531"/>
            <a:ext cx="107156" cy="142875"/>
          </a:xfrm>
          <a:prstGeom prst="rect">
            <a:avLst/>
          </a:prstGeom>
        </p:spPr>
      </p:pic>
      <p:sp>
        <p:nvSpPr>
          <p:cNvPr id="22" name="Text 14"/>
          <p:cNvSpPr/>
          <p:nvPr/>
        </p:nvSpPr>
        <p:spPr>
          <a:xfrm>
            <a:off x="5925741" y="1950244"/>
            <a:ext cx="2173681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Documentação completa (hardware/firmware)</a:t>
            </a:r>
            <a:endParaRPr lang="en-US" sz="732" dirty="0"/>
          </a:p>
        </p:txBody>
      </p:sp>
      <p:sp>
        <p:nvSpPr>
          <p:cNvPr id="23" name="Shape 15"/>
          <p:cNvSpPr/>
          <p:nvPr/>
        </p:nvSpPr>
        <p:spPr>
          <a:xfrm>
            <a:off x="2286000" y="2450306"/>
            <a:ext cx="3232547" cy="500063"/>
          </a:xfrm>
          <a:prstGeom prst="rect">
            <a:avLst/>
          </a:prstGeom>
          <a:solidFill>
            <a:srgbClr val="F8F9FA"/>
          </a:solidFill>
          <a:ln/>
        </p:spPr>
      </p:sp>
      <p:pic>
        <p:nvPicPr>
          <p:cNvPr id="24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3156" y="2571750"/>
            <a:ext cx="142875" cy="142875"/>
          </a:xfrm>
          <a:prstGeom prst="rect">
            <a:avLst/>
          </a:prstGeom>
        </p:spPr>
      </p:pic>
      <p:sp>
        <p:nvSpPr>
          <p:cNvPr id="25" name="Text 16"/>
          <p:cNvSpPr/>
          <p:nvPr/>
        </p:nvSpPr>
        <p:spPr>
          <a:xfrm>
            <a:off x="2621756" y="2557463"/>
            <a:ext cx="1046252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Metodologia de testes</a:t>
            </a:r>
            <a:endParaRPr lang="en-US" sz="732" dirty="0"/>
          </a:p>
        </p:txBody>
      </p:sp>
      <p:sp>
        <p:nvSpPr>
          <p:cNvPr id="26" name="Shape 17"/>
          <p:cNvSpPr/>
          <p:nvPr/>
        </p:nvSpPr>
        <p:spPr>
          <a:xfrm>
            <a:off x="5625703" y="2450306"/>
            <a:ext cx="3232547" cy="500063"/>
          </a:xfrm>
          <a:prstGeom prst="rect">
            <a:avLst/>
          </a:prstGeom>
          <a:solidFill>
            <a:srgbClr val="F8F9FA"/>
          </a:solidFill>
          <a:ln/>
        </p:spPr>
      </p:sp>
      <p:pic>
        <p:nvPicPr>
          <p:cNvPr id="27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2859" y="2571750"/>
            <a:ext cx="142875" cy="142875"/>
          </a:xfrm>
          <a:prstGeom prst="rect">
            <a:avLst/>
          </a:prstGeom>
        </p:spPr>
      </p:pic>
      <p:sp>
        <p:nvSpPr>
          <p:cNvPr id="28" name="Text 18"/>
          <p:cNvSpPr/>
          <p:nvPr/>
        </p:nvSpPr>
        <p:spPr>
          <a:xfrm>
            <a:off x="5961459" y="2557463"/>
            <a:ext cx="883230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Relatórios técnicos</a:t>
            </a:r>
            <a:endParaRPr lang="en-US" sz="732" dirty="0"/>
          </a:p>
        </p:txBody>
      </p:sp>
      <p:sp>
        <p:nvSpPr>
          <p:cNvPr id="29" name="Text 19"/>
          <p:cNvSpPr/>
          <p:nvPr/>
        </p:nvSpPr>
        <p:spPr>
          <a:xfrm>
            <a:off x="2286000" y="3128963"/>
            <a:ext cx="65722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B3D9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Cronograma</a:t>
            </a:r>
            <a:endParaRPr lang="en-US" sz="942" dirty="0"/>
          </a:p>
        </p:txBody>
      </p:sp>
      <p:sp>
        <p:nvSpPr>
          <p:cNvPr id="30" name="Shape 20"/>
          <p:cNvSpPr/>
          <p:nvPr/>
        </p:nvSpPr>
        <p:spPr>
          <a:xfrm>
            <a:off x="3298013" y="3429000"/>
            <a:ext cx="357188" cy="357188"/>
          </a:xfrm>
          <a:prstGeom prst="ellipse">
            <a:avLst/>
          </a:prstGeom>
          <a:solidFill>
            <a:srgbClr val="0B3D91"/>
          </a:solidFill>
          <a:ln/>
        </p:spPr>
      </p:sp>
      <p:sp>
        <p:nvSpPr>
          <p:cNvPr id="31" name="Text 21"/>
          <p:cNvSpPr/>
          <p:nvPr/>
        </p:nvSpPr>
        <p:spPr>
          <a:xfrm>
            <a:off x="3298013" y="3429000"/>
            <a:ext cx="357188" cy="3571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942" dirty="0"/>
          </a:p>
        </p:txBody>
      </p:sp>
      <p:sp>
        <p:nvSpPr>
          <p:cNvPr id="32" name="Text 22"/>
          <p:cNvSpPr/>
          <p:nvPr/>
        </p:nvSpPr>
        <p:spPr>
          <a:xfrm>
            <a:off x="2428875" y="3871913"/>
            <a:ext cx="209549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PoC</a:t>
            </a:r>
            <a:endParaRPr lang="en-US" sz="732" dirty="0"/>
          </a:p>
        </p:txBody>
      </p:sp>
      <p:sp>
        <p:nvSpPr>
          <p:cNvPr id="33" name="Text 23"/>
          <p:cNvSpPr/>
          <p:nvPr/>
        </p:nvSpPr>
        <p:spPr>
          <a:xfrm>
            <a:off x="2428875" y="4050506"/>
            <a:ext cx="2095491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77777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 meses</a:t>
            </a:r>
            <a:endParaRPr lang="en-US" sz="680" dirty="0"/>
          </a:p>
        </p:txBody>
      </p:sp>
      <p:sp>
        <p:nvSpPr>
          <p:cNvPr id="34" name="Shape 24"/>
          <p:cNvSpPr/>
          <p:nvPr/>
        </p:nvSpPr>
        <p:spPr>
          <a:xfrm>
            <a:off x="5393503" y="3429000"/>
            <a:ext cx="357188" cy="357188"/>
          </a:xfrm>
          <a:prstGeom prst="ellipse">
            <a:avLst/>
          </a:prstGeom>
          <a:solidFill>
            <a:srgbClr val="0B3D91"/>
          </a:solidFill>
          <a:ln/>
        </p:spPr>
      </p:sp>
      <p:sp>
        <p:nvSpPr>
          <p:cNvPr id="35" name="Text 25"/>
          <p:cNvSpPr/>
          <p:nvPr/>
        </p:nvSpPr>
        <p:spPr>
          <a:xfrm>
            <a:off x="5393503" y="3429000"/>
            <a:ext cx="357188" cy="3571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942" dirty="0"/>
          </a:p>
        </p:txBody>
      </p:sp>
      <p:sp>
        <p:nvSpPr>
          <p:cNvPr id="36" name="Text 26"/>
          <p:cNvSpPr/>
          <p:nvPr/>
        </p:nvSpPr>
        <p:spPr>
          <a:xfrm>
            <a:off x="4524366" y="3871913"/>
            <a:ext cx="209549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Protótipo</a:t>
            </a:r>
            <a:endParaRPr lang="en-US" sz="732" dirty="0"/>
          </a:p>
        </p:txBody>
      </p:sp>
      <p:sp>
        <p:nvSpPr>
          <p:cNvPr id="37" name="Text 27"/>
          <p:cNvSpPr/>
          <p:nvPr/>
        </p:nvSpPr>
        <p:spPr>
          <a:xfrm>
            <a:off x="4524366" y="4050506"/>
            <a:ext cx="2095491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77777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 meses</a:t>
            </a:r>
            <a:endParaRPr lang="en-US" sz="680" dirty="0"/>
          </a:p>
        </p:txBody>
      </p:sp>
      <p:sp>
        <p:nvSpPr>
          <p:cNvPr id="38" name="Shape 28"/>
          <p:cNvSpPr/>
          <p:nvPr/>
        </p:nvSpPr>
        <p:spPr>
          <a:xfrm>
            <a:off x="7488994" y="3429000"/>
            <a:ext cx="357188" cy="357188"/>
          </a:xfrm>
          <a:prstGeom prst="ellipse">
            <a:avLst/>
          </a:prstGeom>
          <a:solidFill>
            <a:srgbClr val="0B3D91"/>
          </a:solidFill>
          <a:ln/>
        </p:spPr>
      </p:sp>
      <p:sp>
        <p:nvSpPr>
          <p:cNvPr id="39" name="Text 29"/>
          <p:cNvSpPr/>
          <p:nvPr/>
        </p:nvSpPr>
        <p:spPr>
          <a:xfrm>
            <a:off x="7488994" y="3429000"/>
            <a:ext cx="357188" cy="3571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942" dirty="0"/>
          </a:p>
        </p:txBody>
      </p:sp>
      <p:sp>
        <p:nvSpPr>
          <p:cNvPr id="40" name="Text 30"/>
          <p:cNvSpPr/>
          <p:nvPr/>
        </p:nvSpPr>
        <p:spPr>
          <a:xfrm>
            <a:off x="6619856" y="3871913"/>
            <a:ext cx="209549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de Campo</a:t>
            </a:r>
            <a:endParaRPr lang="en-US" sz="732" dirty="0"/>
          </a:p>
        </p:txBody>
      </p:sp>
      <p:sp>
        <p:nvSpPr>
          <p:cNvPr id="41" name="Text 31"/>
          <p:cNvSpPr/>
          <p:nvPr/>
        </p:nvSpPr>
        <p:spPr>
          <a:xfrm>
            <a:off x="6619856" y="4050506"/>
            <a:ext cx="2095491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77777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 meses</a:t>
            </a:r>
            <a:endParaRPr lang="en-US" sz="68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519161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2000250" cy="5519161"/>
          </a:xfrm>
          <a:prstGeom prst="rect">
            <a:avLst/>
          </a:prstGeom>
          <a:solidFill>
            <a:srgbClr val="F5F7F9"/>
          </a:solidFill>
          <a:ln/>
        </p:spPr>
      </p:sp>
      <p:sp>
        <p:nvSpPr>
          <p:cNvPr id="4" name="Shape 1"/>
          <p:cNvSpPr/>
          <p:nvPr/>
        </p:nvSpPr>
        <p:spPr>
          <a:xfrm>
            <a:off x="214313" y="428625"/>
            <a:ext cx="428625" cy="57150"/>
          </a:xfrm>
          <a:prstGeom prst="rect">
            <a:avLst/>
          </a:prstGeom>
          <a:solidFill>
            <a:srgbClr val="E65100"/>
          </a:solidFill>
          <a:ln/>
        </p:spPr>
      </p:sp>
      <p:sp>
        <p:nvSpPr>
          <p:cNvPr id="5" name="Text 2"/>
          <p:cNvSpPr/>
          <p:nvPr/>
        </p:nvSpPr>
        <p:spPr>
          <a:xfrm>
            <a:off x="214313" y="628650"/>
            <a:ext cx="1571625" cy="30860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Decisão</a:t>
            </a:r>
            <a:endParaRPr lang="en-US" sz="2025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14313" y="4661911"/>
            <a:ext cx="428625" cy="571500"/>
          </a:xfrm>
          <a:prstGeom prst="rect">
            <a:avLst/>
          </a:prstGeom>
        </p:spPr>
      </p:pic>
      <p:sp>
        <p:nvSpPr>
          <p:cNvPr id="7" name="Shape 3"/>
          <p:cNvSpPr/>
          <p:nvPr/>
        </p:nvSpPr>
        <p:spPr>
          <a:xfrm>
            <a:off x="2214563" y="285750"/>
            <a:ext cx="6715125" cy="1220102"/>
          </a:xfrm>
          <a:prstGeom prst="rect">
            <a:avLst/>
          </a:prstGeom>
          <a:solidFill>
            <a:srgbClr val="F9F9F9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38" y="453628"/>
            <a:ext cx="142875" cy="1428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586038" y="428625"/>
            <a:ext cx="149549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Por que aprovar agora?</a:t>
            </a:r>
            <a:endParaRPr lang="en-US" sz="942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438" y="728663"/>
            <a:ext cx="142875" cy="12858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571750" y="730448"/>
            <a:ext cx="57649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4444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Redução de </a:t>
            </a:r>
            <a:endParaRPr lang="en-US" sz="732" dirty="0"/>
          </a:p>
        </p:txBody>
      </p:sp>
      <p:sp>
        <p:nvSpPr>
          <p:cNvPr id="12" name="Text 6"/>
          <p:cNvSpPr/>
          <p:nvPr/>
        </p:nvSpPr>
        <p:spPr>
          <a:xfrm>
            <a:off x="3148245" y="730448"/>
            <a:ext cx="20454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44444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30%</a:t>
            </a:r>
            <a:endParaRPr lang="en-US" sz="732" dirty="0"/>
          </a:p>
        </p:txBody>
      </p:sp>
      <p:sp>
        <p:nvSpPr>
          <p:cNvPr id="13" name="Text 7"/>
          <p:cNvSpPr/>
          <p:nvPr/>
        </p:nvSpPr>
        <p:spPr>
          <a:xfrm>
            <a:off x="3352791" y="730448"/>
            <a:ext cx="99473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4444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no custo vs mercado</a:t>
            </a:r>
            <a:endParaRPr lang="en-US" sz="732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5703" y="728663"/>
            <a:ext cx="142875" cy="128588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5840016" y="728663"/>
            <a:ext cx="1399198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4444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Tecnologia proprietária C.Vale</a:t>
            </a:r>
            <a:endParaRPr lang="en-US" sz="732" dirty="0"/>
          </a:p>
        </p:txBody>
      </p:sp>
      <p:pic>
        <p:nvPicPr>
          <p:cNvPr id="1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7438" y="975820"/>
            <a:ext cx="142875" cy="128588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2571750" y="975820"/>
            <a:ext cx="1632514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4444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Sem dependência de fornecedores</a:t>
            </a:r>
            <a:endParaRPr lang="en-US" sz="732" dirty="0"/>
          </a:p>
        </p:txBody>
      </p:sp>
      <p:pic>
        <p:nvPicPr>
          <p:cNvPr id="1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5703" y="975820"/>
            <a:ext cx="142875" cy="128588"/>
          </a:xfrm>
          <a:prstGeom prst="rect">
            <a:avLst/>
          </a:prstGeom>
        </p:spPr>
      </p:pic>
      <p:sp>
        <p:nvSpPr>
          <p:cNvPr id="19" name="Text 10"/>
          <p:cNvSpPr/>
          <p:nvPr/>
        </p:nvSpPr>
        <p:spPr>
          <a:xfrm>
            <a:off x="5840016" y="975820"/>
            <a:ext cx="1451102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4444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Sem mensalidades recorrentes</a:t>
            </a:r>
            <a:endParaRPr lang="en-US" sz="732" dirty="0"/>
          </a:p>
        </p:txBody>
      </p:sp>
      <p:pic>
        <p:nvPicPr>
          <p:cNvPr id="20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7438" y="1222977"/>
            <a:ext cx="142875" cy="128588"/>
          </a:xfrm>
          <a:prstGeom prst="rect">
            <a:avLst/>
          </a:prstGeom>
        </p:spPr>
      </p:pic>
      <p:sp>
        <p:nvSpPr>
          <p:cNvPr id="21" name="Text 11"/>
          <p:cNvSpPr/>
          <p:nvPr/>
        </p:nvSpPr>
        <p:spPr>
          <a:xfrm>
            <a:off x="2571750" y="1222977"/>
            <a:ext cx="1347992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4444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Potencial de comercialização</a:t>
            </a:r>
            <a:endParaRPr lang="en-US" sz="732" dirty="0"/>
          </a:p>
        </p:txBody>
      </p:sp>
      <p:pic>
        <p:nvPicPr>
          <p:cNvPr id="22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5703" y="1222977"/>
            <a:ext cx="142875" cy="128588"/>
          </a:xfrm>
          <a:prstGeom prst="rect">
            <a:avLst/>
          </a:prstGeom>
        </p:spPr>
      </p:pic>
      <p:sp>
        <p:nvSpPr>
          <p:cNvPr id="23" name="Text 12"/>
          <p:cNvSpPr/>
          <p:nvPr/>
        </p:nvSpPr>
        <p:spPr>
          <a:xfrm>
            <a:off x="5840016" y="1224762"/>
            <a:ext cx="104884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4444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Fomento SENAI cobre </a:t>
            </a:r>
            <a:endParaRPr lang="en-US" sz="732" dirty="0"/>
          </a:p>
        </p:txBody>
      </p:sp>
      <p:sp>
        <p:nvSpPr>
          <p:cNvPr id="24" name="Text 13"/>
          <p:cNvSpPr/>
          <p:nvPr/>
        </p:nvSpPr>
        <p:spPr>
          <a:xfrm>
            <a:off x="6888863" y="1224762"/>
            <a:ext cx="20454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44444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50%</a:t>
            </a:r>
            <a:endParaRPr lang="en-US" sz="732" dirty="0"/>
          </a:p>
        </p:txBody>
      </p:sp>
      <p:sp>
        <p:nvSpPr>
          <p:cNvPr id="25" name="Text 14"/>
          <p:cNvSpPr/>
          <p:nvPr/>
        </p:nvSpPr>
        <p:spPr>
          <a:xfrm>
            <a:off x="7093409" y="1224762"/>
            <a:ext cx="78701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4444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do investimento</a:t>
            </a:r>
            <a:endParaRPr lang="en-US" sz="732" dirty="0"/>
          </a:p>
        </p:txBody>
      </p:sp>
      <p:sp>
        <p:nvSpPr>
          <p:cNvPr id="26" name="Shape 15"/>
          <p:cNvSpPr/>
          <p:nvPr/>
        </p:nvSpPr>
        <p:spPr>
          <a:xfrm>
            <a:off x="2214563" y="1648727"/>
            <a:ext cx="6715125" cy="1521619"/>
          </a:xfrm>
          <a:prstGeom prst="rect">
            <a:avLst/>
          </a:prstGeom>
          <a:solidFill>
            <a:srgbClr val="F9F9F9"/>
          </a:solidFill>
          <a:ln/>
        </p:spPr>
      </p:sp>
      <p:pic>
        <p:nvPicPr>
          <p:cNvPr id="27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57438" y="1816605"/>
            <a:ext cx="107156" cy="142875"/>
          </a:xfrm>
          <a:prstGeom prst="rect">
            <a:avLst/>
          </a:prstGeom>
        </p:spPr>
      </p:pic>
      <p:sp>
        <p:nvSpPr>
          <p:cNvPr id="28" name="Text 16"/>
          <p:cNvSpPr/>
          <p:nvPr/>
        </p:nvSpPr>
        <p:spPr>
          <a:xfrm>
            <a:off x="2550319" y="1791602"/>
            <a:ext cx="106073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Próximos passos</a:t>
            </a:r>
            <a:endParaRPr lang="en-US" sz="942" dirty="0"/>
          </a:p>
        </p:txBody>
      </p:sp>
      <p:sp>
        <p:nvSpPr>
          <p:cNvPr id="29" name="Shape 17"/>
          <p:cNvSpPr/>
          <p:nvPr/>
        </p:nvSpPr>
        <p:spPr>
          <a:xfrm>
            <a:off x="2357438" y="2091640"/>
            <a:ext cx="3161109" cy="41433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0" name="Shape 18"/>
          <p:cNvSpPr/>
          <p:nvPr/>
        </p:nvSpPr>
        <p:spPr>
          <a:xfrm>
            <a:off x="2464594" y="2198796"/>
            <a:ext cx="200025" cy="200025"/>
          </a:xfrm>
          <a:prstGeom prst="ellipse">
            <a:avLst/>
          </a:prstGeom>
          <a:solidFill>
            <a:srgbClr val="1E88E5"/>
          </a:solidFill>
          <a:ln/>
        </p:spPr>
      </p:sp>
      <p:sp>
        <p:nvSpPr>
          <p:cNvPr id="31" name="Text 19"/>
          <p:cNvSpPr/>
          <p:nvPr/>
        </p:nvSpPr>
        <p:spPr>
          <a:xfrm>
            <a:off x="2464594" y="2198796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732" dirty="0"/>
          </a:p>
        </p:txBody>
      </p:sp>
      <p:sp>
        <p:nvSpPr>
          <p:cNvPr id="32" name="Text 20"/>
          <p:cNvSpPr/>
          <p:nvPr/>
        </p:nvSpPr>
        <p:spPr>
          <a:xfrm>
            <a:off x="2750344" y="2198796"/>
            <a:ext cx="1220270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4444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Formalizar parceria SENAI</a:t>
            </a:r>
            <a:endParaRPr lang="en-US" sz="732" dirty="0"/>
          </a:p>
        </p:txBody>
      </p:sp>
      <p:sp>
        <p:nvSpPr>
          <p:cNvPr id="33" name="Shape 21"/>
          <p:cNvSpPr/>
          <p:nvPr/>
        </p:nvSpPr>
        <p:spPr>
          <a:xfrm>
            <a:off x="5625703" y="2091640"/>
            <a:ext cx="3161109" cy="41433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4" name="Shape 22"/>
          <p:cNvSpPr/>
          <p:nvPr/>
        </p:nvSpPr>
        <p:spPr>
          <a:xfrm>
            <a:off x="5732859" y="2198796"/>
            <a:ext cx="200025" cy="200025"/>
          </a:xfrm>
          <a:prstGeom prst="ellipse">
            <a:avLst/>
          </a:prstGeom>
          <a:solidFill>
            <a:srgbClr val="1E88E5"/>
          </a:solidFill>
          <a:ln/>
        </p:spPr>
      </p:sp>
      <p:sp>
        <p:nvSpPr>
          <p:cNvPr id="35" name="Text 23"/>
          <p:cNvSpPr/>
          <p:nvPr/>
        </p:nvSpPr>
        <p:spPr>
          <a:xfrm>
            <a:off x="5732859" y="2198796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732" dirty="0"/>
          </a:p>
        </p:txBody>
      </p:sp>
      <p:sp>
        <p:nvSpPr>
          <p:cNvPr id="36" name="Text 24"/>
          <p:cNvSpPr/>
          <p:nvPr/>
        </p:nvSpPr>
        <p:spPr>
          <a:xfrm>
            <a:off x="6018609" y="2198796"/>
            <a:ext cx="1069944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4444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Acessar edital HUBX IA</a:t>
            </a:r>
            <a:endParaRPr lang="en-US" sz="732" dirty="0"/>
          </a:p>
        </p:txBody>
      </p:sp>
      <p:sp>
        <p:nvSpPr>
          <p:cNvPr id="37" name="Shape 25"/>
          <p:cNvSpPr/>
          <p:nvPr/>
        </p:nvSpPr>
        <p:spPr>
          <a:xfrm>
            <a:off x="2357438" y="2613134"/>
            <a:ext cx="3161109" cy="41433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8" name="Shape 26"/>
          <p:cNvSpPr/>
          <p:nvPr/>
        </p:nvSpPr>
        <p:spPr>
          <a:xfrm>
            <a:off x="2464594" y="2720290"/>
            <a:ext cx="200025" cy="200025"/>
          </a:xfrm>
          <a:prstGeom prst="ellipse">
            <a:avLst/>
          </a:prstGeom>
          <a:solidFill>
            <a:srgbClr val="1E88E5"/>
          </a:solidFill>
          <a:ln/>
        </p:spPr>
      </p:sp>
      <p:sp>
        <p:nvSpPr>
          <p:cNvPr id="39" name="Text 27"/>
          <p:cNvSpPr/>
          <p:nvPr/>
        </p:nvSpPr>
        <p:spPr>
          <a:xfrm>
            <a:off x="2464594" y="2720290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732" dirty="0"/>
          </a:p>
        </p:txBody>
      </p:sp>
      <p:sp>
        <p:nvSpPr>
          <p:cNvPr id="40" name="Text 28"/>
          <p:cNvSpPr/>
          <p:nvPr/>
        </p:nvSpPr>
        <p:spPr>
          <a:xfrm>
            <a:off x="2750344" y="2720290"/>
            <a:ext cx="1335072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4444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Iniciar desenvolvimento PoC</a:t>
            </a:r>
            <a:endParaRPr lang="en-US" sz="732" dirty="0"/>
          </a:p>
        </p:txBody>
      </p:sp>
      <p:sp>
        <p:nvSpPr>
          <p:cNvPr id="41" name="Shape 29"/>
          <p:cNvSpPr/>
          <p:nvPr/>
        </p:nvSpPr>
        <p:spPr>
          <a:xfrm>
            <a:off x="5625703" y="2613134"/>
            <a:ext cx="3161109" cy="41433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2" name="Shape 30"/>
          <p:cNvSpPr/>
          <p:nvPr/>
        </p:nvSpPr>
        <p:spPr>
          <a:xfrm>
            <a:off x="5732859" y="2720290"/>
            <a:ext cx="200025" cy="200025"/>
          </a:xfrm>
          <a:prstGeom prst="ellipse">
            <a:avLst/>
          </a:prstGeom>
          <a:solidFill>
            <a:srgbClr val="1E88E5"/>
          </a:solidFill>
          <a:ln/>
        </p:spPr>
      </p:sp>
      <p:sp>
        <p:nvSpPr>
          <p:cNvPr id="43" name="Text 31"/>
          <p:cNvSpPr/>
          <p:nvPr/>
        </p:nvSpPr>
        <p:spPr>
          <a:xfrm>
            <a:off x="5732859" y="2720290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732" dirty="0"/>
          </a:p>
        </p:txBody>
      </p:sp>
      <p:sp>
        <p:nvSpPr>
          <p:cNvPr id="44" name="Text 32"/>
          <p:cNvSpPr/>
          <p:nvPr/>
        </p:nvSpPr>
        <p:spPr>
          <a:xfrm>
            <a:off x="6018609" y="2720290"/>
            <a:ext cx="1604302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4444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Definir modelo de implementação</a:t>
            </a:r>
            <a:endParaRPr lang="en-US" sz="732" dirty="0"/>
          </a:p>
        </p:txBody>
      </p:sp>
      <p:sp>
        <p:nvSpPr>
          <p:cNvPr id="45" name="Shape 33"/>
          <p:cNvSpPr/>
          <p:nvPr/>
        </p:nvSpPr>
        <p:spPr>
          <a:xfrm>
            <a:off x="2214563" y="3313221"/>
            <a:ext cx="6715125" cy="1920190"/>
          </a:xfrm>
          <a:prstGeom prst="rect">
            <a:avLst/>
          </a:prstGeom>
          <a:solidFill>
            <a:srgbClr val="FFF3E0"/>
          </a:solidFill>
          <a:ln w="99">
            <a:solidFill>
              <a:srgbClr val="FFE0B2"/>
            </a:solidFill>
            <a:prstDash val="solid"/>
          </a:ln>
        </p:spPr>
      </p:sp>
      <p:pic>
        <p:nvPicPr>
          <p:cNvPr id="46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57438" y="3481099"/>
            <a:ext cx="142875" cy="142875"/>
          </a:xfrm>
          <a:prstGeom prst="rect">
            <a:avLst/>
          </a:prstGeom>
        </p:spPr>
      </p:pic>
      <p:sp>
        <p:nvSpPr>
          <p:cNvPr id="47" name="Text 34"/>
          <p:cNvSpPr/>
          <p:nvPr/>
        </p:nvSpPr>
        <p:spPr>
          <a:xfrm>
            <a:off x="2586038" y="3456096"/>
            <a:ext cx="115086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Decisão solicitada</a:t>
            </a:r>
            <a:endParaRPr lang="en-US" sz="942" dirty="0"/>
          </a:p>
        </p:txBody>
      </p:sp>
      <p:sp>
        <p:nvSpPr>
          <p:cNvPr id="48" name="Shape 35"/>
          <p:cNvSpPr/>
          <p:nvPr/>
        </p:nvSpPr>
        <p:spPr>
          <a:xfrm>
            <a:off x="2357438" y="3756134"/>
            <a:ext cx="6429375" cy="354313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9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28875" y="3868982"/>
            <a:ext cx="112514" cy="128588"/>
          </a:xfrm>
          <a:prstGeom prst="rect">
            <a:avLst/>
          </a:prstGeom>
        </p:spPr>
      </p:pic>
      <p:sp>
        <p:nvSpPr>
          <p:cNvPr id="50" name="Text 36"/>
          <p:cNvSpPr/>
          <p:nvPr/>
        </p:nvSpPr>
        <p:spPr>
          <a:xfrm>
            <a:off x="2607469" y="3865076"/>
            <a:ext cx="66470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4444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Aprovação de </a:t>
            </a:r>
            <a:endParaRPr lang="en-US" sz="732" dirty="0"/>
          </a:p>
        </p:txBody>
      </p:sp>
      <p:sp>
        <p:nvSpPr>
          <p:cNvPr id="51" name="Text 37"/>
          <p:cNvSpPr/>
          <p:nvPr/>
        </p:nvSpPr>
        <p:spPr>
          <a:xfrm>
            <a:off x="3272172" y="3865076"/>
            <a:ext cx="52099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E651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R$ 250.425</a:t>
            </a:r>
            <a:endParaRPr lang="en-US" sz="732" dirty="0"/>
          </a:p>
        </p:txBody>
      </p:sp>
      <p:sp>
        <p:nvSpPr>
          <p:cNvPr id="52" name="Text 38"/>
          <p:cNvSpPr/>
          <p:nvPr/>
        </p:nvSpPr>
        <p:spPr>
          <a:xfrm>
            <a:off x="3793164" y="3865076"/>
            <a:ext cx="107114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4444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para desenvolvimento</a:t>
            </a:r>
            <a:endParaRPr lang="en-US" sz="732" dirty="0"/>
          </a:p>
        </p:txBody>
      </p:sp>
      <p:sp>
        <p:nvSpPr>
          <p:cNvPr id="53" name="Shape 39"/>
          <p:cNvSpPr/>
          <p:nvPr/>
        </p:nvSpPr>
        <p:spPr>
          <a:xfrm>
            <a:off x="2357438" y="4196172"/>
            <a:ext cx="6429375" cy="354313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4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28875" y="4309021"/>
            <a:ext cx="112514" cy="128588"/>
          </a:xfrm>
          <a:prstGeom prst="rect">
            <a:avLst/>
          </a:prstGeom>
        </p:spPr>
      </p:pic>
      <p:sp>
        <p:nvSpPr>
          <p:cNvPr id="55" name="Text 40"/>
          <p:cNvSpPr/>
          <p:nvPr/>
        </p:nvSpPr>
        <p:spPr>
          <a:xfrm>
            <a:off x="2607469" y="4303328"/>
            <a:ext cx="6072188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4444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Validação do modelo tecnológico</a:t>
            </a:r>
            <a:endParaRPr lang="en-US" sz="732" dirty="0"/>
          </a:p>
        </p:txBody>
      </p:sp>
      <p:sp>
        <p:nvSpPr>
          <p:cNvPr id="56" name="Shape 41"/>
          <p:cNvSpPr/>
          <p:nvPr/>
        </p:nvSpPr>
        <p:spPr>
          <a:xfrm>
            <a:off x="2357438" y="4636210"/>
            <a:ext cx="6429375" cy="354313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7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28875" y="4749059"/>
            <a:ext cx="112514" cy="128588"/>
          </a:xfrm>
          <a:prstGeom prst="rect">
            <a:avLst/>
          </a:prstGeom>
        </p:spPr>
      </p:pic>
      <p:sp>
        <p:nvSpPr>
          <p:cNvPr id="58" name="Text 42"/>
          <p:cNvSpPr/>
          <p:nvPr/>
        </p:nvSpPr>
        <p:spPr>
          <a:xfrm>
            <a:off x="2607469" y="4743366"/>
            <a:ext cx="6072188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4444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Definição do modelo de negócio</a:t>
            </a:r>
            <a:endParaRPr lang="en-US" sz="73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2025-10-21T19:34:20Z</dcterms:created>
  <dcterms:modified xsi:type="dcterms:W3CDTF">2025-10-21T19:34:20Z</dcterms:modified>
</cp:coreProperties>
</file>