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png"/><Relationship Id="rId4" Type="http://schemas.openxmlformats.org/officeDocument/2006/relationships/image" Target="../media/image-1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image" Target="../media/image-12-4.png"/><Relationship Id="rId5" Type="http://schemas.openxmlformats.org/officeDocument/2006/relationships/image" Target="../media/image-12-5.png"/><Relationship Id="rId6" Type="http://schemas.openxmlformats.org/officeDocument/2006/relationships/image" Target="../media/image-12-6.png"/><Relationship Id="rId7" Type="http://schemas.openxmlformats.org/officeDocument/2006/relationships/image" Target="../media/image-12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000875" y="-714375"/>
            <a:ext cx="2857500" cy="28575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357187" y="3357563"/>
            <a:ext cx="2143125" cy="2143125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428625" y="1445214"/>
            <a:ext cx="8286750" cy="10972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de Falhas na Entrega de Rações</a:t>
            </a:r>
            <a:endParaRPr lang="en-US" sz="3600" dirty="0"/>
          </a:p>
        </p:txBody>
      </p:sp>
      <p:sp>
        <p:nvSpPr>
          <p:cNvPr id="6" name="Text 3"/>
          <p:cNvSpPr/>
          <p:nvPr/>
        </p:nvSpPr>
        <p:spPr>
          <a:xfrm>
            <a:off x="428625" y="2756762"/>
            <a:ext cx="8286750" cy="3200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Otimizando a Cadeia de Valor do Frango de Corte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428625" y="3505405"/>
            <a:ext cx="82867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Diagnóstico Estratégico e Recomendações para Melhoria Operacional</a:t>
            </a:r>
            <a:endParaRPr lang="en-US" sz="942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690443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700088"/>
          </a:xfrm>
          <a:prstGeom prst="rect">
            <a:avLst/>
          </a:prstGeom>
          <a:solidFill>
            <a:srgbClr val="2E5FA3"/>
          </a:solidFill>
          <a:ln/>
        </p:spPr>
      </p:sp>
      <p:sp>
        <p:nvSpPr>
          <p:cNvPr id="4" name="Text 1"/>
          <p:cNvSpPr/>
          <p:nvPr/>
        </p:nvSpPr>
        <p:spPr>
          <a:xfrm>
            <a:off x="428625" y="178594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Recomendação 3: Adoção de Tecnologia</a:t>
            </a:r>
            <a:endParaRPr lang="en-US" sz="1800" dirty="0"/>
          </a:p>
        </p:txBody>
      </p:sp>
      <p:sp>
        <p:nvSpPr>
          <p:cNvPr id="5" name="Shape 2"/>
          <p:cNvSpPr/>
          <p:nvPr/>
        </p:nvSpPr>
        <p:spPr>
          <a:xfrm>
            <a:off x="428625" y="878681"/>
            <a:ext cx="3243263" cy="932259"/>
          </a:xfrm>
          <a:prstGeom prst="rect">
            <a:avLst/>
          </a:prstGeom>
          <a:solidFill>
            <a:srgbClr val="E8F0F7"/>
          </a:solidFill>
          <a:ln/>
        </p:spPr>
      </p:sp>
      <p:sp>
        <p:nvSpPr>
          <p:cNvPr id="6" name="Shape 3"/>
          <p:cNvSpPr/>
          <p:nvPr/>
        </p:nvSpPr>
        <p:spPr>
          <a:xfrm>
            <a:off x="428625" y="878681"/>
            <a:ext cx="35719" cy="932259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7" name="Text 4"/>
          <p:cNvSpPr/>
          <p:nvPr/>
        </p:nvSpPr>
        <p:spPr>
          <a:xfrm>
            <a:off x="571500" y="1021556"/>
            <a:ext cx="295751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spc="1" kern="0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Diagnóstico</a:t>
            </a:r>
            <a:endParaRPr lang="en-US" sz="680" dirty="0"/>
          </a:p>
        </p:txBody>
      </p:sp>
      <p:sp>
        <p:nvSpPr>
          <p:cNvPr id="8" name="Text 5"/>
          <p:cNvSpPr/>
          <p:nvPr/>
        </p:nvSpPr>
        <p:spPr>
          <a:xfrm>
            <a:off x="571500" y="1218009"/>
            <a:ext cx="2957513" cy="45005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falta de ferramentas tecnológicas adequadas impede a visibilidade e o controle do processo, dificultando o planejamento e a tomada de decisão. </a:t>
            </a:r>
            <a:endParaRPr lang="en-US" sz="732" dirty="0"/>
          </a:p>
        </p:txBody>
      </p:sp>
      <p:sp>
        <p:nvSpPr>
          <p:cNvPr id="9" name="Shape 6"/>
          <p:cNvSpPr/>
          <p:nvPr/>
        </p:nvSpPr>
        <p:spPr>
          <a:xfrm>
            <a:off x="3850481" y="878681"/>
            <a:ext cx="4864894" cy="1487239"/>
          </a:xfrm>
          <a:prstGeom prst="rect">
            <a:avLst/>
          </a:prstGeom>
          <a:solidFill>
            <a:srgbClr val="F0F4F8"/>
          </a:solidFill>
          <a:ln/>
        </p:spPr>
      </p:sp>
      <p:sp>
        <p:nvSpPr>
          <p:cNvPr id="10" name="Shape 7"/>
          <p:cNvSpPr/>
          <p:nvPr/>
        </p:nvSpPr>
        <p:spPr>
          <a:xfrm>
            <a:off x="3850481" y="878681"/>
            <a:ext cx="35719" cy="1487239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11" name="Text 8"/>
          <p:cNvSpPr/>
          <p:nvPr/>
        </p:nvSpPr>
        <p:spPr>
          <a:xfrm>
            <a:off x="3979069" y="1007269"/>
            <a:ext cx="46077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350" dirty="0"/>
          </a:p>
        </p:txBody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069" y="1251942"/>
            <a:ext cx="144661" cy="128588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4180880" y="1235869"/>
            <a:ext cx="1965480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Sistema de Gestão de Entregas (TMS) </a:t>
            </a:r>
            <a:endParaRPr lang="en-US" sz="785" dirty="0"/>
          </a:p>
        </p:txBody>
      </p:sp>
      <p:sp>
        <p:nvSpPr>
          <p:cNvPr id="14" name="Text 10"/>
          <p:cNvSpPr/>
          <p:nvPr/>
        </p:nvSpPr>
        <p:spPr>
          <a:xfrm>
            <a:off x="3979069" y="1453753"/>
            <a:ext cx="460771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Software para otimizar rotas, rastrear caminhões em tempo real e monitorar desempenho. </a:t>
            </a:r>
            <a:endParaRPr lang="en-US" sz="680" dirty="0"/>
          </a:p>
        </p:txBody>
      </p:sp>
      <p:sp>
        <p:nvSpPr>
          <p:cNvPr id="15" name="Text 11"/>
          <p:cNvSpPr/>
          <p:nvPr/>
        </p:nvSpPr>
        <p:spPr>
          <a:xfrm>
            <a:off x="3979069" y="1650206"/>
            <a:ext cx="4607719" cy="119993"/>
          </a:xfrm>
          <a:prstGeom prst="rect">
            <a:avLst/>
          </a:prstGeom>
          <a:noFill/>
          <a:ln/>
        </p:spPr>
        <p:txBody>
          <a:bodyPr wrap="none" lIns="153035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Redução de tempo de entrega em até 20%</a:t>
            </a:r>
            <a:endParaRPr lang="en-US" sz="628" dirty="0"/>
          </a:p>
        </p:txBody>
      </p:sp>
      <p:sp>
        <p:nvSpPr>
          <p:cNvPr id="16" name="Text 12"/>
          <p:cNvSpPr/>
          <p:nvPr/>
        </p:nvSpPr>
        <p:spPr>
          <a:xfrm>
            <a:off x="3979069" y="1805918"/>
            <a:ext cx="4607719" cy="119993"/>
          </a:xfrm>
          <a:prstGeom prst="rect">
            <a:avLst/>
          </a:prstGeom>
          <a:noFill/>
          <a:ln/>
        </p:spPr>
        <p:txBody>
          <a:bodyPr wrap="none" lIns="153035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Rastreamento em tempo real de frotas</a:t>
            </a:r>
            <a:endParaRPr lang="en-US" sz="628" dirty="0"/>
          </a:p>
        </p:txBody>
      </p:sp>
      <p:sp>
        <p:nvSpPr>
          <p:cNvPr id="17" name="Text 13"/>
          <p:cNvSpPr/>
          <p:nvPr/>
        </p:nvSpPr>
        <p:spPr>
          <a:xfrm>
            <a:off x="3979069" y="1961629"/>
            <a:ext cx="4607719" cy="119993"/>
          </a:xfrm>
          <a:prstGeom prst="rect">
            <a:avLst/>
          </a:prstGeom>
          <a:noFill/>
          <a:ln/>
        </p:spPr>
        <p:txBody>
          <a:bodyPr wrap="none" lIns="153035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Otimização automática de rotas</a:t>
            </a:r>
            <a:endParaRPr lang="en-US" sz="628" dirty="0"/>
          </a:p>
        </p:txBody>
      </p:sp>
      <p:sp>
        <p:nvSpPr>
          <p:cNvPr id="18" name="Text 14"/>
          <p:cNvSpPr/>
          <p:nvPr/>
        </p:nvSpPr>
        <p:spPr>
          <a:xfrm>
            <a:off x="3979069" y="2117341"/>
            <a:ext cx="4607719" cy="119993"/>
          </a:xfrm>
          <a:prstGeom prst="rect">
            <a:avLst/>
          </a:prstGeom>
          <a:noFill/>
          <a:ln/>
        </p:spPr>
        <p:txBody>
          <a:bodyPr wrap="none" lIns="153035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Relatórios de desempenho detalhados</a:t>
            </a:r>
            <a:endParaRPr lang="en-US" sz="628" dirty="0"/>
          </a:p>
        </p:txBody>
      </p:sp>
      <p:sp>
        <p:nvSpPr>
          <p:cNvPr id="19" name="Shape 15"/>
          <p:cNvSpPr/>
          <p:nvPr/>
        </p:nvSpPr>
        <p:spPr>
          <a:xfrm>
            <a:off x="3850481" y="2451646"/>
            <a:ext cx="4864894" cy="1487239"/>
          </a:xfrm>
          <a:prstGeom prst="rect">
            <a:avLst/>
          </a:prstGeom>
          <a:solidFill>
            <a:srgbClr val="F0F4F8"/>
          </a:solidFill>
          <a:ln/>
        </p:spPr>
      </p:sp>
      <p:sp>
        <p:nvSpPr>
          <p:cNvPr id="20" name="Shape 16"/>
          <p:cNvSpPr/>
          <p:nvPr/>
        </p:nvSpPr>
        <p:spPr>
          <a:xfrm>
            <a:off x="3850481" y="2451646"/>
            <a:ext cx="35719" cy="1487239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21" name="Text 17"/>
          <p:cNvSpPr/>
          <p:nvPr/>
        </p:nvSpPr>
        <p:spPr>
          <a:xfrm>
            <a:off x="3979069" y="2580233"/>
            <a:ext cx="46077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350" dirty="0"/>
          </a:p>
        </p:txBody>
      </p:sp>
      <p:pic>
        <p:nvPicPr>
          <p:cNvPr id="2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069" y="2824907"/>
            <a:ext cx="128588" cy="128588"/>
          </a:xfrm>
          <a:prstGeom prst="rect">
            <a:avLst/>
          </a:prstGeom>
        </p:spPr>
      </p:pic>
      <p:sp>
        <p:nvSpPr>
          <p:cNvPr id="23" name="Text 18"/>
          <p:cNvSpPr/>
          <p:nvPr/>
        </p:nvSpPr>
        <p:spPr>
          <a:xfrm>
            <a:off x="4164806" y="2808833"/>
            <a:ext cx="1428834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Sensores de Nível nos Silos </a:t>
            </a:r>
            <a:endParaRPr lang="en-US" sz="785" dirty="0"/>
          </a:p>
        </p:txBody>
      </p:sp>
      <p:sp>
        <p:nvSpPr>
          <p:cNvPr id="24" name="Text 19"/>
          <p:cNvSpPr/>
          <p:nvPr/>
        </p:nvSpPr>
        <p:spPr>
          <a:xfrm>
            <a:off x="3979069" y="3026718"/>
            <a:ext cx="460771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Sensores IoT nos silos das granjas para visibilidade em tempo real do estoque. </a:t>
            </a:r>
            <a:endParaRPr lang="en-US" sz="680" dirty="0"/>
          </a:p>
        </p:txBody>
      </p:sp>
      <p:sp>
        <p:nvSpPr>
          <p:cNvPr id="25" name="Text 20"/>
          <p:cNvSpPr/>
          <p:nvPr/>
        </p:nvSpPr>
        <p:spPr>
          <a:xfrm>
            <a:off x="3979069" y="3223171"/>
            <a:ext cx="4607719" cy="119993"/>
          </a:xfrm>
          <a:prstGeom prst="rect">
            <a:avLst/>
          </a:prstGeom>
          <a:noFill/>
          <a:ln/>
        </p:spPr>
        <p:txBody>
          <a:bodyPr wrap="none" lIns="153035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Visibilidade do estoque em campo 24/7</a:t>
            </a:r>
            <a:endParaRPr lang="en-US" sz="628" dirty="0"/>
          </a:p>
        </p:txBody>
      </p:sp>
      <p:sp>
        <p:nvSpPr>
          <p:cNvPr id="26" name="Text 21"/>
          <p:cNvSpPr/>
          <p:nvPr/>
        </p:nvSpPr>
        <p:spPr>
          <a:xfrm>
            <a:off x="3979069" y="3378882"/>
            <a:ext cx="4607719" cy="119993"/>
          </a:xfrm>
          <a:prstGeom prst="rect">
            <a:avLst/>
          </a:prstGeom>
          <a:noFill/>
          <a:ln/>
        </p:spPr>
        <p:txBody>
          <a:bodyPr wrap="none" lIns="153035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Planejamento de produção mais preciso</a:t>
            </a:r>
            <a:endParaRPr lang="en-US" sz="628" dirty="0"/>
          </a:p>
        </p:txBody>
      </p:sp>
      <p:sp>
        <p:nvSpPr>
          <p:cNvPr id="27" name="Text 22"/>
          <p:cNvSpPr/>
          <p:nvPr/>
        </p:nvSpPr>
        <p:spPr>
          <a:xfrm>
            <a:off x="3979069" y="3534594"/>
            <a:ext cx="4607719" cy="119993"/>
          </a:xfrm>
          <a:prstGeom prst="rect">
            <a:avLst/>
          </a:prstGeom>
          <a:noFill/>
          <a:ln/>
        </p:spPr>
        <p:txBody>
          <a:bodyPr wrap="none" lIns="153035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Redução de falta de ração</a:t>
            </a:r>
            <a:endParaRPr lang="en-US" sz="628" dirty="0"/>
          </a:p>
        </p:txBody>
      </p:sp>
      <p:sp>
        <p:nvSpPr>
          <p:cNvPr id="28" name="Text 23"/>
          <p:cNvSpPr/>
          <p:nvPr/>
        </p:nvSpPr>
        <p:spPr>
          <a:xfrm>
            <a:off x="3979069" y="3690305"/>
            <a:ext cx="4607719" cy="119993"/>
          </a:xfrm>
          <a:prstGeom prst="rect">
            <a:avLst/>
          </a:prstGeom>
          <a:noFill/>
          <a:ln/>
        </p:spPr>
        <p:txBody>
          <a:bodyPr wrap="none" lIns="153035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Previsão automática de próximas entregas</a:t>
            </a:r>
            <a:endParaRPr lang="en-US" sz="628" dirty="0"/>
          </a:p>
        </p:txBody>
      </p:sp>
      <p:sp>
        <p:nvSpPr>
          <p:cNvPr id="29" name="Shape 24"/>
          <p:cNvSpPr/>
          <p:nvPr/>
        </p:nvSpPr>
        <p:spPr>
          <a:xfrm>
            <a:off x="3850481" y="4024610"/>
            <a:ext cx="4864894" cy="1487239"/>
          </a:xfrm>
          <a:prstGeom prst="rect">
            <a:avLst/>
          </a:prstGeom>
          <a:solidFill>
            <a:srgbClr val="F0F4F8"/>
          </a:solidFill>
          <a:ln/>
        </p:spPr>
      </p:sp>
      <p:sp>
        <p:nvSpPr>
          <p:cNvPr id="30" name="Shape 25"/>
          <p:cNvSpPr/>
          <p:nvPr/>
        </p:nvSpPr>
        <p:spPr>
          <a:xfrm>
            <a:off x="3850481" y="4024610"/>
            <a:ext cx="35719" cy="1487239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31" name="Text 26"/>
          <p:cNvSpPr/>
          <p:nvPr/>
        </p:nvSpPr>
        <p:spPr>
          <a:xfrm>
            <a:off x="3979069" y="4153198"/>
            <a:ext cx="46077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350" dirty="0"/>
          </a:p>
        </p:txBody>
      </p:sp>
      <p:pic>
        <p:nvPicPr>
          <p:cNvPr id="3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069" y="4397871"/>
            <a:ext cx="128588" cy="128588"/>
          </a:xfrm>
          <a:prstGeom prst="rect">
            <a:avLst/>
          </a:prstGeom>
        </p:spPr>
      </p:pic>
      <p:sp>
        <p:nvSpPr>
          <p:cNvPr id="33" name="Text 27"/>
          <p:cNvSpPr/>
          <p:nvPr/>
        </p:nvSpPr>
        <p:spPr>
          <a:xfrm>
            <a:off x="4164806" y="4381798"/>
            <a:ext cx="1481351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Análise de Dados e Previsão </a:t>
            </a:r>
            <a:endParaRPr lang="en-US" sz="785" dirty="0"/>
          </a:p>
        </p:txBody>
      </p:sp>
      <p:sp>
        <p:nvSpPr>
          <p:cNvPr id="34" name="Text 28"/>
          <p:cNvSpPr/>
          <p:nvPr/>
        </p:nvSpPr>
        <p:spPr>
          <a:xfrm>
            <a:off x="3979069" y="4599682"/>
            <a:ext cx="460771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Análise de dados históricos para prever demanda e otimizar produção. </a:t>
            </a:r>
            <a:endParaRPr lang="en-US" sz="680" dirty="0"/>
          </a:p>
        </p:txBody>
      </p:sp>
      <p:sp>
        <p:nvSpPr>
          <p:cNvPr id="35" name="Text 29"/>
          <p:cNvSpPr/>
          <p:nvPr/>
        </p:nvSpPr>
        <p:spPr>
          <a:xfrm>
            <a:off x="3979069" y="4796135"/>
            <a:ext cx="4607719" cy="119993"/>
          </a:xfrm>
          <a:prstGeom prst="rect">
            <a:avLst/>
          </a:prstGeom>
          <a:noFill/>
          <a:ln/>
        </p:spPr>
        <p:txBody>
          <a:bodyPr wrap="none" lIns="153035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Previsão de demanda com 85%+ de acurácia</a:t>
            </a:r>
            <a:endParaRPr lang="en-US" sz="628" dirty="0"/>
          </a:p>
        </p:txBody>
      </p:sp>
      <p:sp>
        <p:nvSpPr>
          <p:cNvPr id="36" name="Text 30"/>
          <p:cNvSpPr/>
          <p:nvPr/>
        </p:nvSpPr>
        <p:spPr>
          <a:xfrm>
            <a:off x="3979069" y="4951847"/>
            <a:ext cx="4607719" cy="119993"/>
          </a:xfrm>
          <a:prstGeom prst="rect">
            <a:avLst/>
          </a:prstGeom>
          <a:noFill/>
          <a:ln/>
        </p:spPr>
        <p:txBody>
          <a:bodyPr wrap="none" lIns="153035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Otimização da produção</a:t>
            </a:r>
            <a:endParaRPr lang="en-US" sz="628" dirty="0"/>
          </a:p>
        </p:txBody>
      </p:sp>
      <p:sp>
        <p:nvSpPr>
          <p:cNvPr id="37" name="Text 31"/>
          <p:cNvSpPr/>
          <p:nvPr/>
        </p:nvSpPr>
        <p:spPr>
          <a:xfrm>
            <a:off x="3979069" y="5107558"/>
            <a:ext cx="4607719" cy="119993"/>
          </a:xfrm>
          <a:prstGeom prst="rect">
            <a:avLst/>
          </a:prstGeom>
          <a:noFill/>
          <a:ln/>
        </p:spPr>
        <p:txBody>
          <a:bodyPr wrap="none" lIns="153035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Redução de desperdício</a:t>
            </a:r>
            <a:endParaRPr lang="en-US" sz="628" dirty="0"/>
          </a:p>
        </p:txBody>
      </p:sp>
      <p:sp>
        <p:nvSpPr>
          <p:cNvPr id="38" name="Text 32"/>
          <p:cNvSpPr/>
          <p:nvPr/>
        </p:nvSpPr>
        <p:spPr>
          <a:xfrm>
            <a:off x="3979069" y="5263269"/>
            <a:ext cx="4607719" cy="119993"/>
          </a:xfrm>
          <a:prstGeom prst="rect">
            <a:avLst/>
          </a:prstGeom>
          <a:noFill/>
          <a:ln/>
        </p:spPr>
        <p:txBody>
          <a:bodyPr wrap="none" lIns="153035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Melhor gestão de capacidade</a:t>
            </a:r>
            <a:endParaRPr lang="en-US" sz="628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222081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771525"/>
          </a:xfrm>
          <a:prstGeom prst="rect">
            <a:avLst/>
          </a:prstGeom>
          <a:solidFill>
            <a:srgbClr val="2E5FA3"/>
          </a:solidFill>
          <a:ln/>
        </p:spPr>
      </p:sp>
      <p:sp>
        <p:nvSpPr>
          <p:cNvPr id="4" name="Text 1"/>
          <p:cNvSpPr/>
          <p:nvPr/>
        </p:nvSpPr>
        <p:spPr>
          <a:xfrm>
            <a:off x="428625" y="214313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Impactos Esperados da Implementação</a:t>
            </a:r>
            <a:endParaRPr lang="en-US" sz="1800" dirty="0"/>
          </a:p>
        </p:txBody>
      </p:sp>
      <p:sp>
        <p:nvSpPr>
          <p:cNvPr id="5" name="Shape 2"/>
          <p:cNvSpPr/>
          <p:nvPr/>
        </p:nvSpPr>
        <p:spPr>
          <a:xfrm>
            <a:off x="428625" y="1057275"/>
            <a:ext cx="2619356" cy="3879056"/>
          </a:xfrm>
          <a:prstGeom prst="rect">
            <a:avLst/>
          </a:prstGeom>
          <a:solidFill>
            <a:srgbClr val="E8F0F7"/>
          </a:solidFill>
          <a:ln w="496">
            <a:solidFill>
              <a:srgbClr val="E74C3C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314450"/>
            <a:ext cx="385763" cy="3429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42938" y="1843088"/>
            <a:ext cx="219073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 a Empresa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814388" y="2212777"/>
            <a:ext cx="1468487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Aumento de Produtividade:</a:t>
            </a:r>
            <a:endParaRPr lang="en-US" sz="785" dirty="0"/>
          </a:p>
        </p:txBody>
      </p:sp>
      <p:sp>
        <p:nvSpPr>
          <p:cNvPr id="9" name="Text 5"/>
          <p:cNvSpPr/>
          <p:nvPr/>
        </p:nvSpPr>
        <p:spPr>
          <a:xfrm>
            <a:off x="2282875" y="2212777"/>
            <a:ext cx="530340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Processos </a:t>
            </a:r>
            <a:endParaRPr lang="en-US" sz="785" dirty="0"/>
          </a:p>
        </p:txBody>
      </p:sp>
      <p:sp>
        <p:nvSpPr>
          <p:cNvPr id="10" name="Text 6"/>
          <p:cNvSpPr/>
          <p:nvPr/>
        </p:nvSpPr>
        <p:spPr>
          <a:xfrm>
            <a:off x="814388" y="2384227"/>
            <a:ext cx="1523767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otimizados e redução de erros </a:t>
            </a:r>
            <a:endParaRPr lang="en-US" sz="785" dirty="0"/>
          </a:p>
        </p:txBody>
      </p:sp>
      <p:sp>
        <p:nvSpPr>
          <p:cNvPr id="11" name="Text 7"/>
          <p:cNvSpPr/>
          <p:nvPr/>
        </p:nvSpPr>
        <p:spPr>
          <a:xfrm>
            <a:off x="814388" y="2555677"/>
            <a:ext cx="642631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operacionais </a:t>
            </a:r>
            <a:endParaRPr lang="en-US" sz="785" dirty="0"/>
          </a:p>
        </p:txBody>
      </p:sp>
      <p:sp>
        <p:nvSpPr>
          <p:cNvPr id="12" name="Text 8"/>
          <p:cNvSpPr/>
          <p:nvPr/>
        </p:nvSpPr>
        <p:spPr>
          <a:xfrm>
            <a:off x="814388" y="2834283"/>
            <a:ext cx="103386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Redução de Custos:</a:t>
            </a:r>
            <a:endParaRPr lang="en-US" sz="785" dirty="0"/>
          </a:p>
        </p:txBody>
      </p:sp>
      <p:sp>
        <p:nvSpPr>
          <p:cNvPr id="13" name="Text 9"/>
          <p:cNvSpPr/>
          <p:nvPr/>
        </p:nvSpPr>
        <p:spPr>
          <a:xfrm>
            <a:off x="1848250" y="2834283"/>
            <a:ext cx="36081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Menor </a:t>
            </a:r>
            <a:endParaRPr lang="en-US" sz="785" dirty="0"/>
          </a:p>
        </p:txBody>
      </p:sp>
      <p:sp>
        <p:nvSpPr>
          <p:cNvPr id="14" name="Text 10"/>
          <p:cNvSpPr/>
          <p:nvPr/>
        </p:nvSpPr>
        <p:spPr>
          <a:xfrm>
            <a:off x="814388" y="3005733"/>
            <a:ext cx="156021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desperdício, rotas otimizadas e </a:t>
            </a:r>
            <a:endParaRPr lang="en-US" sz="785" dirty="0"/>
          </a:p>
        </p:txBody>
      </p:sp>
      <p:sp>
        <p:nvSpPr>
          <p:cNvPr id="15" name="Text 11"/>
          <p:cNvSpPr/>
          <p:nvPr/>
        </p:nvSpPr>
        <p:spPr>
          <a:xfrm>
            <a:off x="814388" y="3177183"/>
            <a:ext cx="1089031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eficiência operacional </a:t>
            </a:r>
            <a:endParaRPr lang="en-US" sz="785" dirty="0"/>
          </a:p>
        </p:txBody>
      </p:sp>
      <p:sp>
        <p:nvSpPr>
          <p:cNvPr id="16" name="Text 12"/>
          <p:cNvSpPr/>
          <p:nvPr/>
        </p:nvSpPr>
        <p:spPr>
          <a:xfrm>
            <a:off x="814388" y="3455789"/>
            <a:ext cx="1145288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Melhoria de Imagem:</a:t>
            </a:r>
            <a:endParaRPr lang="en-US" sz="785" dirty="0"/>
          </a:p>
        </p:txBody>
      </p:sp>
      <p:sp>
        <p:nvSpPr>
          <p:cNvPr id="17" name="Text 13"/>
          <p:cNvSpPr/>
          <p:nvPr/>
        </p:nvSpPr>
        <p:spPr>
          <a:xfrm>
            <a:off x="1959676" y="3455789"/>
            <a:ext cx="32191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Maior </a:t>
            </a:r>
            <a:endParaRPr lang="en-US" sz="785" dirty="0"/>
          </a:p>
        </p:txBody>
      </p:sp>
      <p:sp>
        <p:nvSpPr>
          <p:cNvPr id="18" name="Text 14"/>
          <p:cNvSpPr/>
          <p:nvPr/>
        </p:nvSpPr>
        <p:spPr>
          <a:xfrm>
            <a:off x="814388" y="3627239"/>
            <a:ext cx="188243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confiabilidade junto aos produtores e </a:t>
            </a:r>
            <a:endParaRPr lang="en-US" sz="785" dirty="0"/>
          </a:p>
        </p:txBody>
      </p:sp>
      <p:sp>
        <p:nvSpPr>
          <p:cNvPr id="19" name="Text 15"/>
          <p:cNvSpPr/>
          <p:nvPr/>
        </p:nvSpPr>
        <p:spPr>
          <a:xfrm>
            <a:off x="814388" y="3798689"/>
            <a:ext cx="383837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clientes </a:t>
            </a:r>
            <a:endParaRPr lang="en-US" sz="785" dirty="0"/>
          </a:p>
        </p:txBody>
      </p:sp>
      <p:sp>
        <p:nvSpPr>
          <p:cNvPr id="20" name="Text 16"/>
          <p:cNvSpPr/>
          <p:nvPr/>
        </p:nvSpPr>
        <p:spPr>
          <a:xfrm>
            <a:off x="814388" y="4077295"/>
            <a:ext cx="1263718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Vantagem Competitiva:</a:t>
            </a:r>
            <a:endParaRPr lang="en-US" sz="785" dirty="0"/>
          </a:p>
        </p:txBody>
      </p:sp>
      <p:sp>
        <p:nvSpPr>
          <p:cNvPr id="21" name="Text 17"/>
          <p:cNvSpPr/>
          <p:nvPr/>
        </p:nvSpPr>
        <p:spPr>
          <a:xfrm>
            <a:off x="2078106" y="4077295"/>
            <a:ext cx="715380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Diferenciação </a:t>
            </a:r>
            <a:endParaRPr lang="en-US" sz="785" dirty="0"/>
          </a:p>
        </p:txBody>
      </p:sp>
      <p:sp>
        <p:nvSpPr>
          <p:cNvPr id="22" name="Text 18"/>
          <p:cNvSpPr/>
          <p:nvPr/>
        </p:nvSpPr>
        <p:spPr>
          <a:xfrm>
            <a:off x="814388" y="4248745"/>
            <a:ext cx="1596321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 mercado através de logística </a:t>
            </a:r>
            <a:endParaRPr lang="en-US" sz="785" dirty="0"/>
          </a:p>
        </p:txBody>
      </p:sp>
      <p:sp>
        <p:nvSpPr>
          <p:cNvPr id="23" name="Text 19"/>
          <p:cNvSpPr/>
          <p:nvPr/>
        </p:nvSpPr>
        <p:spPr>
          <a:xfrm>
            <a:off x="814388" y="4420195"/>
            <a:ext cx="42982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eficiente </a:t>
            </a:r>
            <a:endParaRPr lang="en-US" sz="785" dirty="0"/>
          </a:p>
        </p:txBody>
      </p:sp>
      <p:sp>
        <p:nvSpPr>
          <p:cNvPr id="24" name="Shape 20"/>
          <p:cNvSpPr/>
          <p:nvPr/>
        </p:nvSpPr>
        <p:spPr>
          <a:xfrm>
            <a:off x="3262294" y="1057275"/>
            <a:ext cx="2619384" cy="3843338"/>
          </a:xfrm>
          <a:prstGeom prst="rect">
            <a:avLst/>
          </a:prstGeom>
          <a:solidFill>
            <a:srgbClr val="E8F0F7"/>
          </a:solidFill>
          <a:ln w="496">
            <a:solidFill>
              <a:srgbClr val="3498DB"/>
            </a:solidFill>
            <a:prstDash val="solid"/>
          </a:ln>
        </p:spPr>
      </p:sp>
      <p:pic>
        <p:nvPicPr>
          <p:cNvPr id="2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06" y="1314450"/>
            <a:ext cx="428625" cy="342900"/>
          </a:xfrm>
          <a:prstGeom prst="rect">
            <a:avLst/>
          </a:prstGeom>
        </p:spPr>
      </p:pic>
      <p:sp>
        <p:nvSpPr>
          <p:cNvPr id="26" name="Text 21"/>
          <p:cNvSpPr/>
          <p:nvPr/>
        </p:nvSpPr>
        <p:spPr>
          <a:xfrm>
            <a:off x="3476606" y="1843088"/>
            <a:ext cx="219075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 os Produtores</a:t>
            </a:r>
            <a:endParaRPr lang="en-US" sz="1046" dirty="0"/>
          </a:p>
        </p:txBody>
      </p:sp>
      <p:sp>
        <p:nvSpPr>
          <p:cNvPr id="27" name="Text 22"/>
          <p:cNvSpPr/>
          <p:nvPr/>
        </p:nvSpPr>
        <p:spPr>
          <a:xfrm>
            <a:off x="3648056" y="2212777"/>
            <a:ext cx="804007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Confiabilidade:</a:t>
            </a:r>
            <a:endParaRPr lang="en-US" sz="785" dirty="0"/>
          </a:p>
        </p:txBody>
      </p:sp>
      <p:sp>
        <p:nvSpPr>
          <p:cNvPr id="28" name="Text 23"/>
          <p:cNvSpPr/>
          <p:nvPr/>
        </p:nvSpPr>
        <p:spPr>
          <a:xfrm>
            <a:off x="4452063" y="2212777"/>
            <a:ext cx="1029370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Entregas pontuais e </a:t>
            </a:r>
            <a:endParaRPr lang="en-US" sz="785" dirty="0"/>
          </a:p>
        </p:txBody>
      </p:sp>
      <p:sp>
        <p:nvSpPr>
          <p:cNvPr id="29" name="Text 24"/>
          <p:cNvSpPr/>
          <p:nvPr/>
        </p:nvSpPr>
        <p:spPr>
          <a:xfrm>
            <a:off x="3648056" y="2384227"/>
            <a:ext cx="1895717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volumes corretos conforme solicitado </a:t>
            </a:r>
            <a:endParaRPr lang="en-US" sz="785" dirty="0"/>
          </a:p>
        </p:txBody>
      </p:sp>
      <p:sp>
        <p:nvSpPr>
          <p:cNvPr id="30" name="Text 25"/>
          <p:cNvSpPr/>
          <p:nvPr/>
        </p:nvSpPr>
        <p:spPr>
          <a:xfrm>
            <a:off x="3648056" y="2662833"/>
            <a:ext cx="77582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Rentabilidade:</a:t>
            </a:r>
            <a:endParaRPr lang="en-US" sz="785" dirty="0"/>
          </a:p>
        </p:txBody>
      </p:sp>
      <p:sp>
        <p:nvSpPr>
          <p:cNvPr id="31" name="Text 26"/>
          <p:cNvSpPr/>
          <p:nvPr/>
        </p:nvSpPr>
        <p:spPr>
          <a:xfrm>
            <a:off x="4423879" y="2662833"/>
            <a:ext cx="63512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Melhoria no </a:t>
            </a:r>
            <a:endParaRPr lang="en-US" sz="785" dirty="0"/>
          </a:p>
        </p:txBody>
      </p:sp>
      <p:sp>
        <p:nvSpPr>
          <p:cNvPr id="32" name="Text 27"/>
          <p:cNvSpPr/>
          <p:nvPr/>
        </p:nvSpPr>
        <p:spPr>
          <a:xfrm>
            <a:off x="3648056" y="2834283"/>
            <a:ext cx="1711179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desempenho zootécnico dos lotes </a:t>
            </a:r>
            <a:endParaRPr lang="en-US" sz="785" dirty="0"/>
          </a:p>
        </p:txBody>
      </p:sp>
      <p:sp>
        <p:nvSpPr>
          <p:cNvPr id="33" name="Text 28"/>
          <p:cNvSpPr/>
          <p:nvPr/>
        </p:nvSpPr>
        <p:spPr>
          <a:xfrm>
            <a:off x="3648056" y="3112889"/>
            <a:ext cx="1115290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Redução de Estresse:</a:t>
            </a:r>
            <a:endParaRPr lang="en-US" sz="785" dirty="0"/>
          </a:p>
        </p:txBody>
      </p:sp>
      <p:sp>
        <p:nvSpPr>
          <p:cNvPr id="34" name="Text 29"/>
          <p:cNvSpPr/>
          <p:nvPr/>
        </p:nvSpPr>
        <p:spPr>
          <a:xfrm>
            <a:off x="4763346" y="3112889"/>
            <a:ext cx="708627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Comunicação </a:t>
            </a:r>
            <a:endParaRPr lang="en-US" sz="785" dirty="0"/>
          </a:p>
        </p:txBody>
      </p:sp>
      <p:sp>
        <p:nvSpPr>
          <p:cNvPr id="35" name="Text 30"/>
          <p:cNvSpPr/>
          <p:nvPr/>
        </p:nvSpPr>
        <p:spPr>
          <a:xfrm>
            <a:off x="3648056" y="3284339"/>
            <a:ext cx="1916730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clara e resolução rápida de problemas </a:t>
            </a:r>
            <a:endParaRPr lang="en-US" sz="785" dirty="0"/>
          </a:p>
        </p:txBody>
      </p:sp>
      <p:sp>
        <p:nvSpPr>
          <p:cNvPr id="36" name="Text 31"/>
          <p:cNvSpPr/>
          <p:nvPr/>
        </p:nvSpPr>
        <p:spPr>
          <a:xfrm>
            <a:off x="3648056" y="3562945"/>
            <a:ext cx="127002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Segurança Operacional:</a:t>
            </a:r>
            <a:endParaRPr lang="en-US" sz="785" dirty="0"/>
          </a:p>
        </p:txBody>
      </p:sp>
      <p:sp>
        <p:nvSpPr>
          <p:cNvPr id="37" name="Text 32"/>
          <p:cNvSpPr/>
          <p:nvPr/>
        </p:nvSpPr>
        <p:spPr>
          <a:xfrm>
            <a:off x="4918081" y="3562945"/>
            <a:ext cx="725258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Planejamento </a:t>
            </a:r>
            <a:endParaRPr lang="en-US" sz="785" dirty="0"/>
          </a:p>
        </p:txBody>
      </p:sp>
      <p:sp>
        <p:nvSpPr>
          <p:cNvPr id="38" name="Text 33"/>
          <p:cNvSpPr/>
          <p:nvPr/>
        </p:nvSpPr>
        <p:spPr>
          <a:xfrm>
            <a:off x="3648056" y="3734395"/>
            <a:ext cx="186711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mais previsível e seguro da produção </a:t>
            </a:r>
            <a:endParaRPr lang="en-US" sz="785" dirty="0"/>
          </a:p>
        </p:txBody>
      </p:sp>
      <p:sp>
        <p:nvSpPr>
          <p:cNvPr id="39" name="Shape 34"/>
          <p:cNvSpPr/>
          <p:nvPr/>
        </p:nvSpPr>
        <p:spPr>
          <a:xfrm>
            <a:off x="6095991" y="1057275"/>
            <a:ext cx="2619356" cy="3843338"/>
          </a:xfrm>
          <a:prstGeom prst="rect">
            <a:avLst/>
          </a:prstGeom>
          <a:solidFill>
            <a:srgbClr val="E8F0F7"/>
          </a:solidFill>
          <a:ln w="496">
            <a:solidFill>
              <a:srgbClr val="27AE60"/>
            </a:solidFill>
            <a:prstDash val="solid"/>
          </a:ln>
        </p:spPr>
      </p:sp>
      <p:pic>
        <p:nvPicPr>
          <p:cNvPr id="4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303" y="1314450"/>
            <a:ext cx="342900" cy="342900"/>
          </a:xfrm>
          <a:prstGeom prst="rect">
            <a:avLst/>
          </a:prstGeom>
        </p:spPr>
      </p:pic>
      <p:sp>
        <p:nvSpPr>
          <p:cNvPr id="41" name="Text 35"/>
          <p:cNvSpPr/>
          <p:nvPr/>
        </p:nvSpPr>
        <p:spPr>
          <a:xfrm>
            <a:off x="6310303" y="1843088"/>
            <a:ext cx="219073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 os Animais</a:t>
            </a:r>
            <a:endParaRPr lang="en-US" sz="1046" dirty="0"/>
          </a:p>
        </p:txBody>
      </p:sp>
      <p:sp>
        <p:nvSpPr>
          <p:cNvPr id="42" name="Text 36"/>
          <p:cNvSpPr/>
          <p:nvPr/>
        </p:nvSpPr>
        <p:spPr>
          <a:xfrm>
            <a:off x="6481753" y="2212777"/>
            <a:ext cx="98960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Bem-estar Animal:</a:t>
            </a:r>
            <a:endParaRPr lang="en-US" sz="785" dirty="0"/>
          </a:p>
        </p:txBody>
      </p:sp>
      <p:sp>
        <p:nvSpPr>
          <p:cNvPr id="43" name="Text 37"/>
          <p:cNvSpPr/>
          <p:nvPr/>
        </p:nvSpPr>
        <p:spPr>
          <a:xfrm>
            <a:off x="7471358" y="2212777"/>
            <a:ext cx="99507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Nutrição adequada </a:t>
            </a:r>
            <a:endParaRPr lang="en-US" sz="785" dirty="0"/>
          </a:p>
        </p:txBody>
      </p:sp>
      <p:sp>
        <p:nvSpPr>
          <p:cNvPr id="44" name="Text 38"/>
          <p:cNvSpPr/>
          <p:nvPr/>
        </p:nvSpPr>
        <p:spPr>
          <a:xfrm>
            <a:off x="6481753" y="2384227"/>
            <a:ext cx="1237459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 sem períodos de jejum </a:t>
            </a:r>
            <a:endParaRPr lang="en-US" sz="785" dirty="0"/>
          </a:p>
        </p:txBody>
      </p:sp>
      <p:sp>
        <p:nvSpPr>
          <p:cNvPr id="45" name="Text 39"/>
          <p:cNvSpPr/>
          <p:nvPr/>
        </p:nvSpPr>
        <p:spPr>
          <a:xfrm>
            <a:off x="6481753" y="2662833"/>
            <a:ext cx="1345257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Desempenho Zootécnico:</a:t>
            </a:r>
            <a:endParaRPr lang="en-US" sz="785" dirty="0"/>
          </a:p>
        </p:txBody>
      </p:sp>
      <p:sp>
        <p:nvSpPr>
          <p:cNvPr id="46" name="Text 40"/>
          <p:cNvSpPr/>
          <p:nvPr/>
        </p:nvSpPr>
        <p:spPr>
          <a:xfrm>
            <a:off x="7827011" y="2662833"/>
            <a:ext cx="51747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Ganho de </a:t>
            </a:r>
            <a:endParaRPr lang="en-US" sz="785" dirty="0"/>
          </a:p>
        </p:txBody>
      </p:sp>
      <p:sp>
        <p:nvSpPr>
          <p:cNvPr id="47" name="Text 41"/>
          <p:cNvSpPr/>
          <p:nvPr/>
        </p:nvSpPr>
        <p:spPr>
          <a:xfrm>
            <a:off x="6481753" y="2834283"/>
            <a:ext cx="1969108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peso e conversão alimentar otimizados </a:t>
            </a:r>
            <a:endParaRPr lang="en-US" sz="785" dirty="0"/>
          </a:p>
        </p:txBody>
      </p:sp>
      <p:sp>
        <p:nvSpPr>
          <p:cNvPr id="48" name="Text 42"/>
          <p:cNvSpPr/>
          <p:nvPr/>
        </p:nvSpPr>
        <p:spPr>
          <a:xfrm>
            <a:off x="6481753" y="3112889"/>
            <a:ext cx="961309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Saúde Melhorada:</a:t>
            </a:r>
            <a:endParaRPr lang="en-US" sz="785" dirty="0"/>
          </a:p>
        </p:txBody>
      </p:sp>
      <p:sp>
        <p:nvSpPr>
          <p:cNvPr id="49" name="Text 43"/>
          <p:cNvSpPr/>
          <p:nvPr/>
        </p:nvSpPr>
        <p:spPr>
          <a:xfrm>
            <a:off x="7443062" y="3112889"/>
            <a:ext cx="61765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Redução de </a:t>
            </a:r>
            <a:endParaRPr lang="en-US" sz="785" dirty="0"/>
          </a:p>
        </p:txBody>
      </p:sp>
      <p:sp>
        <p:nvSpPr>
          <p:cNvPr id="50" name="Text 44"/>
          <p:cNvSpPr/>
          <p:nvPr/>
        </p:nvSpPr>
        <p:spPr>
          <a:xfrm>
            <a:off x="6481753" y="3284339"/>
            <a:ext cx="1816940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problemas sanitários relacionados à </a:t>
            </a:r>
            <a:endParaRPr lang="en-US" sz="785" dirty="0"/>
          </a:p>
        </p:txBody>
      </p:sp>
      <p:sp>
        <p:nvSpPr>
          <p:cNvPr id="51" name="Text 45"/>
          <p:cNvSpPr/>
          <p:nvPr/>
        </p:nvSpPr>
        <p:spPr>
          <a:xfrm>
            <a:off x="6481753" y="3455789"/>
            <a:ext cx="419416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nutrição </a:t>
            </a:r>
            <a:endParaRPr lang="en-US" sz="785" dirty="0"/>
          </a:p>
        </p:txBody>
      </p:sp>
      <p:sp>
        <p:nvSpPr>
          <p:cNvPr id="52" name="Text 46"/>
          <p:cNvSpPr/>
          <p:nvPr/>
        </p:nvSpPr>
        <p:spPr>
          <a:xfrm>
            <a:off x="6481753" y="3734395"/>
            <a:ext cx="1001827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Qualidade de Vida:</a:t>
            </a:r>
            <a:endParaRPr lang="en-US" sz="785" dirty="0"/>
          </a:p>
        </p:txBody>
      </p:sp>
      <p:sp>
        <p:nvSpPr>
          <p:cNvPr id="53" name="Text 47"/>
          <p:cNvSpPr/>
          <p:nvPr/>
        </p:nvSpPr>
        <p:spPr>
          <a:xfrm>
            <a:off x="7483580" y="3734395"/>
            <a:ext cx="61765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Redução de </a:t>
            </a:r>
            <a:endParaRPr lang="en-US" sz="785" dirty="0"/>
          </a:p>
        </p:txBody>
      </p:sp>
      <p:sp>
        <p:nvSpPr>
          <p:cNvPr id="54" name="Text 48"/>
          <p:cNvSpPr/>
          <p:nvPr/>
        </p:nvSpPr>
        <p:spPr>
          <a:xfrm>
            <a:off x="6481753" y="3905845"/>
            <a:ext cx="199729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estresse e melhor desenvolvimento dos </a:t>
            </a:r>
            <a:endParaRPr lang="en-US" sz="785" dirty="0"/>
          </a:p>
        </p:txBody>
      </p:sp>
      <p:sp>
        <p:nvSpPr>
          <p:cNvPr id="55" name="Text 49"/>
          <p:cNvSpPr/>
          <p:nvPr/>
        </p:nvSpPr>
        <p:spPr>
          <a:xfrm>
            <a:off x="6481753" y="4077295"/>
            <a:ext cx="242943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lotes </a:t>
            </a:r>
            <a:endParaRPr lang="en-US" sz="78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911453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771525"/>
          </a:xfrm>
          <a:prstGeom prst="rect">
            <a:avLst/>
          </a:prstGeom>
          <a:solidFill>
            <a:srgbClr val="2E5FA3"/>
          </a:solidFill>
          <a:ln/>
        </p:spPr>
      </p:sp>
      <p:sp>
        <p:nvSpPr>
          <p:cNvPr id="4" name="Text 1"/>
          <p:cNvSpPr/>
          <p:nvPr/>
        </p:nvSpPr>
        <p:spPr>
          <a:xfrm>
            <a:off x="428625" y="214313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Conclusão: Abordagem Sistêmica para Transformação</a:t>
            </a:r>
            <a:endParaRPr lang="en-US" sz="1800" dirty="0"/>
          </a:p>
        </p:txBody>
      </p:sp>
      <p:sp>
        <p:nvSpPr>
          <p:cNvPr id="5" name="Shape 2"/>
          <p:cNvSpPr/>
          <p:nvPr/>
        </p:nvSpPr>
        <p:spPr>
          <a:xfrm>
            <a:off x="428625" y="1021556"/>
            <a:ext cx="8286750" cy="1139428"/>
          </a:xfrm>
          <a:prstGeom prst="rect">
            <a:avLst/>
          </a:prstGeom>
          <a:solidFill>
            <a:srgbClr val="F8BBD0"/>
          </a:solidFill>
          <a:ln/>
        </p:spPr>
      </p:sp>
      <p:sp>
        <p:nvSpPr>
          <p:cNvPr id="6" name="Shape 3"/>
          <p:cNvSpPr/>
          <p:nvPr/>
        </p:nvSpPr>
        <p:spPr>
          <a:xfrm>
            <a:off x="428625" y="1021556"/>
            <a:ext cx="35719" cy="1139428"/>
          </a:xfrm>
          <a:prstGeom prst="rect">
            <a:avLst/>
          </a:prstGeom>
          <a:solidFill>
            <a:srgbClr val="E74C3C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9" y="1212652"/>
            <a:ext cx="176808" cy="1571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55464" y="1200150"/>
            <a:ext cx="1495583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Diagnóstico Consolidado </a:t>
            </a:r>
            <a:endParaRPr lang="en-US" sz="889" dirty="0"/>
          </a:p>
        </p:txBody>
      </p:sp>
      <p:sp>
        <p:nvSpPr>
          <p:cNvPr id="9" name="Text 5"/>
          <p:cNvSpPr/>
          <p:nvPr/>
        </p:nvSpPr>
        <p:spPr>
          <a:xfrm>
            <a:off x="607219" y="1480542"/>
            <a:ext cx="315148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pesquisa revelou que as falhas na entrega de rações são um </a:t>
            </a:r>
            <a:endParaRPr lang="en-US" sz="785" dirty="0"/>
          </a:p>
        </p:txBody>
      </p:sp>
      <p:sp>
        <p:nvSpPr>
          <p:cNvPr id="10" name="Text 6"/>
          <p:cNvSpPr/>
          <p:nvPr/>
        </p:nvSpPr>
        <p:spPr>
          <a:xfrm>
            <a:off x="3758701" y="1480542"/>
            <a:ext cx="2550961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problema crônico que afeta todos os envolvidos</a:t>
            </a:r>
            <a:endParaRPr lang="en-US" sz="785" dirty="0"/>
          </a:p>
        </p:txBody>
      </p:sp>
      <p:sp>
        <p:nvSpPr>
          <p:cNvPr id="11" name="Text 7"/>
          <p:cNvSpPr/>
          <p:nvPr/>
        </p:nvSpPr>
        <p:spPr>
          <a:xfrm>
            <a:off x="6309661" y="1480542"/>
            <a:ext cx="202109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na cadeia produtiva. Os sentimentos de </a:t>
            </a:r>
            <a:endParaRPr lang="en-US" sz="785" dirty="0"/>
          </a:p>
        </p:txBody>
      </p:sp>
      <p:sp>
        <p:nvSpPr>
          <p:cNvPr id="12" name="Text 8"/>
          <p:cNvSpPr/>
          <p:nvPr/>
        </p:nvSpPr>
        <p:spPr>
          <a:xfrm>
            <a:off x="607219" y="1651992"/>
            <a:ext cx="762846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frustração, preocupação e pressão são generalizados, e os impactos negativos na produção, bem-estar animal e relacionamento entre stakeholders são </a:t>
            </a:r>
            <a:endParaRPr lang="en-US" sz="785" dirty="0"/>
          </a:p>
        </p:txBody>
      </p:sp>
      <p:sp>
        <p:nvSpPr>
          <p:cNvPr id="13" name="Text 9"/>
          <p:cNvSpPr/>
          <p:nvPr/>
        </p:nvSpPr>
        <p:spPr>
          <a:xfrm>
            <a:off x="607219" y="1823442"/>
            <a:ext cx="68044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significativos. </a:t>
            </a:r>
            <a:endParaRPr lang="en-US" sz="785" dirty="0"/>
          </a:p>
        </p:txBody>
      </p:sp>
      <p:sp>
        <p:nvSpPr>
          <p:cNvPr id="14" name="Shape 10"/>
          <p:cNvSpPr/>
          <p:nvPr/>
        </p:nvSpPr>
        <p:spPr>
          <a:xfrm>
            <a:off x="428625" y="2339578"/>
            <a:ext cx="8286750" cy="1214438"/>
          </a:xfrm>
          <a:prstGeom prst="rect">
            <a:avLst/>
          </a:prstGeom>
          <a:solidFill>
            <a:srgbClr val="BBDEFB"/>
          </a:solidFill>
          <a:ln/>
        </p:spPr>
      </p:sp>
      <p:sp>
        <p:nvSpPr>
          <p:cNvPr id="15" name="Shape 11"/>
          <p:cNvSpPr/>
          <p:nvPr/>
        </p:nvSpPr>
        <p:spPr>
          <a:xfrm>
            <a:off x="428625" y="2339578"/>
            <a:ext cx="35719" cy="1214438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9" y="2530673"/>
            <a:ext cx="117872" cy="157163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796528" y="2518172"/>
            <a:ext cx="1970559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Solução: Abordagem Sistêmica </a:t>
            </a:r>
            <a:endParaRPr lang="en-US" sz="889" dirty="0"/>
          </a:p>
        </p:txBody>
      </p:sp>
      <p:sp>
        <p:nvSpPr>
          <p:cNvPr id="18" name="Text 13"/>
          <p:cNvSpPr/>
          <p:nvPr/>
        </p:nvSpPr>
        <p:spPr>
          <a:xfrm>
            <a:off x="607219" y="2798564"/>
            <a:ext cx="4049864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solução para esses problemas não reside em ações isoladas, mas sim em uma </a:t>
            </a:r>
            <a:endParaRPr lang="en-US" sz="785" dirty="0"/>
          </a:p>
        </p:txBody>
      </p:sp>
      <p:sp>
        <p:nvSpPr>
          <p:cNvPr id="19" name="Text 14"/>
          <p:cNvSpPr/>
          <p:nvPr/>
        </p:nvSpPr>
        <p:spPr>
          <a:xfrm>
            <a:off x="4657083" y="2798564"/>
            <a:ext cx="1792523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abordagem integrada e sistêmica</a:t>
            </a:r>
            <a:endParaRPr lang="en-US" sz="785" dirty="0"/>
          </a:p>
        </p:txBody>
      </p:sp>
      <p:sp>
        <p:nvSpPr>
          <p:cNvPr id="20" name="Text 15"/>
          <p:cNvSpPr/>
          <p:nvPr/>
        </p:nvSpPr>
        <p:spPr>
          <a:xfrm>
            <a:off x="6449606" y="2798564"/>
            <a:ext cx="1976391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que envolva três pilares fundamentais: </a:t>
            </a:r>
            <a:endParaRPr lang="en-US" sz="785" dirty="0"/>
          </a:p>
        </p:txBody>
      </p:sp>
      <p:sp>
        <p:nvSpPr>
          <p:cNvPr id="21" name="Shape 16"/>
          <p:cNvSpPr/>
          <p:nvPr/>
        </p:nvSpPr>
        <p:spPr>
          <a:xfrm>
            <a:off x="607219" y="3043238"/>
            <a:ext cx="2571750" cy="332184"/>
          </a:xfrm>
          <a:prstGeom prst="rect">
            <a:avLst/>
          </a:prstGeom>
          <a:solidFill>
            <a:srgbClr val="FFFFFF"/>
          </a:solidFill>
          <a:ln w="298">
            <a:solidFill>
              <a:srgbClr val="3498DB"/>
            </a:solidFill>
            <a:prstDash val="solid"/>
          </a:ln>
        </p:spPr>
      </p:sp>
      <p:sp>
        <p:nvSpPr>
          <p:cNvPr id="22" name="Text 17"/>
          <p:cNvSpPr/>
          <p:nvPr/>
        </p:nvSpPr>
        <p:spPr>
          <a:xfrm>
            <a:off x="692944" y="3128963"/>
            <a:ext cx="240030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Comunicação Eficiente</a:t>
            </a:r>
            <a:endParaRPr lang="en-US" sz="680" dirty="0"/>
          </a:p>
        </p:txBody>
      </p:sp>
      <p:sp>
        <p:nvSpPr>
          <p:cNvPr id="23" name="Shape 18"/>
          <p:cNvSpPr/>
          <p:nvPr/>
        </p:nvSpPr>
        <p:spPr>
          <a:xfrm>
            <a:off x="3286125" y="3043238"/>
            <a:ext cx="2571750" cy="332184"/>
          </a:xfrm>
          <a:prstGeom prst="rect">
            <a:avLst/>
          </a:prstGeom>
          <a:solidFill>
            <a:srgbClr val="FFFFFF"/>
          </a:solidFill>
          <a:ln w="298">
            <a:solidFill>
              <a:srgbClr val="3498DB"/>
            </a:solidFill>
            <a:prstDash val="solid"/>
          </a:ln>
        </p:spPr>
      </p:sp>
      <p:sp>
        <p:nvSpPr>
          <p:cNvPr id="24" name="Text 19"/>
          <p:cNvSpPr/>
          <p:nvPr/>
        </p:nvSpPr>
        <p:spPr>
          <a:xfrm>
            <a:off x="3371850" y="3128963"/>
            <a:ext cx="240030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Processos Otimizados</a:t>
            </a:r>
            <a:endParaRPr lang="en-US" sz="680" dirty="0"/>
          </a:p>
        </p:txBody>
      </p:sp>
      <p:sp>
        <p:nvSpPr>
          <p:cNvPr id="25" name="Shape 20"/>
          <p:cNvSpPr/>
          <p:nvPr/>
        </p:nvSpPr>
        <p:spPr>
          <a:xfrm>
            <a:off x="5965031" y="3043238"/>
            <a:ext cx="2571750" cy="332184"/>
          </a:xfrm>
          <a:prstGeom prst="rect">
            <a:avLst/>
          </a:prstGeom>
          <a:solidFill>
            <a:srgbClr val="FFFFFF"/>
          </a:solidFill>
          <a:ln w="298">
            <a:solidFill>
              <a:srgbClr val="3498DB"/>
            </a:solidFill>
            <a:prstDash val="solid"/>
          </a:ln>
        </p:spPr>
      </p:sp>
      <p:sp>
        <p:nvSpPr>
          <p:cNvPr id="26" name="Text 21"/>
          <p:cNvSpPr/>
          <p:nvPr/>
        </p:nvSpPr>
        <p:spPr>
          <a:xfrm>
            <a:off x="6050756" y="3128963"/>
            <a:ext cx="240030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Tecnologia Habilitadora</a:t>
            </a:r>
            <a:endParaRPr lang="en-US" sz="680" dirty="0"/>
          </a:p>
        </p:txBody>
      </p:sp>
      <p:pic>
        <p:nvPicPr>
          <p:cNvPr id="2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3729038"/>
            <a:ext cx="157163" cy="157163"/>
          </a:xfrm>
          <a:prstGeom prst="rect">
            <a:avLst/>
          </a:prstGeom>
        </p:spPr>
      </p:pic>
      <p:sp>
        <p:nvSpPr>
          <p:cNvPr id="28" name="Text 22"/>
          <p:cNvSpPr/>
          <p:nvPr/>
        </p:nvSpPr>
        <p:spPr>
          <a:xfrm>
            <a:off x="657225" y="3711178"/>
            <a:ext cx="258821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Benefícios Esperados da Implementação </a:t>
            </a:r>
            <a:endParaRPr lang="en-US" sz="942" dirty="0"/>
          </a:p>
        </p:txBody>
      </p:sp>
      <p:sp>
        <p:nvSpPr>
          <p:cNvPr id="29" name="Shape 23"/>
          <p:cNvSpPr/>
          <p:nvPr/>
        </p:nvSpPr>
        <p:spPr>
          <a:xfrm>
            <a:off x="428625" y="4046934"/>
            <a:ext cx="2666991" cy="1593056"/>
          </a:xfrm>
          <a:prstGeom prst="rect">
            <a:avLst/>
          </a:prstGeom>
          <a:solidFill>
            <a:srgbClr val="F0F4F8"/>
          </a:solidFill>
          <a:ln w="397">
            <a:solidFill>
              <a:srgbClr val="27AE60"/>
            </a:solidFill>
            <a:prstDash val="solid"/>
          </a:ln>
        </p:spPr>
      </p:sp>
      <p:pic>
        <p:nvPicPr>
          <p:cNvPr id="3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1372" y="4300538"/>
            <a:ext cx="321469" cy="285750"/>
          </a:xfrm>
          <a:prstGeom prst="rect">
            <a:avLst/>
          </a:prstGeom>
        </p:spPr>
      </p:pic>
      <p:sp>
        <p:nvSpPr>
          <p:cNvPr id="31" name="Text 24"/>
          <p:cNvSpPr/>
          <p:nvPr/>
        </p:nvSpPr>
        <p:spPr>
          <a:xfrm>
            <a:off x="607219" y="4739878"/>
            <a:ext cx="230980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 a Empresa</a:t>
            </a:r>
            <a:endParaRPr lang="en-US" sz="837" dirty="0"/>
          </a:p>
        </p:txBody>
      </p:sp>
      <p:sp>
        <p:nvSpPr>
          <p:cNvPr id="32" name="Text 25"/>
          <p:cNvSpPr/>
          <p:nvPr/>
        </p:nvSpPr>
        <p:spPr>
          <a:xfrm>
            <a:off x="607219" y="4982766"/>
            <a:ext cx="2309803" cy="45005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Aumento de produtividade, redução de custos operacionais, melhoria da eficiência logística e maior competitividade no mercado</a:t>
            </a:r>
            <a:endParaRPr lang="en-US" sz="732" dirty="0"/>
          </a:p>
        </p:txBody>
      </p:sp>
      <p:sp>
        <p:nvSpPr>
          <p:cNvPr id="33" name="Shape 26"/>
          <p:cNvSpPr/>
          <p:nvPr/>
        </p:nvSpPr>
        <p:spPr>
          <a:xfrm>
            <a:off x="3238491" y="4046934"/>
            <a:ext cx="2666991" cy="1593056"/>
          </a:xfrm>
          <a:prstGeom prst="rect">
            <a:avLst/>
          </a:prstGeom>
          <a:solidFill>
            <a:srgbClr val="F0F4F8"/>
          </a:solidFill>
          <a:ln w="397">
            <a:solidFill>
              <a:srgbClr val="27AE60"/>
            </a:solidFill>
            <a:prstDash val="solid"/>
          </a:ln>
        </p:spPr>
      </p:sp>
      <p:pic>
        <p:nvPicPr>
          <p:cNvPr id="3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3378" y="4300538"/>
            <a:ext cx="357188" cy="285750"/>
          </a:xfrm>
          <a:prstGeom prst="rect">
            <a:avLst/>
          </a:prstGeom>
        </p:spPr>
      </p:pic>
      <p:sp>
        <p:nvSpPr>
          <p:cNvPr id="35" name="Text 27"/>
          <p:cNvSpPr/>
          <p:nvPr/>
        </p:nvSpPr>
        <p:spPr>
          <a:xfrm>
            <a:off x="3417084" y="4739878"/>
            <a:ext cx="230980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 os Produtores</a:t>
            </a:r>
            <a:endParaRPr lang="en-US" sz="837" dirty="0"/>
          </a:p>
        </p:txBody>
      </p:sp>
      <p:sp>
        <p:nvSpPr>
          <p:cNvPr id="36" name="Text 28"/>
          <p:cNvSpPr/>
          <p:nvPr/>
        </p:nvSpPr>
        <p:spPr>
          <a:xfrm>
            <a:off x="3417084" y="4982766"/>
            <a:ext cx="2309803" cy="45005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Entregas confiáveis, redução de perdas, melhoria no desempenho zootécnico dos lotes e maior segurança nas operações</a:t>
            </a:r>
            <a:endParaRPr lang="en-US" sz="732" dirty="0"/>
          </a:p>
        </p:txBody>
      </p:sp>
      <p:sp>
        <p:nvSpPr>
          <p:cNvPr id="37" name="Shape 29"/>
          <p:cNvSpPr/>
          <p:nvPr/>
        </p:nvSpPr>
        <p:spPr>
          <a:xfrm>
            <a:off x="6048356" y="4046934"/>
            <a:ext cx="2667019" cy="1593056"/>
          </a:xfrm>
          <a:prstGeom prst="rect">
            <a:avLst/>
          </a:prstGeom>
          <a:solidFill>
            <a:srgbClr val="F0F4F8"/>
          </a:solidFill>
          <a:ln w="397">
            <a:solidFill>
              <a:srgbClr val="27AE60"/>
            </a:solidFill>
            <a:prstDash val="solid"/>
          </a:ln>
        </p:spPr>
      </p:sp>
      <p:pic>
        <p:nvPicPr>
          <p:cNvPr id="3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8991" y="4300538"/>
            <a:ext cx="285750" cy="285750"/>
          </a:xfrm>
          <a:prstGeom prst="rect">
            <a:avLst/>
          </a:prstGeom>
        </p:spPr>
      </p:pic>
      <p:sp>
        <p:nvSpPr>
          <p:cNvPr id="39" name="Text 30"/>
          <p:cNvSpPr/>
          <p:nvPr/>
        </p:nvSpPr>
        <p:spPr>
          <a:xfrm>
            <a:off x="6226950" y="4739878"/>
            <a:ext cx="23098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 os Animais</a:t>
            </a:r>
            <a:endParaRPr lang="en-US" sz="837" dirty="0"/>
          </a:p>
        </p:txBody>
      </p:sp>
      <p:sp>
        <p:nvSpPr>
          <p:cNvPr id="40" name="Text 31"/>
          <p:cNvSpPr/>
          <p:nvPr/>
        </p:nvSpPr>
        <p:spPr>
          <a:xfrm>
            <a:off x="6226950" y="4982766"/>
            <a:ext cx="2309831" cy="45005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Melhor nutrição, redução de estresse, diminuição de problemas sanitários e maior bem-estar geral</a:t>
            </a:r>
            <a:endParaRPr lang="en-US" sz="73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771525"/>
          </a:xfrm>
          <a:prstGeom prst="rect">
            <a:avLst/>
          </a:prstGeom>
          <a:solidFill>
            <a:srgbClr val="2E5FA3"/>
          </a:solidFill>
          <a:ln/>
        </p:spPr>
      </p:sp>
      <p:sp>
        <p:nvSpPr>
          <p:cNvPr id="4" name="Text 1"/>
          <p:cNvSpPr/>
          <p:nvPr/>
        </p:nvSpPr>
        <p:spPr>
          <a:xfrm>
            <a:off x="428625" y="214313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Contexto e Objetivo da Análise</a:t>
            </a:r>
            <a:endParaRPr lang="en-US" sz="1800" dirty="0"/>
          </a:p>
        </p:txBody>
      </p:sp>
      <p:sp>
        <p:nvSpPr>
          <p:cNvPr id="5" name="Shape 2"/>
          <p:cNvSpPr/>
          <p:nvPr/>
        </p:nvSpPr>
        <p:spPr>
          <a:xfrm>
            <a:off x="428625" y="1830279"/>
            <a:ext cx="4000500" cy="2254467"/>
          </a:xfrm>
          <a:prstGeom prst="rect">
            <a:avLst/>
          </a:prstGeom>
          <a:solidFill>
            <a:srgbClr val="F0F4F8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2066023"/>
            <a:ext cx="171450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00113" y="2044591"/>
            <a:ext cx="83612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 Problema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642938" y="2401779"/>
            <a:ext cx="3571875" cy="3657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Falhas crônicas na entrega de rações afetam toda a cadeia produtiva do frango de corte:</a:t>
            </a:r>
            <a:endParaRPr lang="en-US" sz="837" dirty="0"/>
          </a:p>
        </p:txBody>
      </p:sp>
      <p:sp>
        <p:nvSpPr>
          <p:cNvPr id="9" name="Text 5"/>
          <p:cNvSpPr/>
          <p:nvPr/>
        </p:nvSpPr>
        <p:spPr>
          <a:xfrm>
            <a:off x="642938" y="2853230"/>
            <a:ext cx="3571875" cy="182863"/>
          </a:xfrm>
          <a:prstGeom prst="rect">
            <a:avLst/>
          </a:prstGeom>
          <a:noFill/>
          <a:ln/>
        </p:spPr>
        <p:txBody>
          <a:bodyPr wrap="none" lIns="204089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Atrasos na entrega causando jejum das aves</a:t>
            </a:r>
            <a:endParaRPr lang="en-US" sz="837" dirty="0"/>
          </a:p>
        </p:txBody>
      </p:sp>
      <p:sp>
        <p:nvSpPr>
          <p:cNvPr id="10" name="Text 6"/>
          <p:cNvSpPr/>
          <p:nvPr/>
        </p:nvSpPr>
        <p:spPr>
          <a:xfrm>
            <a:off x="642938" y="3107531"/>
            <a:ext cx="3571875" cy="182863"/>
          </a:xfrm>
          <a:prstGeom prst="rect">
            <a:avLst/>
          </a:prstGeom>
          <a:noFill/>
          <a:ln/>
        </p:spPr>
        <p:txBody>
          <a:bodyPr wrap="none" lIns="204089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Volumes incorretos gerando desperdício</a:t>
            </a:r>
            <a:endParaRPr lang="en-US" sz="837" dirty="0"/>
          </a:p>
        </p:txBody>
      </p:sp>
      <p:sp>
        <p:nvSpPr>
          <p:cNvPr id="11" name="Text 7"/>
          <p:cNvSpPr/>
          <p:nvPr/>
        </p:nvSpPr>
        <p:spPr>
          <a:xfrm>
            <a:off x="642938" y="3361832"/>
            <a:ext cx="3571875" cy="182863"/>
          </a:xfrm>
          <a:prstGeom prst="rect">
            <a:avLst/>
          </a:prstGeom>
          <a:noFill/>
          <a:ln/>
        </p:spPr>
        <p:txBody>
          <a:bodyPr wrap="none" lIns="204089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Erros no tipo de ração fornecida</a:t>
            </a:r>
            <a:endParaRPr lang="en-US" sz="837" dirty="0"/>
          </a:p>
        </p:txBody>
      </p:sp>
      <p:sp>
        <p:nvSpPr>
          <p:cNvPr id="12" name="Text 8"/>
          <p:cNvSpPr/>
          <p:nvPr/>
        </p:nvSpPr>
        <p:spPr>
          <a:xfrm>
            <a:off x="642938" y="3616133"/>
            <a:ext cx="3571875" cy="182863"/>
          </a:xfrm>
          <a:prstGeom prst="rect">
            <a:avLst/>
          </a:prstGeom>
          <a:noFill/>
          <a:ln/>
        </p:spPr>
        <p:txBody>
          <a:bodyPr wrap="none" lIns="204089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Comunicação falha entre stakeholders</a:t>
            </a:r>
            <a:endParaRPr lang="en-US" sz="837" dirty="0"/>
          </a:p>
        </p:txBody>
      </p:sp>
      <p:sp>
        <p:nvSpPr>
          <p:cNvPr id="13" name="Shape 9"/>
          <p:cNvSpPr/>
          <p:nvPr/>
        </p:nvSpPr>
        <p:spPr>
          <a:xfrm>
            <a:off x="4714875" y="1830279"/>
            <a:ext cx="4000500" cy="2254467"/>
          </a:xfrm>
          <a:prstGeom prst="rect">
            <a:avLst/>
          </a:prstGeom>
          <a:solidFill>
            <a:srgbClr val="F0F4F8"/>
          </a:solidFill>
          <a:ln/>
        </p:spPr>
      </p:sp>
      <p:sp>
        <p:nvSpPr>
          <p:cNvPr id="14" name="Text 10"/>
          <p:cNvSpPr/>
          <p:nvPr/>
        </p:nvSpPr>
        <p:spPr>
          <a:xfrm>
            <a:off x="5014913" y="2044591"/>
            <a:ext cx="13798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Objetivo da Análise</a:t>
            </a:r>
            <a:endParaRPr lang="en-US" sz="1046" dirty="0"/>
          </a:p>
        </p:txBody>
      </p:sp>
      <p:sp>
        <p:nvSpPr>
          <p:cNvPr id="15" name="Text 11"/>
          <p:cNvSpPr/>
          <p:nvPr/>
        </p:nvSpPr>
        <p:spPr>
          <a:xfrm>
            <a:off x="4929188" y="2401779"/>
            <a:ext cx="3571875" cy="3657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Compreender profundamente os problemas através de pesquisa qualitativa com múltiplos atores:</a:t>
            </a:r>
            <a:endParaRPr lang="en-US" sz="837" dirty="0"/>
          </a:p>
        </p:txBody>
      </p:sp>
      <p:sp>
        <p:nvSpPr>
          <p:cNvPr id="16" name="Text 12"/>
          <p:cNvSpPr/>
          <p:nvPr/>
        </p:nvSpPr>
        <p:spPr>
          <a:xfrm>
            <a:off x="4929188" y="2853230"/>
            <a:ext cx="3571875" cy="182863"/>
          </a:xfrm>
          <a:prstGeom prst="rect">
            <a:avLst/>
          </a:prstGeom>
          <a:noFill/>
          <a:ln/>
        </p:spPr>
        <p:txBody>
          <a:bodyPr wrap="none" lIns="204089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Identificar sentimentos e percepções de cada perfil</a:t>
            </a:r>
            <a:endParaRPr lang="en-US" sz="837" dirty="0"/>
          </a:p>
        </p:txBody>
      </p:sp>
      <p:sp>
        <p:nvSpPr>
          <p:cNvPr id="17" name="Text 13"/>
          <p:cNvSpPr/>
          <p:nvPr/>
        </p:nvSpPr>
        <p:spPr>
          <a:xfrm>
            <a:off x="4929188" y="3107531"/>
            <a:ext cx="3571875" cy="182863"/>
          </a:xfrm>
          <a:prstGeom prst="rect">
            <a:avLst/>
          </a:prstGeom>
          <a:noFill/>
          <a:ln/>
        </p:spPr>
        <p:txBody>
          <a:bodyPr wrap="none" lIns="204089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Mapear causas raiz dos problemas</a:t>
            </a:r>
            <a:endParaRPr lang="en-US" sz="837" dirty="0"/>
          </a:p>
        </p:txBody>
      </p:sp>
      <p:sp>
        <p:nvSpPr>
          <p:cNvPr id="18" name="Text 14"/>
          <p:cNvSpPr/>
          <p:nvPr/>
        </p:nvSpPr>
        <p:spPr>
          <a:xfrm>
            <a:off x="4929188" y="3361832"/>
            <a:ext cx="3571875" cy="182863"/>
          </a:xfrm>
          <a:prstGeom prst="rect">
            <a:avLst/>
          </a:prstGeom>
          <a:noFill/>
          <a:ln/>
        </p:spPr>
        <p:txBody>
          <a:bodyPr wrap="none" lIns="204089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Propor ações estratégicas de melhoria</a:t>
            </a:r>
            <a:endParaRPr lang="en-US" sz="837" dirty="0"/>
          </a:p>
        </p:txBody>
      </p:sp>
      <p:sp>
        <p:nvSpPr>
          <p:cNvPr id="19" name="Text 15"/>
          <p:cNvSpPr/>
          <p:nvPr/>
        </p:nvSpPr>
        <p:spPr>
          <a:xfrm>
            <a:off x="4929188" y="3616133"/>
            <a:ext cx="3571875" cy="182863"/>
          </a:xfrm>
          <a:prstGeom prst="rect">
            <a:avLst/>
          </a:prstGeom>
          <a:noFill/>
          <a:ln/>
        </p:spPr>
        <p:txBody>
          <a:bodyPr wrap="none" lIns="204089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Otimizar a cadeia de valor do negócio</a:t>
            </a:r>
            <a:endParaRPr lang="en-US" sz="83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771525"/>
          </a:xfrm>
          <a:prstGeom prst="rect">
            <a:avLst/>
          </a:prstGeom>
          <a:solidFill>
            <a:srgbClr val="2E5FA3"/>
          </a:solidFill>
          <a:ln/>
        </p:spPr>
      </p:sp>
      <p:sp>
        <p:nvSpPr>
          <p:cNvPr id="4" name="Text 1"/>
          <p:cNvSpPr/>
          <p:nvPr/>
        </p:nvSpPr>
        <p:spPr>
          <a:xfrm>
            <a:off x="428625" y="214313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Metodologia de Análise</a:t>
            </a:r>
            <a:endParaRPr lang="en-US" sz="1800" dirty="0"/>
          </a:p>
        </p:txBody>
      </p:sp>
      <p:sp>
        <p:nvSpPr>
          <p:cNvPr id="5" name="Shape 2"/>
          <p:cNvSpPr/>
          <p:nvPr/>
        </p:nvSpPr>
        <p:spPr>
          <a:xfrm>
            <a:off x="428625" y="1057275"/>
            <a:ext cx="2619356" cy="3800475"/>
          </a:xfrm>
          <a:prstGeom prst="rect">
            <a:avLst/>
          </a:prstGeom>
          <a:solidFill>
            <a:srgbClr val="E8F0F7"/>
          </a:solidFill>
          <a:ln/>
        </p:spPr>
      </p:sp>
      <p:sp>
        <p:nvSpPr>
          <p:cNvPr id="6" name="Shape 3"/>
          <p:cNvSpPr/>
          <p:nvPr/>
        </p:nvSpPr>
        <p:spPr>
          <a:xfrm>
            <a:off x="428625" y="1057275"/>
            <a:ext cx="35719" cy="3800475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7" name="Text 4"/>
          <p:cNvSpPr/>
          <p:nvPr/>
        </p:nvSpPr>
        <p:spPr>
          <a:xfrm>
            <a:off x="642938" y="1271588"/>
            <a:ext cx="2190731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270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968103"/>
            <a:ext cx="321469" cy="28575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42938" y="2428875"/>
            <a:ext cx="219073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Segmentação por Perfil</a:t>
            </a:r>
            <a:endParaRPr lang="en-US" sz="942" dirty="0"/>
          </a:p>
        </p:txBody>
      </p:sp>
      <p:sp>
        <p:nvSpPr>
          <p:cNvPr id="10" name="Text 6"/>
          <p:cNvSpPr/>
          <p:nvPr/>
        </p:nvSpPr>
        <p:spPr>
          <a:xfrm>
            <a:off x="642938" y="2741414"/>
            <a:ext cx="1951639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Agrupamento das respostas de acordo </a:t>
            </a:r>
            <a:endParaRPr lang="en-US" sz="785" dirty="0"/>
          </a:p>
        </p:txBody>
      </p:sp>
      <p:sp>
        <p:nvSpPr>
          <p:cNvPr id="11" name="Text 7"/>
          <p:cNvSpPr/>
          <p:nvPr/>
        </p:nvSpPr>
        <p:spPr>
          <a:xfrm>
            <a:off x="642938" y="2912864"/>
            <a:ext cx="1457437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 o perfil do respondente: </a:t>
            </a:r>
            <a:endParaRPr lang="en-US" sz="785" dirty="0"/>
          </a:p>
        </p:txBody>
      </p:sp>
      <p:sp>
        <p:nvSpPr>
          <p:cNvPr id="12" name="Text 8"/>
          <p:cNvSpPr/>
          <p:nvPr/>
        </p:nvSpPr>
        <p:spPr>
          <a:xfrm>
            <a:off x="642938" y="3157538"/>
            <a:ext cx="2190731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Produtores</a:t>
            </a:r>
            <a:endParaRPr lang="en-US" sz="785" dirty="0"/>
          </a:p>
        </p:txBody>
      </p:sp>
      <p:sp>
        <p:nvSpPr>
          <p:cNvPr id="13" name="Text 9"/>
          <p:cNvSpPr/>
          <p:nvPr/>
        </p:nvSpPr>
        <p:spPr>
          <a:xfrm>
            <a:off x="642938" y="3386138"/>
            <a:ext cx="2190731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Veterinários/Extensionistas</a:t>
            </a:r>
            <a:endParaRPr lang="en-US" sz="785" dirty="0"/>
          </a:p>
        </p:txBody>
      </p:sp>
      <p:sp>
        <p:nvSpPr>
          <p:cNvPr id="14" name="Text 10"/>
          <p:cNvSpPr/>
          <p:nvPr/>
        </p:nvSpPr>
        <p:spPr>
          <a:xfrm>
            <a:off x="642938" y="3614738"/>
            <a:ext cx="2190731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Motoristas</a:t>
            </a:r>
            <a:endParaRPr lang="en-US" sz="785" dirty="0"/>
          </a:p>
        </p:txBody>
      </p:sp>
      <p:sp>
        <p:nvSpPr>
          <p:cNvPr id="15" name="Text 11"/>
          <p:cNvSpPr/>
          <p:nvPr/>
        </p:nvSpPr>
        <p:spPr>
          <a:xfrm>
            <a:off x="642938" y="3843338"/>
            <a:ext cx="2190731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Gestão (Fábrica, PCP, Expedição)</a:t>
            </a:r>
            <a:endParaRPr lang="en-US" sz="785" dirty="0"/>
          </a:p>
        </p:txBody>
      </p:sp>
      <p:sp>
        <p:nvSpPr>
          <p:cNvPr id="16" name="Shape 12"/>
          <p:cNvSpPr/>
          <p:nvPr/>
        </p:nvSpPr>
        <p:spPr>
          <a:xfrm>
            <a:off x="3262294" y="1057275"/>
            <a:ext cx="2619384" cy="3800475"/>
          </a:xfrm>
          <a:prstGeom prst="rect">
            <a:avLst/>
          </a:prstGeom>
          <a:solidFill>
            <a:srgbClr val="E8F0F7"/>
          </a:solidFill>
          <a:ln/>
        </p:spPr>
      </p:sp>
      <p:sp>
        <p:nvSpPr>
          <p:cNvPr id="17" name="Shape 13"/>
          <p:cNvSpPr/>
          <p:nvPr/>
        </p:nvSpPr>
        <p:spPr>
          <a:xfrm>
            <a:off x="3262294" y="1057275"/>
            <a:ext cx="35719" cy="3800475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18" name="Text 14"/>
          <p:cNvSpPr/>
          <p:nvPr/>
        </p:nvSpPr>
        <p:spPr>
          <a:xfrm>
            <a:off x="3476606" y="1271588"/>
            <a:ext cx="2190759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2700" dirty="0"/>
          </a:p>
        </p:txBody>
      </p:sp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06" y="1968103"/>
            <a:ext cx="321469" cy="285750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3476606" y="2428875"/>
            <a:ext cx="219075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de Sentimento e Padrões</a:t>
            </a:r>
            <a:endParaRPr lang="en-US" sz="942" dirty="0"/>
          </a:p>
        </p:txBody>
      </p:sp>
      <p:sp>
        <p:nvSpPr>
          <p:cNvPr id="21" name="Text 16"/>
          <p:cNvSpPr/>
          <p:nvPr/>
        </p:nvSpPr>
        <p:spPr>
          <a:xfrm>
            <a:off x="3476606" y="2741414"/>
            <a:ext cx="1875681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Exame das respostas para identificar: </a:t>
            </a:r>
            <a:endParaRPr lang="en-US" sz="785" dirty="0"/>
          </a:p>
        </p:txBody>
      </p:sp>
      <p:sp>
        <p:nvSpPr>
          <p:cNvPr id="22" name="Text 17"/>
          <p:cNvSpPr/>
          <p:nvPr/>
        </p:nvSpPr>
        <p:spPr>
          <a:xfrm>
            <a:off x="3476606" y="2986088"/>
            <a:ext cx="2190759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Principais problemas</a:t>
            </a:r>
            <a:endParaRPr lang="en-US" sz="785" dirty="0"/>
          </a:p>
        </p:txBody>
      </p:sp>
      <p:sp>
        <p:nvSpPr>
          <p:cNvPr id="23" name="Text 18"/>
          <p:cNvSpPr/>
          <p:nvPr/>
        </p:nvSpPr>
        <p:spPr>
          <a:xfrm>
            <a:off x="3476606" y="3214688"/>
            <a:ext cx="2190759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Frequência de ocorrência</a:t>
            </a:r>
            <a:endParaRPr lang="en-US" sz="785" dirty="0"/>
          </a:p>
        </p:txBody>
      </p:sp>
      <p:sp>
        <p:nvSpPr>
          <p:cNvPr id="24" name="Text 19"/>
          <p:cNvSpPr/>
          <p:nvPr/>
        </p:nvSpPr>
        <p:spPr>
          <a:xfrm>
            <a:off x="3476606" y="3443288"/>
            <a:ext cx="2190759" cy="342900"/>
          </a:xfrm>
          <a:prstGeom prst="rect">
            <a:avLst/>
          </a:prstGeom>
          <a:noFill/>
          <a:ln/>
        </p:spPr>
        <p:txBody>
          <a:bodyPr wrap="squar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Sentimento geral (negativo, neutro, positivo)</a:t>
            </a:r>
            <a:endParaRPr lang="en-US" sz="785" dirty="0"/>
          </a:p>
        </p:txBody>
      </p:sp>
      <p:sp>
        <p:nvSpPr>
          <p:cNvPr id="25" name="Text 20"/>
          <p:cNvSpPr/>
          <p:nvPr/>
        </p:nvSpPr>
        <p:spPr>
          <a:xfrm>
            <a:off x="3476606" y="3843338"/>
            <a:ext cx="2190759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Padrões recorrentes</a:t>
            </a:r>
            <a:endParaRPr lang="en-US" sz="785" dirty="0"/>
          </a:p>
        </p:txBody>
      </p:sp>
      <p:sp>
        <p:nvSpPr>
          <p:cNvPr id="26" name="Shape 21"/>
          <p:cNvSpPr/>
          <p:nvPr/>
        </p:nvSpPr>
        <p:spPr>
          <a:xfrm>
            <a:off x="6095991" y="1057275"/>
            <a:ext cx="2619356" cy="3800475"/>
          </a:xfrm>
          <a:prstGeom prst="rect">
            <a:avLst/>
          </a:prstGeom>
          <a:solidFill>
            <a:srgbClr val="E8F0F7"/>
          </a:solidFill>
          <a:ln/>
        </p:spPr>
      </p:sp>
      <p:sp>
        <p:nvSpPr>
          <p:cNvPr id="27" name="Shape 22"/>
          <p:cNvSpPr/>
          <p:nvPr/>
        </p:nvSpPr>
        <p:spPr>
          <a:xfrm>
            <a:off x="6095991" y="1057275"/>
            <a:ext cx="35719" cy="3800475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28" name="Text 23"/>
          <p:cNvSpPr/>
          <p:nvPr/>
        </p:nvSpPr>
        <p:spPr>
          <a:xfrm>
            <a:off x="6310303" y="1271588"/>
            <a:ext cx="2190731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2700" dirty="0"/>
          </a:p>
        </p:txBody>
      </p:sp>
      <p:pic>
        <p:nvPicPr>
          <p:cNvPr id="2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303" y="1968103"/>
            <a:ext cx="214313" cy="285750"/>
          </a:xfrm>
          <a:prstGeom prst="rect">
            <a:avLst/>
          </a:prstGeom>
        </p:spPr>
      </p:pic>
      <p:sp>
        <p:nvSpPr>
          <p:cNvPr id="30" name="Text 24"/>
          <p:cNvSpPr/>
          <p:nvPr/>
        </p:nvSpPr>
        <p:spPr>
          <a:xfrm>
            <a:off x="6310303" y="2428875"/>
            <a:ext cx="219073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Diagnóstico e Recomendações</a:t>
            </a:r>
            <a:endParaRPr lang="en-US" sz="942" dirty="0"/>
          </a:p>
        </p:txBody>
      </p:sp>
      <p:sp>
        <p:nvSpPr>
          <p:cNvPr id="31" name="Text 25"/>
          <p:cNvSpPr/>
          <p:nvPr/>
        </p:nvSpPr>
        <p:spPr>
          <a:xfrm>
            <a:off x="6310303" y="2741414"/>
            <a:ext cx="739601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Elaboração de: </a:t>
            </a:r>
            <a:endParaRPr lang="en-US" sz="785" dirty="0"/>
          </a:p>
        </p:txBody>
      </p:sp>
      <p:sp>
        <p:nvSpPr>
          <p:cNvPr id="32" name="Text 26"/>
          <p:cNvSpPr/>
          <p:nvPr/>
        </p:nvSpPr>
        <p:spPr>
          <a:xfrm>
            <a:off x="6310303" y="2986088"/>
            <a:ext cx="2190731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Diagnóstico consolidado</a:t>
            </a:r>
            <a:endParaRPr lang="en-US" sz="785" dirty="0"/>
          </a:p>
        </p:txBody>
      </p:sp>
      <p:sp>
        <p:nvSpPr>
          <p:cNvPr id="33" name="Text 27"/>
          <p:cNvSpPr/>
          <p:nvPr/>
        </p:nvSpPr>
        <p:spPr>
          <a:xfrm>
            <a:off x="6310303" y="3214688"/>
            <a:ext cx="2190731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Ações de melhoria</a:t>
            </a:r>
            <a:endParaRPr lang="en-US" sz="785" dirty="0"/>
          </a:p>
        </p:txBody>
      </p:sp>
      <p:sp>
        <p:nvSpPr>
          <p:cNvPr id="34" name="Text 28"/>
          <p:cNvSpPr/>
          <p:nvPr/>
        </p:nvSpPr>
        <p:spPr>
          <a:xfrm>
            <a:off x="6310303" y="3443288"/>
            <a:ext cx="2190731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Plano estratégico</a:t>
            </a:r>
            <a:endParaRPr lang="en-US" sz="785" dirty="0"/>
          </a:p>
        </p:txBody>
      </p:sp>
      <p:sp>
        <p:nvSpPr>
          <p:cNvPr id="35" name="Text 29"/>
          <p:cNvSpPr/>
          <p:nvPr/>
        </p:nvSpPr>
        <p:spPr>
          <a:xfrm>
            <a:off x="6310303" y="3671888"/>
            <a:ext cx="2190731" cy="171450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Priorização de iniciativas</a:t>
            </a:r>
            <a:endParaRPr lang="en-US" sz="78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622131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771525"/>
          </a:xfrm>
          <a:prstGeom prst="rect">
            <a:avLst/>
          </a:prstGeom>
          <a:solidFill>
            <a:srgbClr val="2E5FA3"/>
          </a:solidFill>
          <a:ln/>
        </p:spPr>
      </p:sp>
      <p:sp>
        <p:nvSpPr>
          <p:cNvPr id="4" name="Text 1"/>
          <p:cNvSpPr/>
          <p:nvPr/>
        </p:nvSpPr>
        <p:spPr>
          <a:xfrm>
            <a:off x="428625" y="214313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Perspectiva dos Produtores: Frustração e Impotência</a:t>
            </a:r>
            <a:endParaRPr lang="en-US" sz="1800" dirty="0"/>
          </a:p>
        </p:txBody>
      </p:sp>
      <p:sp>
        <p:nvSpPr>
          <p:cNvPr id="5" name="Shape 2"/>
          <p:cNvSpPr/>
          <p:nvPr/>
        </p:nvSpPr>
        <p:spPr>
          <a:xfrm>
            <a:off x="428625" y="1057275"/>
            <a:ext cx="3636811" cy="890095"/>
          </a:xfrm>
          <a:prstGeom prst="rect">
            <a:avLst/>
          </a:prstGeom>
          <a:solidFill>
            <a:srgbClr val="C0392B"/>
          </a:solidFill>
          <a:ln/>
        </p:spPr>
      </p:sp>
      <p:sp>
        <p:nvSpPr>
          <p:cNvPr id="6" name="Text 3"/>
          <p:cNvSpPr/>
          <p:nvPr/>
        </p:nvSpPr>
        <p:spPr>
          <a:xfrm>
            <a:off x="642938" y="1271588"/>
            <a:ext cx="320818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spc="1" kern="0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Sentimento Predominante</a:t>
            </a:r>
            <a:endParaRPr lang="en-US" sz="732" dirty="0"/>
          </a:p>
        </p:txBody>
      </p:sp>
      <p:sp>
        <p:nvSpPr>
          <p:cNvPr id="7" name="Text 4"/>
          <p:cNvSpPr/>
          <p:nvPr/>
        </p:nvSpPr>
        <p:spPr>
          <a:xfrm>
            <a:off x="642938" y="1493044"/>
            <a:ext cx="3208186" cy="2400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Frustração e Impotência</a:t>
            </a:r>
            <a:endParaRPr lang="en-US" sz="13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179541"/>
            <a:ext cx="157163" cy="15716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57225" y="2161682"/>
            <a:ext cx="1344392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Principais Problemas </a:t>
            </a:r>
            <a:endParaRPr lang="en-US" sz="942" dirty="0"/>
          </a:p>
        </p:txBody>
      </p:sp>
      <p:sp>
        <p:nvSpPr>
          <p:cNvPr id="10" name="Text 6"/>
          <p:cNvSpPr/>
          <p:nvPr/>
        </p:nvSpPr>
        <p:spPr>
          <a:xfrm>
            <a:off x="628650" y="2474221"/>
            <a:ext cx="782241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Falta de ração:</a:t>
            </a:r>
            <a:endParaRPr lang="en-US" sz="785" dirty="0"/>
          </a:p>
        </p:txBody>
      </p:sp>
      <p:sp>
        <p:nvSpPr>
          <p:cNvPr id="11" name="Text 7"/>
          <p:cNvSpPr/>
          <p:nvPr/>
        </p:nvSpPr>
        <p:spPr>
          <a:xfrm>
            <a:off x="1410891" y="2474221"/>
            <a:ext cx="1688157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Atrasos causando jejum das aves</a:t>
            </a:r>
            <a:endParaRPr lang="en-US" sz="785" dirty="0"/>
          </a:p>
        </p:txBody>
      </p:sp>
      <p:sp>
        <p:nvSpPr>
          <p:cNvPr id="12" name="Text 8"/>
          <p:cNvSpPr/>
          <p:nvPr/>
        </p:nvSpPr>
        <p:spPr>
          <a:xfrm>
            <a:off x="628650" y="2731396"/>
            <a:ext cx="81921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Sobra de ração:</a:t>
            </a:r>
            <a:endParaRPr lang="en-US" sz="785" dirty="0"/>
          </a:p>
        </p:txBody>
      </p:sp>
      <p:sp>
        <p:nvSpPr>
          <p:cNvPr id="13" name="Text 9"/>
          <p:cNvSpPr/>
          <p:nvPr/>
        </p:nvSpPr>
        <p:spPr>
          <a:xfrm>
            <a:off x="1447865" y="2731396"/>
            <a:ext cx="1716230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Volumes maiores que o solicitado</a:t>
            </a:r>
            <a:endParaRPr lang="en-US" sz="785" dirty="0"/>
          </a:p>
        </p:txBody>
      </p:sp>
      <p:sp>
        <p:nvSpPr>
          <p:cNvPr id="14" name="Text 10"/>
          <p:cNvSpPr/>
          <p:nvPr/>
        </p:nvSpPr>
        <p:spPr>
          <a:xfrm>
            <a:off x="628650" y="2988571"/>
            <a:ext cx="865510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Erro na entrega:</a:t>
            </a:r>
            <a:endParaRPr lang="en-US" sz="785" dirty="0"/>
          </a:p>
        </p:txBody>
      </p:sp>
      <p:sp>
        <p:nvSpPr>
          <p:cNvPr id="15" name="Text 11"/>
          <p:cNvSpPr/>
          <p:nvPr/>
        </p:nvSpPr>
        <p:spPr>
          <a:xfrm>
            <a:off x="1494160" y="2988571"/>
            <a:ext cx="119479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Tipo de ração incorreto</a:t>
            </a:r>
            <a:endParaRPr lang="en-US" sz="785" dirty="0"/>
          </a:p>
        </p:txBody>
      </p:sp>
      <p:sp>
        <p:nvSpPr>
          <p:cNvPr id="16" name="Text 12"/>
          <p:cNvSpPr/>
          <p:nvPr/>
        </p:nvSpPr>
        <p:spPr>
          <a:xfrm>
            <a:off x="628650" y="3245746"/>
            <a:ext cx="1051638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Comunicação falha:</a:t>
            </a:r>
            <a:endParaRPr lang="en-US" sz="785" dirty="0"/>
          </a:p>
        </p:txBody>
      </p:sp>
      <p:sp>
        <p:nvSpPr>
          <p:cNvPr id="17" name="Text 13"/>
          <p:cNvSpPr/>
          <p:nvPr/>
        </p:nvSpPr>
        <p:spPr>
          <a:xfrm>
            <a:off x="1680288" y="3245746"/>
            <a:ext cx="1518410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Falta de informações precisas</a:t>
            </a:r>
            <a:endParaRPr lang="en-US" sz="785" dirty="0"/>
          </a:p>
        </p:txBody>
      </p:sp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186" y="1075134"/>
            <a:ext cx="157163" cy="157163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4579786" y="1057275"/>
            <a:ext cx="193408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Impactos Diretos na Produção </a:t>
            </a:r>
            <a:endParaRPr lang="en-US" sz="942" dirty="0"/>
          </a:p>
        </p:txBody>
      </p:sp>
      <p:sp>
        <p:nvSpPr>
          <p:cNvPr id="20" name="Shape 15"/>
          <p:cNvSpPr/>
          <p:nvPr/>
        </p:nvSpPr>
        <p:spPr>
          <a:xfrm>
            <a:off x="4351186" y="1357313"/>
            <a:ext cx="4364189" cy="721519"/>
          </a:xfrm>
          <a:prstGeom prst="rect">
            <a:avLst/>
          </a:prstGeom>
          <a:solidFill>
            <a:srgbClr val="F0F4F8"/>
          </a:solidFill>
          <a:ln/>
        </p:spPr>
      </p:sp>
      <p:sp>
        <p:nvSpPr>
          <p:cNvPr id="21" name="Shape 16"/>
          <p:cNvSpPr/>
          <p:nvPr/>
        </p:nvSpPr>
        <p:spPr>
          <a:xfrm>
            <a:off x="4351186" y="1357313"/>
            <a:ext cx="28575" cy="721519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22" name="Text 17"/>
          <p:cNvSpPr/>
          <p:nvPr/>
        </p:nvSpPr>
        <p:spPr>
          <a:xfrm>
            <a:off x="4458342" y="1471613"/>
            <a:ext cx="122668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Prejuízos Zootécnicos</a:t>
            </a:r>
            <a:endParaRPr lang="en-US" sz="837" dirty="0"/>
          </a:p>
        </p:txBody>
      </p:sp>
      <p:sp>
        <p:nvSpPr>
          <p:cNvPr id="23" name="Text 18"/>
          <p:cNvSpPr/>
          <p:nvPr/>
        </p:nvSpPr>
        <p:spPr>
          <a:xfrm>
            <a:off x="4458342" y="1671638"/>
            <a:ext cx="414987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Redução no ganho de peso, piora na conversão alimentar e desempenho geral dos lotes</a:t>
            </a:r>
            <a:endParaRPr lang="en-US" sz="732" dirty="0"/>
          </a:p>
        </p:txBody>
      </p:sp>
      <p:sp>
        <p:nvSpPr>
          <p:cNvPr id="24" name="Shape 19"/>
          <p:cNvSpPr/>
          <p:nvPr/>
        </p:nvSpPr>
        <p:spPr>
          <a:xfrm>
            <a:off x="4351186" y="2000250"/>
            <a:ext cx="4364189" cy="721519"/>
          </a:xfrm>
          <a:prstGeom prst="rect">
            <a:avLst/>
          </a:prstGeom>
          <a:solidFill>
            <a:srgbClr val="F0F4F8"/>
          </a:solidFill>
          <a:ln/>
        </p:spPr>
      </p:sp>
      <p:sp>
        <p:nvSpPr>
          <p:cNvPr id="25" name="Shape 20"/>
          <p:cNvSpPr/>
          <p:nvPr/>
        </p:nvSpPr>
        <p:spPr>
          <a:xfrm>
            <a:off x="4351186" y="2000250"/>
            <a:ext cx="28575" cy="721519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26" name="Text 21"/>
          <p:cNvSpPr/>
          <p:nvPr/>
        </p:nvSpPr>
        <p:spPr>
          <a:xfrm>
            <a:off x="4458342" y="2114550"/>
            <a:ext cx="120963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Problemas Sanitários</a:t>
            </a:r>
            <a:endParaRPr lang="en-US" sz="837" dirty="0"/>
          </a:p>
        </p:txBody>
      </p:sp>
      <p:sp>
        <p:nvSpPr>
          <p:cNvPr id="27" name="Text 22"/>
          <p:cNvSpPr/>
          <p:nvPr/>
        </p:nvSpPr>
        <p:spPr>
          <a:xfrm>
            <a:off x="4458342" y="2314575"/>
            <a:ext cx="4149877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Aumento de dermatose, problemas intestinais e outras enfermidades relacionadas à nutrição inadequada</a:t>
            </a:r>
            <a:endParaRPr lang="en-US" sz="732" dirty="0"/>
          </a:p>
        </p:txBody>
      </p:sp>
      <p:sp>
        <p:nvSpPr>
          <p:cNvPr id="28" name="Shape 23"/>
          <p:cNvSpPr/>
          <p:nvPr/>
        </p:nvSpPr>
        <p:spPr>
          <a:xfrm>
            <a:off x="4351186" y="2793206"/>
            <a:ext cx="4364189" cy="721519"/>
          </a:xfrm>
          <a:prstGeom prst="rect">
            <a:avLst/>
          </a:prstGeom>
          <a:solidFill>
            <a:srgbClr val="F0F4F8"/>
          </a:solidFill>
          <a:ln/>
        </p:spPr>
      </p:sp>
      <p:sp>
        <p:nvSpPr>
          <p:cNvPr id="29" name="Shape 24"/>
          <p:cNvSpPr/>
          <p:nvPr/>
        </p:nvSpPr>
        <p:spPr>
          <a:xfrm>
            <a:off x="4351186" y="2793206"/>
            <a:ext cx="28575" cy="721519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30" name="Text 25"/>
          <p:cNvSpPr/>
          <p:nvPr/>
        </p:nvSpPr>
        <p:spPr>
          <a:xfrm>
            <a:off x="4458342" y="2907506"/>
            <a:ext cx="97763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Estresse e Custos</a:t>
            </a:r>
            <a:endParaRPr lang="en-US" sz="837" dirty="0"/>
          </a:p>
        </p:txBody>
      </p:sp>
      <p:sp>
        <p:nvSpPr>
          <p:cNvPr id="31" name="Text 26"/>
          <p:cNvSpPr/>
          <p:nvPr/>
        </p:nvSpPr>
        <p:spPr>
          <a:xfrm>
            <a:off x="4458342" y="3107531"/>
            <a:ext cx="4149877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Estresse para os animais e para o produtor, além de custos adicionais com desperdício e retrabalho</a:t>
            </a:r>
            <a:endParaRPr lang="en-US" sz="732" dirty="0"/>
          </a:p>
        </p:txBody>
      </p:sp>
      <p:pic>
        <p:nvPicPr>
          <p:cNvPr id="3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186" y="3746897"/>
            <a:ext cx="117872" cy="157163"/>
          </a:xfrm>
          <a:prstGeom prst="rect">
            <a:avLst/>
          </a:prstGeom>
        </p:spPr>
      </p:pic>
      <p:sp>
        <p:nvSpPr>
          <p:cNvPr id="33" name="Text 27"/>
          <p:cNvSpPr/>
          <p:nvPr/>
        </p:nvSpPr>
        <p:spPr>
          <a:xfrm>
            <a:off x="4540495" y="3729038"/>
            <a:ext cx="161674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Expectativas do Produtor </a:t>
            </a:r>
            <a:endParaRPr lang="en-US" sz="942" dirty="0"/>
          </a:p>
        </p:txBody>
      </p:sp>
      <p:sp>
        <p:nvSpPr>
          <p:cNvPr id="34" name="Text 28"/>
          <p:cNvSpPr/>
          <p:nvPr/>
        </p:nvSpPr>
        <p:spPr>
          <a:xfrm>
            <a:off x="4351186" y="4029075"/>
            <a:ext cx="4364189" cy="171450"/>
          </a:xfrm>
          <a:prstGeom prst="rect">
            <a:avLst/>
          </a:prstGeom>
          <a:noFill/>
          <a:ln/>
        </p:spPr>
        <p:txBody>
          <a:bodyPr wrap="none" lIns="238125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Entregas pontuais e confiáveis</a:t>
            </a:r>
            <a:endParaRPr lang="en-US" sz="785" dirty="0"/>
          </a:p>
        </p:txBody>
      </p:sp>
      <p:sp>
        <p:nvSpPr>
          <p:cNvPr id="35" name="Text 29"/>
          <p:cNvSpPr/>
          <p:nvPr/>
        </p:nvSpPr>
        <p:spPr>
          <a:xfrm>
            <a:off x="4351186" y="4286250"/>
            <a:ext cx="4364189" cy="171450"/>
          </a:xfrm>
          <a:prstGeom prst="rect">
            <a:avLst/>
          </a:prstGeom>
          <a:noFill/>
          <a:ln/>
        </p:spPr>
        <p:txBody>
          <a:bodyPr wrap="none" lIns="238125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Volumes exatos conforme solicitado</a:t>
            </a:r>
            <a:endParaRPr lang="en-US" sz="785" dirty="0"/>
          </a:p>
        </p:txBody>
      </p:sp>
      <p:sp>
        <p:nvSpPr>
          <p:cNvPr id="36" name="Text 30"/>
          <p:cNvSpPr/>
          <p:nvPr/>
        </p:nvSpPr>
        <p:spPr>
          <a:xfrm>
            <a:off x="4351186" y="4543425"/>
            <a:ext cx="4364189" cy="171450"/>
          </a:xfrm>
          <a:prstGeom prst="rect">
            <a:avLst/>
          </a:prstGeom>
          <a:noFill/>
          <a:ln/>
        </p:spPr>
        <p:txBody>
          <a:bodyPr wrap="none" lIns="238125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Comunicação clara e responsiva</a:t>
            </a:r>
            <a:endParaRPr lang="en-US" sz="785" dirty="0"/>
          </a:p>
        </p:txBody>
      </p:sp>
      <p:sp>
        <p:nvSpPr>
          <p:cNvPr id="37" name="Text 31"/>
          <p:cNvSpPr/>
          <p:nvPr/>
        </p:nvSpPr>
        <p:spPr>
          <a:xfrm>
            <a:off x="4351186" y="4800600"/>
            <a:ext cx="4364189" cy="171450"/>
          </a:xfrm>
          <a:prstGeom prst="rect">
            <a:avLst/>
          </a:prstGeom>
          <a:noFill/>
          <a:ln/>
        </p:spPr>
        <p:txBody>
          <a:bodyPr wrap="none" lIns="238125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Canal direto com a fábrica</a:t>
            </a:r>
            <a:endParaRPr lang="en-US" sz="78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771525"/>
          </a:xfrm>
          <a:prstGeom prst="rect">
            <a:avLst/>
          </a:prstGeom>
          <a:solidFill>
            <a:srgbClr val="2E5FA3"/>
          </a:solidFill>
          <a:ln/>
        </p:spPr>
      </p:sp>
      <p:sp>
        <p:nvSpPr>
          <p:cNvPr id="4" name="Text 1"/>
          <p:cNvSpPr/>
          <p:nvPr/>
        </p:nvSpPr>
        <p:spPr>
          <a:xfrm>
            <a:off x="428625" y="214313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Perspectiva de Veterinários e Extensionistas: Preocupação Técnica</a:t>
            </a:r>
            <a:endParaRPr lang="en-US" sz="1800" dirty="0"/>
          </a:p>
        </p:txBody>
      </p:sp>
      <p:sp>
        <p:nvSpPr>
          <p:cNvPr id="5" name="Shape 2"/>
          <p:cNvSpPr/>
          <p:nvPr/>
        </p:nvSpPr>
        <p:spPr>
          <a:xfrm>
            <a:off x="428625" y="1057275"/>
            <a:ext cx="8286750" cy="714375"/>
          </a:xfrm>
          <a:prstGeom prst="rect">
            <a:avLst/>
          </a:prstGeom>
          <a:solidFill>
            <a:srgbClr val="2980B9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275159"/>
            <a:ext cx="321469" cy="2857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107281" y="1209080"/>
            <a:ext cx="739378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spc="1" kern="0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Sentimento Predominante</a:t>
            </a:r>
            <a:endParaRPr lang="en-US" sz="680" dirty="0"/>
          </a:p>
        </p:txBody>
      </p:sp>
      <p:sp>
        <p:nvSpPr>
          <p:cNvPr id="8" name="Text 4"/>
          <p:cNvSpPr/>
          <p:nvPr/>
        </p:nvSpPr>
        <p:spPr>
          <a:xfrm>
            <a:off x="1107281" y="1384102"/>
            <a:ext cx="739378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Preocupação Técnica e com o Bem-estar Animal</a:t>
            </a:r>
            <a:endParaRPr lang="en-US" sz="1238" dirty="0"/>
          </a:p>
        </p:txBody>
      </p:sp>
      <p:sp>
        <p:nvSpPr>
          <p:cNvPr id="9" name="Shape 5"/>
          <p:cNvSpPr/>
          <p:nvPr/>
        </p:nvSpPr>
        <p:spPr>
          <a:xfrm>
            <a:off x="428625" y="1950244"/>
            <a:ext cx="4036219" cy="2240905"/>
          </a:xfrm>
          <a:prstGeom prst="rect">
            <a:avLst/>
          </a:prstGeom>
          <a:solidFill>
            <a:srgbClr val="F0F4F8"/>
          </a:solidFill>
          <a:ln w="397">
            <a:solidFill>
              <a:srgbClr val="E74C3C"/>
            </a:solidFill>
            <a:prstDash val="solid"/>
          </a:ln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9" y="2148483"/>
            <a:ext cx="142875" cy="14287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821531" y="2128838"/>
            <a:ext cx="1902079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Principais Problemas Relatados </a:t>
            </a:r>
            <a:endParaRPr lang="en-US" sz="889" dirty="0"/>
          </a:p>
        </p:txBody>
      </p:sp>
      <p:sp>
        <p:nvSpPr>
          <p:cNvPr id="12" name="Text 7"/>
          <p:cNvSpPr/>
          <p:nvPr/>
        </p:nvSpPr>
        <p:spPr>
          <a:xfrm>
            <a:off x="778669" y="2428875"/>
            <a:ext cx="127086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Impacto no desempenho:</a:t>
            </a:r>
            <a:endParaRPr lang="en-US" sz="732" dirty="0"/>
          </a:p>
        </p:txBody>
      </p:sp>
      <p:sp>
        <p:nvSpPr>
          <p:cNvPr id="13" name="Text 8"/>
          <p:cNvSpPr/>
          <p:nvPr/>
        </p:nvSpPr>
        <p:spPr>
          <a:xfrm>
            <a:off x="778669" y="2428875"/>
            <a:ext cx="3159714" cy="29574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Corroboram efeitos negativos da falta e excesso de ração</a:t>
            </a:r>
            <a:endParaRPr lang="en-US" sz="732" dirty="0"/>
          </a:p>
        </p:txBody>
      </p:sp>
      <p:sp>
        <p:nvSpPr>
          <p:cNvPr id="14" name="Text 9"/>
          <p:cNvSpPr/>
          <p:nvPr/>
        </p:nvSpPr>
        <p:spPr>
          <a:xfrm>
            <a:off x="778669" y="2820330"/>
            <a:ext cx="98394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Dificuldade técnica:</a:t>
            </a:r>
            <a:endParaRPr lang="en-US" sz="732" dirty="0"/>
          </a:p>
        </p:txBody>
      </p:sp>
      <p:sp>
        <p:nvSpPr>
          <p:cNvPr id="15" name="Text 10"/>
          <p:cNvSpPr/>
          <p:nvPr/>
        </p:nvSpPr>
        <p:spPr>
          <a:xfrm>
            <a:off x="778669" y="2820330"/>
            <a:ext cx="3124721" cy="29574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Falhas logísticas interferem no planejamento alimentar e sanitário</a:t>
            </a:r>
            <a:endParaRPr lang="en-US" sz="732" dirty="0"/>
          </a:p>
        </p:txBody>
      </p:sp>
      <p:sp>
        <p:nvSpPr>
          <p:cNvPr id="16" name="Text 11"/>
          <p:cNvSpPr/>
          <p:nvPr/>
        </p:nvSpPr>
        <p:spPr>
          <a:xfrm>
            <a:off x="778669" y="3211785"/>
            <a:ext cx="100712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Desgaste relacional:</a:t>
            </a:r>
            <a:endParaRPr lang="en-US" sz="732" dirty="0"/>
          </a:p>
        </p:txBody>
      </p:sp>
      <p:sp>
        <p:nvSpPr>
          <p:cNvPr id="17" name="Text 12"/>
          <p:cNvSpPr/>
          <p:nvPr/>
        </p:nvSpPr>
        <p:spPr>
          <a:xfrm>
            <a:off x="778669" y="3211785"/>
            <a:ext cx="3119614" cy="29574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Atuam como intermediários na resolução de problemas</a:t>
            </a:r>
            <a:endParaRPr lang="en-US" sz="732" dirty="0"/>
          </a:p>
        </p:txBody>
      </p:sp>
      <p:sp>
        <p:nvSpPr>
          <p:cNvPr id="18" name="Text 13"/>
          <p:cNvSpPr/>
          <p:nvPr/>
        </p:nvSpPr>
        <p:spPr>
          <a:xfrm>
            <a:off x="778669" y="3603241"/>
            <a:ext cx="69749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Desconfiança:</a:t>
            </a:r>
            <a:endParaRPr lang="en-US" sz="732" dirty="0"/>
          </a:p>
        </p:txBody>
      </p:sp>
      <p:sp>
        <p:nvSpPr>
          <p:cNvPr id="19" name="Text 14"/>
          <p:cNvSpPr/>
          <p:nvPr/>
        </p:nvSpPr>
        <p:spPr>
          <a:xfrm>
            <a:off x="778669" y="3603241"/>
            <a:ext cx="3058892" cy="29574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Atritos com produtores pelo não cumprimento de expectativas</a:t>
            </a:r>
            <a:endParaRPr lang="en-US" sz="732" dirty="0"/>
          </a:p>
        </p:txBody>
      </p:sp>
      <p:sp>
        <p:nvSpPr>
          <p:cNvPr id="20" name="Shape 15"/>
          <p:cNvSpPr/>
          <p:nvPr/>
        </p:nvSpPr>
        <p:spPr>
          <a:xfrm>
            <a:off x="4679156" y="1950244"/>
            <a:ext cx="4036219" cy="2212330"/>
          </a:xfrm>
          <a:prstGeom prst="rect">
            <a:avLst/>
          </a:prstGeom>
          <a:solidFill>
            <a:srgbClr val="F0F4F8"/>
          </a:solidFill>
          <a:ln w="397">
            <a:solidFill>
              <a:srgbClr val="E74C3C"/>
            </a:solidFill>
            <a:prstDash val="solid"/>
          </a:ln>
        </p:spPr>
      </p:sp>
      <p:pic>
        <p:nvPicPr>
          <p:cNvPr id="2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2148483"/>
            <a:ext cx="107156" cy="142875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5036344" y="2128838"/>
            <a:ext cx="1371349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Sugestões de Melhoria </a:t>
            </a:r>
            <a:endParaRPr lang="en-US" sz="889" dirty="0"/>
          </a:p>
        </p:txBody>
      </p:sp>
      <p:sp>
        <p:nvSpPr>
          <p:cNvPr id="23" name="Text 17"/>
          <p:cNvSpPr/>
          <p:nvPr/>
        </p:nvSpPr>
        <p:spPr>
          <a:xfrm>
            <a:off x="4857750" y="2418159"/>
            <a:ext cx="3679031" cy="160009"/>
          </a:xfrm>
          <a:prstGeom prst="rect">
            <a:avLst/>
          </a:prstGeom>
          <a:noFill/>
          <a:ln/>
        </p:spPr>
        <p:txBody>
          <a:bodyPr wrap="none" lIns="204089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Melhorar comunicação entre fábrica, logística e campo</a:t>
            </a:r>
            <a:endParaRPr lang="en-US" sz="732" dirty="0"/>
          </a:p>
        </p:txBody>
      </p:sp>
      <p:sp>
        <p:nvSpPr>
          <p:cNvPr id="24" name="Text 18"/>
          <p:cNvSpPr/>
          <p:nvPr/>
        </p:nvSpPr>
        <p:spPr>
          <a:xfrm>
            <a:off x="4857750" y="2649606"/>
            <a:ext cx="3679031" cy="160009"/>
          </a:xfrm>
          <a:prstGeom prst="rect">
            <a:avLst/>
          </a:prstGeom>
          <a:noFill/>
          <a:ln/>
        </p:spPr>
        <p:txBody>
          <a:bodyPr wrap="none" lIns="204089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Implementar sistema de rastreamento de pedidos</a:t>
            </a:r>
            <a:endParaRPr lang="en-US" sz="732" dirty="0"/>
          </a:p>
        </p:txBody>
      </p:sp>
      <p:sp>
        <p:nvSpPr>
          <p:cNvPr id="25" name="Text 19"/>
          <p:cNvSpPr/>
          <p:nvPr/>
        </p:nvSpPr>
        <p:spPr>
          <a:xfrm>
            <a:off x="4857750" y="2881052"/>
            <a:ext cx="3679031" cy="160009"/>
          </a:xfrm>
          <a:prstGeom prst="rect">
            <a:avLst/>
          </a:prstGeom>
          <a:noFill/>
          <a:ln/>
        </p:spPr>
        <p:txBody>
          <a:bodyPr wrap="none" lIns="204089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Maior rigor no cumprimento das quantidades solicitadas</a:t>
            </a:r>
            <a:endParaRPr lang="en-US" sz="732" dirty="0"/>
          </a:p>
        </p:txBody>
      </p:sp>
      <p:sp>
        <p:nvSpPr>
          <p:cNvPr id="26" name="Text 20"/>
          <p:cNvSpPr/>
          <p:nvPr/>
        </p:nvSpPr>
        <p:spPr>
          <a:xfrm>
            <a:off x="4857750" y="3112498"/>
            <a:ext cx="3679031" cy="160009"/>
          </a:xfrm>
          <a:prstGeom prst="rect">
            <a:avLst/>
          </a:prstGeom>
          <a:noFill/>
          <a:ln/>
        </p:spPr>
        <p:txBody>
          <a:bodyPr wrap="none" lIns="204089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Criar protocolos de resposta rápida a problemas</a:t>
            </a:r>
            <a:endParaRPr lang="en-US" sz="73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97153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771525"/>
          </a:xfrm>
          <a:prstGeom prst="rect">
            <a:avLst/>
          </a:prstGeom>
          <a:solidFill>
            <a:srgbClr val="2E5FA3"/>
          </a:solidFill>
          <a:ln/>
        </p:spPr>
      </p:sp>
      <p:sp>
        <p:nvSpPr>
          <p:cNvPr id="4" name="Text 1"/>
          <p:cNvSpPr/>
          <p:nvPr/>
        </p:nvSpPr>
        <p:spPr>
          <a:xfrm>
            <a:off x="428625" y="214313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Perspectiva dos Motoristas: Pressão e Sobrecarga</a:t>
            </a:r>
            <a:endParaRPr lang="en-US" sz="1800" dirty="0"/>
          </a:p>
        </p:txBody>
      </p:sp>
      <p:sp>
        <p:nvSpPr>
          <p:cNvPr id="5" name="Shape 2"/>
          <p:cNvSpPr/>
          <p:nvPr/>
        </p:nvSpPr>
        <p:spPr>
          <a:xfrm>
            <a:off x="428625" y="1021556"/>
            <a:ext cx="8286750" cy="671513"/>
          </a:xfrm>
          <a:prstGeom prst="rect">
            <a:avLst/>
          </a:prstGeom>
          <a:solidFill>
            <a:srgbClr val="C0392B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230511"/>
            <a:ext cx="321469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143000" y="1182291"/>
            <a:ext cx="735806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spc="1" kern="0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Sentimento Predominante</a:t>
            </a:r>
            <a:endParaRPr lang="en-US" sz="628" dirty="0"/>
          </a:p>
        </p:txBody>
      </p:sp>
      <p:sp>
        <p:nvSpPr>
          <p:cNvPr id="8" name="Text 4"/>
          <p:cNvSpPr/>
          <p:nvPr/>
        </p:nvSpPr>
        <p:spPr>
          <a:xfrm>
            <a:off x="1143000" y="1346597"/>
            <a:ext cx="7358063" cy="1857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Pressão e Sobrecarga</a:t>
            </a:r>
            <a:endParaRPr lang="en-US" sz="1046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889522"/>
            <a:ext cx="157163" cy="15716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57225" y="1871663"/>
            <a:ext cx="201395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Principais Problemas Relatados </a:t>
            </a:r>
            <a:endParaRPr lang="en-US" sz="942" dirty="0"/>
          </a:p>
        </p:txBody>
      </p:sp>
      <p:sp>
        <p:nvSpPr>
          <p:cNvPr id="11" name="Shape 6"/>
          <p:cNvSpPr/>
          <p:nvPr/>
        </p:nvSpPr>
        <p:spPr>
          <a:xfrm>
            <a:off x="428625" y="2171700"/>
            <a:ext cx="4071938" cy="803672"/>
          </a:xfrm>
          <a:prstGeom prst="rect">
            <a:avLst/>
          </a:prstGeom>
          <a:solidFill>
            <a:srgbClr val="F0F4F8"/>
          </a:solidFill>
          <a:ln/>
        </p:spPr>
      </p:sp>
      <p:sp>
        <p:nvSpPr>
          <p:cNvPr id="12" name="Shape 7"/>
          <p:cNvSpPr/>
          <p:nvPr/>
        </p:nvSpPr>
        <p:spPr>
          <a:xfrm>
            <a:off x="428625" y="2171700"/>
            <a:ext cx="28575" cy="803672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13" name="Text 8"/>
          <p:cNvSpPr/>
          <p:nvPr/>
        </p:nvSpPr>
        <p:spPr>
          <a:xfrm>
            <a:off x="571500" y="2314575"/>
            <a:ext cx="3786188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Falta de Planejamento de Rotas</a:t>
            </a:r>
            <a:endParaRPr lang="en-US" sz="785" dirty="0"/>
          </a:p>
        </p:txBody>
      </p:sp>
      <p:sp>
        <p:nvSpPr>
          <p:cNvPr id="14" name="Text 9"/>
          <p:cNvSpPr/>
          <p:nvPr/>
        </p:nvSpPr>
        <p:spPr>
          <a:xfrm>
            <a:off x="571500" y="2532459"/>
            <a:ext cx="378618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Rotas mal otimizadas resultando em longos deslocamentos e atrasos nas entregas</a:t>
            </a:r>
            <a:endParaRPr lang="en-US" sz="732" dirty="0"/>
          </a:p>
        </p:txBody>
      </p:sp>
      <p:sp>
        <p:nvSpPr>
          <p:cNvPr id="15" name="Shape 10"/>
          <p:cNvSpPr/>
          <p:nvPr/>
        </p:nvSpPr>
        <p:spPr>
          <a:xfrm>
            <a:off x="4643438" y="2171700"/>
            <a:ext cx="4071938" cy="803672"/>
          </a:xfrm>
          <a:prstGeom prst="rect">
            <a:avLst/>
          </a:prstGeom>
          <a:solidFill>
            <a:srgbClr val="F0F4F8"/>
          </a:solidFill>
          <a:ln/>
        </p:spPr>
      </p:sp>
      <p:sp>
        <p:nvSpPr>
          <p:cNvPr id="16" name="Shape 11"/>
          <p:cNvSpPr/>
          <p:nvPr/>
        </p:nvSpPr>
        <p:spPr>
          <a:xfrm>
            <a:off x="4643438" y="2171700"/>
            <a:ext cx="28575" cy="803672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17" name="Text 12"/>
          <p:cNvSpPr/>
          <p:nvPr/>
        </p:nvSpPr>
        <p:spPr>
          <a:xfrm>
            <a:off x="4786313" y="2314575"/>
            <a:ext cx="3786188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Jornadas de Trabalho Extensas</a:t>
            </a:r>
            <a:endParaRPr lang="en-US" sz="785" dirty="0"/>
          </a:p>
        </p:txBody>
      </p:sp>
      <p:sp>
        <p:nvSpPr>
          <p:cNvPr id="18" name="Text 13"/>
          <p:cNvSpPr/>
          <p:nvPr/>
        </p:nvSpPr>
        <p:spPr>
          <a:xfrm>
            <a:off x="4786313" y="2532459"/>
            <a:ext cx="378618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Necessidade de realizar entregas fora do horário comercial para cumprir demanda</a:t>
            </a:r>
            <a:endParaRPr lang="en-US" sz="732" dirty="0"/>
          </a:p>
        </p:txBody>
      </p:sp>
      <p:sp>
        <p:nvSpPr>
          <p:cNvPr id="19" name="Shape 14"/>
          <p:cNvSpPr/>
          <p:nvPr/>
        </p:nvSpPr>
        <p:spPr>
          <a:xfrm>
            <a:off x="428625" y="3118247"/>
            <a:ext cx="4071938" cy="653653"/>
          </a:xfrm>
          <a:prstGeom prst="rect">
            <a:avLst/>
          </a:prstGeom>
          <a:solidFill>
            <a:srgbClr val="F0F4F8"/>
          </a:solidFill>
          <a:ln/>
        </p:spPr>
      </p:sp>
      <p:sp>
        <p:nvSpPr>
          <p:cNvPr id="20" name="Shape 15"/>
          <p:cNvSpPr/>
          <p:nvPr/>
        </p:nvSpPr>
        <p:spPr>
          <a:xfrm>
            <a:off x="428625" y="3118247"/>
            <a:ext cx="28575" cy="653653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21" name="Text 16"/>
          <p:cNvSpPr/>
          <p:nvPr/>
        </p:nvSpPr>
        <p:spPr>
          <a:xfrm>
            <a:off x="571500" y="3261122"/>
            <a:ext cx="3786188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Comunicação Inadequada</a:t>
            </a:r>
            <a:endParaRPr lang="en-US" sz="785" dirty="0"/>
          </a:p>
        </p:txBody>
      </p:sp>
      <p:sp>
        <p:nvSpPr>
          <p:cNvPr id="22" name="Text 17"/>
          <p:cNvSpPr/>
          <p:nvPr/>
        </p:nvSpPr>
        <p:spPr>
          <a:xfrm>
            <a:off x="571500" y="3479006"/>
            <a:ext cx="3786188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Falta de informações claras sobre locais de entrega e condições de acesso</a:t>
            </a:r>
            <a:endParaRPr lang="en-US" sz="732" dirty="0"/>
          </a:p>
        </p:txBody>
      </p:sp>
      <p:sp>
        <p:nvSpPr>
          <p:cNvPr id="23" name="Shape 18"/>
          <p:cNvSpPr/>
          <p:nvPr/>
        </p:nvSpPr>
        <p:spPr>
          <a:xfrm>
            <a:off x="4643438" y="3118247"/>
            <a:ext cx="4071938" cy="653653"/>
          </a:xfrm>
          <a:prstGeom prst="rect">
            <a:avLst/>
          </a:prstGeom>
          <a:solidFill>
            <a:srgbClr val="F0F4F8"/>
          </a:solidFill>
          <a:ln/>
        </p:spPr>
      </p:sp>
      <p:sp>
        <p:nvSpPr>
          <p:cNvPr id="24" name="Shape 19"/>
          <p:cNvSpPr/>
          <p:nvPr/>
        </p:nvSpPr>
        <p:spPr>
          <a:xfrm>
            <a:off x="4643438" y="3118247"/>
            <a:ext cx="28575" cy="653653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25" name="Text 20"/>
          <p:cNvSpPr/>
          <p:nvPr/>
        </p:nvSpPr>
        <p:spPr>
          <a:xfrm>
            <a:off x="4786313" y="3261122"/>
            <a:ext cx="3786188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Pressão de Múltiplas Partes</a:t>
            </a:r>
            <a:endParaRPr lang="en-US" sz="785" dirty="0"/>
          </a:p>
        </p:txBody>
      </p:sp>
      <p:sp>
        <p:nvSpPr>
          <p:cNvPr id="26" name="Text 21"/>
          <p:cNvSpPr/>
          <p:nvPr/>
        </p:nvSpPr>
        <p:spPr>
          <a:xfrm>
            <a:off x="4786313" y="3479006"/>
            <a:ext cx="3786188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Pressão simultânea de produtores, expedição e empresa para cumprir prazos</a:t>
            </a:r>
            <a:endParaRPr lang="en-US" sz="732" dirty="0"/>
          </a:p>
        </p:txBody>
      </p:sp>
      <p:pic>
        <p:nvPicPr>
          <p:cNvPr id="2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4111228"/>
            <a:ext cx="117872" cy="157163"/>
          </a:xfrm>
          <a:prstGeom prst="rect">
            <a:avLst/>
          </a:prstGeom>
        </p:spPr>
      </p:pic>
      <p:sp>
        <p:nvSpPr>
          <p:cNvPr id="28" name="Text 22"/>
          <p:cNvSpPr/>
          <p:nvPr/>
        </p:nvSpPr>
        <p:spPr>
          <a:xfrm>
            <a:off x="617934" y="4093369"/>
            <a:ext cx="145202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Sugestões de Melhoria </a:t>
            </a:r>
            <a:endParaRPr lang="en-US" sz="942" dirty="0"/>
          </a:p>
        </p:txBody>
      </p:sp>
      <p:sp>
        <p:nvSpPr>
          <p:cNvPr id="29" name="Shape 23"/>
          <p:cNvSpPr/>
          <p:nvPr/>
        </p:nvSpPr>
        <p:spPr>
          <a:xfrm>
            <a:off x="428625" y="4393406"/>
            <a:ext cx="2690794" cy="1153716"/>
          </a:xfrm>
          <a:prstGeom prst="rect">
            <a:avLst/>
          </a:prstGeom>
          <a:solidFill>
            <a:srgbClr val="E0F5F0"/>
          </a:solidFill>
          <a:ln/>
        </p:spPr>
      </p:sp>
      <p:sp>
        <p:nvSpPr>
          <p:cNvPr id="30" name="Shape 24"/>
          <p:cNvSpPr/>
          <p:nvPr/>
        </p:nvSpPr>
        <p:spPr>
          <a:xfrm>
            <a:off x="428625" y="4393406"/>
            <a:ext cx="28575" cy="1153716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3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1508" y="4588073"/>
            <a:ext cx="225028" cy="200025"/>
          </a:xfrm>
          <a:prstGeom prst="rect">
            <a:avLst/>
          </a:prstGeom>
        </p:spPr>
      </p:pic>
      <p:sp>
        <p:nvSpPr>
          <p:cNvPr id="32" name="Text 25"/>
          <p:cNvSpPr/>
          <p:nvPr/>
        </p:nvSpPr>
        <p:spPr>
          <a:xfrm>
            <a:off x="571500" y="4907756"/>
            <a:ext cx="2405044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5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Otimização de Rotas</a:t>
            </a:r>
            <a:endParaRPr lang="en-US" sz="785" dirty="0"/>
          </a:p>
        </p:txBody>
      </p:sp>
      <p:sp>
        <p:nvSpPr>
          <p:cNvPr id="33" name="Text 26"/>
          <p:cNvSpPr/>
          <p:nvPr/>
        </p:nvSpPr>
        <p:spPr>
          <a:xfrm>
            <a:off x="571500" y="5125641"/>
            <a:ext cx="2405044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Implementar sistema de planejamento de rotas mais eficiente</a:t>
            </a:r>
            <a:endParaRPr lang="en-US" sz="680" dirty="0"/>
          </a:p>
        </p:txBody>
      </p:sp>
      <p:sp>
        <p:nvSpPr>
          <p:cNvPr id="34" name="Shape 27"/>
          <p:cNvSpPr/>
          <p:nvPr/>
        </p:nvSpPr>
        <p:spPr>
          <a:xfrm>
            <a:off x="3226575" y="4393406"/>
            <a:ext cx="2690822" cy="1153716"/>
          </a:xfrm>
          <a:prstGeom prst="rect">
            <a:avLst/>
          </a:prstGeom>
          <a:solidFill>
            <a:srgbClr val="E0F5F0"/>
          </a:solidFill>
          <a:ln/>
        </p:spPr>
      </p:sp>
      <p:sp>
        <p:nvSpPr>
          <p:cNvPr id="35" name="Shape 28"/>
          <p:cNvSpPr/>
          <p:nvPr/>
        </p:nvSpPr>
        <p:spPr>
          <a:xfrm>
            <a:off x="3226575" y="4393406"/>
            <a:ext cx="28575" cy="1153716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3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6956" y="4588073"/>
            <a:ext cx="250031" cy="200025"/>
          </a:xfrm>
          <a:prstGeom prst="rect">
            <a:avLst/>
          </a:prstGeom>
        </p:spPr>
      </p:pic>
      <p:sp>
        <p:nvSpPr>
          <p:cNvPr id="37" name="Text 29"/>
          <p:cNvSpPr/>
          <p:nvPr/>
        </p:nvSpPr>
        <p:spPr>
          <a:xfrm>
            <a:off x="3369450" y="4907756"/>
            <a:ext cx="2405072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5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Melhor Comunicação</a:t>
            </a:r>
            <a:endParaRPr lang="en-US" sz="785" dirty="0"/>
          </a:p>
        </p:txBody>
      </p:sp>
      <p:sp>
        <p:nvSpPr>
          <p:cNvPr id="38" name="Text 30"/>
          <p:cNvSpPr/>
          <p:nvPr/>
        </p:nvSpPr>
        <p:spPr>
          <a:xfrm>
            <a:off x="3369450" y="5125641"/>
            <a:ext cx="2405072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Informações claras com expedição e produtores sobre entregas</a:t>
            </a:r>
            <a:endParaRPr lang="en-US" sz="680" dirty="0"/>
          </a:p>
        </p:txBody>
      </p:sp>
      <p:sp>
        <p:nvSpPr>
          <p:cNvPr id="39" name="Shape 31"/>
          <p:cNvSpPr/>
          <p:nvPr/>
        </p:nvSpPr>
        <p:spPr>
          <a:xfrm>
            <a:off x="6024553" y="4393406"/>
            <a:ext cx="2690794" cy="1153716"/>
          </a:xfrm>
          <a:prstGeom prst="rect">
            <a:avLst/>
          </a:prstGeom>
          <a:solidFill>
            <a:srgbClr val="E0F5F0"/>
          </a:solidFill>
          <a:ln/>
        </p:spPr>
      </p:sp>
      <p:sp>
        <p:nvSpPr>
          <p:cNvPr id="40" name="Shape 32"/>
          <p:cNvSpPr/>
          <p:nvPr/>
        </p:nvSpPr>
        <p:spPr>
          <a:xfrm>
            <a:off x="6024553" y="4393406"/>
            <a:ext cx="28575" cy="1153716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41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9938" y="4588073"/>
            <a:ext cx="200025" cy="200025"/>
          </a:xfrm>
          <a:prstGeom prst="rect">
            <a:avLst/>
          </a:prstGeom>
        </p:spPr>
      </p:pic>
      <p:sp>
        <p:nvSpPr>
          <p:cNvPr id="42" name="Text 33"/>
          <p:cNvSpPr/>
          <p:nvPr/>
        </p:nvSpPr>
        <p:spPr>
          <a:xfrm>
            <a:off x="6167428" y="4907756"/>
            <a:ext cx="2405044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5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Manutenção Preventiva</a:t>
            </a:r>
            <a:endParaRPr lang="en-US" sz="785" dirty="0"/>
          </a:p>
        </p:txBody>
      </p:sp>
      <p:sp>
        <p:nvSpPr>
          <p:cNvPr id="43" name="Text 34"/>
          <p:cNvSpPr/>
          <p:nvPr/>
        </p:nvSpPr>
        <p:spPr>
          <a:xfrm>
            <a:off x="6167428" y="5125641"/>
            <a:ext cx="2405044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Programa de manutenção regular dos caminhões</a:t>
            </a:r>
            <a:endParaRPr lang="en-US" sz="68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807869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771525"/>
          </a:xfrm>
          <a:prstGeom prst="rect">
            <a:avLst/>
          </a:prstGeom>
          <a:solidFill>
            <a:srgbClr val="2E5FA3"/>
          </a:solidFill>
          <a:ln/>
        </p:spPr>
      </p:sp>
      <p:sp>
        <p:nvSpPr>
          <p:cNvPr id="4" name="Text 1"/>
          <p:cNvSpPr/>
          <p:nvPr/>
        </p:nvSpPr>
        <p:spPr>
          <a:xfrm>
            <a:off x="428625" y="214313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Perspectiva da Gestão: Consciência e Desafios Operacionais</a:t>
            </a:r>
            <a:endParaRPr lang="en-US" sz="1800" dirty="0"/>
          </a:p>
        </p:txBody>
      </p:sp>
      <p:sp>
        <p:nvSpPr>
          <p:cNvPr id="5" name="Shape 2"/>
          <p:cNvSpPr/>
          <p:nvPr/>
        </p:nvSpPr>
        <p:spPr>
          <a:xfrm>
            <a:off x="428625" y="1021556"/>
            <a:ext cx="8286750" cy="671513"/>
          </a:xfrm>
          <a:prstGeom prst="rect">
            <a:avLst/>
          </a:prstGeom>
          <a:solidFill>
            <a:srgbClr val="2980B9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230511"/>
            <a:ext cx="257175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143000" y="1182291"/>
            <a:ext cx="735806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spc="1" kern="0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Sentimento Predominante</a:t>
            </a:r>
            <a:endParaRPr lang="en-US" sz="628" dirty="0"/>
          </a:p>
        </p:txBody>
      </p:sp>
      <p:sp>
        <p:nvSpPr>
          <p:cNvPr id="8" name="Text 4"/>
          <p:cNvSpPr/>
          <p:nvPr/>
        </p:nvSpPr>
        <p:spPr>
          <a:xfrm>
            <a:off x="1143000" y="1346597"/>
            <a:ext cx="7358063" cy="1857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Consciência dos problemas, mas com dificuldade em implementar soluções eficazes</a:t>
            </a:r>
            <a:endParaRPr lang="en-US" sz="1046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889522"/>
            <a:ext cx="157163" cy="15716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57225" y="1871663"/>
            <a:ext cx="222240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Principais Problemas Identificados </a:t>
            </a:r>
            <a:endParaRPr lang="en-US" sz="942" dirty="0"/>
          </a:p>
        </p:txBody>
      </p:sp>
      <p:sp>
        <p:nvSpPr>
          <p:cNvPr id="11" name="Shape 6"/>
          <p:cNvSpPr/>
          <p:nvPr/>
        </p:nvSpPr>
        <p:spPr>
          <a:xfrm>
            <a:off x="428625" y="2171700"/>
            <a:ext cx="4071938" cy="803672"/>
          </a:xfrm>
          <a:prstGeom prst="rect">
            <a:avLst/>
          </a:prstGeom>
          <a:solidFill>
            <a:srgbClr val="F0F4F8"/>
          </a:solidFill>
          <a:ln/>
        </p:spPr>
      </p:sp>
      <p:sp>
        <p:nvSpPr>
          <p:cNvPr id="12" name="Shape 7"/>
          <p:cNvSpPr/>
          <p:nvPr/>
        </p:nvSpPr>
        <p:spPr>
          <a:xfrm>
            <a:off x="428625" y="2171700"/>
            <a:ext cx="28575" cy="803672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13" name="Text 8"/>
          <p:cNvSpPr/>
          <p:nvPr/>
        </p:nvSpPr>
        <p:spPr>
          <a:xfrm>
            <a:off x="571500" y="2314575"/>
            <a:ext cx="3786188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Falta de Visibilidade do Estoque</a:t>
            </a:r>
            <a:endParaRPr lang="en-US" sz="785" dirty="0"/>
          </a:p>
        </p:txBody>
      </p:sp>
      <p:sp>
        <p:nvSpPr>
          <p:cNvPr id="14" name="Text 9"/>
          <p:cNvSpPr/>
          <p:nvPr/>
        </p:nvSpPr>
        <p:spPr>
          <a:xfrm>
            <a:off x="571500" y="2532459"/>
            <a:ext cx="378618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Dificuldade em planejar produção e logística sem informações precisas sobre consumo nas granjas</a:t>
            </a:r>
            <a:endParaRPr lang="en-US" sz="732" dirty="0"/>
          </a:p>
        </p:txBody>
      </p:sp>
      <p:sp>
        <p:nvSpPr>
          <p:cNvPr id="15" name="Shape 10"/>
          <p:cNvSpPr/>
          <p:nvPr/>
        </p:nvSpPr>
        <p:spPr>
          <a:xfrm>
            <a:off x="4643438" y="2171700"/>
            <a:ext cx="4071938" cy="803672"/>
          </a:xfrm>
          <a:prstGeom prst="rect">
            <a:avLst/>
          </a:prstGeom>
          <a:solidFill>
            <a:srgbClr val="F0F4F8"/>
          </a:solidFill>
          <a:ln/>
        </p:spPr>
      </p:sp>
      <p:sp>
        <p:nvSpPr>
          <p:cNvPr id="16" name="Shape 11"/>
          <p:cNvSpPr/>
          <p:nvPr/>
        </p:nvSpPr>
        <p:spPr>
          <a:xfrm>
            <a:off x="4643438" y="2171700"/>
            <a:ext cx="28575" cy="803672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17" name="Text 12"/>
          <p:cNvSpPr/>
          <p:nvPr/>
        </p:nvSpPr>
        <p:spPr>
          <a:xfrm>
            <a:off x="4786313" y="2314575"/>
            <a:ext cx="3786188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Processos Manuais</a:t>
            </a:r>
            <a:endParaRPr lang="en-US" sz="785" dirty="0"/>
          </a:p>
        </p:txBody>
      </p:sp>
      <p:sp>
        <p:nvSpPr>
          <p:cNvPr id="18" name="Text 13"/>
          <p:cNvSpPr/>
          <p:nvPr/>
        </p:nvSpPr>
        <p:spPr>
          <a:xfrm>
            <a:off x="4786313" y="2532459"/>
            <a:ext cx="378618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Dependência de processos manuais aumenta probabilidade de erros na produção e expedição</a:t>
            </a:r>
            <a:endParaRPr lang="en-US" sz="732" dirty="0"/>
          </a:p>
        </p:txBody>
      </p:sp>
      <p:sp>
        <p:nvSpPr>
          <p:cNvPr id="19" name="Shape 14"/>
          <p:cNvSpPr/>
          <p:nvPr/>
        </p:nvSpPr>
        <p:spPr>
          <a:xfrm>
            <a:off x="428625" y="3118247"/>
            <a:ext cx="4071938" cy="803672"/>
          </a:xfrm>
          <a:prstGeom prst="rect">
            <a:avLst/>
          </a:prstGeom>
          <a:solidFill>
            <a:srgbClr val="F0F4F8"/>
          </a:solidFill>
          <a:ln/>
        </p:spPr>
      </p:sp>
      <p:sp>
        <p:nvSpPr>
          <p:cNvPr id="20" name="Shape 15"/>
          <p:cNvSpPr/>
          <p:nvPr/>
        </p:nvSpPr>
        <p:spPr>
          <a:xfrm>
            <a:off x="428625" y="3118247"/>
            <a:ext cx="28575" cy="803672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21" name="Text 16"/>
          <p:cNvSpPr/>
          <p:nvPr/>
        </p:nvSpPr>
        <p:spPr>
          <a:xfrm>
            <a:off x="571500" y="3261122"/>
            <a:ext cx="3786188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Comunicação Fragmentada</a:t>
            </a:r>
            <a:endParaRPr lang="en-US" sz="785" dirty="0"/>
          </a:p>
        </p:txBody>
      </p:sp>
      <p:sp>
        <p:nvSpPr>
          <p:cNvPr id="22" name="Text 17"/>
          <p:cNvSpPr/>
          <p:nvPr/>
        </p:nvSpPr>
        <p:spPr>
          <a:xfrm>
            <a:off x="571500" y="3479006"/>
            <a:ext cx="378618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Falta de integração entre PCP, expedição e logística gera desalinhamentos e atrasos</a:t>
            </a:r>
            <a:endParaRPr lang="en-US" sz="732" dirty="0"/>
          </a:p>
        </p:txBody>
      </p:sp>
      <p:sp>
        <p:nvSpPr>
          <p:cNvPr id="23" name="Shape 18"/>
          <p:cNvSpPr/>
          <p:nvPr/>
        </p:nvSpPr>
        <p:spPr>
          <a:xfrm>
            <a:off x="4643438" y="3118247"/>
            <a:ext cx="4071938" cy="803672"/>
          </a:xfrm>
          <a:prstGeom prst="rect">
            <a:avLst/>
          </a:prstGeom>
          <a:solidFill>
            <a:srgbClr val="F0F4F8"/>
          </a:solidFill>
          <a:ln/>
        </p:spPr>
      </p:sp>
      <p:sp>
        <p:nvSpPr>
          <p:cNvPr id="24" name="Shape 19"/>
          <p:cNvSpPr/>
          <p:nvPr/>
        </p:nvSpPr>
        <p:spPr>
          <a:xfrm>
            <a:off x="4643438" y="3118247"/>
            <a:ext cx="28575" cy="803672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25" name="Text 20"/>
          <p:cNvSpPr/>
          <p:nvPr/>
        </p:nvSpPr>
        <p:spPr>
          <a:xfrm>
            <a:off x="4786313" y="3261122"/>
            <a:ext cx="3786188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Capacidade Limitada</a:t>
            </a:r>
            <a:endParaRPr lang="en-US" sz="785" dirty="0"/>
          </a:p>
        </p:txBody>
      </p:sp>
      <p:sp>
        <p:nvSpPr>
          <p:cNvPr id="26" name="Text 21"/>
          <p:cNvSpPr/>
          <p:nvPr/>
        </p:nvSpPr>
        <p:spPr>
          <a:xfrm>
            <a:off x="4786313" y="3479006"/>
            <a:ext cx="378618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Restrições de produção e armazenamento impedem atender demanda com flexibilidade</a:t>
            </a:r>
            <a:endParaRPr lang="en-US" sz="732" dirty="0"/>
          </a:p>
        </p:txBody>
      </p:sp>
      <p:pic>
        <p:nvPicPr>
          <p:cNvPr id="2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4261247"/>
            <a:ext cx="117872" cy="157163"/>
          </a:xfrm>
          <a:prstGeom prst="rect">
            <a:avLst/>
          </a:prstGeom>
        </p:spPr>
      </p:pic>
      <p:sp>
        <p:nvSpPr>
          <p:cNvPr id="28" name="Text 22"/>
          <p:cNvSpPr/>
          <p:nvPr/>
        </p:nvSpPr>
        <p:spPr>
          <a:xfrm>
            <a:off x="617934" y="4243388"/>
            <a:ext cx="225915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Sugestões da Gestão para Melhoria </a:t>
            </a:r>
            <a:endParaRPr lang="en-US" sz="942" dirty="0"/>
          </a:p>
        </p:txBody>
      </p:sp>
      <p:sp>
        <p:nvSpPr>
          <p:cNvPr id="29" name="Shape 23"/>
          <p:cNvSpPr/>
          <p:nvPr/>
        </p:nvSpPr>
        <p:spPr>
          <a:xfrm>
            <a:off x="428625" y="4543425"/>
            <a:ext cx="2690794" cy="1014413"/>
          </a:xfrm>
          <a:prstGeom prst="rect">
            <a:avLst/>
          </a:prstGeom>
          <a:solidFill>
            <a:srgbClr val="D5F4E6"/>
          </a:solidFill>
          <a:ln/>
        </p:spPr>
      </p:sp>
      <p:sp>
        <p:nvSpPr>
          <p:cNvPr id="30" name="Shape 24"/>
          <p:cNvSpPr/>
          <p:nvPr/>
        </p:nvSpPr>
        <p:spPr>
          <a:xfrm>
            <a:off x="428625" y="4543425"/>
            <a:ext cx="28575" cy="1014413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3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006" y="4738092"/>
            <a:ext cx="250031" cy="200025"/>
          </a:xfrm>
          <a:prstGeom prst="rect">
            <a:avLst/>
          </a:prstGeom>
        </p:spPr>
      </p:pic>
      <p:sp>
        <p:nvSpPr>
          <p:cNvPr id="32" name="Text 25"/>
          <p:cNvSpPr/>
          <p:nvPr/>
        </p:nvSpPr>
        <p:spPr>
          <a:xfrm>
            <a:off x="571500" y="5057775"/>
            <a:ext cx="2405044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5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Automação de Processos</a:t>
            </a:r>
            <a:endParaRPr lang="en-US" sz="785" dirty="0"/>
          </a:p>
        </p:txBody>
      </p:sp>
      <p:sp>
        <p:nvSpPr>
          <p:cNvPr id="33" name="Text 26"/>
          <p:cNvSpPr/>
          <p:nvPr/>
        </p:nvSpPr>
        <p:spPr>
          <a:xfrm>
            <a:off x="571500" y="5275659"/>
            <a:ext cx="2405044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Reduzir erros e aumentar eficiência operacional</a:t>
            </a:r>
            <a:endParaRPr lang="en-US" sz="680" dirty="0"/>
          </a:p>
        </p:txBody>
      </p:sp>
      <p:sp>
        <p:nvSpPr>
          <p:cNvPr id="34" name="Shape 27"/>
          <p:cNvSpPr/>
          <p:nvPr/>
        </p:nvSpPr>
        <p:spPr>
          <a:xfrm>
            <a:off x="3226575" y="4543425"/>
            <a:ext cx="2690822" cy="1014413"/>
          </a:xfrm>
          <a:prstGeom prst="rect">
            <a:avLst/>
          </a:prstGeom>
          <a:solidFill>
            <a:srgbClr val="D5F4E6"/>
          </a:solidFill>
          <a:ln/>
        </p:spPr>
      </p:sp>
      <p:sp>
        <p:nvSpPr>
          <p:cNvPr id="35" name="Shape 28"/>
          <p:cNvSpPr/>
          <p:nvPr/>
        </p:nvSpPr>
        <p:spPr>
          <a:xfrm>
            <a:off x="3226575" y="4543425"/>
            <a:ext cx="28575" cy="1014413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3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4461" y="4738092"/>
            <a:ext cx="175022" cy="200025"/>
          </a:xfrm>
          <a:prstGeom prst="rect">
            <a:avLst/>
          </a:prstGeom>
        </p:spPr>
      </p:pic>
      <p:sp>
        <p:nvSpPr>
          <p:cNvPr id="37" name="Text 29"/>
          <p:cNvSpPr/>
          <p:nvPr/>
        </p:nvSpPr>
        <p:spPr>
          <a:xfrm>
            <a:off x="3369450" y="5057775"/>
            <a:ext cx="2405072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5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 de Gestão de Estoque</a:t>
            </a:r>
            <a:endParaRPr lang="en-US" sz="785" dirty="0"/>
          </a:p>
        </p:txBody>
      </p:sp>
      <p:sp>
        <p:nvSpPr>
          <p:cNvPr id="38" name="Text 30"/>
          <p:cNvSpPr/>
          <p:nvPr/>
        </p:nvSpPr>
        <p:spPr>
          <a:xfrm>
            <a:off x="3369450" y="5275659"/>
            <a:ext cx="2405072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Visibilidade em tempo real do estoque em campo</a:t>
            </a:r>
            <a:endParaRPr lang="en-US" sz="680" dirty="0"/>
          </a:p>
        </p:txBody>
      </p:sp>
      <p:sp>
        <p:nvSpPr>
          <p:cNvPr id="39" name="Shape 31"/>
          <p:cNvSpPr/>
          <p:nvPr/>
        </p:nvSpPr>
        <p:spPr>
          <a:xfrm>
            <a:off x="6024553" y="4543425"/>
            <a:ext cx="2690794" cy="1014413"/>
          </a:xfrm>
          <a:prstGeom prst="rect">
            <a:avLst/>
          </a:prstGeom>
          <a:solidFill>
            <a:srgbClr val="D5F4E6"/>
          </a:solidFill>
          <a:ln/>
        </p:spPr>
      </p:sp>
      <p:sp>
        <p:nvSpPr>
          <p:cNvPr id="40" name="Shape 32"/>
          <p:cNvSpPr/>
          <p:nvPr/>
        </p:nvSpPr>
        <p:spPr>
          <a:xfrm>
            <a:off x="6024553" y="4543425"/>
            <a:ext cx="28575" cy="1014413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41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4935" y="4738092"/>
            <a:ext cx="250031" cy="200025"/>
          </a:xfrm>
          <a:prstGeom prst="rect">
            <a:avLst/>
          </a:prstGeom>
        </p:spPr>
      </p:pic>
      <p:sp>
        <p:nvSpPr>
          <p:cNvPr id="42" name="Text 33"/>
          <p:cNvSpPr/>
          <p:nvPr/>
        </p:nvSpPr>
        <p:spPr>
          <a:xfrm>
            <a:off x="6167428" y="5057775"/>
            <a:ext cx="2405044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5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Colaboração entre Equipes</a:t>
            </a:r>
            <a:endParaRPr lang="en-US" sz="785" dirty="0"/>
          </a:p>
        </p:txBody>
      </p:sp>
      <p:sp>
        <p:nvSpPr>
          <p:cNvPr id="43" name="Text 34"/>
          <p:cNvSpPr/>
          <p:nvPr/>
        </p:nvSpPr>
        <p:spPr>
          <a:xfrm>
            <a:off x="6167428" y="5275659"/>
            <a:ext cx="2405044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Melhorar comunicação e alinhamento entre setores</a:t>
            </a:r>
            <a:endParaRPr lang="en-US" sz="68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021456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771525"/>
          </a:xfrm>
          <a:prstGeom prst="rect">
            <a:avLst/>
          </a:prstGeom>
          <a:solidFill>
            <a:srgbClr val="2E5FA3"/>
          </a:solidFill>
          <a:ln/>
        </p:spPr>
      </p:sp>
      <p:sp>
        <p:nvSpPr>
          <p:cNvPr id="4" name="Text 1"/>
          <p:cNvSpPr/>
          <p:nvPr/>
        </p:nvSpPr>
        <p:spPr>
          <a:xfrm>
            <a:off x="428625" y="214313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Recomendação 1: Melhoria da Comunicação</a:t>
            </a:r>
            <a:endParaRPr lang="en-US" sz="1800" dirty="0"/>
          </a:p>
        </p:txBody>
      </p:sp>
      <p:sp>
        <p:nvSpPr>
          <p:cNvPr id="5" name="Shape 2"/>
          <p:cNvSpPr/>
          <p:nvPr/>
        </p:nvSpPr>
        <p:spPr>
          <a:xfrm>
            <a:off x="428625" y="1021556"/>
            <a:ext cx="8286750" cy="1700213"/>
          </a:xfrm>
          <a:prstGeom prst="rect">
            <a:avLst/>
          </a:prstGeom>
          <a:solidFill>
            <a:srgbClr val="D5E8F5"/>
          </a:solidFill>
          <a:ln/>
        </p:spPr>
      </p:sp>
      <p:sp>
        <p:nvSpPr>
          <p:cNvPr id="6" name="Shape 3"/>
          <p:cNvSpPr/>
          <p:nvPr/>
        </p:nvSpPr>
        <p:spPr>
          <a:xfrm>
            <a:off x="428625" y="1021556"/>
            <a:ext cx="35719" cy="1700213"/>
          </a:xfrm>
          <a:prstGeom prst="rect">
            <a:avLst/>
          </a:prstGeom>
          <a:solidFill>
            <a:srgbClr val="3498DB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9" y="1214438"/>
            <a:ext cx="142875" cy="14287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21531" y="1200150"/>
            <a:ext cx="67745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Diagnóstico </a:t>
            </a:r>
            <a:endParaRPr lang="en-US" sz="837" dirty="0"/>
          </a:p>
        </p:txBody>
      </p:sp>
      <p:sp>
        <p:nvSpPr>
          <p:cNvPr id="9" name="Text 5"/>
          <p:cNvSpPr/>
          <p:nvPr/>
        </p:nvSpPr>
        <p:spPr>
          <a:xfrm>
            <a:off x="607219" y="1457325"/>
            <a:ext cx="792956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comunicação entre os diferentes elos da cadeia produtiva é ineficiente, gerando ruídos, erros e frustração em todos os níveis operacionais. </a:t>
            </a:r>
            <a:endParaRPr lang="en-US" sz="785" dirty="0"/>
          </a:p>
        </p:txBody>
      </p:sp>
      <p:sp>
        <p:nvSpPr>
          <p:cNvPr id="10" name="Text 6"/>
          <p:cNvSpPr/>
          <p:nvPr/>
        </p:nvSpPr>
        <p:spPr>
          <a:xfrm>
            <a:off x="607219" y="1714500"/>
            <a:ext cx="7929563" cy="150019"/>
          </a:xfrm>
          <a:prstGeom prst="rect">
            <a:avLst/>
          </a:prstGeom>
          <a:noFill/>
          <a:ln/>
        </p:spPr>
        <p:txBody>
          <a:bodyPr wrap="none" lIns="204089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Falta de canal centralizado para pedidos e status</a:t>
            </a:r>
            <a:endParaRPr lang="en-US" sz="732" dirty="0"/>
          </a:p>
        </p:txBody>
      </p:sp>
      <p:sp>
        <p:nvSpPr>
          <p:cNvPr id="11" name="Text 7"/>
          <p:cNvSpPr/>
          <p:nvPr/>
        </p:nvSpPr>
        <p:spPr>
          <a:xfrm>
            <a:off x="607219" y="1921669"/>
            <a:ext cx="7929563" cy="150019"/>
          </a:xfrm>
          <a:prstGeom prst="rect">
            <a:avLst/>
          </a:prstGeom>
          <a:noFill/>
          <a:ln/>
        </p:spPr>
        <p:txBody>
          <a:bodyPr wrap="none" lIns="204089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Comunicação fragmentada entre setores internos</a:t>
            </a:r>
            <a:endParaRPr lang="en-US" sz="732" dirty="0"/>
          </a:p>
        </p:txBody>
      </p:sp>
      <p:sp>
        <p:nvSpPr>
          <p:cNvPr id="12" name="Text 8"/>
          <p:cNvSpPr/>
          <p:nvPr/>
        </p:nvSpPr>
        <p:spPr>
          <a:xfrm>
            <a:off x="607219" y="2128838"/>
            <a:ext cx="7929563" cy="150019"/>
          </a:xfrm>
          <a:prstGeom prst="rect">
            <a:avLst/>
          </a:prstGeom>
          <a:noFill/>
          <a:ln/>
        </p:spPr>
        <p:txBody>
          <a:bodyPr wrap="none" lIns="204089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Atendimento ao produtor sem padronização</a:t>
            </a:r>
            <a:endParaRPr lang="en-US" sz="732" dirty="0"/>
          </a:p>
        </p:txBody>
      </p:sp>
      <p:sp>
        <p:nvSpPr>
          <p:cNvPr id="13" name="Text 9"/>
          <p:cNvSpPr/>
          <p:nvPr/>
        </p:nvSpPr>
        <p:spPr>
          <a:xfrm>
            <a:off x="607219" y="2336006"/>
            <a:ext cx="7929563" cy="150019"/>
          </a:xfrm>
          <a:prstGeom prst="rect">
            <a:avLst/>
          </a:prstGeom>
          <a:noFill/>
          <a:ln/>
        </p:spPr>
        <p:txBody>
          <a:bodyPr wrap="none" lIns="204089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Dificuldade em rastrear problemas e resoluções</a:t>
            </a:r>
            <a:endParaRPr lang="en-US" sz="732" dirty="0"/>
          </a:p>
        </p:txBody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918222"/>
            <a:ext cx="157163" cy="157163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657225" y="2900363"/>
            <a:ext cx="138309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Ações Recomendadas </a:t>
            </a:r>
            <a:endParaRPr lang="en-US" sz="942" dirty="0"/>
          </a:p>
        </p:txBody>
      </p:sp>
      <p:sp>
        <p:nvSpPr>
          <p:cNvPr id="16" name="Shape 11"/>
          <p:cNvSpPr/>
          <p:nvPr/>
        </p:nvSpPr>
        <p:spPr>
          <a:xfrm>
            <a:off x="428625" y="3236119"/>
            <a:ext cx="2666991" cy="2535306"/>
          </a:xfrm>
          <a:prstGeom prst="rect">
            <a:avLst/>
          </a:prstGeom>
          <a:solidFill>
            <a:srgbClr val="F0F4F8"/>
          </a:solidFill>
          <a:ln w="496">
            <a:solidFill>
              <a:srgbClr val="E74C3C"/>
            </a:solidFill>
            <a:prstDash val="solid"/>
          </a:ln>
        </p:spPr>
      </p:sp>
      <p:sp>
        <p:nvSpPr>
          <p:cNvPr id="17" name="Text 12"/>
          <p:cNvSpPr/>
          <p:nvPr/>
        </p:nvSpPr>
        <p:spPr>
          <a:xfrm>
            <a:off x="607219" y="3414713"/>
            <a:ext cx="230980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2025" dirty="0"/>
          </a:p>
        </p:txBody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19" y="3816548"/>
            <a:ext cx="171450" cy="228600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607219" y="4186238"/>
            <a:ext cx="230980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Canal Centralizado</a:t>
            </a:r>
            <a:endParaRPr lang="en-US" sz="837" dirty="0"/>
          </a:p>
        </p:txBody>
      </p:sp>
      <p:sp>
        <p:nvSpPr>
          <p:cNvPr id="20" name="Text 14"/>
          <p:cNvSpPr/>
          <p:nvPr/>
        </p:nvSpPr>
        <p:spPr>
          <a:xfrm>
            <a:off x="607219" y="4454128"/>
            <a:ext cx="212858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Implementar aplicativo ou portal online para: </a:t>
            </a:r>
            <a:endParaRPr lang="en-US" sz="732" dirty="0"/>
          </a:p>
        </p:txBody>
      </p:sp>
      <p:sp>
        <p:nvSpPr>
          <p:cNvPr id="21" name="Text 15"/>
          <p:cNvSpPr/>
          <p:nvPr/>
        </p:nvSpPr>
        <p:spPr>
          <a:xfrm>
            <a:off x="607219" y="4689146"/>
            <a:ext cx="2309803" cy="139303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Fazer pedidos de ração</a:t>
            </a:r>
            <a:endParaRPr lang="en-US" sz="680" dirty="0"/>
          </a:p>
        </p:txBody>
      </p:sp>
      <p:sp>
        <p:nvSpPr>
          <p:cNvPr id="22" name="Text 16"/>
          <p:cNvSpPr/>
          <p:nvPr/>
        </p:nvSpPr>
        <p:spPr>
          <a:xfrm>
            <a:off x="607219" y="4871312"/>
            <a:ext cx="2309803" cy="139303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Acompanhar status em tempo real</a:t>
            </a:r>
            <a:endParaRPr lang="en-US" sz="680" dirty="0"/>
          </a:p>
        </p:txBody>
      </p:sp>
      <p:sp>
        <p:nvSpPr>
          <p:cNvPr id="23" name="Text 17"/>
          <p:cNvSpPr/>
          <p:nvPr/>
        </p:nvSpPr>
        <p:spPr>
          <a:xfrm>
            <a:off x="607219" y="5053478"/>
            <a:ext cx="2309803" cy="139303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Comunicar problemas rapidamente</a:t>
            </a:r>
            <a:endParaRPr lang="en-US" sz="680" dirty="0"/>
          </a:p>
        </p:txBody>
      </p:sp>
      <p:sp>
        <p:nvSpPr>
          <p:cNvPr id="24" name="Text 18"/>
          <p:cNvSpPr/>
          <p:nvPr/>
        </p:nvSpPr>
        <p:spPr>
          <a:xfrm>
            <a:off x="607219" y="5235643"/>
            <a:ext cx="2309803" cy="139303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Manter histórico de transações</a:t>
            </a:r>
            <a:endParaRPr lang="en-US" sz="680" dirty="0"/>
          </a:p>
        </p:txBody>
      </p:sp>
      <p:sp>
        <p:nvSpPr>
          <p:cNvPr id="25" name="Shape 19"/>
          <p:cNvSpPr/>
          <p:nvPr/>
        </p:nvSpPr>
        <p:spPr>
          <a:xfrm>
            <a:off x="3238491" y="3236119"/>
            <a:ext cx="2666991" cy="2535306"/>
          </a:xfrm>
          <a:prstGeom prst="rect">
            <a:avLst/>
          </a:prstGeom>
          <a:solidFill>
            <a:srgbClr val="F0F4F8"/>
          </a:solidFill>
          <a:ln w="496">
            <a:solidFill>
              <a:srgbClr val="E74C3C"/>
            </a:solidFill>
            <a:prstDash val="solid"/>
          </a:ln>
        </p:spPr>
      </p:sp>
      <p:sp>
        <p:nvSpPr>
          <p:cNvPr id="26" name="Text 20"/>
          <p:cNvSpPr/>
          <p:nvPr/>
        </p:nvSpPr>
        <p:spPr>
          <a:xfrm>
            <a:off x="3417084" y="3414713"/>
            <a:ext cx="230980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2025" dirty="0"/>
          </a:p>
        </p:txBody>
      </p:sp>
      <p:pic>
        <p:nvPicPr>
          <p:cNvPr id="2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7084" y="3816548"/>
            <a:ext cx="257175" cy="228600"/>
          </a:xfrm>
          <a:prstGeom prst="rect">
            <a:avLst/>
          </a:prstGeom>
        </p:spPr>
      </p:pic>
      <p:sp>
        <p:nvSpPr>
          <p:cNvPr id="28" name="Text 21"/>
          <p:cNvSpPr/>
          <p:nvPr/>
        </p:nvSpPr>
        <p:spPr>
          <a:xfrm>
            <a:off x="3417084" y="4186238"/>
            <a:ext cx="230980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Comunicação Interna</a:t>
            </a:r>
            <a:endParaRPr lang="en-US" sz="837" dirty="0"/>
          </a:p>
        </p:txBody>
      </p:sp>
      <p:sp>
        <p:nvSpPr>
          <p:cNvPr id="29" name="Text 22"/>
          <p:cNvSpPr/>
          <p:nvPr/>
        </p:nvSpPr>
        <p:spPr>
          <a:xfrm>
            <a:off x="3417084" y="4454128"/>
            <a:ext cx="158340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Realizar reuniões periódicas para: </a:t>
            </a:r>
            <a:endParaRPr lang="en-US" sz="732" dirty="0"/>
          </a:p>
        </p:txBody>
      </p:sp>
      <p:sp>
        <p:nvSpPr>
          <p:cNvPr id="30" name="Text 23"/>
          <p:cNvSpPr/>
          <p:nvPr/>
        </p:nvSpPr>
        <p:spPr>
          <a:xfrm>
            <a:off x="3417084" y="4689146"/>
            <a:ext cx="2309803" cy="139303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Alinhar prioridades entre setores</a:t>
            </a:r>
            <a:endParaRPr lang="en-US" sz="680" dirty="0"/>
          </a:p>
        </p:txBody>
      </p:sp>
      <p:sp>
        <p:nvSpPr>
          <p:cNvPr id="31" name="Text 24"/>
          <p:cNvSpPr/>
          <p:nvPr/>
        </p:nvSpPr>
        <p:spPr>
          <a:xfrm>
            <a:off x="3417084" y="4871312"/>
            <a:ext cx="2309803" cy="139303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Resolver problemas colaborativamente</a:t>
            </a:r>
            <a:endParaRPr lang="en-US" sz="680" dirty="0"/>
          </a:p>
        </p:txBody>
      </p:sp>
      <p:sp>
        <p:nvSpPr>
          <p:cNvPr id="32" name="Text 25"/>
          <p:cNvSpPr/>
          <p:nvPr/>
        </p:nvSpPr>
        <p:spPr>
          <a:xfrm>
            <a:off x="3417084" y="5053478"/>
            <a:ext cx="2309803" cy="139303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Compartilhar informações críticas</a:t>
            </a:r>
            <a:endParaRPr lang="en-US" sz="680" dirty="0"/>
          </a:p>
        </p:txBody>
      </p:sp>
      <p:sp>
        <p:nvSpPr>
          <p:cNvPr id="33" name="Text 26"/>
          <p:cNvSpPr/>
          <p:nvPr/>
        </p:nvSpPr>
        <p:spPr>
          <a:xfrm>
            <a:off x="3417084" y="5235643"/>
            <a:ext cx="2309803" cy="278606"/>
          </a:xfrm>
          <a:prstGeom prst="rect">
            <a:avLst/>
          </a:prstGeom>
          <a:noFill/>
          <a:ln/>
        </p:spPr>
        <p:txBody>
          <a:bodyPr wrap="squar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Melhorar integração entre PCP, expedição e logística</a:t>
            </a:r>
            <a:endParaRPr lang="en-US" sz="680" dirty="0"/>
          </a:p>
        </p:txBody>
      </p:sp>
      <p:sp>
        <p:nvSpPr>
          <p:cNvPr id="34" name="Shape 27"/>
          <p:cNvSpPr/>
          <p:nvPr/>
        </p:nvSpPr>
        <p:spPr>
          <a:xfrm>
            <a:off x="6048356" y="3236119"/>
            <a:ext cx="2667019" cy="2499587"/>
          </a:xfrm>
          <a:prstGeom prst="rect">
            <a:avLst/>
          </a:prstGeom>
          <a:solidFill>
            <a:srgbClr val="F0F4F8"/>
          </a:solidFill>
          <a:ln w="496">
            <a:solidFill>
              <a:srgbClr val="E74C3C"/>
            </a:solidFill>
            <a:prstDash val="solid"/>
          </a:ln>
        </p:spPr>
      </p:sp>
      <p:sp>
        <p:nvSpPr>
          <p:cNvPr id="35" name="Text 28"/>
          <p:cNvSpPr/>
          <p:nvPr/>
        </p:nvSpPr>
        <p:spPr>
          <a:xfrm>
            <a:off x="6226950" y="3414713"/>
            <a:ext cx="2309831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2025" dirty="0"/>
          </a:p>
        </p:txBody>
      </p:sp>
      <p:pic>
        <p:nvPicPr>
          <p:cNvPr id="3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6950" y="3816548"/>
            <a:ext cx="285750" cy="228600"/>
          </a:xfrm>
          <a:prstGeom prst="rect">
            <a:avLst/>
          </a:prstGeom>
        </p:spPr>
      </p:pic>
      <p:sp>
        <p:nvSpPr>
          <p:cNvPr id="37" name="Text 29"/>
          <p:cNvSpPr/>
          <p:nvPr/>
        </p:nvSpPr>
        <p:spPr>
          <a:xfrm>
            <a:off x="6226950" y="4186238"/>
            <a:ext cx="23098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Treinamento de Equipe</a:t>
            </a:r>
            <a:endParaRPr lang="en-US" sz="837" dirty="0"/>
          </a:p>
        </p:txBody>
      </p:sp>
      <p:sp>
        <p:nvSpPr>
          <p:cNvPr id="38" name="Text 30"/>
          <p:cNvSpPr/>
          <p:nvPr/>
        </p:nvSpPr>
        <p:spPr>
          <a:xfrm>
            <a:off x="6226950" y="4454128"/>
            <a:ext cx="191765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Capacitar a equipe de atendimento para: </a:t>
            </a:r>
            <a:endParaRPr lang="en-US" sz="732" dirty="0"/>
          </a:p>
        </p:txBody>
      </p:sp>
      <p:sp>
        <p:nvSpPr>
          <p:cNvPr id="39" name="Text 31"/>
          <p:cNvSpPr/>
          <p:nvPr/>
        </p:nvSpPr>
        <p:spPr>
          <a:xfrm>
            <a:off x="6226950" y="4689146"/>
            <a:ext cx="2309831" cy="139303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Fornecer informações precisas</a:t>
            </a:r>
            <a:endParaRPr lang="en-US" sz="680" dirty="0"/>
          </a:p>
        </p:txBody>
      </p:sp>
      <p:sp>
        <p:nvSpPr>
          <p:cNvPr id="40" name="Text 32"/>
          <p:cNvSpPr/>
          <p:nvPr/>
        </p:nvSpPr>
        <p:spPr>
          <a:xfrm>
            <a:off x="6226950" y="4871312"/>
            <a:ext cx="2309831" cy="139303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Lidar com reclamações com empatia</a:t>
            </a:r>
            <a:endParaRPr lang="en-US" sz="680" dirty="0"/>
          </a:p>
        </p:txBody>
      </p:sp>
      <p:sp>
        <p:nvSpPr>
          <p:cNvPr id="41" name="Text 33"/>
          <p:cNvSpPr/>
          <p:nvPr/>
        </p:nvSpPr>
        <p:spPr>
          <a:xfrm>
            <a:off x="6226950" y="5053478"/>
            <a:ext cx="2309831" cy="139303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Resolver problemas eficientemente</a:t>
            </a:r>
            <a:endParaRPr lang="en-US" sz="680" dirty="0"/>
          </a:p>
        </p:txBody>
      </p:sp>
      <p:sp>
        <p:nvSpPr>
          <p:cNvPr id="42" name="Text 34"/>
          <p:cNvSpPr/>
          <p:nvPr/>
        </p:nvSpPr>
        <p:spPr>
          <a:xfrm>
            <a:off x="6226950" y="5235643"/>
            <a:ext cx="2309831" cy="139303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Manter relacionamento positivo</a:t>
            </a:r>
            <a:endParaRPr lang="en-US" sz="68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0274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771525"/>
          </a:xfrm>
          <a:prstGeom prst="rect">
            <a:avLst/>
          </a:prstGeom>
          <a:solidFill>
            <a:srgbClr val="2E5FA3"/>
          </a:solidFill>
          <a:ln/>
        </p:spPr>
      </p:sp>
      <p:sp>
        <p:nvSpPr>
          <p:cNvPr id="4" name="Text 1"/>
          <p:cNvSpPr/>
          <p:nvPr/>
        </p:nvSpPr>
        <p:spPr>
          <a:xfrm>
            <a:off x="428625" y="214313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Recomendação 2: Otimização de Processos</a:t>
            </a:r>
            <a:endParaRPr lang="en-US" sz="1800" dirty="0"/>
          </a:p>
        </p:txBody>
      </p:sp>
      <p:sp>
        <p:nvSpPr>
          <p:cNvPr id="5" name="Shape 2"/>
          <p:cNvSpPr/>
          <p:nvPr/>
        </p:nvSpPr>
        <p:spPr>
          <a:xfrm>
            <a:off x="428625" y="1021556"/>
            <a:ext cx="8286750" cy="825103"/>
          </a:xfrm>
          <a:prstGeom prst="rect">
            <a:avLst/>
          </a:prstGeom>
          <a:solidFill>
            <a:srgbClr val="F0F4F8"/>
          </a:solidFill>
          <a:ln/>
        </p:spPr>
      </p:sp>
      <p:sp>
        <p:nvSpPr>
          <p:cNvPr id="6" name="Shape 3"/>
          <p:cNvSpPr/>
          <p:nvPr/>
        </p:nvSpPr>
        <p:spPr>
          <a:xfrm>
            <a:off x="428625" y="1021556"/>
            <a:ext cx="35719" cy="825103"/>
          </a:xfrm>
          <a:prstGeom prst="rect">
            <a:avLst/>
          </a:prstGeom>
          <a:solidFill>
            <a:srgbClr val="E74C3C"/>
          </a:solidFill>
          <a:ln/>
        </p:spPr>
      </p:sp>
      <p:sp>
        <p:nvSpPr>
          <p:cNvPr id="7" name="Text 4"/>
          <p:cNvSpPr/>
          <p:nvPr/>
        </p:nvSpPr>
        <p:spPr>
          <a:xfrm>
            <a:off x="607219" y="1164431"/>
            <a:ext cx="79295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spc="1" kern="0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Diagnóstico</a:t>
            </a:r>
            <a:endParaRPr lang="en-US" sz="680" dirty="0"/>
          </a:p>
        </p:txBody>
      </p:sp>
      <p:sp>
        <p:nvSpPr>
          <p:cNvPr id="8" name="Text 5"/>
          <p:cNvSpPr/>
          <p:nvPr/>
        </p:nvSpPr>
        <p:spPr>
          <a:xfrm>
            <a:off x="607219" y="1360884"/>
            <a:ext cx="79295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Os processos atuais são reativos, pouco padronizados e dependentes de intervenção manual, o que aumenta significativamente a ocorrência de falhas operacionais e compromete a eficiência da cadeia de entrega.</a:t>
            </a:r>
            <a:endParaRPr lang="en-US" sz="785" dirty="0"/>
          </a:p>
        </p:txBody>
      </p:sp>
      <p:sp>
        <p:nvSpPr>
          <p:cNvPr id="9" name="Shape 6"/>
          <p:cNvSpPr/>
          <p:nvPr/>
        </p:nvSpPr>
        <p:spPr>
          <a:xfrm>
            <a:off x="428625" y="2025253"/>
            <a:ext cx="2643188" cy="3127456"/>
          </a:xfrm>
          <a:prstGeom prst="rect">
            <a:avLst/>
          </a:prstGeom>
          <a:solidFill>
            <a:srgbClr val="F0F4F8"/>
          </a:solidFill>
          <a:ln w="496">
            <a:solidFill>
              <a:srgbClr val="3498DB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642938" y="2239566"/>
            <a:ext cx="221456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2700" dirty="0"/>
          </a:p>
        </p:txBody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2755702"/>
            <a:ext cx="289322" cy="257175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642938" y="3182541"/>
            <a:ext cx="2214563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Mapear e Redesenhar o Fluxo</a:t>
            </a:r>
            <a:endParaRPr lang="en-US" sz="837" dirty="0"/>
          </a:p>
        </p:txBody>
      </p:sp>
      <p:sp>
        <p:nvSpPr>
          <p:cNvPr id="13" name="Text 9"/>
          <p:cNvSpPr/>
          <p:nvPr/>
        </p:nvSpPr>
        <p:spPr>
          <a:xfrm>
            <a:off x="642938" y="3438265"/>
            <a:ext cx="2214563" cy="66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Otimizar o processo desde a solicitação do produtor até a entrega final, eliminando gargalos e pontos de falha.</a:t>
            </a:r>
            <a:endParaRPr lang="en-US" sz="732" dirty="0"/>
          </a:p>
        </p:txBody>
      </p:sp>
      <p:sp>
        <p:nvSpPr>
          <p:cNvPr id="14" name="Text 10"/>
          <p:cNvSpPr/>
          <p:nvPr/>
        </p:nvSpPr>
        <p:spPr>
          <a:xfrm>
            <a:off x="642938" y="4209734"/>
            <a:ext cx="2214563" cy="139303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Documentar fluxo atual completo</a:t>
            </a:r>
            <a:endParaRPr lang="en-US" sz="680" dirty="0"/>
          </a:p>
        </p:txBody>
      </p:sp>
      <p:sp>
        <p:nvSpPr>
          <p:cNvPr id="15" name="Text 11"/>
          <p:cNvSpPr/>
          <p:nvPr/>
        </p:nvSpPr>
        <p:spPr>
          <a:xfrm>
            <a:off x="642938" y="4406187"/>
            <a:ext cx="2214563" cy="139303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Identificar gargalos e desperdícios</a:t>
            </a:r>
            <a:endParaRPr lang="en-US" sz="680" dirty="0"/>
          </a:p>
        </p:txBody>
      </p:sp>
      <p:sp>
        <p:nvSpPr>
          <p:cNvPr id="16" name="Text 12"/>
          <p:cNvSpPr/>
          <p:nvPr/>
        </p:nvSpPr>
        <p:spPr>
          <a:xfrm>
            <a:off x="642938" y="4602640"/>
            <a:ext cx="2214563" cy="139303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Redesenhar com foco em eficiência</a:t>
            </a:r>
            <a:endParaRPr lang="en-US" sz="680" dirty="0"/>
          </a:p>
        </p:txBody>
      </p:sp>
      <p:sp>
        <p:nvSpPr>
          <p:cNvPr id="17" name="Text 13"/>
          <p:cNvSpPr/>
          <p:nvPr/>
        </p:nvSpPr>
        <p:spPr>
          <a:xfrm>
            <a:off x="642938" y="4799093"/>
            <a:ext cx="2214563" cy="139303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Implementar gradualmente</a:t>
            </a:r>
            <a:endParaRPr lang="en-US" sz="680" dirty="0"/>
          </a:p>
        </p:txBody>
      </p:sp>
      <p:sp>
        <p:nvSpPr>
          <p:cNvPr id="18" name="Shape 14"/>
          <p:cNvSpPr/>
          <p:nvPr/>
        </p:nvSpPr>
        <p:spPr>
          <a:xfrm>
            <a:off x="3250406" y="2025253"/>
            <a:ext cx="2643188" cy="3127456"/>
          </a:xfrm>
          <a:prstGeom prst="rect">
            <a:avLst/>
          </a:prstGeom>
          <a:solidFill>
            <a:srgbClr val="F0F4F8"/>
          </a:solidFill>
          <a:ln w="496">
            <a:solidFill>
              <a:srgbClr val="3498DB"/>
            </a:solidFill>
            <a:prstDash val="solid"/>
          </a:ln>
        </p:spPr>
      </p:sp>
      <p:sp>
        <p:nvSpPr>
          <p:cNvPr id="19" name="Text 15"/>
          <p:cNvSpPr/>
          <p:nvPr/>
        </p:nvSpPr>
        <p:spPr>
          <a:xfrm>
            <a:off x="3464719" y="2239566"/>
            <a:ext cx="221456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2700" dirty="0"/>
          </a:p>
        </p:txBody>
      </p:sp>
      <p:pic>
        <p:nvPicPr>
          <p:cNvPr id="2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719" y="2755702"/>
            <a:ext cx="225028" cy="257175"/>
          </a:xfrm>
          <a:prstGeom prst="rect">
            <a:avLst/>
          </a:prstGeom>
        </p:spPr>
      </p:pic>
      <p:sp>
        <p:nvSpPr>
          <p:cNvPr id="21" name="Text 16"/>
          <p:cNvSpPr/>
          <p:nvPr/>
        </p:nvSpPr>
        <p:spPr>
          <a:xfrm>
            <a:off x="3464719" y="3182541"/>
            <a:ext cx="2214563" cy="2971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Pedidos Programados com Confirmação</a:t>
            </a:r>
            <a:endParaRPr lang="en-US" sz="837" dirty="0"/>
          </a:p>
        </p:txBody>
      </p:sp>
      <p:sp>
        <p:nvSpPr>
          <p:cNvPr id="22" name="Text 17"/>
          <p:cNvSpPr/>
          <p:nvPr/>
        </p:nvSpPr>
        <p:spPr>
          <a:xfrm>
            <a:off x="3464719" y="3586832"/>
            <a:ext cx="2214563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Permitir que os produtores validem ou ajustem as entregas programadas, evitando o envio de ração desnecessária.</a:t>
            </a:r>
            <a:endParaRPr lang="en-US" sz="732" dirty="0"/>
          </a:p>
        </p:txBody>
      </p:sp>
      <p:sp>
        <p:nvSpPr>
          <p:cNvPr id="23" name="Text 18"/>
          <p:cNvSpPr/>
          <p:nvPr/>
        </p:nvSpPr>
        <p:spPr>
          <a:xfrm>
            <a:off x="3464719" y="4174015"/>
            <a:ext cx="2214563" cy="139303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Criar sistema de agendamento</a:t>
            </a:r>
            <a:endParaRPr lang="en-US" sz="680" dirty="0"/>
          </a:p>
        </p:txBody>
      </p:sp>
      <p:sp>
        <p:nvSpPr>
          <p:cNvPr id="24" name="Text 19"/>
          <p:cNvSpPr/>
          <p:nvPr/>
        </p:nvSpPr>
        <p:spPr>
          <a:xfrm>
            <a:off x="3464719" y="4370468"/>
            <a:ext cx="2214563" cy="139303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Permitir confirmação/ajuste do produtor</a:t>
            </a:r>
            <a:endParaRPr lang="en-US" sz="680" dirty="0"/>
          </a:p>
        </p:txBody>
      </p:sp>
      <p:sp>
        <p:nvSpPr>
          <p:cNvPr id="25" name="Text 20"/>
          <p:cNvSpPr/>
          <p:nvPr/>
        </p:nvSpPr>
        <p:spPr>
          <a:xfrm>
            <a:off x="3464719" y="4566921"/>
            <a:ext cx="2214563" cy="139303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Reduzir sobras e desperdícios</a:t>
            </a:r>
            <a:endParaRPr lang="en-US" sz="680" dirty="0"/>
          </a:p>
        </p:txBody>
      </p:sp>
      <p:sp>
        <p:nvSpPr>
          <p:cNvPr id="26" name="Text 21"/>
          <p:cNvSpPr/>
          <p:nvPr/>
        </p:nvSpPr>
        <p:spPr>
          <a:xfrm>
            <a:off x="3464719" y="4763374"/>
            <a:ext cx="2214563" cy="139303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Melhorar previsibilidade</a:t>
            </a:r>
            <a:endParaRPr lang="en-US" sz="680" dirty="0"/>
          </a:p>
        </p:txBody>
      </p:sp>
      <p:sp>
        <p:nvSpPr>
          <p:cNvPr id="27" name="Shape 22"/>
          <p:cNvSpPr/>
          <p:nvPr/>
        </p:nvSpPr>
        <p:spPr>
          <a:xfrm>
            <a:off x="6072188" y="2025253"/>
            <a:ext cx="2643188" cy="3091737"/>
          </a:xfrm>
          <a:prstGeom prst="rect">
            <a:avLst/>
          </a:prstGeom>
          <a:solidFill>
            <a:srgbClr val="F0F4F8"/>
          </a:solidFill>
          <a:ln w="496">
            <a:solidFill>
              <a:srgbClr val="3498DB"/>
            </a:solidFill>
            <a:prstDash val="solid"/>
          </a:ln>
        </p:spPr>
      </p:sp>
      <p:sp>
        <p:nvSpPr>
          <p:cNvPr id="28" name="Text 23"/>
          <p:cNvSpPr/>
          <p:nvPr/>
        </p:nvSpPr>
        <p:spPr>
          <a:xfrm>
            <a:off x="6286500" y="2239566"/>
            <a:ext cx="221456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2700" dirty="0"/>
          </a:p>
        </p:txBody>
      </p:sp>
      <p:pic>
        <p:nvPicPr>
          <p:cNvPr id="2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2755702"/>
            <a:ext cx="192881" cy="257175"/>
          </a:xfrm>
          <a:prstGeom prst="rect">
            <a:avLst/>
          </a:prstGeom>
        </p:spPr>
      </p:pic>
      <p:sp>
        <p:nvSpPr>
          <p:cNvPr id="30" name="Text 24"/>
          <p:cNvSpPr/>
          <p:nvPr/>
        </p:nvSpPr>
        <p:spPr>
          <a:xfrm>
            <a:off x="6286500" y="3182541"/>
            <a:ext cx="2214563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F478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Protocolos para Lidar com Falhas</a:t>
            </a:r>
            <a:endParaRPr lang="en-US" sz="837" dirty="0"/>
          </a:p>
        </p:txBody>
      </p:sp>
      <p:sp>
        <p:nvSpPr>
          <p:cNvPr id="31" name="Text 25"/>
          <p:cNvSpPr/>
          <p:nvPr/>
        </p:nvSpPr>
        <p:spPr>
          <a:xfrm>
            <a:off x="6286500" y="3438265"/>
            <a:ext cx="2214563" cy="62859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Definir responsabilidades e procedimentos claros para a resolução rápida e eficaz de problemas operacionais.</a:t>
            </a:r>
            <a:endParaRPr lang="en-US" sz="732" dirty="0"/>
          </a:p>
        </p:txBody>
      </p:sp>
      <p:sp>
        <p:nvSpPr>
          <p:cNvPr id="32" name="Text 26"/>
          <p:cNvSpPr/>
          <p:nvPr/>
        </p:nvSpPr>
        <p:spPr>
          <a:xfrm>
            <a:off x="6286500" y="4174015"/>
            <a:ext cx="2214563" cy="139303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Documentar cenários de falha</a:t>
            </a:r>
            <a:endParaRPr lang="en-US" sz="680" dirty="0"/>
          </a:p>
        </p:txBody>
      </p:sp>
      <p:sp>
        <p:nvSpPr>
          <p:cNvPr id="33" name="Text 27"/>
          <p:cNvSpPr/>
          <p:nvPr/>
        </p:nvSpPr>
        <p:spPr>
          <a:xfrm>
            <a:off x="6286500" y="4370468"/>
            <a:ext cx="2214563" cy="139303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Definir responsáveis por cada tipo</a:t>
            </a:r>
            <a:endParaRPr lang="en-US" sz="680" dirty="0"/>
          </a:p>
        </p:txBody>
      </p:sp>
      <p:sp>
        <p:nvSpPr>
          <p:cNvPr id="34" name="Text 28"/>
          <p:cNvSpPr/>
          <p:nvPr/>
        </p:nvSpPr>
        <p:spPr>
          <a:xfrm>
            <a:off x="6286500" y="4566921"/>
            <a:ext cx="2214563" cy="139303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Estabelecer prazos de resolução</a:t>
            </a:r>
            <a:endParaRPr lang="en-US" sz="680" dirty="0"/>
          </a:p>
        </p:txBody>
      </p:sp>
      <p:sp>
        <p:nvSpPr>
          <p:cNvPr id="35" name="Text 29"/>
          <p:cNvSpPr/>
          <p:nvPr/>
        </p:nvSpPr>
        <p:spPr>
          <a:xfrm>
            <a:off x="6286500" y="4763374"/>
            <a:ext cx="2214563" cy="139303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8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Criar sistema de acompanhamento</a:t>
            </a:r>
            <a:endParaRPr lang="en-US" sz="68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2025-10-17T02:58:12Z</dcterms:created>
  <dcterms:modified xsi:type="dcterms:W3CDTF">2025-10-17T02:58:12Z</dcterms:modified>
</cp:coreProperties>
</file>