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37.png" ContentType="image/png"/>
  <Override PartName="/ppt/media/image15.png" ContentType="image/png"/>
  <Override PartName="/ppt/media/image6.png" ContentType="image/png"/>
  <Override PartName="/ppt/media/image38.png" ContentType="image/png"/>
  <Override PartName="/ppt/media/image1.png" ContentType="image/png"/>
  <Override PartName="/ppt/media/image33.png" ContentType="image/png"/>
  <Override PartName="/ppt/media/image10.png" ContentType="image/png"/>
  <Override PartName="/ppt/media/image47.png" ContentType="image/png"/>
  <Override PartName="/ppt/media/image16.png" ContentType="image/png"/>
  <Override PartName="/ppt/media/image13.png" ContentType="image/png"/>
  <Override PartName="/ppt/media/image50.png" ContentType="image/png"/>
  <Override PartName="/ppt/media/image36.png" ContentType="image/png"/>
  <Override PartName="/ppt/media/image4.png" ContentType="image/png"/>
  <Override PartName="/ppt/media/image40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31.png" ContentType="image/png"/>
  <Override PartName="/ppt/media/image43.png" ContentType="image/png"/>
  <Override PartName="/ppt/media/image32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49.png" ContentType="image/png"/>
  <Override PartName="/ppt/media/image12.png" ContentType="image/png"/>
  <Override PartName="/ppt/media/image3.png" ContentType="image/png"/>
  <Override PartName="/ppt/media/image35.png" ContentType="image/png"/>
  <Override PartName="/ppt/media/image8.png" ContentType="image/png"/>
  <Override PartName="/ppt/media/image17.png" ContentType="image/png"/>
  <Override PartName="/ppt/media/image2.png" ContentType="image/png"/>
  <Override PartName="/ppt/media/image34.png" ContentType="image/png"/>
  <Override PartName="/ppt/media/image39.png" ContentType="image/png"/>
  <Override PartName="/ppt/media/image7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51435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mover o slide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notas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7BDF3A1-7D97-4A88-AFF6-2793067CD80F}" type="slidenum"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7A6B17-A18E-4449-ACF8-50C7C8B3C182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B30E96-6DE3-4ACF-835A-CB96C17B231E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5E3804-EB3D-4412-9B2B-51DFD4D4A714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1A610E-ABA2-4982-A6A7-67028BAA7F0C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A63175-9F98-4749-BA9F-A6CC8BC9BD03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5D5F66-F3B1-420C-84A3-988567C89AED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2A11AE-89AE-47E3-915F-7BB2F68C6F4F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A8C0A2-69D2-4429-BEDC-15429C0B1000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9F2F461-7D08-4DFA-8566-9068DA89A89C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669FEC-F4A6-45C8-9968-1E15C0803BB0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E954FB-2A9D-4EB8-8B44-4800DDC94B0C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4DAB46-0B52-4014-B075-0DE3044DDF99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410A752-8C27-485B-8E13-6FA642A3175F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Shape 0"/>
          <p:cNvSpPr/>
          <p:nvPr/>
        </p:nvSpPr>
        <p:spPr>
          <a:xfrm>
            <a:off x="7000920" y="-714240"/>
            <a:ext cx="2856960" cy="28569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Shape 1"/>
          <p:cNvSpPr/>
          <p:nvPr/>
        </p:nvSpPr>
        <p:spPr>
          <a:xfrm>
            <a:off x="-357120" y="3357720"/>
            <a:ext cx="2142360" cy="214236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Text 2"/>
          <p:cNvSpPr/>
          <p:nvPr/>
        </p:nvSpPr>
        <p:spPr>
          <a:xfrm>
            <a:off x="428760" y="1127880"/>
            <a:ext cx="8286120" cy="10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60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Análise Quantitativa: Pesquisa sobre Falhas na Entrega de Rações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Text 3"/>
          <p:cNvSpPr/>
          <p:nvPr/>
        </p:nvSpPr>
        <p:spPr>
          <a:xfrm>
            <a:off x="428760" y="2439720"/>
            <a:ext cx="8286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3498db"/>
                </a:solidFill>
                <a:effectLst/>
                <a:uFillTx/>
                <a:latin typeface="Noto Sans"/>
                <a:ea typeface="Noto Sans"/>
              </a:rPr>
              <a:t>Diagnóstico baseado em dados para otimização da cadeia logística na avicultura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Text 4"/>
          <p:cNvSpPr/>
          <p:nvPr/>
        </p:nvSpPr>
        <p:spPr>
          <a:xfrm>
            <a:off x="1222560" y="3515400"/>
            <a:ext cx="3113280" cy="15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trike="noStrike" u="none">
                <a:solidFill>
                  <a:srgbClr val="ffffff">
                    <a:alpha val="90000"/>
                  </a:srgbClr>
                </a:solidFill>
                <a:effectLst/>
                <a:uFillTx/>
                <a:latin typeface="Noto Sans"/>
                <a:ea typeface="Noto Sans"/>
              </a:rPr>
              <a:t>Apresentação executiva com base em dados coletados de 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Text 5"/>
          <p:cNvSpPr/>
          <p:nvPr/>
        </p:nvSpPr>
        <p:spPr>
          <a:xfrm>
            <a:off x="4336200" y="3515400"/>
            <a:ext cx="941040" cy="15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ffffff">
                    <a:alpha val="90000"/>
                  </a:srgbClr>
                </a:solidFill>
                <a:effectLst/>
                <a:uFillTx/>
                <a:latin typeface="Noto Sans"/>
                <a:ea typeface="Noto Sans"/>
              </a:rPr>
              <a:t>68 respondentes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Text 6"/>
          <p:cNvSpPr/>
          <p:nvPr/>
        </p:nvSpPr>
        <p:spPr>
          <a:xfrm>
            <a:off x="5277960" y="3515400"/>
            <a:ext cx="2642760" cy="15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trike="noStrike" u="none">
                <a:solidFill>
                  <a:srgbClr val="ffffff">
                    <a:alpha val="90000"/>
                  </a:srgbClr>
                </a:solidFill>
                <a:effectLst/>
                <a:uFillTx/>
                <a:latin typeface="Noto Sans"/>
                <a:ea typeface="Noto Sans"/>
              </a:rPr>
              <a:t> de diferentes perfis na cadeia do frango de corte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Text 7"/>
          <p:cNvSpPr/>
          <p:nvPr/>
        </p:nvSpPr>
        <p:spPr>
          <a:xfrm>
            <a:off x="428760" y="3822480"/>
            <a:ext cx="8286120" cy="1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ffffff">
                    <a:alpha val="80000"/>
                  </a:srgbClr>
                </a:solidFill>
                <a:effectLst/>
                <a:uFillTx/>
                <a:latin typeface="Noto Sans"/>
                <a:ea typeface="Noto Sans"/>
              </a:rPr>
              <a:t>17 de Outubro de 2025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762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5" name="Shape 0"/>
          <p:cNvSpPr/>
          <p:nvPr/>
        </p:nvSpPr>
        <p:spPr>
          <a:xfrm>
            <a:off x="0" y="0"/>
            <a:ext cx="9143280" cy="77076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6" name="Text 1"/>
          <p:cNvSpPr/>
          <p:nvPr/>
        </p:nvSpPr>
        <p:spPr>
          <a:xfrm>
            <a:off x="428760" y="214200"/>
            <a:ext cx="82861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Impactos Quantificados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67" name="Image 1" descr="preencoded.png"/>
          <p:cNvPicPr/>
          <p:nvPr/>
        </p:nvPicPr>
        <p:blipFill>
          <a:blip r:embed="rId2"/>
          <a:stretch/>
        </p:blipFill>
        <p:spPr>
          <a:xfrm>
            <a:off x="428760" y="1078560"/>
            <a:ext cx="127800" cy="12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8" name="Text 2"/>
          <p:cNvSpPr/>
          <p:nvPr/>
        </p:nvSpPr>
        <p:spPr>
          <a:xfrm>
            <a:off x="628560" y="1057320"/>
            <a:ext cx="124272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Impactos Zootécnicos 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9" name="Text 3"/>
          <p:cNvSpPr/>
          <p:nvPr/>
        </p:nvSpPr>
        <p:spPr>
          <a:xfrm>
            <a:off x="428760" y="1314360"/>
            <a:ext cx="399996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796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555555"/>
                </a:solidFill>
                <a:effectLst/>
                <a:uFillTx/>
                <a:latin typeface="Noto Sans"/>
                <a:ea typeface="Noto Sans"/>
              </a:rPr>
              <a:t> Os problemas na entrega de rações impactam diretamente os indicadores de desempenho das aves e a eficiência produtiva.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0" name="Shape 4"/>
          <p:cNvSpPr/>
          <p:nvPr/>
        </p:nvSpPr>
        <p:spPr>
          <a:xfrm>
            <a:off x="428760" y="1678680"/>
            <a:ext cx="1956600" cy="87516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1" name="Shape 5"/>
          <p:cNvSpPr/>
          <p:nvPr/>
        </p:nvSpPr>
        <p:spPr>
          <a:xfrm>
            <a:off x="428760" y="1678680"/>
            <a:ext cx="27720" cy="87516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2" name="Text 6"/>
          <p:cNvSpPr/>
          <p:nvPr/>
        </p:nvSpPr>
        <p:spPr>
          <a:xfrm>
            <a:off x="557280" y="1807200"/>
            <a:ext cx="169956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82%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3" name="Text 7"/>
          <p:cNvSpPr/>
          <p:nvPr/>
        </p:nvSpPr>
        <p:spPr>
          <a:xfrm>
            <a:off x="557280" y="2185920"/>
            <a:ext cx="1699560" cy="2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Produtores relataram queda no ganho de peso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4" name="Shape 8"/>
          <p:cNvSpPr/>
          <p:nvPr/>
        </p:nvSpPr>
        <p:spPr>
          <a:xfrm>
            <a:off x="2471760" y="1678680"/>
            <a:ext cx="1956600" cy="87516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5" name="Shape 9"/>
          <p:cNvSpPr/>
          <p:nvPr/>
        </p:nvSpPr>
        <p:spPr>
          <a:xfrm>
            <a:off x="2471760" y="1678680"/>
            <a:ext cx="27720" cy="87516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6" name="Text 10"/>
          <p:cNvSpPr/>
          <p:nvPr/>
        </p:nvSpPr>
        <p:spPr>
          <a:xfrm>
            <a:off x="2600280" y="1807200"/>
            <a:ext cx="169956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65%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7" name="Text 11"/>
          <p:cNvSpPr/>
          <p:nvPr/>
        </p:nvSpPr>
        <p:spPr>
          <a:xfrm>
            <a:off x="2600280" y="2185920"/>
            <a:ext cx="1699560" cy="1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Relataram piora na conversão alimentar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78" name="Image 2" descr="preencoded.png"/>
          <p:cNvPicPr/>
          <p:nvPr/>
        </p:nvPicPr>
        <p:blipFill>
          <a:blip r:embed="rId3"/>
          <a:stretch/>
        </p:blipFill>
        <p:spPr>
          <a:xfrm>
            <a:off x="428760" y="2754720"/>
            <a:ext cx="79560" cy="12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9" name="Text 12"/>
          <p:cNvSpPr/>
          <p:nvPr/>
        </p:nvSpPr>
        <p:spPr>
          <a:xfrm>
            <a:off x="580320" y="2733120"/>
            <a:ext cx="123588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Impactos Econômicos 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0" name="Text 13"/>
          <p:cNvSpPr/>
          <p:nvPr/>
        </p:nvSpPr>
        <p:spPr>
          <a:xfrm>
            <a:off x="428760" y="2990160"/>
            <a:ext cx="399996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796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555555"/>
                </a:solidFill>
                <a:effectLst/>
                <a:uFillTx/>
                <a:latin typeface="Noto Sans"/>
                <a:ea typeface="Noto Sans"/>
              </a:rPr>
              <a:t> As falhas geram custos diretos e indiretos, afetando a rentabilidade e competitividade da cadeia.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1" name="Shape 14"/>
          <p:cNvSpPr/>
          <p:nvPr/>
        </p:nvSpPr>
        <p:spPr>
          <a:xfrm>
            <a:off x="428760" y="3354840"/>
            <a:ext cx="1956600" cy="75492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2" name="Shape 15"/>
          <p:cNvSpPr/>
          <p:nvPr/>
        </p:nvSpPr>
        <p:spPr>
          <a:xfrm>
            <a:off x="428760" y="3354840"/>
            <a:ext cx="27720" cy="75492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3" name="Text 16"/>
          <p:cNvSpPr/>
          <p:nvPr/>
        </p:nvSpPr>
        <p:spPr>
          <a:xfrm>
            <a:off x="557280" y="3483360"/>
            <a:ext cx="169956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74%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4" name="Text 17"/>
          <p:cNvSpPr/>
          <p:nvPr/>
        </p:nvSpPr>
        <p:spPr>
          <a:xfrm>
            <a:off x="557280" y="3861720"/>
            <a:ext cx="1699560" cy="1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Citaram prejuízos financeiros diretos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5" name="Shape 18"/>
          <p:cNvSpPr/>
          <p:nvPr/>
        </p:nvSpPr>
        <p:spPr>
          <a:xfrm>
            <a:off x="2471760" y="3354840"/>
            <a:ext cx="1956600" cy="75492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6" name="Shape 19"/>
          <p:cNvSpPr/>
          <p:nvPr/>
        </p:nvSpPr>
        <p:spPr>
          <a:xfrm>
            <a:off x="2471760" y="3354840"/>
            <a:ext cx="27720" cy="75492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7" name="Text 20"/>
          <p:cNvSpPr/>
          <p:nvPr/>
        </p:nvSpPr>
        <p:spPr>
          <a:xfrm>
            <a:off x="2600280" y="3483360"/>
            <a:ext cx="169956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45%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8" name="Text 21"/>
          <p:cNvSpPr/>
          <p:nvPr/>
        </p:nvSpPr>
        <p:spPr>
          <a:xfrm>
            <a:off x="2600280" y="3861720"/>
            <a:ext cx="1699560" cy="1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Reportaram desperdício de ração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9" name="Shape 22"/>
          <p:cNvSpPr/>
          <p:nvPr/>
        </p:nvSpPr>
        <p:spPr>
          <a:xfrm>
            <a:off x="428760" y="4289040"/>
            <a:ext cx="3999960" cy="1187280"/>
          </a:xfrm>
          <a:prstGeom prst="rect">
            <a:avLst/>
          </a:prstGeom>
          <a:solidFill>
            <a:srgbClr val="f0f4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0" name="Shape 23"/>
          <p:cNvSpPr/>
          <p:nvPr/>
        </p:nvSpPr>
        <p:spPr>
          <a:xfrm>
            <a:off x="428760" y="4289040"/>
            <a:ext cx="27720" cy="118728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91" name="Image 3" descr="preencoded.png"/>
          <p:cNvPicPr/>
          <p:nvPr/>
        </p:nvPicPr>
        <p:blipFill>
          <a:blip r:embed="rId4"/>
          <a:stretch/>
        </p:blipFill>
        <p:spPr>
          <a:xfrm>
            <a:off x="571680" y="4453200"/>
            <a:ext cx="127800" cy="12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2" name="Text 24"/>
          <p:cNvSpPr/>
          <p:nvPr/>
        </p:nvSpPr>
        <p:spPr>
          <a:xfrm>
            <a:off x="757080" y="4431960"/>
            <a:ext cx="177264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Impactos Operacionais Críticos 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3" name="Text 25"/>
          <p:cNvSpPr/>
          <p:nvPr/>
        </p:nvSpPr>
        <p:spPr>
          <a:xfrm>
            <a:off x="571680" y="4689000"/>
            <a:ext cx="3714120" cy="15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6992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58% relataram problemas com replanejamento e recursos adicionais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4" name="Text 26"/>
          <p:cNvSpPr/>
          <p:nvPr/>
        </p:nvSpPr>
        <p:spPr>
          <a:xfrm>
            <a:off x="571680" y="4904280"/>
            <a:ext cx="3714120" cy="15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6992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41% indicaram sobrecarga de trabalho para compensar falhas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5" name="Text 27"/>
          <p:cNvSpPr/>
          <p:nvPr/>
        </p:nvSpPr>
        <p:spPr>
          <a:xfrm>
            <a:off x="571680" y="5119200"/>
            <a:ext cx="3714120" cy="15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6992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37% reportaram necessidade de improvisados frequentes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6" name="Text 28"/>
          <p:cNvSpPr/>
          <p:nvPr/>
        </p:nvSpPr>
        <p:spPr>
          <a:xfrm>
            <a:off x="5693400" y="1057320"/>
            <a:ext cx="204228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Impactos por Perfil de Respondente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97" name="Image 4" descr="preencoded.png"/>
          <p:cNvPicPr/>
          <p:nvPr/>
        </p:nvPicPr>
        <p:blipFill>
          <a:blip r:embed="rId5"/>
          <a:stretch/>
        </p:blipFill>
        <p:spPr>
          <a:xfrm>
            <a:off x="4714920" y="1335960"/>
            <a:ext cx="3999960" cy="3428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271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9" name="Shape 0"/>
          <p:cNvSpPr/>
          <p:nvPr/>
        </p:nvSpPr>
        <p:spPr>
          <a:xfrm>
            <a:off x="0" y="0"/>
            <a:ext cx="9143280" cy="77076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0" name="Text 1"/>
          <p:cNvSpPr/>
          <p:nvPr/>
        </p:nvSpPr>
        <p:spPr>
          <a:xfrm>
            <a:off x="428760" y="214200"/>
            <a:ext cx="82861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Insights Estratégicos Baseados em Dados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1" name="Shape 2"/>
          <p:cNvSpPr/>
          <p:nvPr/>
        </p:nvSpPr>
        <p:spPr>
          <a:xfrm>
            <a:off x="428760" y="1057320"/>
            <a:ext cx="3999960" cy="765000"/>
          </a:xfrm>
          <a:prstGeom prst="rect">
            <a:avLst/>
          </a:prstGeom>
          <a:solidFill>
            <a:srgbClr val="f0f4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2" name="Shape 3"/>
          <p:cNvSpPr/>
          <p:nvPr/>
        </p:nvSpPr>
        <p:spPr>
          <a:xfrm>
            <a:off x="428760" y="1057320"/>
            <a:ext cx="34920" cy="76500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3" name="Text 4"/>
          <p:cNvSpPr/>
          <p:nvPr/>
        </p:nvSpPr>
        <p:spPr>
          <a:xfrm>
            <a:off x="571680" y="1211040"/>
            <a:ext cx="1226880" cy="1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A análise quantitativa das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4" name="Text 5"/>
          <p:cNvSpPr/>
          <p:nvPr/>
        </p:nvSpPr>
        <p:spPr>
          <a:xfrm>
            <a:off x="1798920" y="1211040"/>
            <a:ext cx="1702800" cy="1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68 respostas de 9 perfis diferentes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5" name="Text 6"/>
          <p:cNvSpPr/>
          <p:nvPr/>
        </p:nvSpPr>
        <p:spPr>
          <a:xfrm>
            <a:off x="3502440" y="1211040"/>
            <a:ext cx="374400" cy="1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revelou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6" name="Text 7"/>
          <p:cNvSpPr/>
          <p:nvPr/>
        </p:nvSpPr>
        <p:spPr>
          <a:xfrm>
            <a:off x="571680" y="1370880"/>
            <a:ext cx="3539160" cy="1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padrões significativos e insights estratégicos para a resolução das falhas na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7" name="Text 8"/>
          <p:cNvSpPr/>
          <p:nvPr/>
        </p:nvSpPr>
        <p:spPr>
          <a:xfrm>
            <a:off x="571680" y="1530720"/>
            <a:ext cx="871920" cy="1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entrega de rações.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8" name="Shape 9"/>
          <p:cNvSpPr/>
          <p:nvPr/>
        </p:nvSpPr>
        <p:spPr>
          <a:xfrm>
            <a:off x="428760" y="2037240"/>
            <a:ext cx="285120" cy="28512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09" name="Image 1" descr="preencoded.png"/>
          <p:cNvPicPr/>
          <p:nvPr/>
        </p:nvPicPr>
        <p:blipFill>
          <a:blip r:embed="rId2"/>
          <a:stretch/>
        </p:blipFill>
        <p:spPr>
          <a:xfrm>
            <a:off x="491040" y="2116080"/>
            <a:ext cx="159840" cy="12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0" name="Text 10"/>
          <p:cNvSpPr/>
          <p:nvPr/>
        </p:nvSpPr>
        <p:spPr>
          <a:xfrm>
            <a:off x="821520" y="2053440"/>
            <a:ext cx="175860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Problema sistêmico e multifatorial: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1" name="Text 11"/>
          <p:cNvSpPr/>
          <p:nvPr/>
        </p:nvSpPr>
        <p:spPr>
          <a:xfrm>
            <a:off x="2638080" y="2037240"/>
            <a:ext cx="23292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e74c3c"/>
                </a:solidFill>
                <a:effectLst/>
                <a:uFillTx/>
                <a:latin typeface="Noto Sans"/>
                <a:ea typeface="Noto Sans"/>
              </a:rPr>
              <a:t>74%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2" name="Text 12"/>
          <p:cNvSpPr/>
          <p:nvPr/>
        </p:nvSpPr>
        <p:spPr>
          <a:xfrm>
            <a:off x="821520" y="2244600"/>
            <a:ext cx="360684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dos respondentes relataram mais de um tipo de problema, indicando que as falhas são sistêmicas e não pontuais.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3" name="Shape 13"/>
          <p:cNvSpPr/>
          <p:nvPr/>
        </p:nvSpPr>
        <p:spPr>
          <a:xfrm>
            <a:off x="428760" y="2651760"/>
            <a:ext cx="285120" cy="28512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14" name="Image 2" descr="preencoded.png"/>
          <p:cNvPicPr/>
          <p:nvPr/>
        </p:nvPicPr>
        <p:blipFill>
          <a:blip r:embed="rId3"/>
          <a:stretch/>
        </p:blipFill>
        <p:spPr>
          <a:xfrm>
            <a:off x="507240" y="2730240"/>
            <a:ext cx="127800" cy="12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5" name="Text 14"/>
          <p:cNvSpPr/>
          <p:nvPr/>
        </p:nvSpPr>
        <p:spPr>
          <a:xfrm>
            <a:off x="821520" y="2667960"/>
            <a:ext cx="165024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Atraso/falta é o problema crítico: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6" name="Text 15"/>
          <p:cNvSpPr/>
          <p:nvPr/>
        </p:nvSpPr>
        <p:spPr>
          <a:xfrm>
            <a:off x="2529360" y="2651760"/>
            <a:ext cx="23292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e74c3c"/>
                </a:solidFill>
                <a:effectLst/>
                <a:uFillTx/>
                <a:latin typeface="Noto Sans"/>
                <a:ea typeface="Noto Sans"/>
              </a:rPr>
              <a:t>40%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7" name="Text 16"/>
          <p:cNvSpPr/>
          <p:nvPr/>
        </p:nvSpPr>
        <p:spPr>
          <a:xfrm>
            <a:off x="821520" y="2858760"/>
            <a:ext cx="360684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dos respondentes, representando o maior impacto na cadeia produtiva, com foco especial entre produtores (58%).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8" name="Shape 17"/>
          <p:cNvSpPr/>
          <p:nvPr/>
        </p:nvSpPr>
        <p:spPr>
          <a:xfrm>
            <a:off x="428760" y="3265920"/>
            <a:ext cx="285120" cy="28512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19" name="Image 3" descr="preencoded.png"/>
          <p:cNvPicPr/>
          <p:nvPr/>
        </p:nvPicPr>
        <p:blipFill>
          <a:blip r:embed="rId4"/>
          <a:stretch/>
        </p:blipFill>
        <p:spPr>
          <a:xfrm>
            <a:off x="491040" y="3344760"/>
            <a:ext cx="159840" cy="12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0" name="Text 18"/>
          <p:cNvSpPr/>
          <p:nvPr/>
        </p:nvSpPr>
        <p:spPr>
          <a:xfrm>
            <a:off x="821520" y="3282120"/>
            <a:ext cx="140508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Comunicação é falha crítica: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Text 19"/>
          <p:cNvSpPr/>
          <p:nvPr/>
        </p:nvSpPr>
        <p:spPr>
          <a:xfrm>
            <a:off x="2284560" y="3265920"/>
            <a:ext cx="23292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e74c3c"/>
                </a:solidFill>
                <a:effectLst/>
                <a:uFillTx/>
                <a:latin typeface="Noto Sans"/>
                <a:ea typeface="Noto Sans"/>
              </a:rPr>
              <a:t>87%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2" name="Text 20"/>
          <p:cNvSpPr/>
          <p:nvPr/>
        </p:nvSpPr>
        <p:spPr>
          <a:xfrm>
            <a:off x="821520" y="3473280"/>
            <a:ext cx="360684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das sugestões de melhoria incluem componentes de comunicação, mesmo quando o foco principal é logístico ou tecnológico.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Shape 21"/>
          <p:cNvSpPr/>
          <p:nvPr/>
        </p:nvSpPr>
        <p:spPr>
          <a:xfrm>
            <a:off x="428760" y="3880440"/>
            <a:ext cx="285120" cy="28512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24" name="Image 4" descr="preencoded.png"/>
          <p:cNvPicPr/>
          <p:nvPr/>
        </p:nvPicPr>
        <p:blipFill>
          <a:blip r:embed="rId5"/>
          <a:stretch/>
        </p:blipFill>
        <p:spPr>
          <a:xfrm>
            <a:off x="491040" y="3958920"/>
            <a:ext cx="159840" cy="12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5" name="Text 22"/>
          <p:cNvSpPr/>
          <p:nvPr/>
        </p:nvSpPr>
        <p:spPr>
          <a:xfrm>
            <a:off x="821520" y="3896640"/>
            <a:ext cx="132408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Logística como prioridade: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6" name="Text 23"/>
          <p:cNvSpPr/>
          <p:nvPr/>
        </p:nvSpPr>
        <p:spPr>
          <a:xfrm>
            <a:off x="2203560" y="3880440"/>
            <a:ext cx="23292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e74c3c"/>
                </a:solidFill>
                <a:effectLst/>
                <a:uFillTx/>
                <a:latin typeface="Noto Sans"/>
                <a:ea typeface="Noto Sans"/>
              </a:rPr>
              <a:t>67%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7" name="Text 24"/>
          <p:cNvSpPr/>
          <p:nvPr/>
        </p:nvSpPr>
        <p:spPr>
          <a:xfrm>
            <a:off x="821520" y="4087800"/>
            <a:ext cx="360684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das respostas apontam problemas logísticos como raiz das falhas, tornando este o principal ponto de alavancagem para melhorias.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8" name="Shape 25"/>
          <p:cNvSpPr/>
          <p:nvPr/>
        </p:nvSpPr>
        <p:spPr>
          <a:xfrm>
            <a:off x="428760" y="4494960"/>
            <a:ext cx="285120" cy="28512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29" name="Image 5" descr="preencoded.png"/>
          <p:cNvPicPr/>
          <p:nvPr/>
        </p:nvPicPr>
        <p:blipFill>
          <a:blip r:embed="rId6"/>
          <a:stretch/>
        </p:blipFill>
        <p:spPr>
          <a:xfrm>
            <a:off x="491040" y="4573440"/>
            <a:ext cx="159840" cy="12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0" name="Text 26"/>
          <p:cNvSpPr/>
          <p:nvPr/>
        </p:nvSpPr>
        <p:spPr>
          <a:xfrm>
            <a:off x="821520" y="4510800"/>
            <a:ext cx="168264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Abordagem integrada necessária: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1" name="Text 27"/>
          <p:cNvSpPr/>
          <p:nvPr/>
        </p:nvSpPr>
        <p:spPr>
          <a:xfrm>
            <a:off x="2562120" y="4494960"/>
            <a:ext cx="22788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e74c3c"/>
                </a:solidFill>
                <a:effectLst/>
                <a:uFillTx/>
                <a:latin typeface="Noto Sans"/>
                <a:ea typeface="Noto Sans"/>
              </a:rPr>
              <a:t>0,78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2" name="Text 28"/>
          <p:cNvSpPr/>
          <p:nvPr/>
        </p:nvSpPr>
        <p:spPr>
          <a:xfrm>
            <a:off x="821520" y="4701960"/>
            <a:ext cx="360684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correlação entre problemas de comunicação e logística indica que soluções devem abordar ambas as dimensões simultaneamente.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62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4" name="Shape 0"/>
          <p:cNvSpPr/>
          <p:nvPr/>
        </p:nvSpPr>
        <p:spPr>
          <a:xfrm>
            <a:off x="0" y="0"/>
            <a:ext cx="9143280" cy="69948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5" name="Text 1"/>
          <p:cNvSpPr/>
          <p:nvPr/>
        </p:nvSpPr>
        <p:spPr>
          <a:xfrm>
            <a:off x="428760" y="178560"/>
            <a:ext cx="82861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Recomendações &amp; Roadmap de Implementação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36" name="Image 1" descr="preencoded.png"/>
          <p:cNvPicPr/>
          <p:nvPr/>
        </p:nvPicPr>
        <p:blipFill>
          <a:blip r:embed="rId2"/>
          <a:stretch/>
        </p:blipFill>
        <p:spPr>
          <a:xfrm>
            <a:off x="428760" y="936000"/>
            <a:ext cx="127800" cy="12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7" name="Text 2"/>
          <p:cNvSpPr/>
          <p:nvPr/>
        </p:nvSpPr>
        <p:spPr>
          <a:xfrm>
            <a:off x="614520" y="914400"/>
            <a:ext cx="208188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Recomendações Baseadas em Dados 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8" name="Shape 3"/>
          <p:cNvSpPr/>
          <p:nvPr/>
        </p:nvSpPr>
        <p:spPr>
          <a:xfrm>
            <a:off x="428760" y="1278720"/>
            <a:ext cx="4035600" cy="62856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9" name="Shape 4"/>
          <p:cNvSpPr/>
          <p:nvPr/>
        </p:nvSpPr>
        <p:spPr>
          <a:xfrm>
            <a:off x="428760" y="1278720"/>
            <a:ext cx="34920" cy="62856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0" name="Shape 5"/>
          <p:cNvSpPr/>
          <p:nvPr/>
        </p:nvSpPr>
        <p:spPr>
          <a:xfrm>
            <a:off x="535680" y="1400040"/>
            <a:ext cx="256320" cy="25632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41" name="Image 2" descr="preencoded.png"/>
          <p:cNvPicPr/>
          <p:nvPr/>
        </p:nvPicPr>
        <p:blipFill>
          <a:blip r:embed="rId3"/>
          <a:stretch/>
        </p:blipFill>
        <p:spPr>
          <a:xfrm>
            <a:off x="592920" y="1471680"/>
            <a:ext cx="142200" cy="1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2" name="Text 6"/>
          <p:cNvSpPr/>
          <p:nvPr/>
        </p:nvSpPr>
        <p:spPr>
          <a:xfrm>
            <a:off x="878760" y="1386000"/>
            <a:ext cx="347832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Integração de Sistemas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3" name="Text 7"/>
          <p:cNvSpPr/>
          <p:nvPr/>
        </p:nvSpPr>
        <p:spPr>
          <a:xfrm>
            <a:off x="878760" y="1560960"/>
            <a:ext cx="3478320" cy="2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Implementar plataforma única para gestão de pedidos, rastreamento e comunicação em tempo real. 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4" name="Shape 8"/>
          <p:cNvSpPr/>
          <p:nvPr/>
        </p:nvSpPr>
        <p:spPr>
          <a:xfrm>
            <a:off x="428760" y="1993680"/>
            <a:ext cx="4035600" cy="62856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5" name="Shape 9"/>
          <p:cNvSpPr/>
          <p:nvPr/>
        </p:nvSpPr>
        <p:spPr>
          <a:xfrm>
            <a:off x="428760" y="1993680"/>
            <a:ext cx="34920" cy="62856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6" name="Shape 10"/>
          <p:cNvSpPr/>
          <p:nvPr/>
        </p:nvSpPr>
        <p:spPr>
          <a:xfrm>
            <a:off x="535680" y="2115360"/>
            <a:ext cx="256320" cy="25632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47" name="Image 3" descr="preencoded.png"/>
          <p:cNvPicPr/>
          <p:nvPr/>
        </p:nvPicPr>
        <p:blipFill>
          <a:blip r:embed="rId4"/>
          <a:stretch/>
        </p:blipFill>
        <p:spPr>
          <a:xfrm>
            <a:off x="607320" y="2186640"/>
            <a:ext cx="113760" cy="1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8" name="Text 11"/>
          <p:cNvSpPr/>
          <p:nvPr/>
        </p:nvSpPr>
        <p:spPr>
          <a:xfrm>
            <a:off x="878760" y="2100960"/>
            <a:ext cx="347832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Controle Automatizado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9" name="Text 12"/>
          <p:cNvSpPr/>
          <p:nvPr/>
        </p:nvSpPr>
        <p:spPr>
          <a:xfrm>
            <a:off x="878760" y="2275920"/>
            <a:ext cx="3478320" cy="2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Instalar sensores de nível nos silos para monitoramento remoto de estoque e previsão de demanda. 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0" name="Shape 13"/>
          <p:cNvSpPr/>
          <p:nvPr/>
        </p:nvSpPr>
        <p:spPr>
          <a:xfrm>
            <a:off x="428760" y="2709000"/>
            <a:ext cx="4035600" cy="62856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1" name="Shape 14"/>
          <p:cNvSpPr/>
          <p:nvPr/>
        </p:nvSpPr>
        <p:spPr>
          <a:xfrm>
            <a:off x="428760" y="2709000"/>
            <a:ext cx="34920" cy="62856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2" name="Shape 15"/>
          <p:cNvSpPr/>
          <p:nvPr/>
        </p:nvSpPr>
        <p:spPr>
          <a:xfrm>
            <a:off x="535680" y="2830320"/>
            <a:ext cx="256320" cy="25632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53" name="Image 4" descr="preencoded.png"/>
          <p:cNvPicPr/>
          <p:nvPr/>
        </p:nvPicPr>
        <p:blipFill>
          <a:blip r:embed="rId5"/>
          <a:stretch/>
        </p:blipFill>
        <p:spPr>
          <a:xfrm>
            <a:off x="607320" y="2901600"/>
            <a:ext cx="113760" cy="1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4" name="Text 16"/>
          <p:cNvSpPr/>
          <p:nvPr/>
        </p:nvSpPr>
        <p:spPr>
          <a:xfrm>
            <a:off x="878760" y="2815920"/>
            <a:ext cx="347832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Logística Otimizada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5" name="Text 17"/>
          <p:cNvSpPr/>
          <p:nvPr/>
        </p:nvSpPr>
        <p:spPr>
          <a:xfrm>
            <a:off x="878760" y="2990880"/>
            <a:ext cx="3478320" cy="2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Implementar sistema TMS para planejamento inteligente de rotas e priorização de entregas. 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6" name="Shape 18"/>
          <p:cNvSpPr/>
          <p:nvPr/>
        </p:nvSpPr>
        <p:spPr>
          <a:xfrm>
            <a:off x="428760" y="3423960"/>
            <a:ext cx="4035600" cy="62856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7" name="Shape 19"/>
          <p:cNvSpPr/>
          <p:nvPr/>
        </p:nvSpPr>
        <p:spPr>
          <a:xfrm>
            <a:off x="428760" y="3423960"/>
            <a:ext cx="34920" cy="62856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8" name="Shape 20"/>
          <p:cNvSpPr/>
          <p:nvPr/>
        </p:nvSpPr>
        <p:spPr>
          <a:xfrm>
            <a:off x="535680" y="3545280"/>
            <a:ext cx="256320" cy="25632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59" name="Image 5" descr="preencoded.png"/>
          <p:cNvPicPr/>
          <p:nvPr/>
        </p:nvPicPr>
        <p:blipFill>
          <a:blip r:embed="rId6"/>
          <a:stretch/>
        </p:blipFill>
        <p:spPr>
          <a:xfrm>
            <a:off x="592920" y="3616920"/>
            <a:ext cx="142200" cy="1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0" name="Text 21"/>
          <p:cNvSpPr/>
          <p:nvPr/>
        </p:nvSpPr>
        <p:spPr>
          <a:xfrm>
            <a:off x="878760" y="3530880"/>
            <a:ext cx="347832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Protocolos de Comunicação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1" name="Text 22"/>
          <p:cNvSpPr/>
          <p:nvPr/>
        </p:nvSpPr>
        <p:spPr>
          <a:xfrm>
            <a:off x="878760" y="3706200"/>
            <a:ext cx="3478320" cy="2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Padronizar canais e fluxos de informação entre produtores, fábrica, expedição e motoristas. 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2" name="Shape 23"/>
          <p:cNvSpPr/>
          <p:nvPr/>
        </p:nvSpPr>
        <p:spPr>
          <a:xfrm>
            <a:off x="428760" y="4138920"/>
            <a:ext cx="4035600" cy="62856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3" name="Shape 24"/>
          <p:cNvSpPr/>
          <p:nvPr/>
        </p:nvSpPr>
        <p:spPr>
          <a:xfrm>
            <a:off x="428760" y="4138920"/>
            <a:ext cx="34920" cy="62856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4" name="Shape 25"/>
          <p:cNvSpPr/>
          <p:nvPr/>
        </p:nvSpPr>
        <p:spPr>
          <a:xfrm>
            <a:off x="535680" y="4260240"/>
            <a:ext cx="256320" cy="25632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65" name="Image 6" descr="preencoded.png"/>
          <p:cNvPicPr/>
          <p:nvPr/>
        </p:nvPicPr>
        <p:blipFill>
          <a:blip r:embed="rId7"/>
          <a:stretch/>
        </p:blipFill>
        <p:spPr>
          <a:xfrm>
            <a:off x="607320" y="4331880"/>
            <a:ext cx="113760" cy="1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6" name="Text 26"/>
          <p:cNvSpPr/>
          <p:nvPr/>
        </p:nvSpPr>
        <p:spPr>
          <a:xfrm>
            <a:off x="878760" y="4246200"/>
            <a:ext cx="347832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Gestão de Exceções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7" name="Text 27"/>
          <p:cNvSpPr/>
          <p:nvPr/>
        </p:nvSpPr>
        <p:spPr>
          <a:xfrm>
            <a:off x="878760" y="4421160"/>
            <a:ext cx="3478320" cy="2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Definir procedimentos claros para tratamento de ocorrências (falha, sobra, erro) com responsáveis e prazos. 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45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9" name="Shape 0"/>
          <p:cNvSpPr/>
          <p:nvPr/>
        </p:nvSpPr>
        <p:spPr>
          <a:xfrm>
            <a:off x="0" y="0"/>
            <a:ext cx="9143280" cy="69948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0" name="Text 1"/>
          <p:cNvSpPr/>
          <p:nvPr/>
        </p:nvSpPr>
        <p:spPr>
          <a:xfrm>
            <a:off x="428760" y="178560"/>
            <a:ext cx="82861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Conclusão &amp; Próximos Passos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1" name="Text 2"/>
          <p:cNvSpPr/>
          <p:nvPr/>
        </p:nvSpPr>
        <p:spPr>
          <a:xfrm>
            <a:off x="428760" y="985680"/>
            <a:ext cx="3963960" cy="32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127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Conclusões Principais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2" name="Shape 3"/>
          <p:cNvSpPr/>
          <p:nvPr/>
        </p:nvSpPr>
        <p:spPr>
          <a:xfrm>
            <a:off x="428760" y="1464480"/>
            <a:ext cx="227880" cy="22788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73" name="Image 1" descr="preencoded.png"/>
          <p:cNvPicPr/>
          <p:nvPr/>
        </p:nvPicPr>
        <p:blipFill>
          <a:blip r:embed="rId2"/>
          <a:stretch/>
        </p:blipFill>
        <p:spPr>
          <a:xfrm>
            <a:off x="471600" y="1521720"/>
            <a:ext cx="142200" cy="1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4" name="Text 4"/>
          <p:cNvSpPr/>
          <p:nvPr/>
        </p:nvSpPr>
        <p:spPr>
          <a:xfrm>
            <a:off x="743040" y="1450080"/>
            <a:ext cx="364968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Problemas Sistêmicos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5" name="Text 5"/>
          <p:cNvSpPr/>
          <p:nvPr/>
        </p:nvSpPr>
        <p:spPr>
          <a:xfrm>
            <a:off x="743040" y="1635840"/>
            <a:ext cx="364968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40% dos relatos envolvem atrasos/falta de ração, impactando diretamente o desempenho zootécnico das aves.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6" name="Shape 6"/>
          <p:cNvSpPr/>
          <p:nvPr/>
        </p:nvSpPr>
        <p:spPr>
          <a:xfrm>
            <a:off x="428760" y="2035800"/>
            <a:ext cx="227880" cy="22788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77" name="Image 2" descr="preencoded.png"/>
          <p:cNvPicPr/>
          <p:nvPr/>
        </p:nvPicPr>
        <p:blipFill>
          <a:blip r:embed="rId3"/>
          <a:stretch/>
        </p:blipFill>
        <p:spPr>
          <a:xfrm>
            <a:off x="485640" y="2093040"/>
            <a:ext cx="113760" cy="1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8" name="Text 7"/>
          <p:cNvSpPr/>
          <p:nvPr/>
        </p:nvSpPr>
        <p:spPr>
          <a:xfrm>
            <a:off x="743040" y="2021760"/>
            <a:ext cx="364968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Sobra Significativa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9" name="Text 8"/>
          <p:cNvSpPr/>
          <p:nvPr/>
        </p:nvSpPr>
        <p:spPr>
          <a:xfrm>
            <a:off x="743040" y="2207520"/>
            <a:ext cx="364968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24% dos respondentes apontam sobras de ração no final do lote, gerando custos desnecessários e desperdício.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0" name="Shape 9"/>
          <p:cNvSpPr/>
          <p:nvPr/>
        </p:nvSpPr>
        <p:spPr>
          <a:xfrm>
            <a:off x="428760" y="2607480"/>
            <a:ext cx="227880" cy="22788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81" name="Image 3" descr="preencoded.png"/>
          <p:cNvPicPr/>
          <p:nvPr/>
        </p:nvPicPr>
        <p:blipFill>
          <a:blip r:embed="rId4"/>
          <a:stretch/>
        </p:blipFill>
        <p:spPr>
          <a:xfrm>
            <a:off x="471600" y="2664720"/>
            <a:ext cx="142200" cy="1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2" name="Text 10"/>
          <p:cNvSpPr/>
          <p:nvPr/>
        </p:nvSpPr>
        <p:spPr>
          <a:xfrm>
            <a:off x="743040" y="2593080"/>
            <a:ext cx="364968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Desafios Logísticos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3" name="Text 11"/>
          <p:cNvSpPr/>
          <p:nvPr/>
        </p:nvSpPr>
        <p:spPr>
          <a:xfrm>
            <a:off x="743040" y="2778840"/>
            <a:ext cx="364968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19% identificaram problemas na logística como causa primária das falhas, especialmente na otimização de rotas.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4" name="Shape 12"/>
          <p:cNvSpPr/>
          <p:nvPr/>
        </p:nvSpPr>
        <p:spPr>
          <a:xfrm>
            <a:off x="428760" y="3178800"/>
            <a:ext cx="227880" cy="22788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85" name="Image 4" descr="preencoded.png"/>
          <p:cNvPicPr/>
          <p:nvPr/>
        </p:nvPicPr>
        <p:blipFill>
          <a:blip r:embed="rId5"/>
          <a:stretch/>
        </p:blipFill>
        <p:spPr>
          <a:xfrm>
            <a:off x="471600" y="3236040"/>
            <a:ext cx="142200" cy="1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6" name="Text 13"/>
          <p:cNvSpPr/>
          <p:nvPr/>
        </p:nvSpPr>
        <p:spPr>
          <a:xfrm>
            <a:off x="743040" y="3164760"/>
            <a:ext cx="364968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Falhas de Comunicação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Text 14"/>
          <p:cNvSpPr/>
          <p:nvPr/>
        </p:nvSpPr>
        <p:spPr>
          <a:xfrm>
            <a:off x="743040" y="3350520"/>
            <a:ext cx="364968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75% dos produtores e 65% dos técnicos relatam problemas na comunicação entre os elos da cadeia.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Shape 15"/>
          <p:cNvSpPr/>
          <p:nvPr/>
        </p:nvSpPr>
        <p:spPr>
          <a:xfrm>
            <a:off x="428760" y="3750480"/>
            <a:ext cx="227880" cy="22788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89" name="Image 5" descr="preencoded.png"/>
          <p:cNvPicPr/>
          <p:nvPr/>
        </p:nvPicPr>
        <p:blipFill>
          <a:blip r:embed="rId6"/>
          <a:stretch/>
        </p:blipFill>
        <p:spPr>
          <a:xfrm>
            <a:off x="507240" y="3807720"/>
            <a:ext cx="70560" cy="1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0" name="Text 16"/>
          <p:cNvSpPr/>
          <p:nvPr/>
        </p:nvSpPr>
        <p:spPr>
          <a:xfrm>
            <a:off x="743040" y="3736080"/>
            <a:ext cx="364968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Impacto Econômico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1" name="Text 17"/>
          <p:cNvSpPr/>
          <p:nvPr/>
        </p:nvSpPr>
        <p:spPr>
          <a:xfrm>
            <a:off x="743040" y="3921840"/>
            <a:ext cx="364968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Estimativa de perda de 3-5% na conversão alimentar por lote devido às falhas na entrega de rações.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2" name="Text 18"/>
          <p:cNvSpPr/>
          <p:nvPr/>
        </p:nvSpPr>
        <p:spPr>
          <a:xfrm>
            <a:off x="4750560" y="985680"/>
            <a:ext cx="3963960" cy="32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127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Próximos Passos Recomendados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3" name="Shape 19"/>
          <p:cNvSpPr/>
          <p:nvPr/>
        </p:nvSpPr>
        <p:spPr>
          <a:xfrm>
            <a:off x="4750560" y="1450080"/>
            <a:ext cx="256320" cy="256320"/>
          </a:xfrm>
          <a:prstGeom prst="ellipse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4" name="Text 20"/>
          <p:cNvSpPr/>
          <p:nvPr/>
        </p:nvSpPr>
        <p:spPr>
          <a:xfrm>
            <a:off x="4750560" y="1450080"/>
            <a:ext cx="25632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1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5" name="Text 21"/>
          <p:cNvSpPr/>
          <p:nvPr/>
        </p:nvSpPr>
        <p:spPr>
          <a:xfrm>
            <a:off x="5114880" y="1450080"/>
            <a:ext cx="359964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Validação Aprofundada dos Dados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6" name="Text 22"/>
          <p:cNvSpPr/>
          <p:nvPr/>
        </p:nvSpPr>
        <p:spPr>
          <a:xfrm>
            <a:off x="5114880" y="1635840"/>
            <a:ext cx="359964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Realizar workshops com representantes de cada perfil para validar os achados quantitativos e refinar o diagnóstico.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7" name="Text 23"/>
          <p:cNvSpPr/>
          <p:nvPr/>
        </p:nvSpPr>
        <p:spPr>
          <a:xfrm>
            <a:off x="5114880" y="1971720"/>
            <a:ext cx="359964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744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666666"/>
                </a:solidFill>
                <a:effectLst/>
                <a:uFillTx/>
                <a:latin typeface="Noto Sans"/>
                <a:ea typeface="Noto Sans"/>
              </a:rPr>
              <a:t>4 workshops com 12-15 participantes cada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8" name="Shape 24"/>
          <p:cNvSpPr/>
          <p:nvPr/>
        </p:nvSpPr>
        <p:spPr>
          <a:xfrm>
            <a:off x="4750560" y="2228760"/>
            <a:ext cx="256320" cy="256320"/>
          </a:xfrm>
          <a:prstGeom prst="ellipse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9" name="Text 25"/>
          <p:cNvSpPr/>
          <p:nvPr/>
        </p:nvSpPr>
        <p:spPr>
          <a:xfrm>
            <a:off x="4750560" y="2228760"/>
            <a:ext cx="25632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2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0" name="Text 26"/>
          <p:cNvSpPr/>
          <p:nvPr/>
        </p:nvSpPr>
        <p:spPr>
          <a:xfrm>
            <a:off x="5114880" y="2228760"/>
            <a:ext cx="359964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Desenvolvimento de Plano de Ação Detalhado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1" name="Text 27"/>
          <p:cNvSpPr/>
          <p:nvPr/>
        </p:nvSpPr>
        <p:spPr>
          <a:xfrm>
            <a:off x="5114880" y="2414520"/>
            <a:ext cx="359964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Elaborar plano com priorização de iniciativas baseada no potencial de impacto, com cronograma, responsáveis e métricas.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2" name="Text 28"/>
          <p:cNvSpPr/>
          <p:nvPr/>
        </p:nvSpPr>
        <p:spPr>
          <a:xfrm>
            <a:off x="5114880" y="2750400"/>
            <a:ext cx="359964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744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666666"/>
                </a:solidFill>
                <a:effectLst/>
                <a:uFillTx/>
                <a:latin typeface="Noto Sans"/>
                <a:ea typeface="Noto Sans"/>
              </a:rPr>
              <a:t>Priorizar 3-5 iniciativas de alto impacto para implementação imediata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3" name="Shape 29"/>
          <p:cNvSpPr/>
          <p:nvPr/>
        </p:nvSpPr>
        <p:spPr>
          <a:xfrm>
            <a:off x="4750560" y="3007440"/>
            <a:ext cx="256320" cy="256320"/>
          </a:xfrm>
          <a:prstGeom prst="ellipse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4" name="Text 30"/>
          <p:cNvSpPr/>
          <p:nvPr/>
        </p:nvSpPr>
        <p:spPr>
          <a:xfrm>
            <a:off x="4750560" y="3007440"/>
            <a:ext cx="25632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3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5" name="Text 31"/>
          <p:cNvSpPr/>
          <p:nvPr/>
        </p:nvSpPr>
        <p:spPr>
          <a:xfrm>
            <a:off x="5114880" y="3007440"/>
            <a:ext cx="359964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Protótipos de Solução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6" name="Text 32"/>
          <p:cNvSpPr/>
          <p:nvPr/>
        </p:nvSpPr>
        <p:spPr>
          <a:xfrm>
            <a:off x="5114880" y="3193200"/>
            <a:ext cx="359964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Desenvolver e testar protótipos das soluções propostas (app de pedidos, sensores de nível, sistema TMS) em granjas piloto.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7" name="Text 33"/>
          <p:cNvSpPr/>
          <p:nvPr/>
        </p:nvSpPr>
        <p:spPr>
          <a:xfrm>
            <a:off x="5114880" y="3529080"/>
            <a:ext cx="359964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666666"/>
                </a:solidFill>
                <a:effectLst/>
                <a:uFillTx/>
                <a:latin typeface="Noto Sans"/>
                <a:ea typeface="Noto Sans"/>
              </a:rPr>
              <a:t>Implementação em 5-10 granjas piloto com monitoramento quantitativo dos resultados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8" name="Shape 34"/>
          <p:cNvSpPr/>
          <p:nvPr/>
        </p:nvSpPr>
        <p:spPr>
          <a:xfrm>
            <a:off x="4750560" y="3914640"/>
            <a:ext cx="256320" cy="256320"/>
          </a:xfrm>
          <a:prstGeom prst="ellipse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9" name="Text 35"/>
          <p:cNvSpPr/>
          <p:nvPr/>
        </p:nvSpPr>
        <p:spPr>
          <a:xfrm>
            <a:off x="4750560" y="3914640"/>
            <a:ext cx="25632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4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0" name="Text 36"/>
          <p:cNvSpPr/>
          <p:nvPr/>
        </p:nvSpPr>
        <p:spPr>
          <a:xfrm>
            <a:off x="5114880" y="3914640"/>
            <a:ext cx="359964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Dashboard de Monitoramento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1" name="Text 37"/>
          <p:cNvSpPr/>
          <p:nvPr/>
        </p:nvSpPr>
        <p:spPr>
          <a:xfrm>
            <a:off x="5114880" y="4100400"/>
            <a:ext cx="359964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Estabelecer um sistema de acompanhamento contínuo dos KPIs de entrega, com visualização em tempo real para todos os stakeholders.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2" name="Text 38"/>
          <p:cNvSpPr/>
          <p:nvPr/>
        </p:nvSpPr>
        <p:spPr>
          <a:xfrm>
            <a:off x="5114880" y="4436280"/>
            <a:ext cx="359964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744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666666"/>
                </a:solidFill>
                <a:effectLst/>
                <a:uFillTx/>
                <a:latin typeface="Noto Sans"/>
                <a:ea typeface="Noto Sans"/>
              </a:rPr>
              <a:t>Dashboard acessível para 100% dos stakeholders para acompanhamento contínuo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Shape 0"/>
          <p:cNvSpPr/>
          <p:nvPr/>
        </p:nvSpPr>
        <p:spPr>
          <a:xfrm>
            <a:off x="0" y="0"/>
            <a:ext cx="9143280" cy="91368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" name="Text 1"/>
          <p:cNvSpPr/>
          <p:nvPr/>
        </p:nvSpPr>
        <p:spPr>
          <a:xfrm>
            <a:off x="428760" y="285840"/>
            <a:ext cx="82861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Agenda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Shape 2"/>
          <p:cNvSpPr/>
          <p:nvPr/>
        </p:nvSpPr>
        <p:spPr>
          <a:xfrm>
            <a:off x="428760" y="1528920"/>
            <a:ext cx="428040" cy="42804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" name="Text 3"/>
          <p:cNvSpPr/>
          <p:nvPr/>
        </p:nvSpPr>
        <p:spPr>
          <a:xfrm>
            <a:off x="428760" y="1528920"/>
            <a:ext cx="42804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1</a:t>
            </a:r>
            <a:endParaRPr b="0" lang="pt-BR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2" name="Image 1" descr="preencoded.png"/>
          <p:cNvPicPr/>
          <p:nvPr/>
        </p:nvPicPr>
        <p:blipFill>
          <a:blip r:embed="rId2"/>
          <a:stretch/>
        </p:blipFill>
        <p:spPr>
          <a:xfrm>
            <a:off x="1107360" y="1646640"/>
            <a:ext cx="170640" cy="170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Text 4"/>
          <p:cNvSpPr/>
          <p:nvPr/>
        </p:nvSpPr>
        <p:spPr>
          <a:xfrm>
            <a:off x="1278720" y="1644840"/>
            <a:ext cx="1389960" cy="1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Contexto e Objetivo </a:t>
            </a:r>
            <a:endParaRPr b="0" lang="pt-BR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Shape 5"/>
          <p:cNvSpPr/>
          <p:nvPr/>
        </p:nvSpPr>
        <p:spPr>
          <a:xfrm>
            <a:off x="428760" y="2171880"/>
            <a:ext cx="428040" cy="42804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" name="Text 6"/>
          <p:cNvSpPr/>
          <p:nvPr/>
        </p:nvSpPr>
        <p:spPr>
          <a:xfrm>
            <a:off x="428760" y="2171880"/>
            <a:ext cx="42804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2</a:t>
            </a:r>
            <a:endParaRPr b="0" lang="pt-BR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6" name="Image 2" descr="preencoded.png"/>
          <p:cNvPicPr/>
          <p:nvPr/>
        </p:nvPicPr>
        <p:blipFill>
          <a:blip r:embed="rId3"/>
          <a:stretch/>
        </p:blipFill>
        <p:spPr>
          <a:xfrm>
            <a:off x="1107360" y="2289600"/>
            <a:ext cx="149400" cy="170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Text 7"/>
          <p:cNvSpPr/>
          <p:nvPr/>
        </p:nvSpPr>
        <p:spPr>
          <a:xfrm>
            <a:off x="1257480" y="2287800"/>
            <a:ext cx="902160" cy="1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Metodologia </a:t>
            </a:r>
            <a:endParaRPr b="0" lang="pt-BR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Shape 8"/>
          <p:cNvSpPr/>
          <p:nvPr/>
        </p:nvSpPr>
        <p:spPr>
          <a:xfrm>
            <a:off x="428760" y="2814480"/>
            <a:ext cx="428040" cy="42804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Text 9"/>
          <p:cNvSpPr/>
          <p:nvPr/>
        </p:nvSpPr>
        <p:spPr>
          <a:xfrm>
            <a:off x="428760" y="2814480"/>
            <a:ext cx="42804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3</a:t>
            </a:r>
            <a:endParaRPr b="0" lang="pt-BR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0" name="Image 3" descr="preencoded.png"/>
          <p:cNvPicPr/>
          <p:nvPr/>
        </p:nvPicPr>
        <p:blipFill>
          <a:blip r:embed="rId4"/>
          <a:stretch/>
        </p:blipFill>
        <p:spPr>
          <a:xfrm>
            <a:off x="1107360" y="2932560"/>
            <a:ext cx="192240" cy="170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Text 10"/>
          <p:cNvSpPr/>
          <p:nvPr/>
        </p:nvSpPr>
        <p:spPr>
          <a:xfrm>
            <a:off x="1300320" y="2930760"/>
            <a:ext cx="2456280" cy="1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Principais Resultados Quantitativos </a:t>
            </a:r>
            <a:endParaRPr b="0" lang="pt-BR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Shape 11"/>
          <p:cNvSpPr/>
          <p:nvPr/>
        </p:nvSpPr>
        <p:spPr>
          <a:xfrm>
            <a:off x="428760" y="3457440"/>
            <a:ext cx="428040" cy="42804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" name="Text 12"/>
          <p:cNvSpPr/>
          <p:nvPr/>
        </p:nvSpPr>
        <p:spPr>
          <a:xfrm>
            <a:off x="428760" y="3457440"/>
            <a:ext cx="42804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4</a:t>
            </a:r>
            <a:endParaRPr b="0" lang="pt-BR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4" name="Image 4" descr="preencoded.png"/>
          <p:cNvPicPr/>
          <p:nvPr/>
        </p:nvPicPr>
        <p:blipFill>
          <a:blip r:embed="rId5"/>
          <a:stretch/>
        </p:blipFill>
        <p:spPr>
          <a:xfrm>
            <a:off x="1107360" y="3575520"/>
            <a:ext cx="127800" cy="170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Text 13"/>
          <p:cNvSpPr/>
          <p:nvPr/>
        </p:nvSpPr>
        <p:spPr>
          <a:xfrm>
            <a:off x="1235880" y="3573720"/>
            <a:ext cx="1151280" cy="1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Recomendações </a:t>
            </a:r>
            <a:endParaRPr b="0" lang="pt-BR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Shape 14"/>
          <p:cNvSpPr/>
          <p:nvPr/>
        </p:nvSpPr>
        <p:spPr>
          <a:xfrm>
            <a:off x="428760" y="4100400"/>
            <a:ext cx="428040" cy="428040"/>
          </a:xfrm>
          <a:prstGeom prst="ellipse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" name="Text 15"/>
          <p:cNvSpPr/>
          <p:nvPr/>
        </p:nvSpPr>
        <p:spPr>
          <a:xfrm>
            <a:off x="428760" y="4100400"/>
            <a:ext cx="42804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5</a:t>
            </a:r>
            <a:endParaRPr b="0" lang="pt-BR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8" name="Image 5" descr="preencoded.png"/>
          <p:cNvPicPr/>
          <p:nvPr/>
        </p:nvPicPr>
        <p:blipFill>
          <a:blip r:embed="rId6"/>
          <a:stretch/>
        </p:blipFill>
        <p:spPr>
          <a:xfrm>
            <a:off x="1107360" y="4218480"/>
            <a:ext cx="192240" cy="170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Text 16"/>
          <p:cNvSpPr/>
          <p:nvPr/>
        </p:nvSpPr>
        <p:spPr>
          <a:xfrm>
            <a:off x="1300320" y="4216680"/>
            <a:ext cx="1987560" cy="1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Roadmap e próximos passos </a:t>
            </a:r>
            <a:endParaRPr b="0" lang="pt-BR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Shape 0"/>
          <p:cNvSpPr/>
          <p:nvPr/>
        </p:nvSpPr>
        <p:spPr>
          <a:xfrm>
            <a:off x="0" y="0"/>
            <a:ext cx="9143280" cy="77076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Text 1"/>
          <p:cNvSpPr/>
          <p:nvPr/>
        </p:nvSpPr>
        <p:spPr>
          <a:xfrm>
            <a:off x="428760" y="214200"/>
            <a:ext cx="82861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Contexto e Objetivo da Pesquisa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Shape 2"/>
          <p:cNvSpPr/>
          <p:nvPr/>
        </p:nvSpPr>
        <p:spPr>
          <a:xfrm>
            <a:off x="428760" y="1057320"/>
            <a:ext cx="8286120" cy="627840"/>
          </a:xfrm>
          <a:prstGeom prst="rect">
            <a:avLst/>
          </a:prstGeom>
          <a:solidFill>
            <a:srgbClr val="f0f4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Shape 3"/>
          <p:cNvSpPr/>
          <p:nvPr/>
        </p:nvSpPr>
        <p:spPr>
          <a:xfrm>
            <a:off x="428760" y="1057320"/>
            <a:ext cx="34920" cy="62784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" name="Text 4"/>
          <p:cNvSpPr/>
          <p:nvPr/>
        </p:nvSpPr>
        <p:spPr>
          <a:xfrm>
            <a:off x="571680" y="1200240"/>
            <a:ext cx="80002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9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Diagnóstico das principais falhas e ineficiências na entrega de rações para frango de corte, a partir do olhar de diversos elos da cadeia (produtores, técnicos, logística, gestão etc.). </a:t>
            </a:r>
            <a:endParaRPr b="0" lang="pt-BR" sz="7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Shape 5"/>
          <p:cNvSpPr/>
          <p:nvPr/>
        </p:nvSpPr>
        <p:spPr>
          <a:xfrm>
            <a:off x="428760" y="1971720"/>
            <a:ext cx="4071240" cy="93384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Shape 6"/>
          <p:cNvSpPr/>
          <p:nvPr/>
        </p:nvSpPr>
        <p:spPr>
          <a:xfrm>
            <a:off x="428760" y="1971720"/>
            <a:ext cx="34920" cy="93384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8" name="Image 1" descr="preencoded.png"/>
          <p:cNvPicPr/>
          <p:nvPr/>
        </p:nvPicPr>
        <p:blipFill>
          <a:blip r:embed="rId2"/>
          <a:stretch/>
        </p:blipFill>
        <p:spPr>
          <a:xfrm>
            <a:off x="607320" y="2164680"/>
            <a:ext cx="142200" cy="142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Text 7"/>
          <p:cNvSpPr/>
          <p:nvPr/>
        </p:nvSpPr>
        <p:spPr>
          <a:xfrm>
            <a:off x="821520" y="2150280"/>
            <a:ext cx="99576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Problema Central 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Text 8"/>
          <p:cNvSpPr/>
          <p:nvPr/>
        </p:nvSpPr>
        <p:spPr>
          <a:xfrm>
            <a:off x="607320" y="2407320"/>
            <a:ext cx="371412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Falhas crônicas na entrega de rações afetam toda a cadeia produtiva do frango de corte, impactando resultados zootécnicos e financeiros.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Shape 9"/>
          <p:cNvSpPr/>
          <p:nvPr/>
        </p:nvSpPr>
        <p:spPr>
          <a:xfrm>
            <a:off x="4643280" y="1971720"/>
            <a:ext cx="4071240" cy="93384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Shape 10"/>
          <p:cNvSpPr/>
          <p:nvPr/>
        </p:nvSpPr>
        <p:spPr>
          <a:xfrm>
            <a:off x="4643280" y="1971720"/>
            <a:ext cx="34920" cy="93384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" name="Text 11"/>
          <p:cNvSpPr/>
          <p:nvPr/>
        </p:nvSpPr>
        <p:spPr>
          <a:xfrm>
            <a:off x="4893480" y="2150280"/>
            <a:ext cx="119052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Objetivo da Pesquisa 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Text 12"/>
          <p:cNvSpPr/>
          <p:nvPr/>
        </p:nvSpPr>
        <p:spPr>
          <a:xfrm>
            <a:off x="4822200" y="2407320"/>
            <a:ext cx="371412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Identificar quantitativamente os principais problemas, suas causas, frequências, impactos e possíveis soluções.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Shape 13"/>
          <p:cNvSpPr/>
          <p:nvPr/>
        </p:nvSpPr>
        <p:spPr>
          <a:xfrm>
            <a:off x="428760" y="3048840"/>
            <a:ext cx="4071240" cy="93384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Shape 14"/>
          <p:cNvSpPr/>
          <p:nvPr/>
        </p:nvSpPr>
        <p:spPr>
          <a:xfrm>
            <a:off x="428760" y="3048840"/>
            <a:ext cx="34920" cy="93384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7" name="Image 2" descr="preencoded.png"/>
          <p:cNvPicPr/>
          <p:nvPr/>
        </p:nvPicPr>
        <p:blipFill>
          <a:blip r:embed="rId3"/>
          <a:stretch/>
        </p:blipFill>
        <p:spPr>
          <a:xfrm>
            <a:off x="607320" y="3241800"/>
            <a:ext cx="177840" cy="142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Text 15"/>
          <p:cNvSpPr/>
          <p:nvPr/>
        </p:nvSpPr>
        <p:spPr>
          <a:xfrm>
            <a:off x="857160" y="3227400"/>
            <a:ext cx="168264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Abordagem Multistakeholder 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ext 16"/>
          <p:cNvSpPr/>
          <p:nvPr/>
        </p:nvSpPr>
        <p:spPr>
          <a:xfrm>
            <a:off x="607320" y="3484800"/>
            <a:ext cx="371412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Coleta de percepções de todos os elos da cadeia para construção de uma visão integrada e baseada em dados.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Shape 17"/>
          <p:cNvSpPr/>
          <p:nvPr/>
        </p:nvSpPr>
        <p:spPr>
          <a:xfrm>
            <a:off x="4643280" y="3048840"/>
            <a:ext cx="4071240" cy="93384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Shape 18"/>
          <p:cNvSpPr/>
          <p:nvPr/>
        </p:nvSpPr>
        <p:spPr>
          <a:xfrm>
            <a:off x="4643280" y="3048840"/>
            <a:ext cx="34920" cy="93384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2" name="Image 3" descr="preencoded.png"/>
          <p:cNvPicPr/>
          <p:nvPr/>
        </p:nvPicPr>
        <p:blipFill>
          <a:blip r:embed="rId4"/>
          <a:stretch/>
        </p:blipFill>
        <p:spPr>
          <a:xfrm>
            <a:off x="4822200" y="3241800"/>
            <a:ext cx="142200" cy="142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Text 19"/>
          <p:cNvSpPr/>
          <p:nvPr/>
        </p:nvSpPr>
        <p:spPr>
          <a:xfrm>
            <a:off x="5036400" y="3227400"/>
            <a:ext cx="123660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Resultados Esperados 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 20"/>
          <p:cNvSpPr/>
          <p:nvPr/>
        </p:nvSpPr>
        <p:spPr>
          <a:xfrm>
            <a:off x="4822200" y="3484800"/>
            <a:ext cx="371412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Diagnóstico quantitativo e proposta de melhorias mensuráveis para otimização do processo logístico.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6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Shape 0"/>
          <p:cNvSpPr/>
          <p:nvPr/>
        </p:nvSpPr>
        <p:spPr>
          <a:xfrm>
            <a:off x="0" y="0"/>
            <a:ext cx="9143280" cy="77076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Text 1"/>
          <p:cNvSpPr/>
          <p:nvPr/>
        </p:nvSpPr>
        <p:spPr>
          <a:xfrm>
            <a:off x="428760" y="214200"/>
            <a:ext cx="82861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Metodologia e Perfil da Amostra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8" name="Image 1" descr="preencoded.png"/>
          <p:cNvPicPr/>
          <p:nvPr/>
        </p:nvPicPr>
        <p:blipFill>
          <a:blip r:embed="rId2"/>
          <a:stretch/>
        </p:blipFill>
        <p:spPr>
          <a:xfrm>
            <a:off x="428760" y="1078560"/>
            <a:ext cx="111960" cy="12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" name="Text 2"/>
          <p:cNvSpPr/>
          <p:nvPr/>
        </p:nvSpPr>
        <p:spPr>
          <a:xfrm>
            <a:off x="598320" y="1057320"/>
            <a:ext cx="147348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Abordagem Metodológica 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Shape 3"/>
          <p:cNvSpPr/>
          <p:nvPr/>
        </p:nvSpPr>
        <p:spPr>
          <a:xfrm>
            <a:off x="428760" y="1300320"/>
            <a:ext cx="3999960" cy="693720"/>
          </a:xfrm>
          <a:prstGeom prst="rect">
            <a:avLst/>
          </a:prstGeom>
          <a:solidFill>
            <a:srgbClr val="f0f4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Shape 4"/>
          <p:cNvSpPr/>
          <p:nvPr/>
        </p:nvSpPr>
        <p:spPr>
          <a:xfrm>
            <a:off x="428760" y="1300320"/>
            <a:ext cx="27720" cy="69372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Text 5"/>
          <p:cNvSpPr/>
          <p:nvPr/>
        </p:nvSpPr>
        <p:spPr>
          <a:xfrm>
            <a:off x="428760" y="1300320"/>
            <a:ext cx="399996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127440" bIns="127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Pesquisa quantitativa e qualitativa aplicada aos diferentes atores da cadeia de entrega de rações, seguida de análise estatística e processamento de linguagem natural (NLP) para extração de padrões.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3" name="Image 2" descr="preencoded.png"/>
          <p:cNvPicPr/>
          <p:nvPr/>
        </p:nvPicPr>
        <p:blipFill>
          <a:blip r:embed="rId3"/>
          <a:stretch/>
        </p:blipFill>
        <p:spPr>
          <a:xfrm>
            <a:off x="428760" y="2158920"/>
            <a:ext cx="127800" cy="12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Text 6"/>
          <p:cNvSpPr/>
          <p:nvPr/>
        </p:nvSpPr>
        <p:spPr>
          <a:xfrm>
            <a:off x="614520" y="2137320"/>
            <a:ext cx="113436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Amostra e Variáveis 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Shape 7"/>
          <p:cNvSpPr/>
          <p:nvPr/>
        </p:nvSpPr>
        <p:spPr>
          <a:xfrm>
            <a:off x="428760" y="2380320"/>
            <a:ext cx="1945800" cy="74952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Shape 8"/>
          <p:cNvSpPr/>
          <p:nvPr/>
        </p:nvSpPr>
        <p:spPr>
          <a:xfrm>
            <a:off x="428760" y="2380320"/>
            <a:ext cx="27720" cy="74952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Text 9"/>
          <p:cNvSpPr/>
          <p:nvPr/>
        </p:nvSpPr>
        <p:spPr>
          <a:xfrm>
            <a:off x="571680" y="2523240"/>
            <a:ext cx="1660320" cy="2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5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68</a:t>
            </a:r>
            <a:endParaRPr b="0" lang="pt-BR" sz="15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Text 10"/>
          <p:cNvSpPr/>
          <p:nvPr/>
        </p:nvSpPr>
        <p:spPr>
          <a:xfrm>
            <a:off x="571680" y="2858760"/>
            <a:ext cx="166032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Respondentes total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Shape 11"/>
          <p:cNvSpPr/>
          <p:nvPr/>
        </p:nvSpPr>
        <p:spPr>
          <a:xfrm>
            <a:off x="2482560" y="2380320"/>
            <a:ext cx="1945800" cy="74952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Shape 12"/>
          <p:cNvSpPr/>
          <p:nvPr/>
        </p:nvSpPr>
        <p:spPr>
          <a:xfrm>
            <a:off x="2482560" y="2380320"/>
            <a:ext cx="27720" cy="74952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1" name="Text 13"/>
          <p:cNvSpPr/>
          <p:nvPr/>
        </p:nvSpPr>
        <p:spPr>
          <a:xfrm>
            <a:off x="2625480" y="2523240"/>
            <a:ext cx="1660320" cy="2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5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9</a:t>
            </a:r>
            <a:endParaRPr b="0" lang="pt-BR" sz="15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Text 14"/>
          <p:cNvSpPr/>
          <p:nvPr/>
        </p:nvSpPr>
        <p:spPr>
          <a:xfrm>
            <a:off x="2625480" y="2858760"/>
            <a:ext cx="166032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Perfis diferentes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Shape 15"/>
          <p:cNvSpPr/>
          <p:nvPr/>
        </p:nvSpPr>
        <p:spPr>
          <a:xfrm>
            <a:off x="428760" y="3237480"/>
            <a:ext cx="1945800" cy="74952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Shape 16"/>
          <p:cNvSpPr/>
          <p:nvPr/>
        </p:nvSpPr>
        <p:spPr>
          <a:xfrm>
            <a:off x="428760" y="3237480"/>
            <a:ext cx="27720" cy="74952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5" name="Text 17"/>
          <p:cNvSpPr/>
          <p:nvPr/>
        </p:nvSpPr>
        <p:spPr>
          <a:xfrm>
            <a:off x="571680" y="3380400"/>
            <a:ext cx="1660320" cy="2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5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61</a:t>
            </a:r>
            <a:endParaRPr b="0" lang="pt-BR" sz="15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Text 18"/>
          <p:cNvSpPr/>
          <p:nvPr/>
        </p:nvSpPr>
        <p:spPr>
          <a:xfrm>
            <a:off x="571680" y="3716280"/>
            <a:ext cx="166032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Variáveis analisadas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Shape 19"/>
          <p:cNvSpPr/>
          <p:nvPr/>
        </p:nvSpPr>
        <p:spPr>
          <a:xfrm>
            <a:off x="2482560" y="3237480"/>
            <a:ext cx="1945800" cy="74952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Shape 20"/>
          <p:cNvSpPr/>
          <p:nvPr/>
        </p:nvSpPr>
        <p:spPr>
          <a:xfrm>
            <a:off x="2482560" y="3237480"/>
            <a:ext cx="27720" cy="74952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Text 21"/>
          <p:cNvSpPr/>
          <p:nvPr/>
        </p:nvSpPr>
        <p:spPr>
          <a:xfrm>
            <a:off x="2625480" y="3380400"/>
            <a:ext cx="1660320" cy="2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5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56</a:t>
            </a:r>
            <a:endParaRPr b="0" lang="pt-BR" sz="15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Text 22"/>
          <p:cNvSpPr/>
          <p:nvPr/>
        </p:nvSpPr>
        <p:spPr>
          <a:xfrm>
            <a:off x="2625480" y="3716280"/>
            <a:ext cx="166032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Perguntas estruturadas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1" name="Image 3" descr="preencoded.png"/>
          <p:cNvPicPr/>
          <p:nvPr/>
        </p:nvPicPr>
        <p:blipFill>
          <a:blip r:embed="rId4"/>
          <a:stretch/>
        </p:blipFill>
        <p:spPr>
          <a:xfrm>
            <a:off x="428760" y="4294800"/>
            <a:ext cx="127800" cy="12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Text 23"/>
          <p:cNvSpPr/>
          <p:nvPr/>
        </p:nvSpPr>
        <p:spPr>
          <a:xfrm>
            <a:off x="614520" y="4273200"/>
            <a:ext cx="139032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Instrumentos e Técnicas 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3" name="Image 4" descr="preencoded.png"/>
          <p:cNvPicPr/>
          <p:nvPr/>
        </p:nvPicPr>
        <p:blipFill>
          <a:blip r:embed="rId5"/>
          <a:stretch/>
        </p:blipFill>
        <p:spPr>
          <a:xfrm>
            <a:off x="428760" y="4530600"/>
            <a:ext cx="99360" cy="152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Text 24"/>
          <p:cNvSpPr/>
          <p:nvPr/>
        </p:nvSpPr>
        <p:spPr>
          <a:xfrm>
            <a:off x="600120" y="4516200"/>
            <a:ext cx="264276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Questionário estruturado com perguntas abertas e fechadas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5" name="Image 5" descr="preencoded.png"/>
          <p:cNvPicPr/>
          <p:nvPr/>
        </p:nvPicPr>
        <p:blipFill>
          <a:blip r:embed="rId6"/>
          <a:stretch/>
        </p:blipFill>
        <p:spPr>
          <a:xfrm>
            <a:off x="428760" y="4754880"/>
            <a:ext cx="99360" cy="152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Text 25"/>
          <p:cNvSpPr/>
          <p:nvPr/>
        </p:nvSpPr>
        <p:spPr>
          <a:xfrm>
            <a:off x="600120" y="4740480"/>
            <a:ext cx="177480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Análise estatística descritiva e inferencial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7" name="Image 6" descr="preencoded.png"/>
          <p:cNvPicPr/>
          <p:nvPr/>
        </p:nvPicPr>
        <p:blipFill>
          <a:blip r:embed="rId7"/>
          <a:stretch/>
        </p:blipFill>
        <p:spPr>
          <a:xfrm>
            <a:off x="428760" y="4979160"/>
            <a:ext cx="99360" cy="152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Text 26"/>
          <p:cNvSpPr/>
          <p:nvPr/>
        </p:nvSpPr>
        <p:spPr>
          <a:xfrm>
            <a:off x="600120" y="4964760"/>
            <a:ext cx="213120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Análise de conteúdo com categorização temática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9" name="Image 7" descr="preencoded.png"/>
          <p:cNvPicPr/>
          <p:nvPr/>
        </p:nvPicPr>
        <p:blipFill>
          <a:blip r:embed="rId8"/>
          <a:stretch/>
        </p:blipFill>
        <p:spPr>
          <a:xfrm>
            <a:off x="428760" y="5203440"/>
            <a:ext cx="99360" cy="152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Text 27"/>
          <p:cNvSpPr/>
          <p:nvPr/>
        </p:nvSpPr>
        <p:spPr>
          <a:xfrm>
            <a:off x="600120" y="5189040"/>
            <a:ext cx="284400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Processamento de linguagem natural para análise de sentimento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Shape 0"/>
          <p:cNvSpPr/>
          <p:nvPr/>
        </p:nvSpPr>
        <p:spPr>
          <a:xfrm>
            <a:off x="0" y="0"/>
            <a:ext cx="9143280" cy="77076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3" name="Text 1"/>
          <p:cNvSpPr/>
          <p:nvPr/>
        </p:nvSpPr>
        <p:spPr>
          <a:xfrm>
            <a:off x="428760" y="214200"/>
            <a:ext cx="82861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Dashboard Executivo - Principais KPIs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Shape 2"/>
          <p:cNvSpPr/>
          <p:nvPr/>
        </p:nvSpPr>
        <p:spPr>
          <a:xfrm>
            <a:off x="285840" y="2225160"/>
            <a:ext cx="2035080" cy="1463760"/>
          </a:xfrm>
          <a:prstGeom prst="rect">
            <a:avLst/>
          </a:prstGeom>
          <a:solidFill>
            <a:srgbClr val="ffffff"/>
          </a:solidFill>
          <a:ln w="0">
            <a:solidFill>
              <a:srgbClr val="e0e0e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Text 3"/>
          <p:cNvSpPr/>
          <p:nvPr/>
        </p:nvSpPr>
        <p:spPr>
          <a:xfrm>
            <a:off x="894600" y="2529000"/>
            <a:ext cx="81756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15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40%</a:t>
            </a:r>
            <a:endParaRPr b="0" lang="pt-BR" sz="3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Text 4"/>
          <p:cNvSpPr/>
          <p:nvPr/>
        </p:nvSpPr>
        <p:spPr>
          <a:xfrm>
            <a:off x="520560" y="3236040"/>
            <a:ext cx="156564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666666"/>
                </a:solidFill>
                <a:effectLst/>
                <a:uFillTx/>
                <a:latin typeface="Noto Sans"/>
                <a:ea typeface="Noto Sans"/>
              </a:rPr>
              <a:t>Relatos de atrasos/falta de ração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Shape 5"/>
          <p:cNvSpPr/>
          <p:nvPr/>
        </p:nvSpPr>
        <p:spPr>
          <a:xfrm>
            <a:off x="2464560" y="2225160"/>
            <a:ext cx="2035080" cy="1463760"/>
          </a:xfrm>
          <a:prstGeom prst="rect">
            <a:avLst/>
          </a:prstGeom>
          <a:solidFill>
            <a:srgbClr val="ffffff"/>
          </a:solidFill>
          <a:ln w="0">
            <a:solidFill>
              <a:srgbClr val="e0e0e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Text 6"/>
          <p:cNvSpPr/>
          <p:nvPr/>
        </p:nvSpPr>
        <p:spPr>
          <a:xfrm>
            <a:off x="3073680" y="2529000"/>
            <a:ext cx="81756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15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24%</a:t>
            </a:r>
            <a:endParaRPr b="0" lang="pt-BR" sz="3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Text 7"/>
          <p:cNvSpPr/>
          <p:nvPr/>
        </p:nvSpPr>
        <p:spPr>
          <a:xfrm>
            <a:off x="2867760" y="3236040"/>
            <a:ext cx="122904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666666"/>
                </a:solidFill>
                <a:effectLst/>
                <a:uFillTx/>
                <a:latin typeface="Noto Sans"/>
                <a:ea typeface="Noto Sans"/>
              </a:rPr>
              <a:t>Relatos de sobra de ração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Shape 8"/>
          <p:cNvSpPr/>
          <p:nvPr/>
        </p:nvSpPr>
        <p:spPr>
          <a:xfrm>
            <a:off x="4643280" y="2225160"/>
            <a:ext cx="2035080" cy="1463760"/>
          </a:xfrm>
          <a:prstGeom prst="rect">
            <a:avLst/>
          </a:prstGeom>
          <a:solidFill>
            <a:srgbClr val="ffffff"/>
          </a:solidFill>
          <a:ln w="0">
            <a:solidFill>
              <a:srgbClr val="e0e0e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Text 9"/>
          <p:cNvSpPr/>
          <p:nvPr/>
        </p:nvSpPr>
        <p:spPr>
          <a:xfrm>
            <a:off x="5252400" y="2529000"/>
            <a:ext cx="81756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15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19%</a:t>
            </a:r>
            <a:endParaRPr b="0" lang="pt-BR" sz="3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Text 10"/>
          <p:cNvSpPr/>
          <p:nvPr/>
        </p:nvSpPr>
        <p:spPr>
          <a:xfrm>
            <a:off x="4924080" y="3236040"/>
            <a:ext cx="147420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666666"/>
                </a:solidFill>
                <a:effectLst/>
                <a:uFillTx/>
                <a:latin typeface="Noto Sans"/>
                <a:ea typeface="Noto Sans"/>
              </a:rPr>
              <a:t>Menção a problemas logísticos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Shape 11"/>
          <p:cNvSpPr/>
          <p:nvPr/>
        </p:nvSpPr>
        <p:spPr>
          <a:xfrm>
            <a:off x="6822360" y="2225160"/>
            <a:ext cx="2035080" cy="1463760"/>
          </a:xfrm>
          <a:prstGeom prst="rect">
            <a:avLst/>
          </a:prstGeom>
          <a:solidFill>
            <a:srgbClr val="ffffff"/>
          </a:solidFill>
          <a:ln w="0">
            <a:solidFill>
              <a:srgbClr val="e0e0e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Text 12"/>
          <p:cNvSpPr/>
          <p:nvPr/>
        </p:nvSpPr>
        <p:spPr>
          <a:xfrm>
            <a:off x="7431120" y="2453760"/>
            <a:ext cx="81756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15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35%</a:t>
            </a:r>
            <a:endParaRPr b="0" lang="pt-BR" sz="3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Text 13"/>
          <p:cNvSpPr/>
          <p:nvPr/>
        </p:nvSpPr>
        <p:spPr>
          <a:xfrm>
            <a:off x="7036560" y="3161160"/>
            <a:ext cx="1606680" cy="2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666666"/>
                </a:solidFill>
                <a:effectLst/>
                <a:uFillTx/>
                <a:latin typeface="Noto Sans"/>
                <a:ea typeface="Noto Sans"/>
              </a:rPr>
              <a:t>Produtores na amostra da pesquisa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0"/>
          <p:cNvSpPr/>
          <p:nvPr/>
        </p:nvSpPr>
        <p:spPr>
          <a:xfrm>
            <a:off x="0" y="0"/>
            <a:ext cx="9143280" cy="69948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7" name="Text 1"/>
          <p:cNvSpPr/>
          <p:nvPr/>
        </p:nvSpPr>
        <p:spPr>
          <a:xfrm>
            <a:off x="428760" y="178560"/>
            <a:ext cx="82861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Distribuição dos Perfis dos Respondentes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Shape 2"/>
          <p:cNvSpPr/>
          <p:nvPr/>
        </p:nvSpPr>
        <p:spPr>
          <a:xfrm>
            <a:off x="428760" y="914400"/>
            <a:ext cx="4035600" cy="663480"/>
          </a:xfrm>
          <a:prstGeom prst="rect">
            <a:avLst/>
          </a:prstGeom>
          <a:solidFill>
            <a:srgbClr val="f0f4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Shape 3"/>
          <p:cNvSpPr/>
          <p:nvPr/>
        </p:nvSpPr>
        <p:spPr>
          <a:xfrm>
            <a:off x="428760" y="914400"/>
            <a:ext cx="34920" cy="66348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Text 4"/>
          <p:cNvSpPr/>
          <p:nvPr/>
        </p:nvSpPr>
        <p:spPr>
          <a:xfrm>
            <a:off x="535680" y="1028880"/>
            <a:ext cx="587160" cy="1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Visão Geral: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Text 5"/>
          <p:cNvSpPr/>
          <p:nvPr/>
        </p:nvSpPr>
        <p:spPr>
          <a:xfrm>
            <a:off x="1123560" y="1028880"/>
            <a:ext cx="2950560" cy="1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68 respondentes distribuídos em diferentes perfis ao longo da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Text 6"/>
          <p:cNvSpPr/>
          <p:nvPr/>
        </p:nvSpPr>
        <p:spPr>
          <a:xfrm>
            <a:off x="535680" y="1178640"/>
            <a:ext cx="3563280" cy="1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cadeia produtiva, garantindo uma visão completa dos problemas a partir de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Text 7"/>
          <p:cNvSpPr/>
          <p:nvPr/>
        </p:nvSpPr>
        <p:spPr>
          <a:xfrm>
            <a:off x="535680" y="1328760"/>
            <a:ext cx="866160" cy="1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múltiplos ângulos.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Shape 8"/>
          <p:cNvSpPr/>
          <p:nvPr/>
        </p:nvSpPr>
        <p:spPr>
          <a:xfrm>
            <a:off x="428760" y="1664640"/>
            <a:ext cx="1974600" cy="106956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Shape 9"/>
          <p:cNvSpPr/>
          <p:nvPr/>
        </p:nvSpPr>
        <p:spPr>
          <a:xfrm>
            <a:off x="428760" y="1664640"/>
            <a:ext cx="34920" cy="106956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6" name="Text 10"/>
          <p:cNvSpPr/>
          <p:nvPr/>
        </p:nvSpPr>
        <p:spPr>
          <a:xfrm>
            <a:off x="557280" y="1793160"/>
            <a:ext cx="171720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24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Text 11"/>
          <p:cNvSpPr/>
          <p:nvPr/>
        </p:nvSpPr>
        <p:spPr>
          <a:xfrm>
            <a:off x="557280" y="2171880"/>
            <a:ext cx="171720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Produtores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Text 12"/>
          <p:cNvSpPr/>
          <p:nvPr/>
        </p:nvSpPr>
        <p:spPr>
          <a:xfrm>
            <a:off x="557280" y="2313720"/>
            <a:ext cx="171720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35%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Shape 13"/>
          <p:cNvSpPr/>
          <p:nvPr/>
        </p:nvSpPr>
        <p:spPr>
          <a:xfrm>
            <a:off x="2489760" y="1664640"/>
            <a:ext cx="1974600" cy="106956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Shape 14"/>
          <p:cNvSpPr/>
          <p:nvPr/>
        </p:nvSpPr>
        <p:spPr>
          <a:xfrm>
            <a:off x="2489760" y="1664640"/>
            <a:ext cx="34920" cy="106956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1" name="Text 15"/>
          <p:cNvSpPr/>
          <p:nvPr/>
        </p:nvSpPr>
        <p:spPr>
          <a:xfrm>
            <a:off x="2618280" y="1793160"/>
            <a:ext cx="171720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21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Text 16"/>
          <p:cNvSpPr/>
          <p:nvPr/>
        </p:nvSpPr>
        <p:spPr>
          <a:xfrm>
            <a:off x="3189600" y="2168280"/>
            <a:ext cx="57492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Veterinários/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Text 17"/>
          <p:cNvSpPr/>
          <p:nvPr/>
        </p:nvSpPr>
        <p:spPr>
          <a:xfrm>
            <a:off x="3157920" y="2288880"/>
            <a:ext cx="63792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Extensionistas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Text 18"/>
          <p:cNvSpPr/>
          <p:nvPr/>
        </p:nvSpPr>
        <p:spPr>
          <a:xfrm>
            <a:off x="2618280" y="2434680"/>
            <a:ext cx="171720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31%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Shape 19"/>
          <p:cNvSpPr/>
          <p:nvPr/>
        </p:nvSpPr>
        <p:spPr>
          <a:xfrm>
            <a:off x="428760" y="2820240"/>
            <a:ext cx="1974600" cy="94860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Shape 20"/>
          <p:cNvSpPr/>
          <p:nvPr/>
        </p:nvSpPr>
        <p:spPr>
          <a:xfrm>
            <a:off x="428760" y="2820240"/>
            <a:ext cx="34920" cy="94860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7" name="Text 21"/>
          <p:cNvSpPr/>
          <p:nvPr/>
        </p:nvSpPr>
        <p:spPr>
          <a:xfrm>
            <a:off x="557280" y="2948760"/>
            <a:ext cx="171720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13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Text 22"/>
          <p:cNvSpPr/>
          <p:nvPr/>
        </p:nvSpPr>
        <p:spPr>
          <a:xfrm>
            <a:off x="557280" y="3327480"/>
            <a:ext cx="171720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Motoristas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Text 23"/>
          <p:cNvSpPr/>
          <p:nvPr/>
        </p:nvSpPr>
        <p:spPr>
          <a:xfrm>
            <a:off x="557280" y="3469680"/>
            <a:ext cx="171720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19%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Shape 24"/>
          <p:cNvSpPr/>
          <p:nvPr/>
        </p:nvSpPr>
        <p:spPr>
          <a:xfrm>
            <a:off x="2489760" y="2820240"/>
            <a:ext cx="1974600" cy="948600"/>
          </a:xfrm>
          <a:prstGeom prst="rect">
            <a:avLst/>
          </a:prstGeom>
          <a:solidFill>
            <a:srgbClr val="d5e8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Shape 25"/>
          <p:cNvSpPr/>
          <p:nvPr/>
        </p:nvSpPr>
        <p:spPr>
          <a:xfrm>
            <a:off x="2489760" y="2820240"/>
            <a:ext cx="34920" cy="94860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2" name="Text 26"/>
          <p:cNvSpPr/>
          <p:nvPr/>
        </p:nvSpPr>
        <p:spPr>
          <a:xfrm>
            <a:off x="2618280" y="2948760"/>
            <a:ext cx="171720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10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Text 27"/>
          <p:cNvSpPr/>
          <p:nvPr/>
        </p:nvSpPr>
        <p:spPr>
          <a:xfrm>
            <a:off x="2618280" y="3327480"/>
            <a:ext cx="171720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Outros Perfis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Text 28"/>
          <p:cNvSpPr/>
          <p:nvPr/>
        </p:nvSpPr>
        <p:spPr>
          <a:xfrm>
            <a:off x="2618280" y="3469680"/>
            <a:ext cx="171720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15%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Shape 29"/>
          <p:cNvSpPr/>
          <p:nvPr/>
        </p:nvSpPr>
        <p:spPr>
          <a:xfrm>
            <a:off x="4680000" y="900000"/>
            <a:ext cx="4035600" cy="1285200"/>
          </a:xfrm>
          <a:prstGeom prst="rect">
            <a:avLst/>
          </a:prstGeom>
          <a:solidFill>
            <a:srgbClr val="f9faf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Shape 30"/>
          <p:cNvSpPr/>
          <p:nvPr/>
        </p:nvSpPr>
        <p:spPr>
          <a:xfrm>
            <a:off x="4680000" y="900000"/>
            <a:ext cx="34920" cy="128520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7" name="Text 31"/>
          <p:cNvSpPr/>
          <p:nvPr/>
        </p:nvSpPr>
        <p:spPr>
          <a:xfrm>
            <a:off x="4786920" y="1006920"/>
            <a:ext cx="382104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Detalhamento dos Perfis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Text 32"/>
          <p:cNvSpPr/>
          <p:nvPr/>
        </p:nvSpPr>
        <p:spPr>
          <a:xfrm>
            <a:off x="4786920" y="1217880"/>
            <a:ext cx="302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Produtor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Text 33"/>
          <p:cNvSpPr/>
          <p:nvPr/>
        </p:nvSpPr>
        <p:spPr>
          <a:xfrm>
            <a:off x="7812000" y="1217880"/>
            <a:ext cx="28512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24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Text 34"/>
          <p:cNvSpPr/>
          <p:nvPr/>
        </p:nvSpPr>
        <p:spPr>
          <a:xfrm>
            <a:off x="8097840" y="1217880"/>
            <a:ext cx="51048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35%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Text 35"/>
          <p:cNvSpPr/>
          <p:nvPr/>
        </p:nvSpPr>
        <p:spPr>
          <a:xfrm>
            <a:off x="4786920" y="1464120"/>
            <a:ext cx="302436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Veterinário/Extensionista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Text 36"/>
          <p:cNvSpPr/>
          <p:nvPr/>
        </p:nvSpPr>
        <p:spPr>
          <a:xfrm>
            <a:off x="7812000" y="1464120"/>
            <a:ext cx="2851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21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Text 37"/>
          <p:cNvSpPr/>
          <p:nvPr/>
        </p:nvSpPr>
        <p:spPr>
          <a:xfrm>
            <a:off x="8097840" y="1464120"/>
            <a:ext cx="5104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31%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Text 38"/>
          <p:cNvSpPr/>
          <p:nvPr/>
        </p:nvSpPr>
        <p:spPr>
          <a:xfrm>
            <a:off x="4786920" y="1714320"/>
            <a:ext cx="302436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Motorista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Text 39"/>
          <p:cNvSpPr/>
          <p:nvPr/>
        </p:nvSpPr>
        <p:spPr>
          <a:xfrm>
            <a:off x="7812000" y="1714320"/>
            <a:ext cx="2851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13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Text 40"/>
          <p:cNvSpPr/>
          <p:nvPr/>
        </p:nvSpPr>
        <p:spPr>
          <a:xfrm>
            <a:off x="8097840" y="1714320"/>
            <a:ext cx="5104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19%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Text 41"/>
          <p:cNvSpPr/>
          <p:nvPr/>
        </p:nvSpPr>
        <p:spPr>
          <a:xfrm>
            <a:off x="4786920" y="1964160"/>
            <a:ext cx="302436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Expedição Fábrica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Text 42"/>
          <p:cNvSpPr/>
          <p:nvPr/>
        </p:nvSpPr>
        <p:spPr>
          <a:xfrm>
            <a:off x="7812000" y="1964160"/>
            <a:ext cx="2851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4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Text 43"/>
          <p:cNvSpPr/>
          <p:nvPr/>
        </p:nvSpPr>
        <p:spPr>
          <a:xfrm>
            <a:off x="8097840" y="1964160"/>
            <a:ext cx="5104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6%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Text 44"/>
          <p:cNvSpPr/>
          <p:nvPr/>
        </p:nvSpPr>
        <p:spPr>
          <a:xfrm>
            <a:off x="4786920" y="2214360"/>
            <a:ext cx="302436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Gestão Fábrica/Fomento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" name="Text 45"/>
          <p:cNvSpPr/>
          <p:nvPr/>
        </p:nvSpPr>
        <p:spPr>
          <a:xfrm>
            <a:off x="7812000" y="2214360"/>
            <a:ext cx="2851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3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Text 46"/>
          <p:cNvSpPr/>
          <p:nvPr/>
        </p:nvSpPr>
        <p:spPr>
          <a:xfrm>
            <a:off x="8097840" y="2214360"/>
            <a:ext cx="5104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4%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Text 47"/>
          <p:cNvSpPr/>
          <p:nvPr/>
        </p:nvSpPr>
        <p:spPr>
          <a:xfrm>
            <a:off x="4786920" y="2464200"/>
            <a:ext cx="30243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PCP e Outros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Text 48"/>
          <p:cNvSpPr/>
          <p:nvPr/>
        </p:nvSpPr>
        <p:spPr>
          <a:xfrm>
            <a:off x="7812000" y="2464200"/>
            <a:ext cx="28512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3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Text 49"/>
          <p:cNvSpPr/>
          <p:nvPr/>
        </p:nvSpPr>
        <p:spPr>
          <a:xfrm>
            <a:off x="8097840" y="2464200"/>
            <a:ext cx="51048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600" bIns="48600" anchor="ctr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30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4%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680000" y="2700000"/>
            <a:ext cx="4203720" cy="2401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" name="Shape 0"/>
          <p:cNvSpPr/>
          <p:nvPr/>
        </p:nvSpPr>
        <p:spPr>
          <a:xfrm>
            <a:off x="0" y="0"/>
            <a:ext cx="9143280" cy="77076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Text 1"/>
          <p:cNvSpPr/>
          <p:nvPr/>
        </p:nvSpPr>
        <p:spPr>
          <a:xfrm>
            <a:off x="428760" y="214200"/>
            <a:ext cx="82861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Mapa de Problemas por Perfil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Shape 2"/>
          <p:cNvSpPr/>
          <p:nvPr/>
        </p:nvSpPr>
        <p:spPr>
          <a:xfrm>
            <a:off x="428760" y="1586160"/>
            <a:ext cx="3999960" cy="973800"/>
          </a:xfrm>
          <a:prstGeom prst="rect">
            <a:avLst/>
          </a:prstGeom>
          <a:solidFill>
            <a:srgbClr val="f0f4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Shape 3"/>
          <p:cNvSpPr/>
          <p:nvPr/>
        </p:nvSpPr>
        <p:spPr>
          <a:xfrm>
            <a:off x="428760" y="1586160"/>
            <a:ext cx="34920" cy="97380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2" name="Text 4"/>
          <p:cNvSpPr/>
          <p:nvPr/>
        </p:nvSpPr>
        <p:spPr>
          <a:xfrm>
            <a:off x="571680" y="1729080"/>
            <a:ext cx="371412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Interpretação do Heatmap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Text 5"/>
          <p:cNvSpPr/>
          <p:nvPr/>
        </p:nvSpPr>
        <p:spPr>
          <a:xfrm>
            <a:off x="571680" y="1972080"/>
            <a:ext cx="3714120" cy="44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A visualização ao lado mostra a distribuição e intensidade dos problemas relatados por cada perfil de respondente. Cores mais escuras indicam maior frequência de menções ao problema.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Shape 6"/>
          <p:cNvSpPr/>
          <p:nvPr/>
        </p:nvSpPr>
        <p:spPr>
          <a:xfrm>
            <a:off x="428760" y="2810520"/>
            <a:ext cx="3999960" cy="1517400"/>
          </a:xfrm>
          <a:prstGeom prst="rect">
            <a:avLst/>
          </a:prstGeom>
          <a:solidFill>
            <a:srgbClr val="e8f5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Shape 7"/>
          <p:cNvSpPr/>
          <p:nvPr/>
        </p:nvSpPr>
        <p:spPr>
          <a:xfrm>
            <a:off x="428760" y="2810520"/>
            <a:ext cx="34920" cy="151740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6" name="Text 8"/>
          <p:cNvSpPr/>
          <p:nvPr/>
        </p:nvSpPr>
        <p:spPr>
          <a:xfrm>
            <a:off x="571680" y="2953440"/>
            <a:ext cx="371412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Principais Insights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Text 9"/>
          <p:cNvSpPr/>
          <p:nvPr/>
        </p:nvSpPr>
        <p:spPr>
          <a:xfrm>
            <a:off x="571680" y="3232080"/>
            <a:ext cx="14220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▲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Text 10"/>
          <p:cNvSpPr/>
          <p:nvPr/>
        </p:nvSpPr>
        <p:spPr>
          <a:xfrm>
            <a:off x="800280" y="3237480"/>
            <a:ext cx="54072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Produtores: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Text 11"/>
          <p:cNvSpPr/>
          <p:nvPr/>
        </p:nvSpPr>
        <p:spPr>
          <a:xfrm>
            <a:off x="1341720" y="3237480"/>
            <a:ext cx="268668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Mais afetados por atrasos/falta de ração e preocupados com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Text 12"/>
          <p:cNvSpPr/>
          <p:nvPr/>
        </p:nvSpPr>
        <p:spPr>
          <a:xfrm>
            <a:off x="800280" y="3237480"/>
            <a:ext cx="347472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sobra no final do lote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Text 13"/>
          <p:cNvSpPr/>
          <p:nvPr/>
        </p:nvSpPr>
        <p:spPr>
          <a:xfrm>
            <a:off x="571680" y="3596400"/>
            <a:ext cx="14220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▲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Text 14"/>
          <p:cNvSpPr/>
          <p:nvPr/>
        </p:nvSpPr>
        <p:spPr>
          <a:xfrm>
            <a:off x="800280" y="3601800"/>
            <a:ext cx="59616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Veterinários: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Text 15"/>
          <p:cNvSpPr/>
          <p:nvPr/>
        </p:nvSpPr>
        <p:spPr>
          <a:xfrm>
            <a:off x="1396800" y="3601800"/>
            <a:ext cx="268884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Focados nos problemas zootécnicos e falhas de comunicação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Text 16"/>
          <p:cNvSpPr/>
          <p:nvPr/>
        </p:nvSpPr>
        <p:spPr>
          <a:xfrm>
            <a:off x="571680" y="3821400"/>
            <a:ext cx="14220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▲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Text 17"/>
          <p:cNvSpPr/>
          <p:nvPr/>
        </p:nvSpPr>
        <p:spPr>
          <a:xfrm>
            <a:off x="800280" y="3826800"/>
            <a:ext cx="52776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Motoristas: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6" name="Text 18"/>
          <p:cNvSpPr/>
          <p:nvPr/>
        </p:nvSpPr>
        <p:spPr>
          <a:xfrm>
            <a:off x="1328760" y="3826800"/>
            <a:ext cx="224388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Destacam problemas logísticos e acesso às granjas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Text 19"/>
          <p:cNvSpPr/>
          <p:nvPr/>
        </p:nvSpPr>
        <p:spPr>
          <a:xfrm>
            <a:off x="571680" y="4046400"/>
            <a:ext cx="14220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▲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Text 20"/>
          <p:cNvSpPr/>
          <p:nvPr/>
        </p:nvSpPr>
        <p:spPr>
          <a:xfrm>
            <a:off x="800280" y="4051800"/>
            <a:ext cx="34776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Gestão: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Text 21"/>
          <p:cNvSpPr/>
          <p:nvPr/>
        </p:nvSpPr>
        <p:spPr>
          <a:xfrm>
            <a:off x="1148760" y="4051800"/>
            <a:ext cx="241164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Reconhecem desafios de planejamento e comunicação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4500000" y="1622160"/>
            <a:ext cx="4586040" cy="2620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45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Shape 0"/>
          <p:cNvSpPr/>
          <p:nvPr/>
        </p:nvSpPr>
        <p:spPr>
          <a:xfrm>
            <a:off x="0" y="0"/>
            <a:ext cx="9143280" cy="69948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3" name="Text 1"/>
          <p:cNvSpPr/>
          <p:nvPr/>
        </p:nvSpPr>
        <p:spPr>
          <a:xfrm>
            <a:off x="428760" y="178560"/>
            <a:ext cx="82861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Frequência e Severidade dos Problemas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Text 2"/>
          <p:cNvSpPr/>
          <p:nvPr/>
        </p:nvSpPr>
        <p:spPr>
          <a:xfrm>
            <a:off x="428760" y="914400"/>
            <a:ext cx="403560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Análise de Criticidade</a:t>
            </a:r>
            <a:endParaRPr b="0" lang="pt-BR" sz="8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5" name="Shape 3"/>
          <p:cNvSpPr/>
          <p:nvPr/>
        </p:nvSpPr>
        <p:spPr>
          <a:xfrm>
            <a:off x="428760" y="1085760"/>
            <a:ext cx="4035600" cy="588600"/>
          </a:xfrm>
          <a:prstGeom prst="rect">
            <a:avLst/>
          </a:prstGeom>
          <a:solidFill>
            <a:srgbClr val="f0f4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6" name="Shape 4"/>
          <p:cNvSpPr/>
          <p:nvPr/>
        </p:nvSpPr>
        <p:spPr>
          <a:xfrm>
            <a:off x="428760" y="1085760"/>
            <a:ext cx="27720" cy="58860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7" name="Text 5"/>
          <p:cNvSpPr/>
          <p:nvPr/>
        </p:nvSpPr>
        <p:spPr>
          <a:xfrm>
            <a:off x="428760" y="1085760"/>
            <a:ext cx="4035600" cy="5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102240" bIns="1022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Os dados quantitativos revelam uma correlação clara entre frequência e impacto dos problemas reportados pelos diferentes atores da cadeia, destacando três categorias críticas.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8" name="Shape 6"/>
          <p:cNvSpPr/>
          <p:nvPr/>
        </p:nvSpPr>
        <p:spPr>
          <a:xfrm>
            <a:off x="428760" y="2058120"/>
            <a:ext cx="1974600" cy="894240"/>
          </a:xfrm>
          <a:prstGeom prst="rect">
            <a:avLst/>
          </a:prstGeom>
          <a:solidFill>
            <a:srgbClr val="fde8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9" name="Shape 7"/>
          <p:cNvSpPr/>
          <p:nvPr/>
        </p:nvSpPr>
        <p:spPr>
          <a:xfrm>
            <a:off x="428760" y="2058120"/>
            <a:ext cx="34920" cy="89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0" name="Text 8"/>
          <p:cNvSpPr/>
          <p:nvPr/>
        </p:nvSpPr>
        <p:spPr>
          <a:xfrm>
            <a:off x="535680" y="2165400"/>
            <a:ext cx="176004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Atraso/Falta de Ração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Text 9"/>
          <p:cNvSpPr/>
          <p:nvPr/>
        </p:nvSpPr>
        <p:spPr>
          <a:xfrm>
            <a:off x="535680" y="2347560"/>
            <a:ext cx="176004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580" strike="noStrike" u="none">
                <a:solidFill>
                  <a:srgbClr val="666666"/>
                </a:solidFill>
                <a:effectLst/>
                <a:uFillTx/>
                <a:latin typeface="Noto Sans"/>
                <a:ea typeface="Noto Sans"/>
              </a:rPr>
              <a:t>Severidade: Alta</a:t>
            </a:r>
            <a:endParaRPr b="0" lang="pt-BR" sz="5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2" name="Text 10"/>
          <p:cNvSpPr/>
          <p:nvPr/>
        </p:nvSpPr>
        <p:spPr>
          <a:xfrm>
            <a:off x="535680" y="2508120"/>
            <a:ext cx="1760040" cy="1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40%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Text 11"/>
          <p:cNvSpPr/>
          <p:nvPr/>
        </p:nvSpPr>
        <p:spPr>
          <a:xfrm>
            <a:off x="535680" y="2743920"/>
            <a:ext cx="1760040" cy="10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580" strike="noStrike" u="none">
                <a:solidFill>
                  <a:srgbClr val="555555"/>
                </a:solidFill>
                <a:effectLst/>
                <a:uFillTx/>
                <a:latin typeface="Noto Sans"/>
                <a:ea typeface="Noto Sans"/>
              </a:rPr>
              <a:t>Maior impacto: Produtores</a:t>
            </a:r>
            <a:endParaRPr b="0" lang="pt-BR" sz="5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4" name="Shape 12"/>
          <p:cNvSpPr/>
          <p:nvPr/>
        </p:nvSpPr>
        <p:spPr>
          <a:xfrm>
            <a:off x="2489760" y="2058120"/>
            <a:ext cx="1974600" cy="894240"/>
          </a:xfrm>
          <a:prstGeom prst="rect">
            <a:avLst/>
          </a:prstGeom>
          <a:solidFill>
            <a:srgbClr val="fde8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5" name="Shape 13"/>
          <p:cNvSpPr/>
          <p:nvPr/>
        </p:nvSpPr>
        <p:spPr>
          <a:xfrm>
            <a:off x="2489760" y="2058120"/>
            <a:ext cx="34920" cy="89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6" name="Text 14"/>
          <p:cNvSpPr/>
          <p:nvPr/>
        </p:nvSpPr>
        <p:spPr>
          <a:xfrm>
            <a:off x="2596680" y="2165400"/>
            <a:ext cx="176004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Problemas Logísticos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7" name="Text 15"/>
          <p:cNvSpPr/>
          <p:nvPr/>
        </p:nvSpPr>
        <p:spPr>
          <a:xfrm>
            <a:off x="2596680" y="2347560"/>
            <a:ext cx="176004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580" strike="noStrike" u="none">
                <a:solidFill>
                  <a:srgbClr val="666666"/>
                </a:solidFill>
                <a:effectLst/>
                <a:uFillTx/>
                <a:latin typeface="Noto Sans"/>
                <a:ea typeface="Noto Sans"/>
              </a:rPr>
              <a:t>Severidade: Alta</a:t>
            </a:r>
            <a:endParaRPr b="0" lang="pt-BR" sz="5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8" name="Text 16"/>
          <p:cNvSpPr/>
          <p:nvPr/>
        </p:nvSpPr>
        <p:spPr>
          <a:xfrm>
            <a:off x="2596680" y="2508120"/>
            <a:ext cx="1760040" cy="1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19%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9" name="Text 17"/>
          <p:cNvSpPr/>
          <p:nvPr/>
        </p:nvSpPr>
        <p:spPr>
          <a:xfrm>
            <a:off x="2596680" y="2743920"/>
            <a:ext cx="1760040" cy="10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580" strike="noStrike" u="none">
                <a:solidFill>
                  <a:srgbClr val="555555"/>
                </a:solidFill>
                <a:effectLst/>
                <a:uFillTx/>
                <a:latin typeface="Noto Sans"/>
                <a:ea typeface="Noto Sans"/>
              </a:rPr>
              <a:t>Maior impacto: Motoristas</a:t>
            </a:r>
            <a:endParaRPr b="0" lang="pt-BR" sz="5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0" name="Shape 18"/>
          <p:cNvSpPr/>
          <p:nvPr/>
        </p:nvSpPr>
        <p:spPr>
          <a:xfrm>
            <a:off x="428760" y="3039120"/>
            <a:ext cx="1974600" cy="894240"/>
          </a:xfrm>
          <a:prstGeom prst="rect">
            <a:avLst/>
          </a:prstGeom>
          <a:solidFill>
            <a:srgbClr val="fe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1" name="Shape 19"/>
          <p:cNvSpPr/>
          <p:nvPr/>
        </p:nvSpPr>
        <p:spPr>
          <a:xfrm>
            <a:off x="428760" y="3039120"/>
            <a:ext cx="34920" cy="89424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2" name="Text 20"/>
          <p:cNvSpPr/>
          <p:nvPr/>
        </p:nvSpPr>
        <p:spPr>
          <a:xfrm>
            <a:off x="535680" y="3146040"/>
            <a:ext cx="176004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Sobra de Ração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3" name="Text 21"/>
          <p:cNvSpPr/>
          <p:nvPr/>
        </p:nvSpPr>
        <p:spPr>
          <a:xfrm>
            <a:off x="535680" y="3328200"/>
            <a:ext cx="176004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580" strike="noStrike" u="none">
                <a:solidFill>
                  <a:srgbClr val="666666"/>
                </a:solidFill>
                <a:effectLst/>
                <a:uFillTx/>
                <a:latin typeface="Noto Sans"/>
                <a:ea typeface="Noto Sans"/>
              </a:rPr>
              <a:t>Severidade: Média</a:t>
            </a:r>
            <a:endParaRPr b="0" lang="pt-BR" sz="5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4" name="Text 22"/>
          <p:cNvSpPr/>
          <p:nvPr/>
        </p:nvSpPr>
        <p:spPr>
          <a:xfrm>
            <a:off x="535680" y="3489120"/>
            <a:ext cx="1760040" cy="1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24%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5" name="Text 23"/>
          <p:cNvSpPr/>
          <p:nvPr/>
        </p:nvSpPr>
        <p:spPr>
          <a:xfrm>
            <a:off x="535680" y="3724920"/>
            <a:ext cx="1760040" cy="10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580" strike="noStrike" u="none">
                <a:solidFill>
                  <a:srgbClr val="555555"/>
                </a:solidFill>
                <a:effectLst/>
                <a:uFillTx/>
                <a:latin typeface="Noto Sans"/>
                <a:ea typeface="Noto Sans"/>
              </a:rPr>
              <a:t>Maior impacto: Gestão</a:t>
            </a:r>
            <a:endParaRPr b="0" lang="pt-BR" sz="5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6" name="Shape 24"/>
          <p:cNvSpPr/>
          <p:nvPr/>
        </p:nvSpPr>
        <p:spPr>
          <a:xfrm>
            <a:off x="2489760" y="3039120"/>
            <a:ext cx="1974600" cy="894240"/>
          </a:xfrm>
          <a:prstGeom prst="rect">
            <a:avLst/>
          </a:prstGeom>
          <a:solidFill>
            <a:srgbClr val="fe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7" name="Shape 25"/>
          <p:cNvSpPr/>
          <p:nvPr/>
        </p:nvSpPr>
        <p:spPr>
          <a:xfrm>
            <a:off x="2489760" y="3039120"/>
            <a:ext cx="34920" cy="89424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8" name="Text 26"/>
          <p:cNvSpPr/>
          <p:nvPr/>
        </p:nvSpPr>
        <p:spPr>
          <a:xfrm>
            <a:off x="2596680" y="3146040"/>
            <a:ext cx="176004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Erro no Tipo de Ração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9" name="Text 27"/>
          <p:cNvSpPr/>
          <p:nvPr/>
        </p:nvSpPr>
        <p:spPr>
          <a:xfrm>
            <a:off x="2596680" y="3328200"/>
            <a:ext cx="176004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580" strike="noStrike" u="none">
                <a:solidFill>
                  <a:srgbClr val="666666"/>
                </a:solidFill>
                <a:effectLst/>
                <a:uFillTx/>
                <a:latin typeface="Noto Sans"/>
                <a:ea typeface="Noto Sans"/>
              </a:rPr>
              <a:t>Severidade: Média</a:t>
            </a:r>
            <a:endParaRPr b="0" lang="pt-BR" sz="5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0" name="Text 28"/>
          <p:cNvSpPr/>
          <p:nvPr/>
        </p:nvSpPr>
        <p:spPr>
          <a:xfrm>
            <a:off x="2596680" y="3489120"/>
            <a:ext cx="1760040" cy="1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9%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1" name="Text 29"/>
          <p:cNvSpPr/>
          <p:nvPr/>
        </p:nvSpPr>
        <p:spPr>
          <a:xfrm>
            <a:off x="2596680" y="3724920"/>
            <a:ext cx="1760040" cy="10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580" strike="noStrike" u="none">
                <a:solidFill>
                  <a:srgbClr val="555555"/>
                </a:solidFill>
                <a:effectLst/>
                <a:uFillTx/>
                <a:latin typeface="Noto Sans"/>
                <a:ea typeface="Noto Sans"/>
              </a:rPr>
              <a:t>Maior impacto: Vet./Ext.</a:t>
            </a:r>
            <a:endParaRPr b="0" lang="pt-BR" sz="5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2" name="Shape 30"/>
          <p:cNvSpPr/>
          <p:nvPr/>
        </p:nvSpPr>
        <p:spPr>
          <a:xfrm>
            <a:off x="428760" y="4317120"/>
            <a:ext cx="4035600" cy="918720"/>
          </a:xfrm>
          <a:prstGeom prst="rect">
            <a:avLst/>
          </a:prstGeom>
          <a:solidFill>
            <a:srgbClr val="e8f0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3" name="Shape 31"/>
          <p:cNvSpPr/>
          <p:nvPr/>
        </p:nvSpPr>
        <p:spPr>
          <a:xfrm>
            <a:off x="428760" y="4317120"/>
            <a:ext cx="27720" cy="91872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24" name="Image 1" descr="preencoded.png"/>
          <p:cNvPicPr/>
          <p:nvPr/>
        </p:nvPicPr>
        <p:blipFill>
          <a:blip r:embed="rId2"/>
          <a:stretch/>
        </p:blipFill>
        <p:spPr>
          <a:xfrm>
            <a:off x="514440" y="4425840"/>
            <a:ext cx="92160" cy="92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5" name="Text 32"/>
          <p:cNvSpPr/>
          <p:nvPr/>
        </p:nvSpPr>
        <p:spPr>
          <a:xfrm>
            <a:off x="650160" y="4402800"/>
            <a:ext cx="110160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Principais Constatações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6" name="Text 33"/>
          <p:cNvSpPr/>
          <p:nvPr/>
        </p:nvSpPr>
        <p:spPr>
          <a:xfrm>
            <a:off x="514440" y="4599360"/>
            <a:ext cx="3863880" cy="2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5300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Problemas de alta frequência e severidade concentram-se em falhas logísticas e falta de ração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7" name="Text 34"/>
          <p:cNvSpPr/>
          <p:nvPr/>
        </p:nvSpPr>
        <p:spPr>
          <a:xfrm>
            <a:off x="514440" y="4875120"/>
            <a:ext cx="3863880" cy="1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5300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74% dos respondentes citaram pelo menos um problema de alta severidade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8" name="Text 35"/>
          <p:cNvSpPr/>
          <p:nvPr/>
        </p:nvSpPr>
        <p:spPr>
          <a:xfrm>
            <a:off x="514440" y="5030640"/>
            <a:ext cx="3863880" cy="1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5300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Produtores e Veterinários identificam mais problemas críticos que afetam os animais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45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0" name="Shape 0"/>
          <p:cNvSpPr/>
          <p:nvPr/>
        </p:nvSpPr>
        <p:spPr>
          <a:xfrm>
            <a:off x="0" y="0"/>
            <a:ext cx="9143280" cy="69948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1" name="Text 1"/>
          <p:cNvSpPr/>
          <p:nvPr/>
        </p:nvSpPr>
        <p:spPr>
          <a:xfrm>
            <a:off x="428760" y="178560"/>
            <a:ext cx="82861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Noto Sans"/>
                <a:ea typeface="Noto Sans"/>
              </a:rPr>
              <a:t>Principais Sugestões de Melhoria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2" name="Shape 2"/>
          <p:cNvSpPr/>
          <p:nvPr/>
        </p:nvSpPr>
        <p:spPr>
          <a:xfrm>
            <a:off x="428760" y="914400"/>
            <a:ext cx="4035600" cy="492120"/>
          </a:xfrm>
          <a:prstGeom prst="rect">
            <a:avLst/>
          </a:prstGeom>
          <a:solidFill>
            <a:srgbClr val="f0f4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3" name="Shape 3"/>
          <p:cNvSpPr/>
          <p:nvPr/>
        </p:nvSpPr>
        <p:spPr>
          <a:xfrm>
            <a:off x="428760" y="914400"/>
            <a:ext cx="34920" cy="49212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4" name="Text 4"/>
          <p:cNvSpPr/>
          <p:nvPr/>
        </p:nvSpPr>
        <p:spPr>
          <a:xfrm>
            <a:off x="535680" y="1027080"/>
            <a:ext cx="143388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O Que Dizem os Respondentes: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5" name="Text 5"/>
          <p:cNvSpPr/>
          <p:nvPr/>
        </p:nvSpPr>
        <p:spPr>
          <a:xfrm>
            <a:off x="1970280" y="1027080"/>
            <a:ext cx="108720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Análise quantitativa das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6" name="Text 6"/>
          <p:cNvSpPr/>
          <p:nvPr/>
        </p:nvSpPr>
        <p:spPr>
          <a:xfrm>
            <a:off x="3058200" y="1027080"/>
            <a:ext cx="64872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174 sugestões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7" name="Text 7"/>
          <p:cNvSpPr/>
          <p:nvPr/>
        </p:nvSpPr>
        <p:spPr>
          <a:xfrm>
            <a:off x="3707640" y="1027080"/>
            <a:ext cx="57348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coletadas de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8" name="Text 8"/>
          <p:cNvSpPr/>
          <p:nvPr/>
        </p:nvSpPr>
        <p:spPr>
          <a:xfrm>
            <a:off x="535680" y="1166040"/>
            <a:ext cx="74880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8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68 participantes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9" name="Text 9"/>
          <p:cNvSpPr/>
          <p:nvPr/>
        </p:nvSpPr>
        <p:spPr>
          <a:xfrm>
            <a:off x="1285200" y="1166040"/>
            <a:ext cx="1379880" cy="1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8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, categorizadas por tipo e perfil. </a:t>
            </a:r>
            <a:endParaRPr b="0" lang="pt-BR" sz="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0" name="Shape 10"/>
          <p:cNvSpPr/>
          <p:nvPr/>
        </p:nvSpPr>
        <p:spPr>
          <a:xfrm>
            <a:off x="428760" y="1493640"/>
            <a:ext cx="4035600" cy="910800"/>
          </a:xfrm>
          <a:prstGeom prst="rect">
            <a:avLst/>
          </a:prstGeom>
          <a:solidFill>
            <a:srgbClr val="e3f2f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1" name="Shape 11"/>
          <p:cNvSpPr/>
          <p:nvPr/>
        </p:nvSpPr>
        <p:spPr>
          <a:xfrm>
            <a:off x="428760" y="1493640"/>
            <a:ext cx="34920" cy="910800"/>
          </a:xfrm>
          <a:prstGeom prst="rect">
            <a:avLst/>
          </a:prstGeom>
          <a:solidFill>
            <a:srgbClr val="1f4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2" name="Image 1" descr="preencoded.png"/>
          <p:cNvPicPr/>
          <p:nvPr/>
        </p:nvPicPr>
        <p:blipFill>
          <a:blip r:embed="rId2"/>
          <a:stretch/>
        </p:blipFill>
        <p:spPr>
          <a:xfrm>
            <a:off x="535680" y="1618560"/>
            <a:ext cx="142200" cy="1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3" name="Text 12"/>
          <p:cNvSpPr/>
          <p:nvPr/>
        </p:nvSpPr>
        <p:spPr>
          <a:xfrm>
            <a:off x="764280" y="1600920"/>
            <a:ext cx="158652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Melhorias em Logística/Entrega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4" name="Text 13"/>
          <p:cNvSpPr/>
          <p:nvPr/>
        </p:nvSpPr>
        <p:spPr>
          <a:xfrm>
            <a:off x="535680" y="1807920"/>
            <a:ext cx="3821040" cy="1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41%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5" name="Text 14"/>
          <p:cNvSpPr/>
          <p:nvPr/>
        </p:nvSpPr>
        <p:spPr>
          <a:xfrm>
            <a:off x="535680" y="2058120"/>
            <a:ext cx="3821040" cy="2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Otimização de rotas, planejamento de entregas, manutenção preventiva e cumprimento dos cronogramas. 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6" name="Shape 15"/>
          <p:cNvSpPr/>
          <p:nvPr/>
        </p:nvSpPr>
        <p:spPr>
          <a:xfrm>
            <a:off x="428760" y="2477160"/>
            <a:ext cx="4035600" cy="790920"/>
          </a:xfrm>
          <a:prstGeom prst="rect">
            <a:avLst/>
          </a:prstGeom>
          <a:solidFill>
            <a:srgbClr val="f0f4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7" name="Shape 16"/>
          <p:cNvSpPr/>
          <p:nvPr/>
        </p:nvSpPr>
        <p:spPr>
          <a:xfrm>
            <a:off x="428760" y="2477160"/>
            <a:ext cx="34920" cy="790920"/>
          </a:xfrm>
          <a:prstGeom prst="rect">
            <a:avLst/>
          </a:prstGeom>
          <a:solidFill>
            <a:srgbClr val="27a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8" name="Image 2" descr="preencoded.png"/>
          <p:cNvPicPr/>
          <p:nvPr/>
        </p:nvPicPr>
        <p:blipFill>
          <a:blip r:embed="rId3"/>
          <a:stretch/>
        </p:blipFill>
        <p:spPr>
          <a:xfrm>
            <a:off x="535680" y="2602080"/>
            <a:ext cx="142200" cy="1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9" name="Text 17"/>
          <p:cNvSpPr/>
          <p:nvPr/>
        </p:nvSpPr>
        <p:spPr>
          <a:xfrm>
            <a:off x="764280" y="2584440"/>
            <a:ext cx="129240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Comunicação Aprimorada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0" name="Text 18"/>
          <p:cNvSpPr/>
          <p:nvPr/>
        </p:nvSpPr>
        <p:spPr>
          <a:xfrm>
            <a:off x="535680" y="2791440"/>
            <a:ext cx="3821040" cy="1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27%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1" name="Text 19"/>
          <p:cNvSpPr/>
          <p:nvPr/>
        </p:nvSpPr>
        <p:spPr>
          <a:xfrm>
            <a:off x="535680" y="3041640"/>
            <a:ext cx="3821040" cy="1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Canais diretos entre produtores e fábrica, alertas sobre entregas e feedback em tempo real. 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2" name="Shape 20"/>
          <p:cNvSpPr/>
          <p:nvPr/>
        </p:nvSpPr>
        <p:spPr>
          <a:xfrm>
            <a:off x="428760" y="3340800"/>
            <a:ext cx="4035600" cy="910800"/>
          </a:xfrm>
          <a:prstGeom prst="rect">
            <a:avLst/>
          </a:prstGeom>
          <a:solidFill>
            <a:srgbClr val="fff3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3" name="Shape 21"/>
          <p:cNvSpPr/>
          <p:nvPr/>
        </p:nvSpPr>
        <p:spPr>
          <a:xfrm>
            <a:off x="428760" y="3340800"/>
            <a:ext cx="34920" cy="91080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54" name="Image 3" descr="preencoded.png"/>
          <p:cNvPicPr/>
          <p:nvPr/>
        </p:nvPicPr>
        <p:blipFill>
          <a:blip r:embed="rId4"/>
          <a:stretch/>
        </p:blipFill>
        <p:spPr>
          <a:xfrm>
            <a:off x="535680" y="3465720"/>
            <a:ext cx="113760" cy="1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5" name="Text 22"/>
          <p:cNvSpPr/>
          <p:nvPr/>
        </p:nvSpPr>
        <p:spPr>
          <a:xfrm>
            <a:off x="735840" y="3447720"/>
            <a:ext cx="121860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Tecnologia e Automação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Text 23"/>
          <p:cNvSpPr/>
          <p:nvPr/>
        </p:nvSpPr>
        <p:spPr>
          <a:xfrm>
            <a:off x="535680" y="3655080"/>
            <a:ext cx="3821040" cy="1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21%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Text 24"/>
          <p:cNvSpPr/>
          <p:nvPr/>
        </p:nvSpPr>
        <p:spPr>
          <a:xfrm>
            <a:off x="535680" y="3904920"/>
            <a:ext cx="3821040" cy="2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Sistemas de rastreamento, sensores de nível nos silos, aplicativos dedicados e integração de dados. 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Shape 25"/>
          <p:cNvSpPr/>
          <p:nvPr/>
        </p:nvSpPr>
        <p:spPr>
          <a:xfrm>
            <a:off x="428760" y="4324320"/>
            <a:ext cx="4035600" cy="910800"/>
          </a:xfrm>
          <a:prstGeom prst="rect">
            <a:avLst/>
          </a:prstGeom>
          <a:solidFill>
            <a:srgbClr val="f3e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9" name="Shape 26"/>
          <p:cNvSpPr/>
          <p:nvPr/>
        </p:nvSpPr>
        <p:spPr>
          <a:xfrm>
            <a:off x="428760" y="4324320"/>
            <a:ext cx="34920" cy="910800"/>
          </a:xfrm>
          <a:prstGeom prst="rect">
            <a:avLst/>
          </a:prstGeom>
          <a:solidFill>
            <a:srgbClr val="9c27b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60" name="Image 4" descr="preencoded.png"/>
          <p:cNvPicPr/>
          <p:nvPr/>
        </p:nvPicPr>
        <p:blipFill>
          <a:blip r:embed="rId5"/>
          <a:stretch/>
        </p:blipFill>
        <p:spPr>
          <a:xfrm>
            <a:off x="535680" y="4449240"/>
            <a:ext cx="142200" cy="1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1" name="Text 27"/>
          <p:cNvSpPr/>
          <p:nvPr/>
        </p:nvSpPr>
        <p:spPr>
          <a:xfrm>
            <a:off x="764280" y="4431240"/>
            <a:ext cx="112896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trike="noStrike" u="none">
                <a:solidFill>
                  <a:srgbClr val="1f4788"/>
                </a:solidFill>
                <a:effectLst/>
                <a:uFillTx/>
                <a:latin typeface="Noto Sans"/>
                <a:ea typeface="Noto Sans"/>
              </a:rPr>
              <a:t> Processos e Protocolos </a:t>
            </a:r>
            <a:endParaRPr b="0" lang="pt-BR" sz="7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2" name="Text 28"/>
          <p:cNvSpPr/>
          <p:nvPr/>
        </p:nvSpPr>
        <p:spPr>
          <a:xfrm>
            <a:off x="535680" y="4638600"/>
            <a:ext cx="3821040" cy="1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trike="noStrike" u="none">
                <a:solidFill>
                  <a:srgbClr val="27ae60"/>
                </a:solidFill>
                <a:effectLst/>
                <a:uFillTx/>
                <a:latin typeface="Noto Sans"/>
                <a:ea typeface="Noto Sans"/>
              </a:rPr>
              <a:t>11%</a:t>
            </a:r>
            <a:endParaRPr b="0" lang="pt-BR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3" name="Text 29"/>
          <p:cNvSpPr/>
          <p:nvPr/>
        </p:nvSpPr>
        <p:spPr>
          <a:xfrm>
            <a:off x="535680" y="4888440"/>
            <a:ext cx="3821040" cy="2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63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Padronização de procedimentos, checklist de conferência, protocolos para situações de emergência. </a:t>
            </a:r>
            <a:endParaRPr b="0" lang="pt-BR" sz="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LibreOffice/25.2.6.2$Linux_X86_64 LibreOffice_project/520$Build-2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2025-10-17T03:56:01Z</dcterms:created>
  <dc:creator>PptxGenJS</dc:creator>
  <dc:description/>
  <dc:language>pt-BR</dc:language>
  <cp:lastModifiedBy>Bruno Conter</cp:lastModifiedBy>
  <cp:lastPrinted>2025-10-17T00:59:04Z</cp:lastPrinted>
  <dcterms:modified xsi:type="dcterms:W3CDTF">2025-10-17T01:05:18Z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On-screen Show (16:9)</vt:lpwstr>
  </property>
  <property fmtid="{D5CDD505-2E9C-101B-9397-08002B2CF9AE}" pid="4" name="Slides">
    <vt:i4>13</vt:i4>
  </property>
</Properties>
</file>