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a almeida" userId="3bceec879de49a9f" providerId="LiveId" clId="{EF80A588-2D4F-6549-AED6-D0E9A9F91FC7}"/>
    <pc:docChg chg="undo custSel addSld modSld">
      <pc:chgData name="rebeca almeida" userId="3bceec879de49a9f" providerId="LiveId" clId="{EF80A588-2D4F-6549-AED6-D0E9A9F91FC7}" dt="2019-09-12T18:03:12.822" v="546" actId="20577"/>
      <pc:docMkLst>
        <pc:docMk/>
      </pc:docMkLst>
      <pc:sldChg chg="modSp new">
        <pc:chgData name="rebeca almeida" userId="3bceec879de49a9f" providerId="LiveId" clId="{EF80A588-2D4F-6549-AED6-D0E9A9F91FC7}" dt="2019-09-12T17:27:15.229" v="19" actId="207"/>
        <pc:sldMkLst>
          <pc:docMk/>
          <pc:sldMk cId="2931160941" sldId="259"/>
        </pc:sldMkLst>
        <pc:spChg chg="mod">
          <ac:chgData name="rebeca almeida" userId="3bceec879de49a9f" providerId="LiveId" clId="{EF80A588-2D4F-6549-AED6-D0E9A9F91FC7}" dt="2019-09-12T17:27:15.229" v="19" actId="207"/>
          <ac:spMkLst>
            <pc:docMk/>
            <pc:sldMk cId="2931160941" sldId="259"/>
            <ac:spMk id="3" creationId="{BD005ADB-25D4-0D4A-95CC-72B2E5650C04}"/>
          </ac:spMkLst>
        </pc:spChg>
      </pc:sldChg>
      <pc:sldChg chg="modSp new">
        <pc:chgData name="rebeca almeida" userId="3bceec879de49a9f" providerId="LiveId" clId="{EF80A588-2D4F-6549-AED6-D0E9A9F91FC7}" dt="2019-09-12T17:38:53.025" v="155" actId="207"/>
        <pc:sldMkLst>
          <pc:docMk/>
          <pc:sldMk cId="3261579888" sldId="260"/>
        </pc:sldMkLst>
        <pc:spChg chg="mod">
          <ac:chgData name="rebeca almeida" userId="3bceec879de49a9f" providerId="LiveId" clId="{EF80A588-2D4F-6549-AED6-D0E9A9F91FC7}" dt="2019-09-12T17:38:53.025" v="155" actId="207"/>
          <ac:spMkLst>
            <pc:docMk/>
            <pc:sldMk cId="3261579888" sldId="260"/>
            <ac:spMk id="3" creationId="{7A0F8AFF-7994-6C47-9563-ED795CAAAF28}"/>
          </ac:spMkLst>
        </pc:spChg>
      </pc:sldChg>
      <pc:sldChg chg="modSp new">
        <pc:chgData name="rebeca almeida" userId="3bceec879de49a9f" providerId="LiveId" clId="{EF80A588-2D4F-6549-AED6-D0E9A9F91FC7}" dt="2019-09-12T17:53:00.359" v="173" actId="207"/>
        <pc:sldMkLst>
          <pc:docMk/>
          <pc:sldMk cId="2621408029" sldId="261"/>
        </pc:sldMkLst>
        <pc:spChg chg="mod">
          <ac:chgData name="rebeca almeida" userId="3bceec879de49a9f" providerId="LiveId" clId="{EF80A588-2D4F-6549-AED6-D0E9A9F91FC7}" dt="2019-09-12T17:52:51.423" v="171" actId="20577"/>
          <ac:spMkLst>
            <pc:docMk/>
            <pc:sldMk cId="2621408029" sldId="261"/>
            <ac:spMk id="2" creationId="{295640CB-8B20-9A4E-BA91-6BF6CD292EC3}"/>
          </ac:spMkLst>
        </pc:spChg>
        <pc:spChg chg="mod">
          <ac:chgData name="rebeca almeida" userId="3bceec879de49a9f" providerId="LiveId" clId="{EF80A588-2D4F-6549-AED6-D0E9A9F91FC7}" dt="2019-09-12T17:53:00.359" v="173" actId="207"/>
          <ac:spMkLst>
            <pc:docMk/>
            <pc:sldMk cId="2621408029" sldId="261"/>
            <ac:spMk id="3" creationId="{D180B16E-2761-3E4C-9329-4384D8FA8BE1}"/>
          </ac:spMkLst>
        </pc:spChg>
      </pc:sldChg>
      <pc:sldChg chg="modSp new">
        <pc:chgData name="rebeca almeida" userId="3bceec879de49a9f" providerId="LiveId" clId="{EF80A588-2D4F-6549-AED6-D0E9A9F91FC7}" dt="2019-09-12T18:03:12.822" v="546" actId="20577"/>
        <pc:sldMkLst>
          <pc:docMk/>
          <pc:sldMk cId="2178965623" sldId="262"/>
        </pc:sldMkLst>
        <pc:spChg chg="mod">
          <ac:chgData name="rebeca almeida" userId="3bceec879de49a9f" providerId="LiveId" clId="{EF80A588-2D4F-6549-AED6-D0E9A9F91FC7}" dt="2019-09-12T18:03:12.822" v="546" actId="20577"/>
          <ac:spMkLst>
            <pc:docMk/>
            <pc:sldMk cId="2178965623" sldId="262"/>
            <ac:spMk id="3" creationId="{82AA0218-EA7F-8144-85E1-A4654B0B83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3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3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4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7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39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53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69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5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10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2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5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49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0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3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DDF5D7-4632-4C12-A239-38567237AD34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CDC6-4CB2-4D61-AB3F-712E47C4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90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Memorias de curto prazo- estabelece uma memoria que fica por um curto período de tempo.</a:t>
            </a:r>
          </a:p>
          <a:p>
            <a:r>
              <a:rPr lang="pt-BR" dirty="0"/>
              <a:t>Memorias de longo prazo- é a que retém de forma definitiva a informação, permitindo sua recuperação ou evocação</a:t>
            </a:r>
          </a:p>
        </p:txBody>
      </p:sp>
    </p:spTree>
    <p:extLst>
      <p:ext uri="{BB962C8B-B14F-4D97-AF65-F5344CB8AC3E}">
        <p14:creationId xmlns:p14="http://schemas.microsoft.com/office/powerpoint/2010/main" val="19778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Consciente- a mente absorve informações e episódios reais que se fundem ao imaginário, fixando-as na memória. </a:t>
            </a:r>
          </a:p>
        </p:txBody>
      </p:sp>
    </p:spTree>
    <p:extLst>
      <p:ext uri="{BB962C8B-B14F-4D97-AF65-F5344CB8AC3E}">
        <p14:creationId xmlns:p14="http://schemas.microsoft.com/office/powerpoint/2010/main" val="281976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D050C-D09B-934B-9589-5A5D4058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05ADB-25D4-0D4A-95CC-72B2E565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Verdana" panose="020B0604030504040204" pitchFamily="34" charset="0"/>
              </a:rPr>
              <a:t>A </a:t>
            </a:r>
            <a:r>
              <a:rPr lang="pt-BR" sz="1800" b="1" dirty="0">
                <a:latin typeface="Verdana-Bold"/>
              </a:rPr>
              <a:t>serotonina</a:t>
            </a:r>
            <a:r>
              <a:rPr lang="pt-BR" sz="1800" b="0" dirty="0">
                <a:latin typeface="Verdana" panose="020B0604030504040204" pitchFamily="34" charset="0"/>
              </a:rPr>
              <a:t> vem sendo utilizada no senso comum como sinônimo de felicidade. E, de fato, é uma substância implicada em depressão e felicidade, ansiedade e tranqüilidade e em outras diversas áreas do comportamento, como agressividade, raiva, irritabilidade.</a:t>
            </a:r>
          </a:p>
          <a:p>
            <a:r>
              <a:rPr lang="pt-BR" sz="1800" dirty="0">
                <a:latin typeface="Lato-Regular"/>
              </a:rPr>
              <a:t>A função da dopamina é naturalmente importante para a comunicação dos neurônios e atua em diversos sistemas do organismo, como a regulação motora dos movimentos voluntários, do humor, das vias da memória, da atenção, do prazer, entre outras.</a:t>
            </a:r>
          </a:p>
          <a:p>
            <a:r>
              <a:rPr lang="pt-BR" sz="1800" dirty="0">
                <a:latin typeface="Lato-Regular"/>
              </a:rPr>
              <a:t>liberamos hormônios de estresse como o cortisol</a:t>
            </a:r>
          </a:p>
          <a:p>
            <a:r>
              <a:rPr lang="pt-BR" sz="1800" dirty="0">
                <a:latin typeface="OpenSans-Regular"/>
              </a:rPr>
              <a:t>A “</a:t>
            </a:r>
            <a:r>
              <a:rPr lang="pt-BR" sz="1800" b="1" dirty="0">
                <a:latin typeface="OpenSans-Bold"/>
              </a:rPr>
              <a:t>Endorfina</a:t>
            </a:r>
            <a:r>
              <a:rPr lang="pt-BR" sz="1800" b="0" dirty="0">
                <a:latin typeface="OpenSans-Regular"/>
              </a:rPr>
              <a:t>” é um dos hormônios do corpo humano, denominada de “hormônio do prazer”, sendo uma substância química utilizada pelos neurônios (neurotransmissores) e produzida no cérebro pela glândula hipófise. É justamente essa sua principal caraterística: proporcionar o prazer e o bem-estar ao ser humano.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16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C5512-698F-AC4B-841F-B977B771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F8AFF-7994-6C47-9563-ED795CAA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latin typeface=".SFUIDisplay-Bold"/>
              </a:rPr>
              <a:t>Área 31 da </a:t>
            </a:r>
            <a:r>
              <a:rPr lang="pt-BR" sz="1800" b="1" dirty="0" err="1">
                <a:latin typeface=".SFUIDisplay-Bold"/>
              </a:rPr>
              <a:t>Brodmann</a:t>
            </a:r>
            <a:r>
              <a:rPr lang="pt-BR" sz="1800" b="0" dirty="0" err="1">
                <a:latin typeface="Raleway-Regular"/>
              </a:rPr>
              <a:t>Também</a:t>
            </a:r>
            <a:r>
              <a:rPr lang="pt-BR" sz="1800" b="0" dirty="0">
                <a:latin typeface="Raleway-Regular"/>
              </a:rPr>
              <a:t> no giro </a:t>
            </a:r>
            <a:r>
              <a:rPr lang="pt-BR" sz="1800" b="0" dirty="0" err="1">
                <a:latin typeface="Raleway-Regular"/>
              </a:rPr>
              <a:t>cingulado</a:t>
            </a:r>
            <a:r>
              <a:rPr lang="pt-BR" sz="1800" b="0" dirty="0">
                <a:latin typeface="Raleway-Regular"/>
              </a:rPr>
              <a:t>, esta área está ligada ao processamento da memória e das emoções, participando do sentimento de familiaridade</a:t>
            </a:r>
          </a:p>
          <a:p>
            <a:r>
              <a:rPr lang="pt-BR" sz="1800" b="1" dirty="0">
                <a:latin typeface=".SFUIDisplay-Bold"/>
              </a:rPr>
              <a:t>Área 32 da </a:t>
            </a:r>
            <a:r>
              <a:rPr lang="pt-BR" sz="1800" b="1" dirty="0" err="1">
                <a:latin typeface=".SFUIDisplay-Bold"/>
              </a:rPr>
              <a:t>Brodmann</a:t>
            </a:r>
            <a:r>
              <a:rPr lang="pt-BR" sz="1800" b="0" dirty="0" err="1">
                <a:latin typeface="Raleway-Regular"/>
              </a:rPr>
              <a:t>Parte</a:t>
            </a:r>
            <a:r>
              <a:rPr lang="pt-BR" sz="1800" b="0" dirty="0">
                <a:latin typeface="Raleway-Regular"/>
              </a:rPr>
              <a:t> do parietal e quase frontal, na parte dorsal do giro do cíngulo, esta região participa processos cognitivos, como tomada de decisão e inibição da resposta.</a:t>
            </a:r>
          </a:p>
          <a:p>
            <a:r>
              <a:rPr lang="pt-BR" sz="1800" b="1" dirty="0">
                <a:latin typeface=".SFUIDisplay-Bold"/>
              </a:rPr>
              <a:t>Área 34 da </a:t>
            </a:r>
            <a:r>
              <a:rPr lang="pt-BR" sz="1800" b="1" dirty="0" err="1">
                <a:latin typeface=".SFUIDisplay-Bold"/>
              </a:rPr>
              <a:t>Brodmann</a:t>
            </a:r>
            <a:r>
              <a:rPr lang="pt-BR" sz="1800" b="0" dirty="0" err="1">
                <a:latin typeface="Raleway-Regular"/>
              </a:rPr>
              <a:t>Nesta</a:t>
            </a:r>
            <a:r>
              <a:rPr lang="pt-BR" sz="1800" b="0" dirty="0">
                <a:latin typeface="Raleway-Regular"/>
              </a:rPr>
              <a:t> região o </a:t>
            </a:r>
            <a:r>
              <a:rPr lang="pt-BR" sz="1800" b="0" dirty="0" err="1">
                <a:latin typeface="Raleway-Regular"/>
              </a:rPr>
              <a:t>uncus</a:t>
            </a:r>
            <a:r>
              <a:rPr lang="pt-BR" sz="1800" b="0" dirty="0">
                <a:latin typeface="Raleway-Regular"/>
              </a:rPr>
              <a:t> pode ser encontrado. É, portanto, uma área que faria parte do córtex olfativo primário. A percepção de nojo ou de memória olfativa e gustativa eles também são aspectos em que ele participa.</a:t>
            </a:r>
          </a:p>
          <a:p>
            <a:r>
              <a:rPr lang="pt-BR" sz="1800" b="1" dirty="0">
                <a:latin typeface=".SFUIDisplay-Bold"/>
              </a:rPr>
              <a:t>Área 35 da </a:t>
            </a:r>
            <a:r>
              <a:rPr lang="pt-BR" sz="1800" b="1" dirty="0" err="1">
                <a:latin typeface=".SFUIDisplay-Bold"/>
              </a:rPr>
              <a:t>Brodmann</a:t>
            </a:r>
            <a:r>
              <a:rPr lang="pt-BR" sz="1800" b="0" dirty="0" err="1">
                <a:latin typeface="Raleway-Regular"/>
              </a:rPr>
              <a:t>Nele</a:t>
            </a:r>
            <a:r>
              <a:rPr lang="pt-BR" sz="1800" b="0" dirty="0">
                <a:latin typeface="Raleway-Regular"/>
              </a:rPr>
              <a:t> está o córtex </a:t>
            </a:r>
            <a:r>
              <a:rPr lang="pt-BR" sz="1800" b="0" dirty="0" err="1">
                <a:latin typeface="Raleway-Regular"/>
              </a:rPr>
              <a:t>perirrinal</a:t>
            </a:r>
            <a:r>
              <a:rPr lang="pt-BR" sz="1800" b="0" dirty="0">
                <a:latin typeface="Raleway-Regular"/>
              </a:rPr>
              <a:t>. Participa da memória, estando ligado a memórias inconscientes. Também no reconhecimento de imagem.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5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40CB-8B20-9A4E-BA91-6BF6CD29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clínico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0B16E-2761-3E4C-9329-4384D8FA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latin typeface="Verdana-Bold"/>
              </a:rPr>
              <a:t>Masculino, 28 anos. Em fev 2003 episódio de paresia e </a:t>
            </a:r>
            <a:r>
              <a:rPr lang="pt-BR" sz="1800" b="1" dirty="0" err="1">
                <a:latin typeface="Verdana-Bold"/>
              </a:rPr>
              <a:t>parestesias</a:t>
            </a:r>
            <a:r>
              <a:rPr lang="pt-BR" sz="1800" b="1" dirty="0">
                <a:latin typeface="Verdana-Bold"/>
              </a:rPr>
              <a:t> restritos à mão E, de instalação em algumas horas, que regrediu completamente em 10 dias. Após 3 ou 4 semanas outro episódio semelhante, com extensão da paresia à raiz do MSE e </a:t>
            </a:r>
            <a:r>
              <a:rPr lang="pt-BR" sz="1800" b="1" dirty="0" err="1">
                <a:latin typeface="Verdana-Bold"/>
              </a:rPr>
              <a:t>parestesias</a:t>
            </a:r>
            <a:r>
              <a:rPr lang="pt-BR" sz="1800" b="1" dirty="0">
                <a:latin typeface="Verdana-Bold"/>
              </a:rPr>
              <a:t> também em </a:t>
            </a:r>
            <a:r>
              <a:rPr lang="pt-BR" sz="1800" b="1" dirty="0" err="1">
                <a:latin typeface="Verdana-Bold"/>
              </a:rPr>
              <a:t>hemiface</a:t>
            </a:r>
            <a:r>
              <a:rPr lang="pt-BR" sz="1800" b="1" dirty="0">
                <a:latin typeface="Verdana-Bold"/>
              </a:rPr>
              <a:t> E.  Sem outras queixas sensitivas, </a:t>
            </a:r>
            <a:r>
              <a:rPr lang="pt-BR" sz="1800" b="1" dirty="0" err="1">
                <a:latin typeface="Verdana-Bold"/>
              </a:rPr>
              <a:t>esfinctéricas</a:t>
            </a:r>
            <a:r>
              <a:rPr lang="pt-BR" sz="1800" b="1" dirty="0">
                <a:latin typeface="Verdana-Bold"/>
              </a:rPr>
              <a:t> ou cognitivas. Antecedentes - uso de cocaína </a:t>
            </a:r>
            <a:r>
              <a:rPr lang="pt-BR" sz="1800" b="1" dirty="0" err="1">
                <a:latin typeface="Verdana-Bold"/>
              </a:rPr>
              <a:t>inalatória</a:t>
            </a:r>
            <a:r>
              <a:rPr lang="pt-BR" sz="1800" b="1" dirty="0">
                <a:latin typeface="Verdana-Bold"/>
              </a:rPr>
              <a:t> 2-3 x ao mês. Tabagismo há 12 anos, 1-2 maços/dia. Sem antecedentes familiares. Exame neurológico - hemiparesia completa desproporcionada E, de predomínio </a:t>
            </a:r>
            <a:r>
              <a:rPr lang="pt-BR" sz="1800" b="1" dirty="0" err="1">
                <a:latin typeface="Verdana-Bold"/>
              </a:rPr>
              <a:t>braquifacial</a:t>
            </a:r>
            <a:r>
              <a:rPr lang="pt-BR" sz="1800" b="1" dirty="0">
                <a:latin typeface="Verdana-Bold"/>
              </a:rPr>
              <a:t>, com sinais incipientes de liberação piramidal. Sensibilidades táctil e dolorosa preservadas. Sem disfunção de nervos cranianos. 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4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1D6D-7B28-CB45-9921-8A254C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A0218-EA7F-8144-85E1-A4654B0B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Paciente sexo feminino, foi encaminhado para fisioterapia com fraqueza e hipertônico,  o fisioterapeuta </a:t>
            </a:r>
            <a:r>
              <a:rPr lang="pt-BR" dirty="0" err="1"/>
              <a:t>indentificou</a:t>
            </a:r>
            <a:r>
              <a:rPr lang="pt-BR" dirty="0"/>
              <a:t> </a:t>
            </a:r>
            <a:r>
              <a:rPr lang="pt-BR" dirty="0" err="1"/>
              <a:t>hemiplégia</a:t>
            </a:r>
            <a:r>
              <a:rPr lang="pt-BR" dirty="0"/>
              <a:t> D, e dificuldade de iniciar o movimento. </a:t>
            </a:r>
          </a:p>
          <a:p>
            <a:r>
              <a:rPr lang="pt-BR" dirty="0"/>
              <a:t>O que é hemiplégico ?</a:t>
            </a:r>
          </a:p>
          <a:p>
            <a:r>
              <a:rPr lang="pt-BR" dirty="0"/>
              <a:t>Quais as áreas de </a:t>
            </a:r>
            <a:r>
              <a:rPr lang="pt-BR" dirty="0" err="1"/>
              <a:t>brodmann</a:t>
            </a:r>
            <a:r>
              <a:rPr lang="pt-BR" dirty="0"/>
              <a:t> foram afetadas?</a:t>
            </a:r>
          </a:p>
          <a:p>
            <a:r>
              <a:rPr lang="pt-BR" dirty="0"/>
              <a:t>Qual pode ser o </a:t>
            </a:r>
            <a:r>
              <a:rPr lang="pt-BR"/>
              <a:t>tratamento fisioterapêutico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965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37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Caso clínico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Entec Informática</dc:creator>
  <cp:lastModifiedBy>rebeca almeida</cp:lastModifiedBy>
  <cp:revision>5</cp:revision>
  <dcterms:created xsi:type="dcterms:W3CDTF">2019-09-12T14:52:08Z</dcterms:created>
  <dcterms:modified xsi:type="dcterms:W3CDTF">2019-09-12T18:03:18Z</dcterms:modified>
</cp:coreProperties>
</file>