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19952-559F-4461-A365-A63BAD270D52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B2DED-8139-461D-907B-BFBE38262A8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2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50E0-3D2F-4919-A698-86375444C62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45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50E0-3D2F-4919-A698-86375444C62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034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C50E0-3D2F-4919-A698-86375444C62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18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ECF9-87FB-40F6-889F-588460A334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F618-409C-400A-AD11-3EA54448F7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93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ECF9-87FB-40F6-889F-588460A334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F618-409C-400A-AD11-3EA54448F7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09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ECF9-87FB-40F6-889F-588460A334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F618-409C-400A-AD11-3EA54448F7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099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text grey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3" name="Objek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Placeholder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" b="103"/>
          <a:stretch>
            <a:fillRect/>
          </a:stretch>
        </p:blipFill>
        <p:spPr>
          <a:xfrm>
            <a:off x="248710" y="588434"/>
            <a:ext cx="11696700" cy="6026151"/>
          </a:xfrm>
          <a:prstGeom prst="rect">
            <a:avLst/>
          </a:prstGeom>
        </p:spPr>
      </p:pic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Headline</a:t>
            </a:r>
          </a:p>
        </p:txBody>
      </p:sp>
      <p:sp>
        <p:nvSpPr>
          <p:cNvPr id="8" name="Datumsplatzhalter 28"/>
          <p:cNvSpPr>
            <a:spLocks noGrp="1"/>
          </p:cNvSpPr>
          <p:nvPr>
            <p:ph type="dt" sz="half" idx="2"/>
          </p:nvPr>
        </p:nvSpPr>
        <p:spPr>
          <a:xfrm>
            <a:off x="3439585" y="6671740"/>
            <a:ext cx="50013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algn="l">
              <a:defRPr lang="de-DE" sz="800" b="1" smtClean="0">
                <a:solidFill>
                  <a:srgbClr val="000000"/>
                </a:solidFill>
              </a:defRPr>
            </a:lvl1pPr>
          </a:lstStyle>
          <a:p>
            <a:pPr defTabSz="914377"/>
            <a:fld id="{C0C9140A-8AD1-4D8E-9F46-B47E3C53E85F}" type="datetime1">
              <a:rPr lang="en-GB" smtClean="0"/>
              <a:pPr defTabSz="914377"/>
              <a:t>08/09/2020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4137" y="1684972"/>
            <a:ext cx="9588500" cy="1844608"/>
          </a:xfrm>
        </p:spPr>
        <p:txBody>
          <a:bodyPr>
            <a:spAutoFit/>
          </a:bodyPr>
          <a:lstStyle/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013F5E1D-85A9-4425-A8C9-CB60BF55C4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115115"/>
            <a:ext cx="960000" cy="3323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800" b="1">
                <a:solidFill>
                  <a:schemeClr val="bg1"/>
                </a:solidFill>
              </a:defRPr>
            </a:lvl1pPr>
            <a:lvl2pPr marL="237061" indent="0">
              <a:buNone/>
              <a:defRPr sz="800" b="1">
                <a:solidFill>
                  <a:schemeClr val="accent1"/>
                </a:solidFill>
              </a:defRPr>
            </a:lvl2pPr>
            <a:lvl3pPr marL="482588" indent="0">
              <a:buNone/>
              <a:defRPr sz="800" b="1">
                <a:solidFill>
                  <a:schemeClr val="accent1"/>
                </a:solidFill>
              </a:defRPr>
            </a:lvl3pPr>
            <a:lvl4pPr marL="719649" indent="0">
              <a:buNone/>
              <a:defRPr sz="800" b="1">
                <a:solidFill>
                  <a:schemeClr val="accent1"/>
                </a:solidFill>
              </a:defRPr>
            </a:lvl4pPr>
            <a:lvl5pPr marL="956709" indent="0">
              <a:buNone/>
              <a:defRPr sz="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Type here if </a:t>
            </a:r>
          </a:p>
          <a:p>
            <a:pPr lvl="0"/>
            <a:r>
              <a:rPr lang="en-US" dirty="0"/>
              <a:t>add info needed </a:t>
            </a:r>
          </a:p>
          <a:p>
            <a:pPr lvl="0"/>
            <a:r>
              <a:rPr lang="en-US" dirty="0"/>
              <a:t>for this slide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D9D36D9-C156-418A-BE53-5B9A805CA3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Type here if  add info needed  for every slide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3592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ECF9-87FB-40F6-889F-588460A334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F618-409C-400A-AD11-3EA54448F7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36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ECF9-87FB-40F6-889F-588460A334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F618-409C-400A-AD11-3EA54448F7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64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ECF9-87FB-40F6-889F-588460A334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F618-409C-400A-AD11-3EA54448F7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74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ECF9-87FB-40F6-889F-588460A334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F618-409C-400A-AD11-3EA54448F7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79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ECF9-87FB-40F6-889F-588460A334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F618-409C-400A-AD11-3EA54448F7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36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ECF9-87FB-40F6-889F-588460A334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F618-409C-400A-AD11-3EA54448F7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76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ECF9-87FB-40F6-889F-588460A334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F618-409C-400A-AD11-3EA54448F7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18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ECF9-87FB-40F6-889F-588460A334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F618-409C-400A-AD11-3EA54448F7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11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ECF9-87FB-40F6-889F-588460A33430}" type="datetimeFigureOut">
              <a:rPr lang="pt-BR" smtClean="0"/>
              <a:t>08/09/2020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9F618-409C-400A-AD11-3EA54448F7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93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089870" y="2886257"/>
            <a:ext cx="10515600" cy="1325563"/>
          </a:xfrm>
        </p:spPr>
        <p:txBody>
          <a:bodyPr/>
          <a:lstStyle/>
          <a:p>
            <a:r>
              <a:rPr lang="pt-BR" b="1" dirty="0" smtClean="0"/>
              <a:t>Event Streaming Bank Demo</a:t>
            </a:r>
            <a:endParaRPr lang="pt-BR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914377"/>
            <a:fld id="{DBEF86FA-B96D-4345-BDDC-824718EE4D18}" type="datetime1">
              <a:rPr lang="en-GB" smtClean="0"/>
              <a:pPr defTabSz="914377"/>
              <a:t>08/09/2020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95131" y="4041944"/>
            <a:ext cx="9588500" cy="86793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Simple demonstration of using Kafka Streaming for building a transactions stream for a fictional bank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487347" y="1891280"/>
            <a:ext cx="7646857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1467" i="1" dirty="0">
              <a:solidFill>
                <a:schemeClr val="bg1">
                  <a:lumMod val="50000"/>
                </a:schemeClr>
              </a:solidFill>
              <a:latin typeface="Mark OT"/>
            </a:endParaRPr>
          </a:p>
        </p:txBody>
      </p:sp>
    </p:spTree>
    <p:extLst>
      <p:ext uri="{BB962C8B-B14F-4D97-AF65-F5344CB8AC3E}">
        <p14:creationId xmlns:p14="http://schemas.microsoft.com/office/powerpoint/2010/main" val="32936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9" name="Rounded Rectangle 136198"/>
          <p:cNvSpPr/>
          <p:nvPr/>
        </p:nvSpPr>
        <p:spPr>
          <a:xfrm>
            <a:off x="3919585" y="3011721"/>
            <a:ext cx="2150345" cy="267930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Store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 - Overview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914377"/>
            <a:fld id="{DBEF86FA-B96D-4345-BDDC-824718EE4D18}" type="datetime1">
              <a:rPr lang="en-GB" smtClean="0"/>
              <a:pPr defTabSz="914377"/>
              <a:t>08/09/2020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04137" y="1480859"/>
            <a:ext cx="9588500" cy="480131"/>
          </a:xfrm>
        </p:spPr>
        <p:txBody>
          <a:bodyPr/>
          <a:lstStyle/>
          <a:p>
            <a:r>
              <a:rPr lang="pt-BR" b="1" dirty="0" smtClean="0"/>
              <a:t>ESBank – Analisys of data streams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Type here if  add info needed  for every slide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92393" y="3268174"/>
            <a:ext cx="1530735" cy="66322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TXN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560105" y="3235012"/>
            <a:ext cx="1530735" cy="72954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TXN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136195" name="Elbow Connector 136194"/>
          <p:cNvCxnSpPr>
            <a:stCxn id="7" idx="3"/>
          </p:cNvCxnSpPr>
          <p:nvPr/>
        </p:nvCxnSpPr>
        <p:spPr bwMode="gray">
          <a:xfrm>
            <a:off x="3123127" y="3599785"/>
            <a:ext cx="932535" cy="1"/>
          </a:xfrm>
          <a:prstGeom prst="bentConnector3">
            <a:avLst/>
          </a:prstGeom>
          <a:ln w="19050">
            <a:solidFill>
              <a:srgbClr val="EC660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16" idx="1"/>
          </p:cNvCxnSpPr>
          <p:nvPr/>
        </p:nvCxnSpPr>
        <p:spPr bwMode="gray">
          <a:xfrm flipV="1">
            <a:off x="5823539" y="3599785"/>
            <a:ext cx="736565" cy="1"/>
          </a:xfrm>
          <a:prstGeom prst="bentConnector3">
            <a:avLst/>
          </a:prstGeom>
          <a:ln w="19050">
            <a:solidFill>
              <a:srgbClr val="EC660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957957" y="2548371"/>
            <a:ext cx="17123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Process customer transactions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957957" y="4508939"/>
            <a:ext cx="17123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Inspect/Act over customer transactions</a:t>
            </a:r>
          </a:p>
        </p:txBody>
      </p:sp>
      <p:sp>
        <p:nvSpPr>
          <p:cNvPr id="133" name="Oval 132"/>
          <p:cNvSpPr/>
          <p:nvPr/>
        </p:nvSpPr>
        <p:spPr>
          <a:xfrm>
            <a:off x="6609355" y="2551688"/>
            <a:ext cx="264068" cy="243960"/>
          </a:xfrm>
          <a:prstGeom prst="ellipse">
            <a:avLst/>
          </a:prstGeom>
          <a:solidFill>
            <a:srgbClr val="EC66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pt-BR" sz="1067" dirty="0">
                <a:solidFill>
                  <a:schemeClr val="bg1"/>
                </a:solidFill>
                <a:latin typeface="Helvetica Neue"/>
              </a:rPr>
              <a:t>2</a:t>
            </a:r>
          </a:p>
        </p:txBody>
      </p:sp>
      <p:sp>
        <p:nvSpPr>
          <p:cNvPr id="134" name="Oval 133"/>
          <p:cNvSpPr/>
          <p:nvPr/>
        </p:nvSpPr>
        <p:spPr>
          <a:xfrm>
            <a:off x="6609801" y="4499856"/>
            <a:ext cx="264068" cy="243960"/>
          </a:xfrm>
          <a:prstGeom prst="ellipse">
            <a:avLst/>
          </a:prstGeom>
          <a:solidFill>
            <a:srgbClr val="EC66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pt-BR" sz="1067" dirty="0">
                <a:solidFill>
                  <a:schemeClr val="bg1"/>
                </a:solidFill>
                <a:latin typeface="Helvetica Neue"/>
              </a:rPr>
              <a:t>3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487347" y="1891280"/>
            <a:ext cx="7646857" cy="54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467" i="1" dirty="0">
                <a:solidFill>
                  <a:schemeClr val="bg1">
                    <a:lumMod val="50000"/>
                  </a:schemeClr>
                </a:solidFill>
                <a:latin typeface="Mark OT"/>
              </a:rPr>
              <a:t>Simple demonstration of streams application </a:t>
            </a:r>
            <a:r>
              <a:rPr lang="pt-BR" sz="1467" i="1" dirty="0">
                <a:solidFill>
                  <a:schemeClr val="bg1">
                    <a:lumMod val="50000"/>
                  </a:schemeClr>
                </a:solidFill>
                <a:latin typeface="Mark OT"/>
              </a:rPr>
              <a:t>using </a:t>
            </a:r>
            <a:r>
              <a:rPr lang="pt-BR" sz="1467" i="1" dirty="0">
                <a:solidFill>
                  <a:schemeClr val="bg1">
                    <a:lumMod val="50000"/>
                  </a:schemeClr>
                </a:solidFill>
                <a:latin typeface="Mark OT"/>
              </a:rPr>
              <a:t>Kafka streamming platform tools</a:t>
            </a:r>
          </a:p>
          <a:p>
            <a:pPr algn="just"/>
            <a:endParaRPr lang="pt-BR" sz="1467" i="1" dirty="0">
              <a:solidFill>
                <a:schemeClr val="bg1">
                  <a:lumMod val="50000"/>
                </a:schemeClr>
              </a:solidFill>
              <a:latin typeface="Mark OT"/>
            </a:endParaRPr>
          </a:p>
        </p:txBody>
      </p:sp>
      <p:sp>
        <p:nvSpPr>
          <p:cNvPr id="60" name="Can 59"/>
          <p:cNvSpPr/>
          <p:nvPr/>
        </p:nvSpPr>
        <p:spPr>
          <a:xfrm>
            <a:off x="6560105" y="5061873"/>
            <a:ext cx="1530735" cy="487184"/>
          </a:xfrm>
          <a:prstGeom prst="ca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61" name="Elbow Connector 60"/>
          <p:cNvCxnSpPr/>
          <p:nvPr/>
        </p:nvCxnSpPr>
        <p:spPr bwMode="gray">
          <a:xfrm flipV="1">
            <a:off x="5786798" y="5278926"/>
            <a:ext cx="736565" cy="1"/>
          </a:xfrm>
          <a:prstGeom prst="bentConnector3">
            <a:avLst/>
          </a:prstGeom>
          <a:ln w="19050">
            <a:solidFill>
              <a:srgbClr val="EC660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84827" y="2548371"/>
            <a:ext cx="145475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Simulate Customers of a bank sending transactions</a:t>
            </a:r>
          </a:p>
        </p:txBody>
      </p:sp>
      <p:sp>
        <p:nvSpPr>
          <p:cNvPr id="65" name="Oval 64"/>
          <p:cNvSpPr/>
          <p:nvPr/>
        </p:nvSpPr>
        <p:spPr>
          <a:xfrm>
            <a:off x="1636225" y="2551688"/>
            <a:ext cx="264068" cy="243960"/>
          </a:xfrm>
          <a:prstGeom prst="ellipse">
            <a:avLst/>
          </a:prstGeom>
          <a:solidFill>
            <a:srgbClr val="EC66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pt-BR" sz="1067" dirty="0">
                <a:solidFill>
                  <a:schemeClr val="bg1"/>
                </a:solidFill>
                <a:latin typeface="Helvetica Neue"/>
              </a:rPr>
              <a:t>1</a:t>
            </a:r>
          </a:p>
        </p:txBody>
      </p:sp>
      <p:pic>
        <p:nvPicPr>
          <p:cNvPr id="66" name="Picture 4" descr="Kafka: tutorial iniciante — o primeiro passo - Kafka: tutorial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292" y="4187849"/>
            <a:ext cx="1694537" cy="50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9" name="Rounded Rectangle 136198"/>
          <p:cNvSpPr/>
          <p:nvPr/>
        </p:nvSpPr>
        <p:spPr>
          <a:xfrm>
            <a:off x="3919585" y="2402122"/>
            <a:ext cx="2150345" cy="35840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44000" tIns="144000" rIns="144000" bIns="144000" rtlCol="0" anchor="b"/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ESBank Topics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 – Detailed Components View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914377"/>
            <a:fld id="{DBEF86FA-B96D-4345-BDDC-824718EE4D18}" type="datetime1">
              <a:rPr lang="en-GB" smtClean="0"/>
              <a:pPr defTabSz="914377"/>
              <a:t>08/09/2020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04137" y="1480859"/>
            <a:ext cx="9588500" cy="480131"/>
          </a:xfrm>
        </p:spPr>
        <p:txBody>
          <a:bodyPr/>
          <a:lstStyle/>
          <a:p>
            <a:r>
              <a:rPr lang="pt-BR" b="1" dirty="0" smtClean="0"/>
              <a:t>ESBank – Analisys of data streams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Type here if  add info needed  for every slide</a:t>
            </a:r>
            <a:endParaRPr lang="en-US" dirty="0"/>
          </a:p>
        </p:txBody>
      </p:sp>
      <p:sp>
        <p:nvSpPr>
          <p:cNvPr id="2" name="Can 1"/>
          <p:cNvSpPr/>
          <p:nvPr/>
        </p:nvSpPr>
        <p:spPr>
          <a:xfrm>
            <a:off x="6593175" y="4452275"/>
            <a:ext cx="1790679" cy="487184"/>
          </a:xfrm>
          <a:prstGeom prst="ca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92393" y="2658575"/>
            <a:ext cx="1530735" cy="66322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TXN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560105" y="2625413"/>
            <a:ext cx="1530735" cy="72954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TXN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27" name="Can 26"/>
          <p:cNvSpPr/>
          <p:nvPr/>
        </p:nvSpPr>
        <p:spPr>
          <a:xfrm rot="5400000">
            <a:off x="4787960" y="2106247"/>
            <a:ext cx="303281" cy="1767877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lIns="144000" tIns="144000" rIns="144000" bIns="14400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Transactions</a:t>
            </a:r>
          </a:p>
        </p:txBody>
      </p:sp>
      <p:cxnSp>
        <p:nvCxnSpPr>
          <p:cNvPr id="136195" name="Elbow Connector 136194"/>
          <p:cNvCxnSpPr>
            <a:stCxn id="7" idx="3"/>
            <a:endCxn id="27" idx="3"/>
          </p:cNvCxnSpPr>
          <p:nvPr/>
        </p:nvCxnSpPr>
        <p:spPr bwMode="gray">
          <a:xfrm>
            <a:off x="3123127" y="2990186"/>
            <a:ext cx="932535" cy="1"/>
          </a:xfrm>
          <a:prstGeom prst="bentConnector3">
            <a:avLst/>
          </a:prstGeom>
          <a:ln w="19050">
            <a:solidFill>
              <a:srgbClr val="EC660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n 36"/>
          <p:cNvSpPr/>
          <p:nvPr/>
        </p:nvSpPr>
        <p:spPr>
          <a:xfrm rot="5400000">
            <a:off x="4787960" y="2797184"/>
            <a:ext cx="303281" cy="1767877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lIns="144000" tIns="144000" rIns="144000" bIns="14400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Deposits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4787958" y="3152026"/>
            <a:ext cx="303281" cy="1767877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lIns="144000" tIns="144000" rIns="144000" bIns="14400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Withdrawals</a:t>
            </a:r>
          </a:p>
        </p:txBody>
      </p:sp>
      <p:cxnSp>
        <p:nvCxnSpPr>
          <p:cNvPr id="44" name="Elbow Connector 43"/>
          <p:cNvCxnSpPr>
            <a:stCxn id="27" idx="1"/>
            <a:endCxn id="16" idx="1"/>
          </p:cNvCxnSpPr>
          <p:nvPr/>
        </p:nvCxnSpPr>
        <p:spPr bwMode="gray">
          <a:xfrm flipV="1">
            <a:off x="5823539" y="2990186"/>
            <a:ext cx="736565" cy="1"/>
          </a:xfrm>
          <a:prstGeom prst="bentConnector3">
            <a:avLst/>
          </a:prstGeom>
          <a:ln w="19050">
            <a:solidFill>
              <a:srgbClr val="EC660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6" idx="2"/>
            <a:endCxn id="37" idx="1"/>
          </p:cNvCxnSpPr>
          <p:nvPr/>
        </p:nvCxnSpPr>
        <p:spPr bwMode="gray">
          <a:xfrm rot="5400000">
            <a:off x="6411423" y="2767074"/>
            <a:ext cx="326167" cy="1501933"/>
          </a:xfrm>
          <a:prstGeom prst="bentConnector2">
            <a:avLst/>
          </a:prstGeom>
          <a:ln w="19050">
            <a:solidFill>
              <a:srgbClr val="EC660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6" idx="2"/>
            <a:endCxn id="38" idx="1"/>
          </p:cNvCxnSpPr>
          <p:nvPr/>
        </p:nvCxnSpPr>
        <p:spPr bwMode="gray">
          <a:xfrm rot="5400000">
            <a:off x="6234001" y="2944495"/>
            <a:ext cx="681008" cy="1501935"/>
          </a:xfrm>
          <a:prstGeom prst="bentConnector2">
            <a:avLst/>
          </a:prstGeom>
          <a:ln w="19050">
            <a:solidFill>
              <a:srgbClr val="EC660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215" name="TextBox 136214"/>
          <p:cNvSpPr txBox="1"/>
          <p:nvPr/>
        </p:nvSpPr>
        <p:spPr>
          <a:xfrm>
            <a:off x="1910177" y="3478004"/>
            <a:ext cx="12129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Generate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r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andom transactions of 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100 different users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36807" y="2651341"/>
            <a:ext cx="17123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Filter transaction events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and split it into deposit and withdrawals events</a:t>
            </a:r>
          </a:p>
        </p:txBody>
      </p:sp>
      <p:cxnSp>
        <p:nvCxnSpPr>
          <p:cNvPr id="63" name="Elbow Connector 62"/>
          <p:cNvCxnSpPr>
            <a:stCxn id="37" idx="3"/>
            <a:endCxn id="2" idx="2"/>
          </p:cNvCxnSpPr>
          <p:nvPr/>
        </p:nvCxnSpPr>
        <p:spPr bwMode="gray">
          <a:xfrm rot="10800000" flipH="1" flipV="1">
            <a:off x="4055661" y="3681123"/>
            <a:ext cx="2537513" cy="1014743"/>
          </a:xfrm>
          <a:prstGeom prst="bentConnector3">
            <a:avLst>
              <a:gd name="adj1" fmla="val -14208"/>
            </a:avLst>
          </a:prstGeom>
          <a:ln w="19050">
            <a:solidFill>
              <a:srgbClr val="EC660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223" name="Flowchart: Multidocument 136222"/>
          <p:cNvSpPr/>
          <p:nvPr/>
        </p:nvSpPr>
        <p:spPr>
          <a:xfrm>
            <a:off x="8757318" y="4349539"/>
            <a:ext cx="1091188" cy="656591"/>
          </a:xfrm>
          <a:prstGeom prst="flowChartMultidocumen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Balance</a:t>
            </a:r>
          </a:p>
        </p:txBody>
      </p:sp>
      <p:cxnSp>
        <p:nvCxnSpPr>
          <p:cNvPr id="72" name="Elbow Connector 71"/>
          <p:cNvCxnSpPr>
            <a:stCxn id="2" idx="4"/>
            <a:endCxn id="136223" idx="1"/>
          </p:cNvCxnSpPr>
          <p:nvPr/>
        </p:nvCxnSpPr>
        <p:spPr bwMode="gray">
          <a:xfrm flipV="1">
            <a:off x="8383853" y="4677835"/>
            <a:ext cx="373464" cy="18032"/>
          </a:xfrm>
          <a:prstGeom prst="bentConnector3">
            <a:avLst>
              <a:gd name="adj1" fmla="val 50000"/>
            </a:avLst>
          </a:prstGeom>
          <a:ln w="19050">
            <a:solidFill>
              <a:srgbClr val="EC660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393470" y="4496207"/>
            <a:ext cx="144462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Produce a table view of current balance per user</a:t>
            </a:r>
          </a:p>
        </p:txBody>
      </p:sp>
      <p:sp>
        <p:nvSpPr>
          <p:cNvPr id="79" name="Can 78"/>
          <p:cNvSpPr/>
          <p:nvPr/>
        </p:nvSpPr>
        <p:spPr>
          <a:xfrm rot="5400000">
            <a:off x="4789189" y="4302692"/>
            <a:ext cx="303281" cy="1767877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lIns="144000" tIns="144000" rIns="144000" bIns="144000"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Anomalies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2" idx="3"/>
            <a:endCxn id="79" idx="0"/>
          </p:cNvCxnSpPr>
          <p:nvPr/>
        </p:nvCxnSpPr>
        <p:spPr bwMode="gray">
          <a:xfrm rot="5400000">
            <a:off x="6495146" y="4193263"/>
            <a:ext cx="247173" cy="1739567"/>
          </a:xfrm>
          <a:prstGeom prst="bentConnector2">
            <a:avLst/>
          </a:prstGeom>
          <a:ln w="19050">
            <a:solidFill>
              <a:srgbClr val="EC660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636783" y="5194511"/>
            <a:ext cx="171238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Processes the balance views and generate fraud events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18535" y="2349058"/>
            <a:ext cx="793102" cy="2051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333" dirty="0">
                <a:solidFill>
                  <a:srgbClr val="EC6601"/>
                </a:solidFill>
              </a:rPr>
              <a:t>Kafka client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78311" y="2332799"/>
            <a:ext cx="1246110" cy="2051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333" dirty="0">
                <a:solidFill>
                  <a:srgbClr val="EC6601"/>
                </a:solidFill>
              </a:rPr>
              <a:t>Kafka Streams API</a:t>
            </a:r>
          </a:p>
        </p:txBody>
      </p:sp>
      <p:cxnSp>
        <p:nvCxnSpPr>
          <p:cNvPr id="96" name="Elbow Connector 95"/>
          <p:cNvCxnSpPr>
            <a:stCxn id="2" idx="3"/>
            <a:endCxn id="67" idx="1"/>
          </p:cNvCxnSpPr>
          <p:nvPr/>
        </p:nvCxnSpPr>
        <p:spPr bwMode="gray">
          <a:xfrm rot="16200000" flipH="1">
            <a:off x="7449062" y="4978912"/>
            <a:ext cx="1035892" cy="956985"/>
          </a:xfrm>
          <a:prstGeom prst="bentConnector2">
            <a:avLst/>
          </a:prstGeom>
          <a:ln w="19050">
            <a:solidFill>
              <a:srgbClr val="EC660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8" descr="Netin | NetinHUB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1" t="21643" r="15718" b="22500"/>
          <a:stretch/>
        </p:blipFill>
        <p:spPr bwMode="auto">
          <a:xfrm>
            <a:off x="8445500" y="5740401"/>
            <a:ext cx="1473200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6" descr="ksqlDB (@ksqlDB) | Twit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812" y="4123612"/>
            <a:ext cx="747115" cy="74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4503168" y="6068795"/>
            <a:ext cx="868186" cy="2051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333" dirty="0">
                <a:solidFill>
                  <a:srgbClr val="EC6601"/>
                </a:solidFill>
              </a:rPr>
              <a:t>Kafka Broker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069716" y="4104871"/>
            <a:ext cx="1113597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67" dirty="0">
                <a:solidFill>
                  <a:srgbClr val="EC6601"/>
                </a:solidFill>
              </a:rPr>
              <a:t>k</a:t>
            </a:r>
            <a:r>
              <a:rPr lang="pt-BR" sz="1467" dirty="0">
                <a:solidFill>
                  <a:srgbClr val="EC6601"/>
                </a:solidFill>
              </a:rPr>
              <a:t>sqlDB</a:t>
            </a:r>
            <a:endParaRPr lang="pt-BR" sz="1467" dirty="0">
              <a:solidFill>
                <a:srgbClr val="EC6601"/>
              </a:solidFill>
            </a:endParaRPr>
          </a:p>
        </p:txBody>
      </p:sp>
      <p:pic>
        <p:nvPicPr>
          <p:cNvPr id="121" name="Picture 4" descr="Kafka: tutorial iniciante — o primeiro passo - Kafka: tutorial ...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58"/>
          <a:stretch/>
        </p:blipFill>
        <p:spPr bwMode="auto">
          <a:xfrm flipV="1">
            <a:off x="1672708" y="2323734"/>
            <a:ext cx="204905" cy="29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4" descr="Kafka: tutorial iniciante — o primeiro passo - Kafka: tutorial ...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58"/>
          <a:stretch/>
        </p:blipFill>
        <p:spPr bwMode="auto">
          <a:xfrm flipV="1">
            <a:off x="6632484" y="2256160"/>
            <a:ext cx="204905" cy="29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6355199" y="5904643"/>
            <a:ext cx="950144" cy="369332"/>
            <a:chOff x="5370309" y="4236863"/>
            <a:chExt cx="712608" cy="276999"/>
          </a:xfrm>
        </p:grpSpPr>
        <p:sp>
          <p:nvSpPr>
            <p:cNvPr id="94" name="TextBox 93"/>
            <p:cNvSpPr txBox="1"/>
            <p:nvPr/>
          </p:nvSpPr>
          <p:spPr>
            <a:xfrm>
              <a:off x="5583742" y="4236863"/>
              <a:ext cx="49917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200" dirty="0">
                  <a:solidFill>
                    <a:srgbClr val="EC6601"/>
                  </a:solidFill>
                </a:rPr>
                <a:t>Kafka Sink </a:t>
              </a:r>
              <a:br>
                <a:rPr lang="pt-BR" sz="1200" dirty="0">
                  <a:solidFill>
                    <a:srgbClr val="EC6601"/>
                  </a:solidFill>
                </a:rPr>
              </a:br>
              <a:r>
                <a:rPr lang="pt-BR" sz="1200" dirty="0">
                  <a:solidFill>
                    <a:srgbClr val="EC6601"/>
                  </a:solidFill>
                </a:rPr>
                <a:t>Connector</a:t>
              </a:r>
            </a:p>
          </p:txBody>
        </p:sp>
        <p:pic>
          <p:nvPicPr>
            <p:cNvPr id="123" name="Picture 4" descr="Kafka: tutorial iniciante — o primeiro passo - Kafka: tutorial ...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158"/>
            <a:stretch/>
          </p:blipFill>
          <p:spPr bwMode="auto">
            <a:xfrm flipV="1">
              <a:off x="5370309" y="4269532"/>
              <a:ext cx="153679" cy="22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4" name="Picture 4" descr="Kafka: tutorial iniciante — o primeiro passo - Kafka: tutorial ...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58"/>
          <a:stretch/>
        </p:blipFill>
        <p:spPr bwMode="auto">
          <a:xfrm flipV="1">
            <a:off x="4176789" y="6001004"/>
            <a:ext cx="204905" cy="29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4" descr="Kafka: tutorial iniciante — o primeiro passo - Kafka: tutorial ...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58"/>
          <a:stretch/>
        </p:blipFill>
        <p:spPr bwMode="auto">
          <a:xfrm flipV="1">
            <a:off x="7070662" y="4177294"/>
            <a:ext cx="204905" cy="29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/>
          <p:cNvGrpSpPr/>
          <p:nvPr/>
        </p:nvGrpSpPr>
        <p:grpSpPr>
          <a:xfrm>
            <a:off x="1582003" y="4864273"/>
            <a:ext cx="708759" cy="1258361"/>
            <a:chOff x="951772" y="3653044"/>
            <a:chExt cx="531569" cy="943771"/>
          </a:xfrm>
        </p:grpSpPr>
        <p:sp>
          <p:nvSpPr>
            <p:cNvPr id="126" name="Rounded Rectangle 125"/>
            <p:cNvSpPr/>
            <p:nvPr/>
          </p:nvSpPr>
          <p:spPr>
            <a:xfrm>
              <a:off x="951773" y="3653044"/>
              <a:ext cx="530941" cy="15157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144000" tIns="144000" rIns="144000" bIns="144000" rtlCol="0" anchor="ctr"/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App</a:t>
              </a:r>
            </a:p>
          </p:txBody>
        </p:sp>
        <p:sp>
          <p:nvSpPr>
            <p:cNvPr id="128" name="Can 127"/>
            <p:cNvSpPr/>
            <p:nvPr/>
          </p:nvSpPr>
          <p:spPr>
            <a:xfrm rot="5400000">
              <a:off x="1129205" y="3688160"/>
              <a:ext cx="176075" cy="530941"/>
            </a:xfrm>
            <a:prstGeom prst="can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lIns="144000" tIns="144000" rIns="144000" bIns="144000" rtlCol="0" anchor="ctr"/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Kafka Topic</a:t>
              </a:r>
            </a:p>
          </p:txBody>
        </p:sp>
        <p:sp>
          <p:nvSpPr>
            <p:cNvPr id="129" name="Can 128"/>
            <p:cNvSpPr/>
            <p:nvPr/>
          </p:nvSpPr>
          <p:spPr>
            <a:xfrm>
              <a:off x="951773" y="4120090"/>
              <a:ext cx="530941" cy="161254"/>
            </a:xfrm>
            <a:prstGeom prst="can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44000" tIns="144000" rIns="144000" bIns="144000" rtlCol="0" anchor="ctr"/>
            <a:lstStyle/>
            <a:p>
              <a:pPr algn="ctr"/>
              <a:r>
                <a:rPr lang="pt-BR" sz="667" dirty="0">
                  <a:solidFill>
                    <a:schemeClr val="bg1">
                      <a:lumMod val="50000"/>
                    </a:schemeClr>
                  </a:solidFill>
                </a:rPr>
                <a:t>Database</a:t>
              </a:r>
            </a:p>
          </p:txBody>
        </p:sp>
        <p:sp>
          <p:nvSpPr>
            <p:cNvPr id="130" name="Flowchart: Multidocument 129"/>
            <p:cNvSpPr/>
            <p:nvPr/>
          </p:nvSpPr>
          <p:spPr>
            <a:xfrm>
              <a:off x="952399" y="4343455"/>
              <a:ext cx="530942" cy="253360"/>
            </a:xfrm>
            <a:prstGeom prst="flowChartMultidocumen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144000" tIns="144000" rIns="144000" bIns="144000" rtlCol="0" anchor="ctr"/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Table</a:t>
              </a:r>
            </a:p>
          </p:txBody>
        </p:sp>
      </p:grpSp>
      <p:sp>
        <p:nvSpPr>
          <p:cNvPr id="83" name="Oval 82"/>
          <p:cNvSpPr/>
          <p:nvPr/>
        </p:nvSpPr>
        <p:spPr>
          <a:xfrm>
            <a:off x="1574195" y="3456556"/>
            <a:ext cx="264068" cy="243960"/>
          </a:xfrm>
          <a:prstGeom prst="ellipse">
            <a:avLst/>
          </a:prstGeom>
          <a:solidFill>
            <a:srgbClr val="EC628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pt-BR" sz="1067" dirty="0">
                <a:solidFill>
                  <a:schemeClr val="bg1"/>
                </a:solidFill>
                <a:latin typeface="Helvetica Neue"/>
              </a:rPr>
              <a:t>1</a:t>
            </a:r>
          </a:p>
        </p:txBody>
      </p:sp>
      <p:sp>
        <p:nvSpPr>
          <p:cNvPr id="133" name="Oval 132"/>
          <p:cNvSpPr/>
          <p:nvPr/>
        </p:nvSpPr>
        <p:spPr>
          <a:xfrm>
            <a:off x="8288205" y="2654659"/>
            <a:ext cx="264068" cy="243960"/>
          </a:xfrm>
          <a:prstGeom prst="ellipse">
            <a:avLst/>
          </a:prstGeom>
          <a:solidFill>
            <a:srgbClr val="EC628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pt-BR" sz="1067" dirty="0">
                <a:solidFill>
                  <a:schemeClr val="bg1"/>
                </a:solidFill>
                <a:latin typeface="Helvetica Neue"/>
              </a:rPr>
              <a:t>2</a:t>
            </a:r>
          </a:p>
        </p:txBody>
      </p:sp>
      <p:sp>
        <p:nvSpPr>
          <p:cNvPr id="134" name="Oval 133"/>
          <p:cNvSpPr/>
          <p:nvPr/>
        </p:nvSpPr>
        <p:spPr>
          <a:xfrm>
            <a:off x="8272863" y="5193040"/>
            <a:ext cx="264068" cy="243960"/>
          </a:xfrm>
          <a:prstGeom prst="ellipse">
            <a:avLst/>
          </a:prstGeom>
          <a:solidFill>
            <a:srgbClr val="EC628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pt-BR" sz="1067" dirty="0">
                <a:solidFill>
                  <a:schemeClr val="bg1"/>
                </a:solidFill>
                <a:latin typeface="Helvetica Neue"/>
              </a:rPr>
              <a:t>5</a:t>
            </a:r>
            <a:endParaRPr lang="pt-BR" sz="1067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10002890" y="4511632"/>
            <a:ext cx="264068" cy="243960"/>
          </a:xfrm>
          <a:prstGeom prst="ellipse">
            <a:avLst/>
          </a:prstGeom>
          <a:solidFill>
            <a:srgbClr val="EC628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pt-BR" sz="1067" dirty="0">
                <a:solidFill>
                  <a:schemeClr val="bg1"/>
                </a:solidFill>
                <a:latin typeface="Helvetica Neue"/>
              </a:rPr>
              <a:t>4</a:t>
            </a:r>
            <a:endParaRPr lang="pt-BR" sz="1067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0112574" y="5873909"/>
            <a:ext cx="264068" cy="243960"/>
          </a:xfrm>
          <a:prstGeom prst="ellipse">
            <a:avLst/>
          </a:prstGeom>
          <a:solidFill>
            <a:srgbClr val="EC628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pt-BR" sz="1067" dirty="0">
                <a:solidFill>
                  <a:schemeClr val="bg1"/>
                </a:solidFill>
                <a:latin typeface="Helvetica Neue"/>
              </a:rPr>
              <a:t>6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0513748" y="5904645"/>
            <a:ext cx="14294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Display events for monitoring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836938" y="3525518"/>
            <a:ext cx="458459" cy="2051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333" dirty="0">
                <a:solidFill>
                  <a:srgbClr val="EC6601"/>
                </a:solidFill>
              </a:rPr>
              <a:t>ksql cli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31135" y="3773633"/>
            <a:ext cx="779744" cy="381731"/>
          </a:xfrm>
          <a:prstGeom prst="rect">
            <a:avLst/>
          </a:prstGeom>
        </p:spPr>
      </p:pic>
      <p:sp>
        <p:nvSpPr>
          <p:cNvPr id="144" name="Oval 143"/>
          <p:cNvSpPr/>
          <p:nvPr/>
        </p:nvSpPr>
        <p:spPr>
          <a:xfrm>
            <a:off x="9848506" y="3734277"/>
            <a:ext cx="264068" cy="243960"/>
          </a:xfrm>
          <a:prstGeom prst="ellipse">
            <a:avLst/>
          </a:prstGeom>
          <a:solidFill>
            <a:srgbClr val="EC628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r>
              <a:rPr lang="pt-BR" sz="1067" dirty="0">
                <a:solidFill>
                  <a:schemeClr val="bg1"/>
                </a:solidFill>
                <a:latin typeface="Helvetica Neue"/>
              </a:rPr>
              <a:t>3</a:t>
            </a:r>
            <a:endParaRPr lang="pt-BR" sz="1067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0258700" y="3760619"/>
            <a:ext cx="144462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SQL Query streams</a:t>
            </a:r>
          </a:p>
        </p:txBody>
      </p:sp>
      <p:cxnSp>
        <p:nvCxnSpPr>
          <p:cNvPr id="148" name="Elbow Connector 147"/>
          <p:cNvCxnSpPr>
            <a:stCxn id="71" idx="0"/>
            <a:endCxn id="89" idx="1"/>
          </p:cNvCxnSpPr>
          <p:nvPr/>
        </p:nvCxnSpPr>
        <p:spPr bwMode="gray">
          <a:xfrm rot="5400000" flipH="1" flipV="1">
            <a:off x="8422197" y="3714674"/>
            <a:ext cx="159113" cy="658765"/>
          </a:xfrm>
          <a:prstGeom prst="bentConnector2">
            <a:avLst/>
          </a:prstGeom>
          <a:ln w="19050">
            <a:solidFill>
              <a:srgbClr val="EC660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1535243" y="1825456"/>
            <a:ext cx="7646857" cy="54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467" i="1" dirty="0">
                <a:solidFill>
                  <a:schemeClr val="bg1">
                    <a:lumMod val="50000"/>
                  </a:schemeClr>
                </a:solidFill>
                <a:latin typeface="Mark OT"/>
              </a:rPr>
              <a:t>Simple demonstration of streams application </a:t>
            </a:r>
            <a:r>
              <a:rPr lang="pt-BR" sz="1467" i="1" dirty="0">
                <a:solidFill>
                  <a:schemeClr val="bg1">
                    <a:lumMod val="50000"/>
                  </a:schemeClr>
                </a:solidFill>
                <a:latin typeface="Mark OT"/>
              </a:rPr>
              <a:t>using </a:t>
            </a:r>
            <a:r>
              <a:rPr lang="pt-BR" sz="1467" i="1" dirty="0">
                <a:solidFill>
                  <a:schemeClr val="bg1">
                    <a:lumMod val="50000"/>
                  </a:schemeClr>
                </a:solidFill>
                <a:latin typeface="Mark OT"/>
              </a:rPr>
              <a:t>Kafka streamming platform tools</a:t>
            </a:r>
          </a:p>
          <a:p>
            <a:pPr algn="just"/>
            <a:endParaRPr lang="pt-BR" sz="1467" i="1" dirty="0">
              <a:solidFill>
                <a:schemeClr val="bg1">
                  <a:lumMod val="50000"/>
                </a:schemeClr>
              </a:solidFill>
              <a:latin typeface="Mark OT"/>
            </a:endParaRPr>
          </a:p>
        </p:txBody>
      </p:sp>
      <p:pic>
        <p:nvPicPr>
          <p:cNvPr id="155" name="Picture 4" descr="Kafka: tutorial iniciante — o primeiro passo - Kafka: tutorial ...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58"/>
          <a:stretch/>
        </p:blipFill>
        <p:spPr bwMode="auto">
          <a:xfrm flipV="1">
            <a:off x="8609870" y="3478412"/>
            <a:ext cx="204905" cy="29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0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Widescreen</PresentationFormat>
  <Paragraphs>64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Mark OT</vt:lpstr>
      <vt:lpstr>Office Theme</vt:lpstr>
      <vt:lpstr>think-cell Folie</vt:lpstr>
      <vt:lpstr>Event Streaming Bank Demo</vt:lpstr>
      <vt:lpstr>Demo - Overview</vt:lpstr>
      <vt:lpstr>Demo – Detailed Components View</vt:lpstr>
    </vt:vector>
  </TitlesOfParts>
  <Company>GFT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Streaming Bank Demo</dc:title>
  <dc:creator>Reded Tinoco, Bruno Cristiano</dc:creator>
  <cp:lastModifiedBy>Reded Tinoco, Bruno Cristiano</cp:lastModifiedBy>
  <cp:revision>1</cp:revision>
  <dcterms:created xsi:type="dcterms:W3CDTF">2020-09-09T00:04:34Z</dcterms:created>
  <dcterms:modified xsi:type="dcterms:W3CDTF">2020-09-09T00:05:01Z</dcterms:modified>
</cp:coreProperties>
</file>