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9" r:id="rId11"/>
    <p:sldId id="270" r:id="rId12"/>
    <p:sldId id="274" r:id="rId13"/>
    <p:sldId id="277" r:id="rId14"/>
    <p:sldId id="278" r:id="rId15"/>
    <p:sldId id="288" r:id="rId16"/>
    <p:sldId id="289" r:id="rId17"/>
    <p:sldId id="290" r:id="rId18"/>
    <p:sldId id="291" r:id="rId19"/>
    <p:sldId id="29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58" autoAdjust="0"/>
  </p:normalViewPr>
  <p:slideViewPr>
    <p:cSldViewPr snapToGrid="0">
      <p:cViewPr>
        <p:scale>
          <a:sx n="75" d="100"/>
          <a:sy n="75" d="100"/>
        </p:scale>
        <p:origin x="123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Boa tarde Sr. Professor, eu sou o .. e estes são os meus colegas …</a:t>
            </a:r>
          </a:p>
          <a:p>
            <a:pPr marL="0" lvl="0" indent="0" algn="l" rtl="0">
              <a:spcBef>
                <a:spcPts val="0"/>
              </a:spcBef>
              <a:spcAft>
                <a:spcPts val="0"/>
              </a:spcAft>
              <a:buNone/>
            </a:pPr>
            <a:r>
              <a:rPr lang="pt-PT" dirty="0"/>
              <a:t>Iremos apresentar o projeto desenvolvido no âmbito da UC BD relativo a uma pizzaria, mais propriamente a </a:t>
            </a:r>
            <a:r>
              <a:rPr lang="pt-PT" dirty="0" err="1"/>
              <a:t>PZdC</a:t>
            </a:r>
            <a:r>
              <a:rPr lang="pt-PT" dirty="0"/>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ca6dfa164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ca6dfa16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Este é o MC realizado.</a:t>
            </a:r>
          </a:p>
          <a:p>
            <a:pPr marL="171450" lvl="0" indent="-171450" algn="l" rtl="0">
              <a:spcBef>
                <a:spcPts val="0"/>
              </a:spcBef>
              <a:spcAft>
                <a:spcPts val="0"/>
              </a:spcAft>
            </a:pPr>
            <a:r>
              <a:rPr lang="pt-PT" dirty="0"/>
              <a:t>A vermelho podemos observar as chaves estrangeiras;</a:t>
            </a:r>
          </a:p>
          <a:p>
            <a:pPr marL="171450" lvl="0" indent="-171450" algn="l" rtl="0">
              <a:spcBef>
                <a:spcPts val="0"/>
              </a:spcBef>
              <a:spcAft>
                <a:spcPts val="0"/>
              </a:spcAft>
            </a:pPr>
            <a:r>
              <a:rPr lang="pt-PT" dirty="0"/>
              <a:t>A preto preenchido as chaves primarias;</a:t>
            </a:r>
          </a:p>
          <a:p>
            <a:pPr marL="171450" lvl="0" indent="-171450" algn="l" rtl="0">
              <a:spcBef>
                <a:spcPts val="0"/>
              </a:spcBef>
              <a:spcAft>
                <a:spcPts val="0"/>
              </a:spcAft>
            </a:pPr>
            <a:r>
              <a:rPr lang="pt-PT" dirty="0"/>
              <a:t>A tracejado atributos não obrigatórios;</a:t>
            </a:r>
          </a:p>
          <a:p>
            <a:pPr marL="171450" lvl="0" indent="-171450" algn="l" rtl="0">
              <a:spcBef>
                <a:spcPts val="0"/>
              </a:spcBef>
              <a:spcAft>
                <a:spcPts val="0"/>
              </a:spcAft>
            </a:pPr>
            <a:r>
              <a:rPr lang="pt-PT" dirty="0"/>
              <a:t>A preto não preenchido os atributos obrigatórios.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ca876c5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ca876c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Depois de decidido qual o MC a ser implementado, passamos à elaboração do nosso ML.</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ca876c5a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ca876c5a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O ML implementado através do MC é este.</a:t>
            </a:r>
          </a:p>
          <a:p>
            <a:pPr marL="0" lvl="0" indent="0" algn="l" rtl="0">
              <a:spcBef>
                <a:spcPts val="0"/>
              </a:spcBef>
              <a:spcAft>
                <a:spcPts val="0"/>
              </a:spcAft>
              <a:buNone/>
            </a:pPr>
            <a:r>
              <a:rPr lang="pt-PT" dirty="0"/>
              <a:t>Onde podemos observar que cada entidade do MC deu origem a uma tabela no ML.</a:t>
            </a:r>
          </a:p>
          <a:p>
            <a:pPr marL="0" lvl="0" indent="0" algn="l" rtl="0">
              <a:spcBef>
                <a:spcPts val="0"/>
              </a:spcBef>
              <a:spcAft>
                <a:spcPts val="0"/>
              </a:spcAft>
              <a:buNone/>
            </a:pPr>
            <a:r>
              <a:rPr lang="pt-PT" dirty="0"/>
              <a:t>Mas existem duas tabelas adicionais:</a:t>
            </a:r>
          </a:p>
          <a:p>
            <a:pPr marL="171450" lvl="0" indent="-171450" algn="l" rtl="0">
              <a:spcBef>
                <a:spcPts val="0"/>
              </a:spcBef>
              <a:spcAft>
                <a:spcPts val="0"/>
              </a:spcAft>
            </a:pPr>
            <a:r>
              <a:rPr lang="pt-PT" dirty="0" err="1"/>
              <a:t>PedidoIngrediente</a:t>
            </a:r>
            <a:r>
              <a:rPr lang="pt-PT" dirty="0"/>
              <a:t> – Resulta da relação N-&gt;M entre Pedido e Ingrediente;</a:t>
            </a:r>
          </a:p>
          <a:p>
            <a:pPr marL="171450" lvl="0" indent="-171450" algn="l" rtl="0">
              <a:spcBef>
                <a:spcPts val="0"/>
              </a:spcBef>
              <a:spcAft>
                <a:spcPts val="0"/>
              </a:spcAft>
            </a:pPr>
            <a:r>
              <a:rPr lang="pt-PT" dirty="0" err="1"/>
              <a:t>ClienteContacto</a:t>
            </a:r>
            <a:r>
              <a:rPr lang="pt-PT" dirty="0"/>
              <a:t> – Resulta do atributo Contacto ser </a:t>
            </a:r>
            <a:r>
              <a:rPr lang="pt-PT" dirty="0" err="1"/>
              <a:t>multi-valorado</a:t>
            </a:r>
            <a:r>
              <a:rPr lang="pt-PT" dirty="0"/>
              <a:t>.</a:t>
            </a:r>
          </a:p>
          <a:p>
            <a:pPr marL="0" lvl="0" indent="0" algn="l" rtl="0">
              <a:spcBef>
                <a:spcPts val="0"/>
              </a:spcBef>
              <a:spcAft>
                <a:spcPts val="0"/>
              </a:spcAft>
              <a:buNone/>
            </a:pPr>
            <a:r>
              <a:rPr lang="pt-PT" dirty="0"/>
              <a:t>Os atributos que estavam no relacionamento “contem” entre Pedido e Ingrediente ficam na tabela </a:t>
            </a:r>
            <a:r>
              <a:rPr lang="pt-PT" dirty="0" err="1"/>
              <a:t>PedidoIngrediente</a:t>
            </a:r>
            <a:r>
              <a:rPr lang="pt-PT" dirty="0"/>
              <a: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ca876c5a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ca876c5a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Existem várias transações na nossa BD.</a:t>
            </a:r>
          </a:p>
          <a:p>
            <a:pPr marL="0" lvl="0" indent="0" algn="l" rtl="0">
              <a:spcBef>
                <a:spcPts val="0"/>
              </a:spcBef>
              <a:spcAft>
                <a:spcPts val="0"/>
              </a:spcAft>
              <a:buNone/>
            </a:pPr>
            <a:r>
              <a:rPr lang="pt-PT" dirty="0"/>
              <a:t>Esta transação é relativa à atualização de stock, em que apenas é feito um UPDATE ao atributo STOCK de um dado Ingrediente.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ca876c5a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4ca876c5a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Aqui podemos observar mais duas transações, o Criar Pedido e o adicionar Ingrediente a um Pedido.</a:t>
            </a:r>
          </a:p>
          <a:p>
            <a:pPr marL="0" lvl="0" indent="0" algn="l" rtl="0">
              <a:spcBef>
                <a:spcPts val="0"/>
              </a:spcBef>
              <a:spcAft>
                <a:spcPts val="0"/>
              </a:spcAft>
              <a:buNone/>
            </a:pPr>
            <a:r>
              <a:rPr lang="pt-PT" dirty="0"/>
              <a:t>A transação criar um pedido é idêntica à atualizar stock, pois apenas é inserida uma nova entrada na tabela pedido com:</a:t>
            </a:r>
          </a:p>
          <a:p>
            <a:pPr marL="171450" lvl="0" indent="-171450" algn="l" rtl="0">
              <a:spcBef>
                <a:spcPts val="0"/>
              </a:spcBef>
              <a:spcAft>
                <a:spcPts val="0"/>
              </a:spcAft>
            </a:pPr>
            <a:r>
              <a:rPr lang="pt-PT" dirty="0"/>
              <a:t>Calculamos o maior Id e incrementamos;</a:t>
            </a:r>
          </a:p>
          <a:p>
            <a:pPr marL="171450" lvl="0" indent="-171450" algn="l" rtl="0">
              <a:spcBef>
                <a:spcPts val="0"/>
              </a:spcBef>
              <a:spcAft>
                <a:spcPts val="0"/>
              </a:spcAft>
            </a:pPr>
            <a:r>
              <a:rPr lang="pt-PT" dirty="0"/>
              <a:t>Id do cliente;</a:t>
            </a:r>
          </a:p>
          <a:p>
            <a:pPr marL="171450" lvl="0" indent="-171450" algn="l" rtl="0">
              <a:spcBef>
                <a:spcPts val="0"/>
              </a:spcBef>
              <a:spcAft>
                <a:spcPts val="0"/>
              </a:spcAft>
            </a:pPr>
            <a:r>
              <a:rPr lang="pt-PT" dirty="0"/>
              <a:t>Id do empregado;</a:t>
            </a:r>
          </a:p>
          <a:p>
            <a:pPr marL="171450" lvl="0" indent="-171450" algn="l" rtl="0">
              <a:spcBef>
                <a:spcPts val="0"/>
              </a:spcBef>
              <a:spcAft>
                <a:spcPts val="0"/>
              </a:spcAft>
            </a:pPr>
            <a:r>
              <a:rPr lang="pt-PT" dirty="0"/>
              <a:t>Data do momento;</a:t>
            </a:r>
          </a:p>
          <a:p>
            <a:pPr marL="171450" lvl="0" indent="-171450" algn="l" rtl="0">
              <a:spcBef>
                <a:spcPts val="0"/>
              </a:spcBef>
              <a:spcAft>
                <a:spcPts val="0"/>
              </a:spcAft>
            </a:pPr>
            <a:r>
              <a:rPr lang="pt-PT" dirty="0"/>
              <a:t>Preço a 0.</a:t>
            </a:r>
          </a:p>
          <a:p>
            <a:pPr marL="0" lvl="0" indent="0" algn="l" rtl="0">
              <a:spcBef>
                <a:spcPts val="0"/>
              </a:spcBef>
              <a:spcAft>
                <a:spcPts val="0"/>
              </a:spcAft>
              <a:buNone/>
            </a:pPr>
            <a:r>
              <a:rPr lang="pt-PT" dirty="0"/>
              <a:t>(Adicionar ingrediente explicado no slide).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ca876c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ca876c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Em seguida mostramos os porquês e como foi implementada a nossa Base de Dados </a:t>
            </a:r>
            <a:r>
              <a:rPr lang="pt-PT" dirty="0" err="1"/>
              <a:t>NoSQL</a:t>
            </a:r>
            <a:r>
              <a:rPr lang="pt-PT" dirty="0"/>
              <a:t> para a </a:t>
            </a:r>
            <a:r>
              <a:rPr lang="pt-PT" dirty="0" err="1"/>
              <a:t>PZdC</a:t>
            </a:r>
            <a:r>
              <a:rPr lang="pt-PT" dirty="0"/>
              <a: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ca8e919d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ca8e919d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Os motivos que nos levaram a implementar uma base de dados </a:t>
            </a:r>
            <a:r>
              <a:rPr lang="pt-PT" dirty="0" err="1"/>
              <a:t>NoSQL</a:t>
            </a:r>
            <a:r>
              <a:rPr lang="pt-PT" dirty="0"/>
              <a:t>, mais propriamente uma base de dados baseada em grafos, foi pela flexibilidade e pelo desempenho da mesma. Pois com o aumento exponencial de pedidos na pizzaria a base de dados SQL já não conseguia responder em tempo útil às informações que os empregados necessitavam no momento de realizar um pedido ou de tentar contactar um fornecedor para encomendar uma nova remessa de ingredientes para abastecer o stock.</a:t>
            </a:r>
          </a:p>
          <a:p>
            <a:pPr marL="0" lvl="0" indent="0" algn="l" rtl="0">
              <a:spcBef>
                <a:spcPts val="0"/>
              </a:spcBef>
              <a:spcAft>
                <a:spcPts val="0"/>
              </a:spcAft>
              <a:buNone/>
            </a:pPr>
            <a:r>
              <a:rPr lang="pt-PT" dirty="0"/>
              <a:t>Com esta nova BD o percurso entre os nodos é muito mais eficiente do que o percurso entre tabelas e a própria implementação das </a:t>
            </a:r>
            <a:r>
              <a:rPr lang="pt-PT" dirty="0" err="1"/>
              <a:t>queries</a:t>
            </a:r>
            <a:r>
              <a:rPr lang="pt-PT" dirty="0"/>
              <a:t> é simplificada.</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ca8e919d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4ca8e919d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Podemos observar um esboço dos tipos de nodos que existem na nova BD </a:t>
            </a:r>
            <a:r>
              <a:rPr lang="pt-PT" dirty="0" err="1"/>
              <a:t>NoSQL</a:t>
            </a:r>
            <a:r>
              <a:rPr lang="pt-PT" dirty="0"/>
              <a:t> e as relações entre </a:t>
            </a:r>
            <a:r>
              <a:rPr lang="pt-PT"/>
              <a:t>os mesmos.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ca8e919d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ca8e919d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ca8e919dd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ca8e919d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ca6dfa164_0_2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ca6dfa164_0_2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Por todo o país, existem várias pizzarias. O sucesso de cada uma não depende unicamente de um dado </a:t>
            </a:r>
            <a:r>
              <a:rPr lang="pt-PT" sz="1100" b="0" i="0" u="none" strike="noStrike" cap="none" baseline="0" dirty="0" err="1">
                <a:solidFill>
                  <a:srgbClr val="000000"/>
                </a:solidFill>
                <a:latin typeface="Arial"/>
                <a:ea typeface="Arial"/>
                <a:cs typeface="Arial"/>
                <a:sym typeface="Arial"/>
              </a:rPr>
              <a:t>pizzeiro</a:t>
            </a:r>
            <a:r>
              <a:rPr lang="pt-PT" sz="1100" b="0" i="0" u="none" strike="noStrike" cap="none" baseline="0" dirty="0">
                <a:solidFill>
                  <a:srgbClr val="000000"/>
                </a:solidFill>
                <a:latin typeface="Arial"/>
                <a:ea typeface="Arial"/>
                <a:cs typeface="Arial"/>
                <a:sym typeface="Arial"/>
              </a:rPr>
              <a:t> ou do simples empregado de balcão, mas também do SBD que permita o fácil e cómodo acesso a tudo aquilo que seja relevante para o funcionamento de uma pizzaria. </a:t>
            </a:r>
          </a:p>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Nos dias de hoje, as pizzarias são muito procuradas e muitas precisam de expandir, não só as suas infraestruturas, mas também fazer uma evolução dos seus softwares, neste caso a base de dados por eles usada. </a:t>
            </a:r>
          </a:p>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A </a:t>
            </a:r>
            <a:r>
              <a:rPr lang="pt-PT" sz="1100" b="0" i="0" u="none" strike="noStrike" cap="none" baseline="0" dirty="0" err="1">
                <a:solidFill>
                  <a:srgbClr val="000000"/>
                </a:solidFill>
                <a:latin typeface="Arial"/>
                <a:ea typeface="Arial"/>
                <a:cs typeface="Arial"/>
                <a:sym typeface="Arial"/>
              </a:rPr>
              <a:t>PZdC</a:t>
            </a:r>
            <a:r>
              <a:rPr lang="pt-PT" sz="1100" b="0" i="0" u="none" strike="noStrike" cap="none" baseline="0" dirty="0">
                <a:solidFill>
                  <a:srgbClr val="000000"/>
                </a:solidFill>
                <a:latin typeface="Arial"/>
                <a:ea typeface="Arial"/>
                <a:cs typeface="Arial"/>
                <a:sym typeface="Arial"/>
              </a:rPr>
              <a:t> é uma das que procura esta expansão a nível do seu software. Para tal é necessário um SBD que organize informações relativamente à sua pizzaria, de forma a se poder aceder a informação lá guardada de forma organizada e rápida. </a:t>
            </a:r>
          </a:p>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Neste projeto pretendemos então criar esta base de dados, que permita à pizzaria do Zé do Cartaxo uma melhor organização.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ca6dfa164_0_2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ca6dfa164_0_2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De seguida será apresentada a análise dos requisitos para a elaboração deste trabalho.</a:t>
            </a:r>
          </a:p>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De forma a obter uma melhor perceção do problema em mãos, foi observado o normal funcionamento da pizzaria e feitas entrevistas aos empregados da mesma.</a:t>
            </a:r>
          </a:p>
          <a:p>
            <a:pPr marL="0" lvl="0" indent="0" algn="l" rtl="0">
              <a:spcBef>
                <a:spcPts val="0"/>
              </a:spcBef>
              <a:spcAft>
                <a:spcPts val="0"/>
              </a:spcAft>
              <a:buNone/>
            </a:pPr>
            <a:r>
              <a:rPr lang="pt-PT" sz="1100" b="0" i="0" u="none" strike="noStrike" cap="none" baseline="0" dirty="0">
                <a:solidFill>
                  <a:srgbClr val="000000"/>
                </a:solidFill>
                <a:latin typeface="Arial"/>
                <a:ea typeface="Arial"/>
                <a:cs typeface="Arial"/>
                <a:sym typeface="Arial"/>
              </a:rPr>
              <a:t>Foi então obtido um melhor entendimento quanto à necessidade desta base de dados e foi feita uma listagem de requisitos para a realização da mesma.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ca6dfa16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ca6dfa16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ca6dfa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ca6dfa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ca6dfa164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ca6dfa16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ca6dfa164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ca6dfa16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pt-PT" dirty="0"/>
              <a:t>De seguida apresentaremos o MC desenvolvido pelo grupo para o trabalho em causa, bem </a:t>
            </a:r>
            <a:r>
              <a:rPr lang="pt-PT" sz="1100" b="0" i="0" u="none" strike="noStrike" cap="none" baseline="0" dirty="0">
                <a:solidFill>
                  <a:srgbClr val="000000"/>
                </a:solidFill>
                <a:latin typeface="Arial"/>
                <a:ea typeface="Arial"/>
                <a:cs typeface="Arial"/>
                <a:sym typeface="Arial"/>
              </a:rPr>
              <a:t>como a análise aos seus diversos componentes, como sendo as entidades e respetivos atributos, bem como os relacionamentos presentes.</a:t>
            </a:r>
          </a:p>
          <a:p>
            <a:pPr marL="158750" indent="0">
              <a:buNone/>
            </a:pPr>
            <a:r>
              <a:rPr lang="pt-PT" sz="1100" b="0" i="0" u="none" strike="noStrike" cap="none" baseline="0" dirty="0">
                <a:solidFill>
                  <a:srgbClr val="000000"/>
                </a:solidFill>
                <a:latin typeface="Arial"/>
                <a:ea typeface="Arial"/>
                <a:cs typeface="Arial"/>
                <a:sym typeface="Arial"/>
              </a:rPr>
              <a:t>Para o desenvolvimento do MC, foi importante para o grupo ter os requisitos já definidos. A partir daí, foram identificadas as entidades, os atributos e seus tipos, e as relações entre atributos e entidades. Para fazer a ligação entre as várias entidades, escolheram-se as chaves candidatas e primárias.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ca6dfa164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ca6dfa16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ca6dfa16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ca6dfa16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p:nvPr/>
        </p:nvSpPr>
        <p:spPr>
          <a:xfrm>
            <a:off x="6178825" y="3149675"/>
            <a:ext cx="3842100" cy="1075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pt-PT" sz="1200" b="1">
                <a:latin typeface="Calibri"/>
                <a:ea typeface="Calibri"/>
                <a:cs typeface="Calibri"/>
                <a:sym typeface="Calibri"/>
              </a:rPr>
              <a:t>Trabalho realizado por:</a:t>
            </a:r>
            <a:endParaRPr sz="1200" b="1">
              <a:latin typeface="Calibri"/>
              <a:ea typeface="Calibri"/>
              <a:cs typeface="Calibri"/>
              <a:sym typeface="Calibri"/>
            </a:endParaRPr>
          </a:p>
          <a:p>
            <a:pPr marL="0" lvl="0" indent="0" algn="just" rtl="0">
              <a:lnSpc>
                <a:spcPct val="150000"/>
              </a:lnSpc>
              <a:spcBef>
                <a:spcPts val="0"/>
              </a:spcBef>
              <a:spcAft>
                <a:spcPts val="0"/>
              </a:spcAft>
              <a:buNone/>
            </a:pPr>
            <a:r>
              <a:rPr lang="pt-PT" sz="1200" b="1">
                <a:latin typeface="Calibri"/>
                <a:ea typeface="Calibri"/>
                <a:cs typeface="Calibri"/>
                <a:sym typeface="Calibri"/>
              </a:rPr>
              <a:t>Bruno Veloso (78532)</a:t>
            </a:r>
            <a:endParaRPr sz="1200" b="1">
              <a:latin typeface="Calibri"/>
              <a:ea typeface="Calibri"/>
              <a:cs typeface="Calibri"/>
              <a:sym typeface="Calibri"/>
            </a:endParaRPr>
          </a:p>
          <a:p>
            <a:pPr marL="0" lvl="0" indent="0" algn="just" rtl="0">
              <a:lnSpc>
                <a:spcPct val="150000"/>
              </a:lnSpc>
              <a:spcBef>
                <a:spcPts val="0"/>
              </a:spcBef>
              <a:spcAft>
                <a:spcPts val="0"/>
              </a:spcAft>
              <a:buNone/>
            </a:pPr>
            <a:r>
              <a:rPr lang="pt-PT" sz="1200" b="1">
                <a:latin typeface="Calibri"/>
                <a:ea typeface="Calibri"/>
                <a:cs typeface="Calibri"/>
                <a:sym typeface="Calibri"/>
              </a:rPr>
              <a:t>Jaime Leite (80757)</a:t>
            </a:r>
            <a:endParaRPr sz="1200" b="1">
              <a:latin typeface="Calibri"/>
              <a:ea typeface="Calibri"/>
              <a:cs typeface="Calibri"/>
              <a:sym typeface="Calibri"/>
            </a:endParaRPr>
          </a:p>
          <a:p>
            <a:pPr marL="0" lvl="0" indent="0" algn="just" rtl="0">
              <a:lnSpc>
                <a:spcPct val="150000"/>
              </a:lnSpc>
              <a:spcBef>
                <a:spcPts val="0"/>
              </a:spcBef>
              <a:spcAft>
                <a:spcPts val="0"/>
              </a:spcAft>
              <a:buNone/>
            </a:pPr>
            <a:r>
              <a:rPr lang="pt-PT" sz="1200" b="1">
                <a:latin typeface="Calibri"/>
                <a:ea typeface="Calibri"/>
                <a:cs typeface="Calibri"/>
                <a:sym typeface="Calibri"/>
              </a:rPr>
              <a:t>João Marques (81826)</a:t>
            </a:r>
            <a:endParaRPr sz="1200" b="1">
              <a:latin typeface="Calibri"/>
              <a:ea typeface="Calibri"/>
              <a:cs typeface="Calibri"/>
              <a:sym typeface="Calibri"/>
            </a:endParaRPr>
          </a:p>
          <a:p>
            <a:pPr marL="0" lvl="0" indent="0" algn="just" rtl="0">
              <a:lnSpc>
                <a:spcPct val="150000"/>
              </a:lnSpc>
              <a:spcBef>
                <a:spcPts val="0"/>
              </a:spcBef>
              <a:spcAft>
                <a:spcPts val="0"/>
              </a:spcAft>
              <a:buClr>
                <a:srgbClr val="000000"/>
              </a:buClr>
              <a:buSzPts val="1100"/>
              <a:buFont typeface="Arial"/>
              <a:buNone/>
            </a:pPr>
            <a:r>
              <a:rPr lang="pt-PT" sz="1200" b="1">
                <a:latin typeface="Calibri"/>
                <a:ea typeface="Calibri"/>
                <a:cs typeface="Calibri"/>
                <a:sym typeface="Calibri"/>
              </a:rPr>
              <a:t>Nuno Rei (81918)</a:t>
            </a:r>
            <a:endParaRPr/>
          </a:p>
        </p:txBody>
      </p:sp>
      <p:sp>
        <p:nvSpPr>
          <p:cNvPr id="129" name="Google Shape;129;p13"/>
          <p:cNvSpPr/>
          <p:nvPr/>
        </p:nvSpPr>
        <p:spPr>
          <a:xfrm>
            <a:off x="1328825" y="1073125"/>
            <a:ext cx="6348539" cy="54002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Base de dados para a "Pizzaria do Zé do Cartaxo"</a:t>
            </a:r>
          </a:p>
        </p:txBody>
      </p:sp>
      <p:sp>
        <p:nvSpPr>
          <p:cNvPr id="130" name="Google Shape;130;p13"/>
          <p:cNvSpPr txBox="1"/>
          <p:nvPr/>
        </p:nvSpPr>
        <p:spPr>
          <a:xfrm>
            <a:off x="3066625" y="1564750"/>
            <a:ext cx="2717400" cy="37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a:t>Base de Dados - MIEI</a:t>
            </a:r>
            <a:endParaRPr/>
          </a:p>
        </p:txBody>
      </p:sp>
      <p:pic>
        <p:nvPicPr>
          <p:cNvPr id="131" name="Google Shape;131;p13"/>
          <p:cNvPicPr preferRelativeResize="0"/>
          <p:nvPr/>
        </p:nvPicPr>
        <p:blipFill>
          <a:blip r:embed="rId3">
            <a:alphaModFix/>
          </a:blip>
          <a:stretch>
            <a:fillRect/>
          </a:stretch>
        </p:blipFill>
        <p:spPr>
          <a:xfrm>
            <a:off x="2691225" y="2391238"/>
            <a:ext cx="3382225" cy="1834250"/>
          </a:xfrm>
          <a:prstGeom prst="rect">
            <a:avLst/>
          </a:prstGeom>
          <a:noFill/>
          <a:ln>
            <a:noFill/>
          </a:ln>
        </p:spPr>
      </p:pic>
      <p:pic>
        <p:nvPicPr>
          <p:cNvPr id="132" name="Google Shape;132;p13"/>
          <p:cNvPicPr preferRelativeResize="0"/>
          <p:nvPr/>
        </p:nvPicPr>
        <p:blipFill>
          <a:blip r:embed="rId4">
            <a:alphaModFix/>
          </a:blip>
          <a:stretch>
            <a:fillRect/>
          </a:stretch>
        </p:blipFill>
        <p:spPr>
          <a:xfrm>
            <a:off x="533300" y="3369075"/>
            <a:ext cx="2206400" cy="152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03696" y="-523954"/>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200" dirty="0"/>
              <a:t>Chaves e </a:t>
            </a:r>
            <a:r>
              <a:rPr lang="pt-PT" dirty="0"/>
              <a:t>diagrama </a:t>
            </a:r>
            <a:r>
              <a:rPr lang="pt-PT" sz="3200" dirty="0"/>
              <a:t>ER</a:t>
            </a:r>
            <a:endParaRPr sz="3200" dirty="0"/>
          </a:p>
        </p:txBody>
      </p:sp>
      <p:pic>
        <p:nvPicPr>
          <p:cNvPr id="212" name="Google Shape;212;p26"/>
          <p:cNvPicPr preferRelativeResize="0"/>
          <p:nvPr/>
        </p:nvPicPr>
        <p:blipFill>
          <a:blip r:embed="rId3">
            <a:alphaModFix/>
          </a:blip>
          <a:stretch>
            <a:fillRect/>
          </a:stretch>
        </p:blipFill>
        <p:spPr>
          <a:xfrm>
            <a:off x="1756300" y="1340161"/>
            <a:ext cx="5433525" cy="337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Modelação Lógica</a:t>
            </a:r>
            <a:endParaRPr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548721" y="-420304"/>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Modelo Lógico</a:t>
            </a:r>
            <a:endParaRPr dirty="0"/>
          </a:p>
        </p:txBody>
      </p:sp>
      <p:pic>
        <p:nvPicPr>
          <p:cNvPr id="246" name="Google Shape;246;p31"/>
          <p:cNvPicPr preferRelativeResize="0"/>
          <p:nvPr/>
        </p:nvPicPr>
        <p:blipFill>
          <a:blip r:embed="rId3">
            <a:alphaModFix/>
          </a:blip>
          <a:stretch>
            <a:fillRect/>
          </a:stretch>
        </p:blipFill>
        <p:spPr>
          <a:xfrm>
            <a:off x="1692774" y="1353942"/>
            <a:ext cx="5758451" cy="334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177154" y="-233579"/>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Validação do modelo com as transações estabelecidas</a:t>
            </a:r>
            <a:endParaRPr dirty="0"/>
          </a:p>
        </p:txBody>
      </p:sp>
      <p:pic>
        <p:nvPicPr>
          <p:cNvPr id="265" name="Google Shape;265;p34"/>
          <p:cNvPicPr preferRelativeResize="0"/>
          <p:nvPr/>
        </p:nvPicPr>
        <p:blipFill>
          <a:blip r:embed="rId3">
            <a:alphaModFix/>
          </a:blip>
          <a:stretch>
            <a:fillRect/>
          </a:stretch>
        </p:blipFill>
        <p:spPr>
          <a:xfrm>
            <a:off x="2341079" y="1848425"/>
            <a:ext cx="4202975" cy="233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5"/>
          <p:cNvPicPr preferRelativeResize="0"/>
          <p:nvPr/>
        </p:nvPicPr>
        <p:blipFill>
          <a:blip r:embed="rId3">
            <a:alphaModFix/>
          </a:blip>
          <a:stretch>
            <a:fillRect/>
          </a:stretch>
        </p:blipFill>
        <p:spPr>
          <a:xfrm>
            <a:off x="394375" y="456575"/>
            <a:ext cx="4044000" cy="2246675"/>
          </a:xfrm>
          <a:prstGeom prst="rect">
            <a:avLst/>
          </a:prstGeom>
          <a:noFill/>
          <a:ln>
            <a:noFill/>
          </a:ln>
        </p:spPr>
      </p:pic>
      <p:pic>
        <p:nvPicPr>
          <p:cNvPr id="271" name="Google Shape;271;p35"/>
          <p:cNvPicPr preferRelativeResize="0"/>
          <p:nvPr/>
        </p:nvPicPr>
        <p:blipFill>
          <a:blip r:embed="rId4">
            <a:alphaModFix/>
          </a:blip>
          <a:stretch>
            <a:fillRect/>
          </a:stretch>
        </p:blipFill>
        <p:spPr>
          <a:xfrm>
            <a:off x="4572000" y="2571750"/>
            <a:ext cx="4044000" cy="2246675"/>
          </a:xfrm>
          <a:prstGeom prst="rect">
            <a:avLst/>
          </a:prstGeom>
          <a:noFill/>
          <a:ln>
            <a:noFill/>
          </a:ln>
        </p:spPr>
      </p:pic>
      <p:sp>
        <p:nvSpPr>
          <p:cNvPr id="3" name="CaixaDeTexto 2">
            <a:extLst>
              <a:ext uri="{FF2B5EF4-FFF2-40B4-BE49-F238E27FC236}">
                <a16:creationId xmlns:a16="http://schemas.microsoft.com/office/drawing/2014/main" id="{F1CD6A38-BE04-4B69-8094-0AE33550C17C}"/>
              </a:ext>
            </a:extLst>
          </p:cNvPr>
          <p:cNvSpPr txBox="1"/>
          <p:nvPr/>
        </p:nvSpPr>
        <p:spPr>
          <a:xfrm>
            <a:off x="531628" y="2977116"/>
            <a:ext cx="3689498" cy="1492716"/>
          </a:xfrm>
          <a:prstGeom prst="rect">
            <a:avLst/>
          </a:prstGeom>
          <a:noFill/>
        </p:spPr>
        <p:txBody>
          <a:bodyPr wrap="square" rtlCol="0">
            <a:spAutoFit/>
          </a:bodyPr>
          <a:lstStyle/>
          <a:p>
            <a:r>
              <a:rPr lang="pt-PT" sz="1100" dirty="0"/>
              <a:t>Quando um ingrediente vai ser inserido num pedido é necessário efetuar o “</a:t>
            </a:r>
            <a:r>
              <a:rPr lang="pt-PT" sz="1100" dirty="0" err="1"/>
              <a:t>lock</a:t>
            </a:r>
            <a:r>
              <a:rPr lang="pt-PT" sz="1100" dirty="0"/>
              <a:t>” do ingrediente a ser inserido, para reduzir o seu stock e obter o preço de venda, criar uma nova entrada na tabela “</a:t>
            </a:r>
            <a:r>
              <a:rPr lang="pt-PT" sz="1100" dirty="0" err="1"/>
              <a:t>PedidoIngrediente</a:t>
            </a:r>
            <a:r>
              <a:rPr lang="pt-PT" sz="1100" dirty="0"/>
              <a:t>”, e ainda atualizar o atributo “</a:t>
            </a:r>
            <a:r>
              <a:rPr lang="pt-PT" sz="1100" dirty="0" err="1"/>
              <a:t>Preco</a:t>
            </a:r>
            <a:r>
              <a:rPr lang="pt-PT" sz="1100" dirty="0"/>
              <a:t>” da tabela “Pedido”, somando o “</a:t>
            </a:r>
            <a:r>
              <a:rPr lang="pt-PT" sz="1100" dirty="0" err="1"/>
              <a:t>Preco</a:t>
            </a:r>
            <a:r>
              <a:rPr lang="pt-PT" sz="1100" dirty="0"/>
              <a:t>” da entidade  “</a:t>
            </a:r>
            <a:r>
              <a:rPr lang="pt-PT" sz="1100" dirty="0" err="1"/>
              <a:t>PedidoIngrediente</a:t>
            </a:r>
            <a:r>
              <a:rPr lang="pt-PT" sz="1100" dirty="0"/>
              <a:t>” criada anteriormente.</a:t>
            </a:r>
          </a:p>
          <a:p>
            <a:endParaRPr lang="pt-P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ctrTitle"/>
          </p:nvPr>
        </p:nvSpPr>
        <p:spPr>
          <a:xfrm>
            <a:off x="1265125" y="1847700"/>
            <a:ext cx="66990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Implementação da Base de Dados </a:t>
            </a:r>
            <a:r>
              <a:rPr lang="pt-PT" sz="4800" dirty="0" err="1"/>
              <a:t>NoSQL</a:t>
            </a:r>
            <a:endParaRPr sz="4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229339" y="-216325"/>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Utilização de uma base de dados </a:t>
            </a:r>
            <a:r>
              <a:rPr lang="pt-PT" dirty="0" err="1"/>
              <a:t>NoSQL</a:t>
            </a:r>
            <a:r>
              <a:rPr lang="pt-PT" dirty="0"/>
              <a:t> e seus objetivos</a:t>
            </a:r>
            <a:endParaRPr dirty="0"/>
          </a:p>
        </p:txBody>
      </p:sp>
      <p:sp>
        <p:nvSpPr>
          <p:cNvPr id="343" name="Google Shape;343;p46"/>
          <p:cNvSpPr txBox="1"/>
          <p:nvPr/>
        </p:nvSpPr>
        <p:spPr>
          <a:xfrm>
            <a:off x="967850" y="2322875"/>
            <a:ext cx="4369200" cy="220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pt-PT" dirty="0"/>
          </a:p>
          <a:p>
            <a:pPr marL="0" lvl="0" indent="0" rtl="0">
              <a:spcBef>
                <a:spcPts val="0"/>
              </a:spcBef>
              <a:spcAft>
                <a:spcPts val="0"/>
              </a:spcAft>
              <a:buNone/>
            </a:pPr>
            <a:endParaRPr lang="pt-PT" dirty="0"/>
          </a:p>
          <a:p>
            <a:pPr marL="0" lvl="0" indent="0" rtl="0">
              <a:spcBef>
                <a:spcPts val="0"/>
              </a:spcBef>
              <a:spcAft>
                <a:spcPts val="0"/>
              </a:spcAft>
              <a:buNone/>
            </a:pPr>
            <a:r>
              <a:rPr lang="pt-PT" dirty="0"/>
              <a:t>Razões para sua utilização:</a:t>
            </a:r>
            <a:endParaRPr dirty="0"/>
          </a:p>
          <a:p>
            <a:pPr marL="457200" lvl="0" indent="-317500" rtl="0">
              <a:spcBef>
                <a:spcPts val="0"/>
              </a:spcBef>
              <a:spcAft>
                <a:spcPts val="0"/>
              </a:spcAft>
              <a:buSzPts val="1400"/>
              <a:buChar char="●"/>
            </a:pPr>
            <a:r>
              <a:rPr lang="pt-PT" dirty="0"/>
              <a:t>Desempenho de </a:t>
            </a:r>
            <a:r>
              <a:rPr lang="pt-PT" dirty="0" err="1"/>
              <a:t>queries</a:t>
            </a:r>
            <a:r>
              <a:rPr lang="pt-PT" dirty="0"/>
              <a:t>;</a:t>
            </a:r>
            <a:endParaRPr dirty="0"/>
          </a:p>
          <a:p>
            <a:pPr marL="457200" lvl="0" indent="-317500" rtl="0">
              <a:spcBef>
                <a:spcPts val="0"/>
              </a:spcBef>
              <a:spcAft>
                <a:spcPts val="0"/>
              </a:spcAft>
              <a:buSzPts val="1400"/>
              <a:buChar char="●"/>
            </a:pPr>
            <a:r>
              <a:rPr lang="pt-PT" dirty="0"/>
              <a:t>Flexibilidade.</a:t>
            </a:r>
            <a:endParaRPr dirty="0"/>
          </a:p>
          <a:p>
            <a:pPr marL="0" lvl="0" indent="0" algn="l" rtl="0">
              <a:spcBef>
                <a:spcPts val="0"/>
              </a:spcBef>
              <a:spcAft>
                <a:spcPts val="0"/>
              </a:spcAft>
              <a:buNone/>
            </a:pPr>
            <a:endParaRPr dirty="0"/>
          </a:p>
        </p:txBody>
      </p:sp>
      <p:pic>
        <p:nvPicPr>
          <p:cNvPr id="344" name="Google Shape;344;p46"/>
          <p:cNvPicPr preferRelativeResize="0"/>
          <p:nvPr/>
        </p:nvPicPr>
        <p:blipFill>
          <a:blip r:embed="rId3">
            <a:alphaModFix/>
          </a:blip>
          <a:stretch>
            <a:fillRect/>
          </a:stretch>
        </p:blipFill>
        <p:spPr>
          <a:xfrm>
            <a:off x="4576600" y="2418896"/>
            <a:ext cx="3502150" cy="188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177179" y="-247429"/>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Definição da estrutura da base de dados para </a:t>
            </a:r>
            <a:r>
              <a:rPr lang="pt-PT" dirty="0" err="1"/>
              <a:t>NoSQL</a:t>
            </a:r>
            <a:endParaRPr dirty="0"/>
          </a:p>
        </p:txBody>
      </p:sp>
      <p:sp>
        <p:nvSpPr>
          <p:cNvPr id="350" name="Google Shape;350;p47"/>
          <p:cNvSpPr txBox="1"/>
          <p:nvPr/>
        </p:nvSpPr>
        <p:spPr>
          <a:xfrm>
            <a:off x="553075" y="1908100"/>
            <a:ext cx="4161900" cy="26961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SzPts val="1000"/>
              <a:buChar char="●"/>
            </a:pPr>
            <a:r>
              <a:rPr lang="pt-PT" sz="1000"/>
              <a:t>“Empregado” - cada nodo contém informação como “Id”, “Nome” e “Telefone”</a:t>
            </a:r>
            <a:endParaRPr sz="1000"/>
          </a:p>
          <a:p>
            <a:pPr marL="457200" lvl="0" indent="-292100" algn="just" rtl="0">
              <a:lnSpc>
                <a:spcPct val="150000"/>
              </a:lnSpc>
              <a:spcBef>
                <a:spcPts val="0"/>
              </a:spcBef>
              <a:spcAft>
                <a:spcPts val="0"/>
              </a:spcAft>
              <a:buSzPts val="1000"/>
              <a:buChar char="●"/>
            </a:pPr>
            <a:r>
              <a:rPr lang="pt-PT" sz="1000"/>
              <a:t>“Pedido” - tem como atributos o “Id_cliente”, “Id_empregado”, ”Preco” e “Data” em que “Data” está dividida num array em que índice 0 corresponde ao ano, índice 1 corresponde ao mês e índice 2 corresponde ao dia;</a:t>
            </a:r>
            <a:endParaRPr sz="1000"/>
          </a:p>
          <a:p>
            <a:pPr marL="457200" lvl="0" indent="-292100" algn="just" rtl="0">
              <a:lnSpc>
                <a:spcPct val="150000"/>
              </a:lnSpc>
              <a:spcBef>
                <a:spcPts val="0"/>
              </a:spcBef>
              <a:spcAft>
                <a:spcPts val="0"/>
              </a:spcAft>
              <a:buSzPts val="1000"/>
              <a:buChar char="●"/>
            </a:pPr>
            <a:r>
              <a:rPr lang="pt-PT" sz="1000"/>
              <a:t>“Cliente” - tem como atributos o “Nr_contribuinte” e ”Nome”, </a:t>
            </a:r>
            <a:endParaRPr sz="1000"/>
          </a:p>
          <a:p>
            <a:pPr marL="457200" lvl="0" indent="-292100" algn="just" rtl="0">
              <a:lnSpc>
                <a:spcPct val="150000"/>
              </a:lnSpc>
              <a:spcBef>
                <a:spcPts val="0"/>
              </a:spcBef>
              <a:spcAft>
                <a:spcPts val="0"/>
              </a:spcAft>
              <a:buSzPts val="1000"/>
              <a:buChar char="●"/>
            </a:pPr>
            <a:r>
              <a:rPr lang="pt-PT" sz="1000"/>
              <a:t>“Ingrediente” - contém “Id”, “nome”, “Stock”, “Id_fornecedor”, “PrecoCompra” e “PrecoVenda”;</a:t>
            </a:r>
            <a:endParaRPr sz="1000"/>
          </a:p>
          <a:p>
            <a:pPr marL="457200" lvl="0" indent="-292100" algn="just" rtl="0">
              <a:lnSpc>
                <a:spcPct val="150000"/>
              </a:lnSpc>
              <a:spcBef>
                <a:spcPts val="0"/>
              </a:spcBef>
              <a:spcAft>
                <a:spcPts val="0"/>
              </a:spcAft>
              <a:buSzPts val="1000"/>
              <a:buChar char="●"/>
            </a:pPr>
            <a:r>
              <a:rPr lang="pt-PT" sz="1000"/>
              <a:t>“Fornecedor” - contém “Nome” e “Id”.</a:t>
            </a:r>
            <a:endParaRPr/>
          </a:p>
        </p:txBody>
      </p:sp>
      <p:pic>
        <p:nvPicPr>
          <p:cNvPr id="351" name="Google Shape;351;p47"/>
          <p:cNvPicPr preferRelativeResize="0"/>
          <p:nvPr/>
        </p:nvPicPr>
        <p:blipFill>
          <a:blip r:embed="rId3">
            <a:alphaModFix/>
          </a:blip>
          <a:stretch>
            <a:fillRect/>
          </a:stretch>
        </p:blipFill>
        <p:spPr>
          <a:xfrm>
            <a:off x="4825875" y="2101650"/>
            <a:ext cx="3890324" cy="197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0" y="-649850"/>
            <a:ext cx="7117800" cy="26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Processo de migração de dados</a:t>
            </a:r>
            <a:endParaRPr dirty="0"/>
          </a:p>
        </p:txBody>
      </p:sp>
      <p:sp>
        <p:nvSpPr>
          <p:cNvPr id="2" name="Retângulo 1">
            <a:extLst>
              <a:ext uri="{FF2B5EF4-FFF2-40B4-BE49-F238E27FC236}">
                <a16:creationId xmlns:a16="http://schemas.microsoft.com/office/drawing/2014/main" id="{ED2EC15C-F4D8-41B2-B531-EBBA6E6E642B}"/>
              </a:ext>
            </a:extLst>
          </p:cNvPr>
          <p:cNvSpPr/>
          <p:nvPr/>
        </p:nvSpPr>
        <p:spPr>
          <a:xfrm>
            <a:off x="893135" y="1719146"/>
            <a:ext cx="7357730" cy="2523768"/>
          </a:xfrm>
          <a:prstGeom prst="rect">
            <a:avLst/>
          </a:prstGeom>
        </p:spPr>
        <p:txBody>
          <a:bodyPr wrap="square">
            <a:spAutoFit/>
          </a:bodyPr>
          <a:lstStyle/>
          <a:p>
            <a:pPr marL="171450" indent="-171450">
              <a:buFont typeface="Arial" panose="020B0604020202020204" pitchFamily="34" charset="0"/>
              <a:buChar char="•"/>
            </a:pPr>
            <a:r>
              <a:rPr lang="pt-PT" sz="1200" dirty="0">
                <a:latin typeface="Arial" panose="020B0604020202020204" pitchFamily="34" charset="0"/>
                <a:ea typeface="Arial" panose="020B0604020202020204" pitchFamily="34" charset="0"/>
              </a:rPr>
              <a:t>Para o processo de conversão do sistema SQL para o sistema </a:t>
            </a:r>
            <a:r>
              <a:rPr lang="pt-PT" sz="1200" dirty="0" err="1">
                <a:latin typeface="Arial" panose="020B0604020202020204" pitchFamily="34" charset="0"/>
                <a:ea typeface="Arial" panose="020B0604020202020204" pitchFamily="34" charset="0"/>
              </a:rPr>
              <a:t>NoSQL</a:t>
            </a:r>
            <a:r>
              <a:rPr lang="pt-PT" sz="1200" dirty="0">
                <a:latin typeface="Arial" panose="020B0604020202020204" pitchFamily="34" charset="0"/>
                <a:ea typeface="Arial" panose="020B0604020202020204" pitchFamily="34" charset="0"/>
              </a:rPr>
              <a:t> foi feito um mapeamento “direto”. </a:t>
            </a:r>
          </a:p>
          <a:p>
            <a:r>
              <a:rPr lang="pt-PT" sz="1200" dirty="0"/>
              <a:t>	</a:t>
            </a:r>
          </a:p>
          <a:p>
            <a:pPr marL="171450" indent="-171450">
              <a:buFont typeface="Arial" panose="020B0604020202020204" pitchFamily="34" charset="0"/>
              <a:buChar char="•"/>
            </a:pPr>
            <a:r>
              <a:rPr lang="pt-PT" sz="1200" dirty="0"/>
              <a:t>Para a extração foi feito o </a:t>
            </a:r>
            <a:r>
              <a:rPr lang="pt-PT" sz="1200" dirty="0" err="1"/>
              <a:t>export</a:t>
            </a:r>
            <a:r>
              <a:rPr lang="pt-PT" sz="1200" dirty="0"/>
              <a:t> de todas as tabelas necessárias para ficheiros CSV com o respetivo nome da tabela. O </a:t>
            </a:r>
            <a:r>
              <a:rPr lang="pt-PT" sz="1200" dirty="0" err="1"/>
              <a:t>export</a:t>
            </a:r>
            <a:r>
              <a:rPr lang="pt-PT" sz="1200" dirty="0"/>
              <a:t> foi realizado através do </a:t>
            </a:r>
            <a:r>
              <a:rPr lang="pt-PT" sz="1200" dirty="0" err="1"/>
              <a:t>MySQL</a:t>
            </a:r>
            <a:r>
              <a:rPr lang="pt-PT" sz="1200" dirty="0"/>
              <a:t> </a:t>
            </a:r>
            <a:r>
              <a:rPr lang="pt-PT" sz="1200" dirty="0" err="1"/>
              <a:t>workbench</a:t>
            </a:r>
            <a:r>
              <a:rPr lang="pt-PT" sz="1200" dirty="0"/>
              <a:t>.</a:t>
            </a:r>
          </a:p>
          <a:p>
            <a:endParaRPr lang="pt-PT" sz="1200" dirty="0"/>
          </a:p>
          <a:p>
            <a:pPr marL="171450" indent="-171450">
              <a:buFont typeface="Arial" panose="020B0604020202020204" pitchFamily="34" charset="0"/>
              <a:buChar char="•"/>
            </a:pPr>
            <a:r>
              <a:rPr lang="pt-PT" sz="1200" dirty="0"/>
              <a:t>A transformação foi realizada com a criação de um ficheiro CYPHER que lê ficheiros CSV e com os dados lidos consegue criar nodos e relações entre nodos.</a:t>
            </a:r>
          </a:p>
          <a:p>
            <a:endParaRPr lang="pt-PT" sz="1200" dirty="0"/>
          </a:p>
          <a:p>
            <a:pPr marL="171450" indent="-171450">
              <a:buFont typeface="Arial" panose="020B0604020202020204" pitchFamily="34" charset="0"/>
              <a:buChar char="•"/>
            </a:pPr>
            <a:r>
              <a:rPr lang="pt-PT" sz="1200" dirty="0"/>
              <a:t>Para carregar os dados foi utilizado um ficheiro CYPHER que acede aos ficheiros CSV para fazer o </a:t>
            </a:r>
            <a:r>
              <a:rPr lang="pt-PT" sz="1200" dirty="0" err="1"/>
              <a:t>load</a:t>
            </a:r>
            <a:r>
              <a:rPr lang="pt-PT" sz="1200" dirty="0"/>
              <a:t> de todos dados guardados nos respetivos ficheiros e respetivas relações entre os vários nodos criados.</a:t>
            </a:r>
          </a:p>
          <a:p>
            <a:endParaRPr lang="pt-P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a:spLocks noGrp="1"/>
          </p:cNvSpPr>
          <p:nvPr>
            <p:ph type="ctrTitle"/>
          </p:nvPr>
        </p:nvSpPr>
        <p:spPr>
          <a:xfrm>
            <a:off x="1891350" y="1847700"/>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Fim</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1775637" y="1822833"/>
            <a:ext cx="5444366"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Contextualização</a:t>
            </a:r>
            <a:endParaRPr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ctrTitle"/>
          </p:nvPr>
        </p:nvSpPr>
        <p:spPr>
          <a:xfrm>
            <a:off x="1442550" y="1847700"/>
            <a:ext cx="62589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Levantamento e Análise de requisitos</a:t>
            </a:r>
            <a:endParaRPr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00496" y="-392629"/>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Requisitos de descrição</a:t>
            </a:r>
            <a:endParaRPr dirty="0"/>
          </a:p>
        </p:txBody>
      </p:sp>
      <p:sp>
        <p:nvSpPr>
          <p:cNvPr id="148" name="Google Shape;148;p16"/>
          <p:cNvSpPr txBox="1"/>
          <p:nvPr/>
        </p:nvSpPr>
        <p:spPr>
          <a:xfrm>
            <a:off x="960975" y="1458725"/>
            <a:ext cx="6719700" cy="3000000"/>
          </a:xfrm>
          <a:prstGeom prst="rect">
            <a:avLst/>
          </a:prstGeom>
          <a:noFill/>
          <a:ln>
            <a:noFill/>
          </a:ln>
        </p:spPr>
        <p:txBody>
          <a:bodyPr spcFirstLastPara="1" wrap="square" lIns="91425" tIns="91425" rIns="91425" bIns="91425" anchor="t" anchorCtr="0">
            <a:noAutofit/>
          </a:bodyPr>
          <a:lstStyle/>
          <a:p>
            <a:r>
              <a:rPr lang="pt-PT" sz="1100" dirty="0"/>
              <a:t>Apresenta-se e caracteriza-se o tipo de informação a ser guardada:</a:t>
            </a:r>
          </a:p>
          <a:p>
            <a:pPr lvl="0"/>
            <a:endParaRPr lang="pt-PT" sz="1100" b="1" dirty="0"/>
          </a:p>
          <a:p>
            <a:pPr marL="171450" lvl="0" indent="-171450">
              <a:buFont typeface="Arial" panose="020B0604020202020204" pitchFamily="34" charset="0"/>
              <a:buChar char="•"/>
            </a:pPr>
            <a:r>
              <a:rPr lang="pt-PT" sz="1100" b="1" dirty="0"/>
              <a:t>Empregado</a:t>
            </a:r>
            <a:r>
              <a:rPr lang="pt-PT" sz="1100" dirty="0"/>
              <a:t> - número de identificação, o seu nome, email, telefone, NIF e local onde mora;</a:t>
            </a:r>
          </a:p>
          <a:p>
            <a:pPr lvl="0"/>
            <a:endParaRPr lang="pt-PT" sz="1100" b="1" dirty="0"/>
          </a:p>
          <a:p>
            <a:pPr marL="171450" lvl="0" indent="-171450">
              <a:buFont typeface="Arial" panose="020B0604020202020204" pitchFamily="34" charset="0"/>
              <a:buChar char="•"/>
            </a:pPr>
            <a:r>
              <a:rPr lang="pt-PT" sz="1100" b="1" dirty="0"/>
              <a:t>Cliente</a:t>
            </a:r>
            <a:r>
              <a:rPr lang="pt-PT" sz="1100" dirty="0"/>
              <a:t> - número de contribuinte, nome, data de nascimento, local onde mora, email (caso tenha e pretenda fornecer) e os seus números de telefone/telemóvel;</a:t>
            </a:r>
          </a:p>
          <a:p>
            <a:pPr lvl="0"/>
            <a:endParaRPr lang="pt-PT" sz="1100" b="1" dirty="0"/>
          </a:p>
          <a:p>
            <a:pPr marL="171450" lvl="0" indent="-171450">
              <a:buFont typeface="Arial" panose="020B0604020202020204" pitchFamily="34" charset="0"/>
              <a:buChar char="•"/>
            </a:pPr>
            <a:r>
              <a:rPr lang="pt-PT" sz="1100" b="1" dirty="0"/>
              <a:t>Fornecedor</a:t>
            </a:r>
            <a:r>
              <a:rPr lang="pt-PT" sz="1100" dirty="0"/>
              <a:t> - nome (nome da empresa) e seu número de identificação;</a:t>
            </a:r>
          </a:p>
          <a:p>
            <a:pPr lvl="0"/>
            <a:endParaRPr lang="pt-PT" sz="1100" b="1" dirty="0"/>
          </a:p>
          <a:p>
            <a:pPr marL="171450" lvl="0" indent="-171450">
              <a:buFont typeface="Arial" panose="020B0604020202020204" pitchFamily="34" charset="0"/>
              <a:buChar char="•"/>
            </a:pPr>
            <a:r>
              <a:rPr lang="pt-PT" sz="1100" b="1" dirty="0"/>
              <a:t>Pedido</a:t>
            </a:r>
            <a:r>
              <a:rPr lang="pt-PT" sz="1100" dirty="0"/>
              <a:t> - número de identificação, o número do cliente a que corresponde, o empregado que fez, o seu preço e a data em que foi feito;</a:t>
            </a:r>
          </a:p>
          <a:p>
            <a:pPr lvl="0"/>
            <a:endParaRPr lang="pt-PT" sz="1100" b="1" dirty="0"/>
          </a:p>
          <a:p>
            <a:pPr marL="171450" lvl="0" indent="-171450">
              <a:buFont typeface="Arial" panose="020B0604020202020204" pitchFamily="34" charset="0"/>
              <a:buChar char="•"/>
            </a:pPr>
            <a:r>
              <a:rPr lang="pt-PT" sz="1100" b="1" dirty="0"/>
              <a:t>Ingrediente</a:t>
            </a:r>
            <a:r>
              <a:rPr lang="pt-PT" sz="1100" dirty="0"/>
              <a:t> - número de identificação, nome, o seu número em stock, o seu preço de venda e compra e o fornecedor que o fornece à pizzaria;</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4" y="-406454"/>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Requisitos de exploração</a:t>
            </a:r>
            <a:endParaRPr dirty="0"/>
          </a:p>
        </p:txBody>
      </p:sp>
      <p:sp>
        <p:nvSpPr>
          <p:cNvPr id="154" name="Google Shape;154;p17"/>
          <p:cNvSpPr txBox="1"/>
          <p:nvPr/>
        </p:nvSpPr>
        <p:spPr>
          <a:xfrm>
            <a:off x="974775" y="1265125"/>
            <a:ext cx="6429300" cy="28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7"/>
          <p:cNvSpPr txBox="1"/>
          <p:nvPr/>
        </p:nvSpPr>
        <p:spPr>
          <a:xfrm>
            <a:off x="1147795" y="1265125"/>
            <a:ext cx="6429300" cy="2834400"/>
          </a:xfrm>
          <a:prstGeom prst="rect">
            <a:avLst/>
          </a:prstGeom>
          <a:noFill/>
          <a:ln>
            <a:noFill/>
          </a:ln>
        </p:spPr>
        <p:txBody>
          <a:bodyPr spcFirstLastPara="1" wrap="square" lIns="91425" tIns="91425" rIns="91425" bIns="91425" anchor="t" anchorCtr="0">
            <a:noAutofit/>
          </a:bodyPr>
          <a:lstStyle/>
          <a:p>
            <a:pPr marL="914400" lvl="0" indent="-298450" algn="just" rtl="0">
              <a:lnSpc>
                <a:spcPct val="150000"/>
              </a:lnSpc>
              <a:spcBef>
                <a:spcPts val="0"/>
              </a:spcBef>
              <a:spcAft>
                <a:spcPts val="0"/>
              </a:spcAft>
              <a:buSzPts val="1100"/>
              <a:buChar char="●"/>
            </a:pPr>
            <a:r>
              <a:rPr lang="pt-PT" sz="1100" dirty="0"/>
              <a:t>Ver uma lista de pedidos ordenada por preço e depois por data que foram efetuados;</a:t>
            </a:r>
            <a:endParaRPr sz="1100" dirty="0"/>
          </a:p>
          <a:p>
            <a:pPr marL="914400" lvl="0" indent="-298450" algn="just" rtl="0">
              <a:lnSpc>
                <a:spcPct val="150000"/>
              </a:lnSpc>
              <a:spcBef>
                <a:spcPts val="0"/>
              </a:spcBef>
              <a:spcAft>
                <a:spcPts val="0"/>
              </a:spcAft>
              <a:buSzPts val="1100"/>
              <a:buChar char="●"/>
            </a:pPr>
            <a:r>
              <a:rPr lang="pt-PT" sz="1100" dirty="0"/>
              <a:t>Ver um catálogo com os preços dos ingredientes ou produtos da pizzaria, ordenando por preço;</a:t>
            </a:r>
            <a:endParaRPr sz="1100" dirty="0"/>
          </a:p>
          <a:p>
            <a:pPr marL="914400" lvl="0" indent="-298450" algn="just" rtl="0">
              <a:lnSpc>
                <a:spcPct val="150000"/>
              </a:lnSpc>
              <a:spcBef>
                <a:spcPts val="0"/>
              </a:spcBef>
              <a:spcAft>
                <a:spcPts val="0"/>
              </a:spcAft>
              <a:buSzPts val="1100"/>
              <a:buChar char="●"/>
            </a:pPr>
            <a:r>
              <a:rPr lang="pt-PT" sz="1100" dirty="0"/>
              <a:t>Ver qual o fornecedor que fornece mais a pizzaria;</a:t>
            </a:r>
            <a:endParaRPr sz="1100" dirty="0"/>
          </a:p>
          <a:p>
            <a:pPr marL="914400" lvl="0" indent="-298450" algn="just" rtl="0">
              <a:lnSpc>
                <a:spcPct val="150000"/>
              </a:lnSpc>
              <a:spcBef>
                <a:spcPts val="0"/>
              </a:spcBef>
              <a:spcAft>
                <a:spcPts val="0"/>
              </a:spcAft>
              <a:buSzPts val="1100"/>
              <a:buChar char="●"/>
            </a:pPr>
            <a:r>
              <a:rPr lang="pt-PT" sz="1100" dirty="0"/>
              <a:t>Ver o TOP 5 ingredientes mais pedidos;</a:t>
            </a:r>
            <a:endParaRPr sz="1100" dirty="0"/>
          </a:p>
          <a:p>
            <a:pPr marL="914400" lvl="0" indent="-298450" algn="just" rtl="0">
              <a:lnSpc>
                <a:spcPct val="150000"/>
              </a:lnSpc>
              <a:spcBef>
                <a:spcPts val="0"/>
              </a:spcBef>
              <a:spcAft>
                <a:spcPts val="0"/>
              </a:spcAft>
              <a:buSzPts val="1100"/>
              <a:buChar char="●"/>
            </a:pPr>
            <a:r>
              <a:rPr lang="pt-PT" sz="1100" dirty="0"/>
              <a:t>Ver o número total de pedidos de um cliente num dado intervalo de tempo;</a:t>
            </a:r>
            <a:endParaRPr sz="1100" dirty="0"/>
          </a:p>
          <a:p>
            <a:pPr marL="914400" lvl="0" indent="-298450" algn="just" rtl="0">
              <a:lnSpc>
                <a:spcPct val="150000"/>
              </a:lnSpc>
              <a:spcBef>
                <a:spcPts val="0"/>
              </a:spcBef>
              <a:spcAft>
                <a:spcPts val="0"/>
              </a:spcAft>
              <a:buSzPts val="1100"/>
              <a:buChar char="●"/>
            </a:pPr>
            <a:r>
              <a:rPr lang="pt-PT" sz="1100" dirty="0"/>
              <a:t>Atualizar o stock de um ingrediente;</a:t>
            </a:r>
            <a:endParaRPr sz="1100" dirty="0"/>
          </a:p>
          <a:p>
            <a:pPr marL="914400" lvl="0" indent="-298450" algn="just" rtl="0">
              <a:lnSpc>
                <a:spcPct val="150000"/>
              </a:lnSpc>
              <a:spcBef>
                <a:spcPts val="0"/>
              </a:spcBef>
              <a:spcAft>
                <a:spcPts val="0"/>
              </a:spcAft>
              <a:buSzPts val="1100"/>
              <a:buChar char="●"/>
            </a:pPr>
            <a:r>
              <a:rPr lang="pt-PT" sz="1100" dirty="0"/>
              <a:t>Ver os ingredientes contidos num determinado pedido;</a:t>
            </a:r>
            <a:endParaRPr sz="1100" dirty="0"/>
          </a:p>
          <a:p>
            <a:pPr marL="914400" lvl="0" indent="-298450" algn="just" rtl="0">
              <a:lnSpc>
                <a:spcPct val="150000"/>
              </a:lnSpc>
              <a:spcBef>
                <a:spcPts val="0"/>
              </a:spcBef>
              <a:spcAft>
                <a:spcPts val="0"/>
              </a:spcAft>
              <a:buSzPts val="1100"/>
              <a:buChar char="●"/>
            </a:pPr>
            <a:r>
              <a:rPr lang="pt-PT" sz="1100" dirty="0"/>
              <a:t>Ver os contactos de um cliente;</a:t>
            </a:r>
            <a:endParaRPr sz="1100" dirty="0"/>
          </a:p>
          <a:p>
            <a:pPr marL="914400" lvl="0" indent="-298450" algn="just" rtl="0">
              <a:lnSpc>
                <a:spcPct val="150000"/>
              </a:lnSpc>
              <a:spcBef>
                <a:spcPts val="0"/>
              </a:spcBef>
              <a:spcAft>
                <a:spcPts val="0"/>
              </a:spcAft>
              <a:buSzPts val="1100"/>
              <a:buChar char="●"/>
            </a:pPr>
            <a:r>
              <a:rPr lang="pt-PT" sz="1100" dirty="0"/>
              <a:t>Ver o empregado que serviu mais vezes um determinado cliente;</a:t>
            </a:r>
            <a:endParaRPr sz="1100" dirty="0"/>
          </a:p>
          <a:p>
            <a:pPr marL="914400" lvl="0" indent="-298450" algn="just" rtl="0">
              <a:lnSpc>
                <a:spcPct val="150000"/>
              </a:lnSpc>
              <a:spcBef>
                <a:spcPts val="0"/>
              </a:spcBef>
              <a:spcAft>
                <a:spcPts val="0"/>
              </a:spcAft>
              <a:buSzPts val="1100"/>
              <a:buChar char="●"/>
            </a:pPr>
            <a:r>
              <a:rPr lang="pt-PT" sz="1100" dirty="0"/>
              <a:t>Ver os ingredientes que um dado fornecedor fornece;</a:t>
            </a:r>
            <a:endParaRPr sz="1100" dirty="0"/>
          </a:p>
          <a:p>
            <a:pPr marL="914400" lvl="0" indent="-298450" algn="just" rtl="0">
              <a:lnSpc>
                <a:spcPct val="150000"/>
              </a:lnSpc>
              <a:spcBef>
                <a:spcPts val="0"/>
              </a:spcBef>
              <a:spcAft>
                <a:spcPts val="0"/>
              </a:spcAft>
              <a:buSzPts val="1100"/>
              <a:buChar char="●"/>
            </a:pPr>
            <a:r>
              <a:rPr lang="pt-PT" sz="1100" dirty="0"/>
              <a:t>Verificar o stock de um ingrediente;</a:t>
            </a:r>
            <a:endParaRPr sz="1100" dirty="0"/>
          </a:p>
          <a:p>
            <a:pPr marL="914400" lvl="0" indent="-298450" algn="just" rtl="0">
              <a:lnSpc>
                <a:spcPct val="150000"/>
              </a:lnSpc>
              <a:spcBef>
                <a:spcPts val="0"/>
              </a:spcBef>
              <a:spcAft>
                <a:spcPts val="0"/>
              </a:spcAft>
              <a:buSzPts val="1100"/>
              <a:buChar char="●"/>
            </a:pPr>
            <a:r>
              <a:rPr lang="pt-PT" sz="1100" dirty="0"/>
              <a:t>Ver o total gasto por um cliente na pizzaria.</a:t>
            </a:r>
            <a:endParaRPr sz="1100" dirty="0"/>
          </a:p>
          <a:p>
            <a:pPr marL="91440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71696" y="-288929"/>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Requisitos de controlo</a:t>
            </a:r>
            <a:endParaRPr dirty="0"/>
          </a:p>
        </p:txBody>
      </p:sp>
      <p:sp>
        <p:nvSpPr>
          <p:cNvPr id="161" name="Google Shape;161;p18"/>
          <p:cNvSpPr txBox="1"/>
          <p:nvPr/>
        </p:nvSpPr>
        <p:spPr>
          <a:xfrm>
            <a:off x="1175250" y="1742150"/>
            <a:ext cx="5938500" cy="20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a:t>Foram definidos 2 perfis:</a:t>
            </a:r>
            <a:endParaRPr/>
          </a:p>
          <a:p>
            <a:pPr marL="457200" lvl="0" indent="-317500" algn="l" rtl="0">
              <a:spcBef>
                <a:spcPts val="0"/>
              </a:spcBef>
              <a:spcAft>
                <a:spcPts val="0"/>
              </a:spcAft>
              <a:buSzPts val="1400"/>
              <a:buChar char="●"/>
            </a:pPr>
            <a:r>
              <a:rPr lang="pt-PT"/>
              <a:t>Admin: tem acesso a todas as operações da base de dados;</a:t>
            </a:r>
            <a:endParaRPr/>
          </a:p>
          <a:p>
            <a:pPr marL="457200" lvl="0" indent="-317500" algn="l" rtl="0">
              <a:spcBef>
                <a:spcPts val="0"/>
              </a:spcBef>
              <a:spcAft>
                <a:spcPts val="0"/>
              </a:spcAft>
              <a:buSzPts val="1400"/>
              <a:buChar char="●"/>
            </a:pPr>
            <a:r>
              <a:rPr lang="pt-PT"/>
              <a:t>Empregado: pode aceder, alterar e inserir informações relacionadas com clientes e pedidos, como podem aceder e alterar informações relativas aos ingredientes e apenas podem consultar as informações relacionadas com os fornecedores e empregados;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ctrTitle"/>
          </p:nvPr>
        </p:nvSpPr>
        <p:spPr>
          <a:xfrm>
            <a:off x="871075" y="1719125"/>
            <a:ext cx="71067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4800" dirty="0"/>
              <a:t>Modelação Conceptual</a:t>
            </a:r>
            <a:endParaRPr sz="4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214458" y="-288440"/>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Identificação e caracterização das entidades</a:t>
            </a:r>
            <a:endParaRPr dirty="0"/>
          </a:p>
        </p:txBody>
      </p:sp>
      <p:sp>
        <p:nvSpPr>
          <p:cNvPr id="172" name="Google Shape;172;p20"/>
          <p:cNvSpPr txBox="1"/>
          <p:nvPr/>
        </p:nvSpPr>
        <p:spPr>
          <a:xfrm>
            <a:off x="384579" y="1623674"/>
            <a:ext cx="7196700" cy="2205300"/>
          </a:xfrm>
          <a:prstGeom prst="rect">
            <a:avLst/>
          </a:prstGeom>
          <a:noFill/>
          <a:ln>
            <a:noFill/>
          </a:ln>
        </p:spPr>
        <p:txBody>
          <a:bodyPr spcFirstLastPara="1" wrap="square" lIns="91425" tIns="91425" rIns="91425" bIns="91425" anchor="t" anchorCtr="0">
            <a:noAutofit/>
          </a:bodyPr>
          <a:lstStyle/>
          <a:p>
            <a:pPr marL="1371600" lvl="0" indent="-292100" algn="l" rtl="0">
              <a:spcBef>
                <a:spcPts val="0"/>
              </a:spcBef>
              <a:spcAft>
                <a:spcPts val="0"/>
              </a:spcAft>
              <a:buSzPts val="1000"/>
              <a:buChar char="●"/>
            </a:pPr>
            <a:r>
              <a:rPr lang="pt-PT" sz="1100" b="1" dirty="0"/>
              <a:t>Pedido </a:t>
            </a:r>
            <a:r>
              <a:rPr lang="pt-PT" sz="1100" dirty="0"/>
              <a:t>- principal entidade do sistema, que tem na sua constituição vários ingredientes, um pedido é feito por um cliente e realizado por um empregado;</a:t>
            </a:r>
            <a:endParaRPr sz="1100" dirty="0"/>
          </a:p>
          <a:p>
            <a:pPr marL="1371600" lvl="0" indent="-292100" algn="l" rtl="0">
              <a:spcBef>
                <a:spcPts val="0"/>
              </a:spcBef>
              <a:spcAft>
                <a:spcPts val="0"/>
              </a:spcAft>
              <a:buSzPts val="1000"/>
              <a:buChar char="●"/>
            </a:pPr>
            <a:endParaRPr lang="pt-PT" sz="1100" b="1" dirty="0"/>
          </a:p>
          <a:p>
            <a:pPr marL="1371600" lvl="0" indent="-292100" algn="l" rtl="0">
              <a:spcBef>
                <a:spcPts val="0"/>
              </a:spcBef>
              <a:spcAft>
                <a:spcPts val="0"/>
              </a:spcAft>
              <a:buSzPts val="1000"/>
              <a:buChar char="●"/>
            </a:pPr>
            <a:r>
              <a:rPr lang="pt-PT" sz="1100" b="1" dirty="0"/>
              <a:t>Ingrediente</a:t>
            </a:r>
            <a:r>
              <a:rPr lang="pt-PT" sz="1100" dirty="0"/>
              <a:t> - chega à pizzaria através de um fornecedor, numa certa quantidade e é escolhido pelos clientes para os seus pedidos. Fica em armazém até ser utilizado num pedido;</a:t>
            </a:r>
            <a:endParaRPr sz="1100" dirty="0"/>
          </a:p>
          <a:p>
            <a:pPr marL="1371600" lvl="0" indent="-292100" algn="l" rtl="0">
              <a:spcBef>
                <a:spcPts val="0"/>
              </a:spcBef>
              <a:spcAft>
                <a:spcPts val="0"/>
              </a:spcAft>
              <a:buSzPts val="1000"/>
              <a:buChar char="●"/>
            </a:pPr>
            <a:endParaRPr lang="pt-PT" sz="1100" b="1" dirty="0"/>
          </a:p>
          <a:p>
            <a:pPr marL="1371600" lvl="0" indent="-292100" algn="l" rtl="0">
              <a:spcBef>
                <a:spcPts val="0"/>
              </a:spcBef>
              <a:spcAft>
                <a:spcPts val="0"/>
              </a:spcAft>
              <a:buSzPts val="1000"/>
              <a:buChar char="●"/>
            </a:pPr>
            <a:r>
              <a:rPr lang="pt-PT" sz="1100" b="1" dirty="0"/>
              <a:t>Fornecedor </a:t>
            </a:r>
            <a:r>
              <a:rPr lang="pt-PT" sz="1100" dirty="0"/>
              <a:t>- quem distribui uma dada quantidade de ingredientes à pizzaria para posteriormente serem introduzidos num pedido;</a:t>
            </a:r>
            <a:endParaRPr sz="1100" dirty="0"/>
          </a:p>
          <a:p>
            <a:pPr marL="1371600" lvl="0" indent="-292100" algn="l" rtl="0">
              <a:spcBef>
                <a:spcPts val="0"/>
              </a:spcBef>
              <a:spcAft>
                <a:spcPts val="0"/>
              </a:spcAft>
              <a:buSzPts val="1000"/>
              <a:buChar char="●"/>
            </a:pPr>
            <a:endParaRPr lang="pt-PT" sz="1100" b="1" dirty="0"/>
          </a:p>
          <a:p>
            <a:pPr marL="1371600" lvl="0" indent="-292100" algn="l" rtl="0">
              <a:spcBef>
                <a:spcPts val="0"/>
              </a:spcBef>
              <a:spcAft>
                <a:spcPts val="0"/>
              </a:spcAft>
              <a:buSzPts val="1000"/>
              <a:buChar char="●"/>
            </a:pPr>
            <a:r>
              <a:rPr lang="pt-PT" sz="1100" b="1" dirty="0"/>
              <a:t>Cliente</a:t>
            </a:r>
            <a:r>
              <a:rPr lang="pt-PT" sz="1100" dirty="0"/>
              <a:t> - escolhe os ingredientes que fazem parte do seu pedido (pedido que fica registado no sistema);</a:t>
            </a:r>
            <a:endParaRPr sz="1100" dirty="0"/>
          </a:p>
          <a:p>
            <a:pPr marL="1371600" lvl="0" indent="-292100" algn="l" rtl="0">
              <a:spcBef>
                <a:spcPts val="0"/>
              </a:spcBef>
              <a:spcAft>
                <a:spcPts val="0"/>
              </a:spcAft>
              <a:buSzPts val="1000"/>
              <a:buChar char="●"/>
            </a:pPr>
            <a:endParaRPr lang="pt-PT" sz="1100" b="1" dirty="0"/>
          </a:p>
          <a:p>
            <a:pPr marL="1371600" lvl="0" indent="-292100" algn="l" rtl="0">
              <a:spcBef>
                <a:spcPts val="0"/>
              </a:spcBef>
              <a:spcAft>
                <a:spcPts val="0"/>
              </a:spcAft>
              <a:buSzPts val="1000"/>
              <a:buChar char="●"/>
            </a:pPr>
            <a:r>
              <a:rPr lang="pt-PT" sz="1100" b="1" dirty="0"/>
              <a:t>Empregado </a:t>
            </a:r>
            <a:r>
              <a:rPr lang="pt-PT" sz="1100" dirty="0"/>
              <a:t>- quem introduz os pedidos no sistema.</a:t>
            </a:r>
            <a:endParaRPr sz="1100" dirty="0"/>
          </a:p>
          <a:p>
            <a:pPr marL="914400" lvl="0" indent="0" algn="l" rtl="0">
              <a:spcBef>
                <a:spcPts val="0"/>
              </a:spcBef>
              <a:spcAft>
                <a:spcPts val="0"/>
              </a:spcAft>
              <a:buNone/>
            </a:pPr>
            <a:endParaRPr sz="1000" dirty="0"/>
          </a:p>
          <a:p>
            <a:pPr marL="457200" lvl="0" indent="0" algn="l" rtl="0">
              <a:spcBef>
                <a:spcPts val="0"/>
              </a:spcBef>
              <a:spcAft>
                <a:spcPts val="0"/>
              </a:spcAft>
              <a:buNone/>
            </a:pPr>
            <a:endParaRPr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1396150" y="-481425"/>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Atributos</a:t>
            </a:r>
            <a:endParaRPr dirty="0"/>
          </a:p>
        </p:txBody>
      </p:sp>
      <p:sp>
        <p:nvSpPr>
          <p:cNvPr id="184" name="Google Shape;184;p22"/>
          <p:cNvSpPr txBox="1"/>
          <p:nvPr/>
        </p:nvSpPr>
        <p:spPr>
          <a:xfrm>
            <a:off x="449350" y="1527825"/>
            <a:ext cx="3062700" cy="28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1800" b="1" dirty="0"/>
              <a:t>Atributo Derivado</a:t>
            </a:r>
            <a:endParaRPr sz="1800" b="1" dirty="0"/>
          </a:p>
          <a:p>
            <a:pPr marL="0" lvl="0" indent="0" algn="l" rtl="0">
              <a:spcBef>
                <a:spcPts val="0"/>
              </a:spcBef>
              <a:spcAft>
                <a:spcPts val="0"/>
              </a:spcAft>
              <a:buNone/>
            </a:pPr>
            <a:endParaRPr dirty="0"/>
          </a:p>
          <a:p>
            <a:pPr marL="457200" lvl="0" indent="-304800" algn="just" rtl="0">
              <a:lnSpc>
                <a:spcPct val="150000"/>
              </a:lnSpc>
              <a:spcBef>
                <a:spcPts val="0"/>
              </a:spcBef>
              <a:spcAft>
                <a:spcPts val="0"/>
              </a:spcAft>
              <a:buSzPts val="1200"/>
              <a:buChar char="●"/>
            </a:pPr>
            <a:r>
              <a:rPr lang="pt-PT" sz="1000" dirty="0"/>
              <a:t>“Preço” da entidade “Pedido”, porque depende do que o “Cliente” peça como ingredientes para completar o seu “Pedido”;</a:t>
            </a:r>
            <a:endParaRPr sz="1000" dirty="0"/>
          </a:p>
          <a:p>
            <a:pPr marL="457200" lvl="0" indent="-292100" rtl="0">
              <a:lnSpc>
                <a:spcPct val="150000"/>
              </a:lnSpc>
              <a:spcBef>
                <a:spcPts val="1200"/>
              </a:spcBef>
              <a:spcAft>
                <a:spcPts val="0"/>
              </a:spcAft>
              <a:buSzPts val="1000"/>
              <a:buChar char="●"/>
            </a:pPr>
            <a:r>
              <a:rPr lang="pt-PT" sz="1000" dirty="0"/>
              <a:t>“Preço” contido em “</a:t>
            </a:r>
            <a:r>
              <a:rPr lang="pt-PT" sz="1000" dirty="0" err="1"/>
              <a:t>PedidoIngrediente</a:t>
            </a:r>
            <a:r>
              <a:rPr lang="pt-PT" sz="1000" dirty="0"/>
              <a:t>” (resulta da relação entre as entidades “Pedido” e “Ingrediente”), uma vez que depende do ingrediente e da quantidade do ingrediente que o cliente escolha.</a:t>
            </a:r>
            <a:endParaRPr sz="1000" dirty="0"/>
          </a:p>
          <a:p>
            <a:pPr marL="457200" lvl="0" indent="0" algn="just" rtl="0">
              <a:lnSpc>
                <a:spcPct val="150000"/>
              </a:lnSpc>
              <a:spcBef>
                <a:spcPts val="1200"/>
              </a:spcBef>
              <a:spcAft>
                <a:spcPts val="1200"/>
              </a:spcAft>
              <a:buNone/>
            </a:pPr>
            <a:endParaRPr sz="1000" dirty="0"/>
          </a:p>
        </p:txBody>
      </p:sp>
      <p:sp>
        <p:nvSpPr>
          <p:cNvPr id="185" name="Google Shape;185;p22"/>
          <p:cNvSpPr txBox="1"/>
          <p:nvPr/>
        </p:nvSpPr>
        <p:spPr>
          <a:xfrm>
            <a:off x="3608750" y="1527825"/>
            <a:ext cx="2724000" cy="25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1800" b="1"/>
              <a:t>Atributo Multivalor</a:t>
            </a:r>
            <a:endParaRPr sz="1800" b="1"/>
          </a:p>
          <a:p>
            <a:pPr marL="0" lvl="0" indent="0" algn="l" rtl="0">
              <a:spcBef>
                <a:spcPts val="0"/>
              </a:spcBef>
              <a:spcAft>
                <a:spcPts val="0"/>
              </a:spcAft>
              <a:buNone/>
            </a:pPr>
            <a:endParaRPr sz="1800" b="1"/>
          </a:p>
          <a:p>
            <a:pPr marL="457200" lvl="0" indent="-304800" algn="just" rtl="0">
              <a:lnSpc>
                <a:spcPct val="150000"/>
              </a:lnSpc>
              <a:spcBef>
                <a:spcPts val="0"/>
              </a:spcBef>
              <a:spcAft>
                <a:spcPts val="0"/>
              </a:spcAft>
              <a:buSzPts val="1200"/>
              <a:buChar char="●"/>
            </a:pPr>
            <a:r>
              <a:rPr lang="pt-PT" sz="1000"/>
              <a:t>“Contacto”, que pertence à entidade “Cliente” e remete para os contactos de um cliente, no qual um cliente pode ter um ou mais números de telefone/telemóvel.</a:t>
            </a:r>
            <a:endParaRPr sz="1000" b="1"/>
          </a:p>
          <a:p>
            <a:pPr marL="457200" lvl="0" indent="0" algn="l" rtl="0">
              <a:spcBef>
                <a:spcPts val="1200"/>
              </a:spcBef>
              <a:spcAft>
                <a:spcPts val="0"/>
              </a:spcAft>
              <a:buNone/>
            </a:pPr>
            <a:endParaRPr sz="1200"/>
          </a:p>
        </p:txBody>
      </p:sp>
      <p:sp>
        <p:nvSpPr>
          <p:cNvPr id="186" name="Google Shape;186;p22"/>
          <p:cNvSpPr txBox="1"/>
          <p:nvPr/>
        </p:nvSpPr>
        <p:spPr>
          <a:xfrm>
            <a:off x="6429450" y="1527825"/>
            <a:ext cx="2426400" cy="27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1800" b="1"/>
              <a:t>Atributo Composto</a:t>
            </a:r>
            <a:endParaRPr sz="1800" b="1"/>
          </a:p>
          <a:p>
            <a:pPr marL="0" lvl="0" indent="0" algn="l" rtl="0">
              <a:spcBef>
                <a:spcPts val="0"/>
              </a:spcBef>
              <a:spcAft>
                <a:spcPts val="0"/>
              </a:spcAft>
              <a:buNone/>
            </a:pPr>
            <a:endParaRPr sz="1800" b="1"/>
          </a:p>
          <a:p>
            <a:pPr marL="457200" lvl="0" indent="-304800" algn="l" rtl="0">
              <a:spcBef>
                <a:spcPts val="0"/>
              </a:spcBef>
              <a:spcAft>
                <a:spcPts val="0"/>
              </a:spcAft>
              <a:buSzPts val="1200"/>
              <a:buChar char="●"/>
            </a:pPr>
            <a:r>
              <a:rPr lang="pt-PT" sz="1200"/>
              <a:t>Não temos.</a:t>
            </a:r>
            <a:endParaRPr sz="12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1600</Words>
  <Application>Microsoft Office PowerPoint</Application>
  <PresentationFormat>Apresentação no Ecrã (16:9)</PresentationFormat>
  <Paragraphs>124</Paragraphs>
  <Slides>19</Slides>
  <Notes>19</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19</vt:i4>
      </vt:variant>
    </vt:vector>
  </HeadingPairs>
  <TitlesOfParts>
    <vt:vector size="23" baseType="lpstr">
      <vt:lpstr>Arial</vt:lpstr>
      <vt:lpstr>Nunito</vt:lpstr>
      <vt:lpstr>Calibri</vt:lpstr>
      <vt:lpstr>Shift</vt:lpstr>
      <vt:lpstr>Apresentação do PowerPoint</vt:lpstr>
      <vt:lpstr>Contextualização</vt:lpstr>
      <vt:lpstr>Levantamento e Análise de requisitos</vt:lpstr>
      <vt:lpstr>Requisitos de descrição</vt:lpstr>
      <vt:lpstr>Requisitos de exploração</vt:lpstr>
      <vt:lpstr>Requisitos de controlo</vt:lpstr>
      <vt:lpstr>Modelação Conceptual</vt:lpstr>
      <vt:lpstr>Identificação e caracterização das entidades</vt:lpstr>
      <vt:lpstr>Atributos</vt:lpstr>
      <vt:lpstr>Chaves e diagrama ER</vt:lpstr>
      <vt:lpstr>Modelação Lógica</vt:lpstr>
      <vt:lpstr>Modelo Lógico</vt:lpstr>
      <vt:lpstr>Validação do modelo com as transações estabelecidas</vt:lpstr>
      <vt:lpstr>Apresentação do PowerPoint</vt:lpstr>
      <vt:lpstr>Implementação da Base de Dados NoSQL</vt:lpstr>
      <vt:lpstr>Utilização de uma base de dados NoSQL e seus objetivos</vt:lpstr>
      <vt:lpstr>Definição da estrutura da base de dados para NoSQL</vt:lpstr>
      <vt:lpstr>Processo de migração de dados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Jaime Ricardo Faria Leite</cp:lastModifiedBy>
  <cp:revision>32</cp:revision>
  <dcterms:modified xsi:type="dcterms:W3CDTF">2019-01-28T14:00:49Z</dcterms:modified>
</cp:coreProperties>
</file>