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51435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Prompt"/>
      <p:bold r:id="rId31"/>
      <p:boldItalic r:id="rId32"/>
    </p:embeddedFont>
    <p:embeddedFont>
      <p:font typeface="Open Sans"/>
      <p:bold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5" roundtripDataSignature="AMtx7miSgJdxLVnFtASNgh8Wzn0g8jZ2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A49824-9F2E-4C87-BF44-751563F741F5}">
  <a:tblStyle styleId="{5CA49824-9F2E-4C87-BF44-751563F741F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mpt-bold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Prompt-boldItalic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7bd25085b_1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357bd25085b_1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357bd25085b_1_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7bd25085b_1_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357bd25085b_1_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357bd25085b_1_1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5c3006d3e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355c3006d3e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355c3006d3e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5c3006d3e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355c3006d3e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355c3006d3e_0_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5c3006d3e_0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355c3006d3e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55c3006d3e_0_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5c3006d3e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355c3006d3e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355c3006d3e_0_1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5c3006d3e_0_5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355c3006d3e_0_5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355c3006d3e_0_5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5c3006d3e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355c3006d3e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355c3006d3e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55c3006d3e_0_5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g355c3006d3e_0_5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6" name="Google Shape;16;g355c3006d3e_0_5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g355c3006d3e_0_5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g355c3006d3e_0_5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g355c3006d3e_0_5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g355c3006d3e_0_5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g355c3006d3e_0_57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9" name="Google Shape;79;g355c3006d3e_0_57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355c3006d3e_0_57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g355c3006d3e_0_578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g355c3006d3e_0_5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g355c3006d3e_0_57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5c3006d3e_0_58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g355c3006d3e_0_5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3" name="Google Shape;23;g355c3006d3e_0_5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355c3006d3e_0_5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g355c3006d3e_0_5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g355c3006d3e_0_5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355c3006d3e_0_52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g355c3006d3e_0_52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0" name="Google Shape;30;g355c3006d3e_0_5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355c3006d3e_0_5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g355c3006d3e_0_5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3" name="Google Shape;33;g355c3006d3e_0_5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" name="Google Shape;34;g355c3006d3e_0_5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55c3006d3e_0_53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" name="Google Shape;37;g355c3006d3e_0_53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8" name="Google Shape;38;g355c3006d3e_0_53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g355c3006d3e_0_53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g355c3006d3e_0_5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1" name="Google Shape;41;g355c3006d3e_0_53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" name="Google Shape;42;g355c3006d3e_0_53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g355c3006d3e_0_5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55c3006d3e_0_54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g355c3006d3e_0_54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7" name="Google Shape;47;g355c3006d3e_0_54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g355c3006d3e_0_54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g355c3006d3e_0_5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0" name="Google Shape;50;g355c3006d3e_0_54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55c3006d3e_0_55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g355c3006d3e_0_55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4" name="Google Shape;54;g355c3006d3e_0_55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g355c3006d3e_0_55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g355c3006d3e_0_5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7" name="Google Shape;57;g355c3006d3e_0_552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g355c3006d3e_0_55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g355c3006d3e_0_56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1" name="Google Shape;61;g355c3006d3e_0_56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g355c3006d3e_0_56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g355c3006d3e_0_56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g355c3006d3e_0_5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5c3006d3e_0_56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g355c3006d3e_0_56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8" name="Google Shape;68;g355c3006d3e_0_56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g355c3006d3e_0_56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g355c3006d3e_0_5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1" name="Google Shape;71;g355c3006d3e_0_56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2" name="Google Shape;72;g355c3006d3e_0_56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3" name="Google Shape;73;g355c3006d3e_0_56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5c3006d3e_0_575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6" name="Google Shape;76;g355c3006d3e_0_57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55c3006d3e_0_5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" name="Google Shape;11;g355c3006d3e_0_5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g355c3006d3e_0_5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>
            <a:off x="2056019" y="-1222724"/>
            <a:ext cx="5032058" cy="5032058"/>
          </a:xfrm>
          <a:prstGeom prst="ellipse">
            <a:avLst/>
          </a:prstGeom>
          <a:solidFill>
            <a:srgbClr val="000000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"/>
          <p:cNvSpPr/>
          <p:nvPr/>
        </p:nvSpPr>
        <p:spPr>
          <a:xfrm>
            <a:off x="758381" y="2122408"/>
            <a:ext cx="7620000" cy="8987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97"/>
              <a:buFont typeface="Open Sans"/>
              <a:buNone/>
            </a:pPr>
            <a:r>
              <a:rPr b="1" lang="en-US" sz="3097">
                <a:latin typeface="Open Sans"/>
                <a:ea typeface="Open Sans"/>
                <a:cs typeface="Open Sans"/>
                <a:sym typeface="Open Sans"/>
              </a:rPr>
              <a:t>OOP e </a:t>
            </a:r>
            <a:r>
              <a:rPr b="1" i="0" lang="en-US" sz="3097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Princípios SOLID</a:t>
            </a:r>
            <a:endParaRPr b="0" i="0" sz="309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7190137" y="3357658"/>
            <a:ext cx="2394585" cy="2394585"/>
          </a:xfrm>
          <a:prstGeom prst="ellipse">
            <a:avLst/>
          </a:prstGeom>
          <a:solidFill>
            <a:srgbClr val="000000">
              <a:alpha val="0"/>
            </a:srgbClr>
          </a:solidFill>
          <a:ln cap="flat" cmpd="sng" w="42332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"/>
          <p:cNvSpPr/>
          <p:nvPr/>
        </p:nvSpPr>
        <p:spPr>
          <a:xfrm>
            <a:off x="-957929" y="-1222724"/>
            <a:ext cx="1991678" cy="1991677"/>
          </a:xfrm>
          <a:prstGeom prst="ellipse">
            <a:avLst/>
          </a:prstGeom>
          <a:solidFill>
            <a:srgbClr val="000000">
              <a:alpha val="0"/>
            </a:srgbClr>
          </a:solidFill>
          <a:ln cap="flat" cmpd="sng" w="42332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"/>
          <p:cNvSpPr/>
          <p:nvPr/>
        </p:nvSpPr>
        <p:spPr>
          <a:xfrm>
            <a:off x="303609" y="4340114"/>
            <a:ext cx="571500" cy="571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"/>
          <p:cNvSpPr/>
          <p:nvPr/>
        </p:nvSpPr>
        <p:spPr>
          <a:xfrm>
            <a:off x="939165" y="4348163"/>
            <a:ext cx="571500" cy="571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"/>
          <p:cNvSpPr/>
          <p:nvPr/>
        </p:nvSpPr>
        <p:spPr>
          <a:xfrm>
            <a:off x="620268" y="4338923"/>
            <a:ext cx="571500" cy="571500"/>
          </a:xfrm>
          <a:prstGeom prst="ellipse">
            <a:avLst/>
          </a:prstGeom>
          <a:solidFill>
            <a:srgbClr val="FF9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4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Open Sans"/>
              <a:buNone/>
            </a:pPr>
            <a:r>
              <a:rPr b="1" i="0" lang="en-US" sz="1900" u="none" cap="none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Open/Closed Principle (OCP)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4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que é?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4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0"/>
              <a:buFont typeface="Open Sans"/>
              <a:buNone/>
            </a:pPr>
            <a:r>
              <a:rPr b="0" i="0" lang="en-US" sz="131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Entidades de software devem estar abertas para extensão, mas fechadas para modificação. Isso evita quebrar funcionalidades existentes ao adicionar novas.</a:t>
            </a:r>
            <a:endParaRPr b="0" i="0" sz="13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4"/>
          <p:cNvSpPr/>
          <p:nvPr/>
        </p:nvSpPr>
        <p:spPr>
          <a:xfrm>
            <a:off x="714300" y="2684700"/>
            <a:ext cx="52389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Problema comum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4"/>
          <p:cNvSpPr/>
          <p:nvPr/>
        </p:nvSpPr>
        <p:spPr>
          <a:xfrm>
            <a:off x="714300" y="3000375"/>
            <a:ext cx="52389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0"/>
              <a:buFont typeface="Open Sans"/>
              <a:buNone/>
            </a:pPr>
            <a:r>
              <a:rPr b="0" i="0" lang="en-US" sz="131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Modificar código existente pode causar efeitos colaterais e bugs em sistemas que já estão funcionando.</a:t>
            </a:r>
            <a:endParaRPr b="0" i="0" sz="13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4"/>
          <p:cNvSpPr/>
          <p:nvPr/>
        </p:nvSpPr>
        <p:spPr>
          <a:xfrm>
            <a:off x="714300" y="3571875"/>
            <a:ext cx="52389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Exemplo prático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4"/>
          <p:cNvSpPr/>
          <p:nvPr/>
        </p:nvSpPr>
        <p:spPr>
          <a:xfrm>
            <a:off x="768675" y="4054875"/>
            <a:ext cx="52389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0"/>
              <a:buFont typeface="Open Sans"/>
              <a:buNone/>
            </a:pPr>
            <a:r>
              <a:rPr b="0" i="0" lang="en-US" sz="131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Usar interfaces ou herança para adicionar novos comportamentos sem alterar o código-fonte original.</a:t>
            </a:r>
            <a:endParaRPr b="0" i="0" sz="131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0"/>
              <a:buFont typeface="Open Sans"/>
              <a:buNone/>
            </a:pPr>
            <a:r>
              <a:t/>
            </a:r>
            <a:endParaRPr sz="131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" name="Google Shape;246;p4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cap="flat" cmpd="sng" w="21165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4" title="OCP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0663" y="933450"/>
            <a:ext cx="1266825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"/>
          <p:cNvSpPr txBox="1"/>
          <p:nvPr/>
        </p:nvSpPr>
        <p:spPr>
          <a:xfrm>
            <a:off x="1077375" y="891975"/>
            <a:ext cx="402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Diz sobre ter que ficar mexendo onde não precisava</a:t>
            </a:r>
            <a:endParaRPr b="1" sz="1300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5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58"/>
              <a:buFont typeface="Open Sans"/>
              <a:buNone/>
            </a:pPr>
            <a:r>
              <a:rPr b="1" i="0" lang="en-US" sz="1758" u="none" cap="none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Liskov Substitution Principle (LSP)</a:t>
            </a:r>
            <a:endParaRPr b="0" i="0" sz="175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5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que é?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5"/>
          <p:cNvSpPr/>
          <p:nvPr/>
        </p:nvSpPr>
        <p:spPr>
          <a:xfrm>
            <a:off x="714375" y="1571625"/>
            <a:ext cx="40623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5"/>
              <a:buFont typeface="Open Sans"/>
              <a:buNone/>
            </a:pPr>
            <a:r>
              <a:rPr b="0" i="0" lang="en-US" sz="1305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Objetos de uma classe derivada devem poder ser substituídos por objetos da classe base sem afetar o funcionamento do programa.</a:t>
            </a:r>
            <a:endParaRPr b="0" i="0" sz="130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5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Problema comum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5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5"/>
              <a:buFont typeface="Open Sans"/>
              <a:buNone/>
            </a:pPr>
            <a:r>
              <a:rPr b="0" i="0" lang="en-US" sz="1305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Subclasses que violam expectativas do comportamento da superclasse quebram o polimorfismo e causam bugs difíceis de rastrear.</a:t>
            </a:r>
            <a:endParaRPr b="0" i="0" sz="130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5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Exemplo prático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5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5"/>
              <a:buFont typeface="Open Sans"/>
              <a:buNone/>
            </a:pPr>
            <a:r>
              <a:rPr b="0" i="0" lang="en-US" sz="1305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Uma classe `Pato` e outra `PatoDeBorracha` que não voa — se a base assume que todos voam, substituí-la pode gerar exceções inesperadas.</a:t>
            </a:r>
            <a:endParaRPr b="0" i="0" sz="130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5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cap="flat" cmpd="sng" w="21165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5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5" title="LSP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8375" y="768350"/>
            <a:ext cx="4324350" cy="252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"/>
          <p:cNvSpPr txBox="1"/>
          <p:nvPr/>
        </p:nvSpPr>
        <p:spPr>
          <a:xfrm>
            <a:off x="1077375" y="891975"/>
            <a:ext cx="3336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Diz sobre Heranças não bem resolvidas</a:t>
            </a:r>
            <a:endParaRPr b="1" sz="1300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6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6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10"/>
              <a:buFont typeface="Open Sans"/>
              <a:buNone/>
            </a:pPr>
            <a:r>
              <a:rPr b="1" i="0" lang="en-US" sz="1710" u="none" cap="none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Interface Segregation Principle (ISP)</a:t>
            </a:r>
            <a:endParaRPr b="0" i="0" sz="17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6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que é?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6"/>
          <p:cNvSpPr/>
          <p:nvPr/>
        </p:nvSpPr>
        <p:spPr>
          <a:xfrm>
            <a:off x="714375" y="1571625"/>
            <a:ext cx="40548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1"/>
              <a:buFont typeface="Open Sans"/>
              <a:buNone/>
            </a:pPr>
            <a:r>
              <a:rPr b="0" i="0" lang="en-US" sz="1311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Uma classe não deve ser forçada a depender de interfaces que ela não usa. Interfaces específicas são melhores que interfaces genéricas.</a:t>
            </a:r>
            <a:endParaRPr b="0" i="0" sz="131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6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Problema comum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6"/>
          <p:cNvSpPr/>
          <p:nvPr/>
        </p:nvSpPr>
        <p:spPr>
          <a:xfrm>
            <a:off x="714375" y="2905125"/>
            <a:ext cx="44877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1"/>
              <a:buFont typeface="Open Sans"/>
              <a:buNone/>
            </a:pPr>
            <a:r>
              <a:rPr b="0" i="0" lang="en-US" sz="1311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Classes que implementam métodos desnecessários geram código confuso e difícil de manter.</a:t>
            </a:r>
            <a:endParaRPr b="0" i="0" sz="131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6"/>
          <p:cNvSpPr/>
          <p:nvPr/>
        </p:nvSpPr>
        <p:spPr>
          <a:xfrm>
            <a:off x="714375" y="3619500"/>
            <a:ext cx="52389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Exemplo prático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6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1"/>
              <a:buFont typeface="Open Sans"/>
              <a:buNone/>
            </a:pPr>
            <a:r>
              <a:rPr b="0" i="0" lang="en-US" sz="1311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 vez de uma interface `IAve` com `Voar()`, `Bicar()` e `Nadar()`, crie interfaces específicas como `IAveQueVoa` e `IAveAquática`.</a:t>
            </a:r>
            <a:endParaRPr b="0" i="0" sz="131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6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cap="flat" cmpd="sng" w="21165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6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6" title="ISP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0313" y="775750"/>
            <a:ext cx="4124325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6"/>
          <p:cNvSpPr txBox="1"/>
          <p:nvPr/>
        </p:nvSpPr>
        <p:spPr>
          <a:xfrm>
            <a:off x="1077375" y="891975"/>
            <a:ext cx="3336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Diz sobre Interfaces mal projetadas</a:t>
            </a:r>
            <a:endParaRPr b="1" sz="1300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7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7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33"/>
              <a:buFont typeface="Open Sans"/>
              <a:buNone/>
            </a:pPr>
            <a:r>
              <a:rPr b="1" i="0" lang="en-US" sz="1733" u="none" cap="none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Dependency Inversion Principle (DIP)</a:t>
            </a:r>
            <a:endParaRPr b="0" i="0" sz="17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7"/>
          <p:cNvSpPr/>
          <p:nvPr/>
        </p:nvSpPr>
        <p:spPr>
          <a:xfrm>
            <a:off x="714375" y="1190625"/>
            <a:ext cx="52389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que é?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7"/>
          <p:cNvSpPr/>
          <p:nvPr/>
        </p:nvSpPr>
        <p:spPr>
          <a:xfrm>
            <a:off x="714375" y="1546413"/>
            <a:ext cx="3576000" cy="10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7"/>
              <a:buFont typeface="Open Sans"/>
              <a:buNone/>
            </a:pPr>
            <a:r>
              <a:rPr b="0" i="0" lang="en-US" sz="1367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Módulos de alto nível não devem depender de módulos de baixo nível. Ambos devem depender de abstrações.</a:t>
            </a:r>
            <a:endParaRPr b="0" i="0" sz="13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7"/>
          <p:cNvSpPr/>
          <p:nvPr/>
        </p:nvSpPr>
        <p:spPr>
          <a:xfrm>
            <a:off x="714375" y="2524125"/>
            <a:ext cx="52389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Problema comum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7"/>
          <p:cNvSpPr/>
          <p:nvPr/>
        </p:nvSpPr>
        <p:spPr>
          <a:xfrm>
            <a:off x="714375" y="2905125"/>
            <a:ext cx="35760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7"/>
              <a:buFont typeface="Open Sans"/>
              <a:buNone/>
            </a:pPr>
            <a:r>
              <a:rPr b="0" i="0" lang="en-US" sz="1367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Dependência direta de implementações concretas dificulta mudanças e testes no sistema.</a:t>
            </a:r>
            <a:endParaRPr b="0" i="0" sz="13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7"/>
          <p:cNvSpPr/>
          <p:nvPr/>
        </p:nvSpPr>
        <p:spPr>
          <a:xfrm>
            <a:off x="714375" y="3583788"/>
            <a:ext cx="52389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Exemplo prático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7"/>
          <p:cNvSpPr/>
          <p:nvPr/>
        </p:nvSpPr>
        <p:spPr>
          <a:xfrm>
            <a:off x="768675" y="3943075"/>
            <a:ext cx="52389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7"/>
              <a:buFont typeface="Open Sans"/>
              <a:buNone/>
            </a:pPr>
            <a:r>
              <a:rPr b="0" i="0" lang="en-US" sz="1367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Usar interfaces e injeção de dependência permite trocar implementações sem modificar o código consumidor.</a:t>
            </a:r>
            <a:endParaRPr b="0" i="0" sz="13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7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cap="flat" cmpd="sng" w="21165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7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7" title="DIP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238" y="1046775"/>
            <a:ext cx="4714875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7"/>
          <p:cNvSpPr txBox="1"/>
          <p:nvPr/>
        </p:nvSpPr>
        <p:spPr>
          <a:xfrm>
            <a:off x="894525" y="725375"/>
            <a:ext cx="4083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Diz sobre depender de abstrações e não de implementações</a:t>
            </a:r>
            <a:endParaRPr b="1" sz="11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57bd25085b_1_98"/>
          <p:cNvSpPr/>
          <p:nvPr/>
        </p:nvSpPr>
        <p:spPr>
          <a:xfrm>
            <a:off x="7143750" y="0"/>
            <a:ext cx="2000100" cy="51435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357bd25085b_1_98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33"/>
              <a:buFont typeface="Open Sans"/>
              <a:buNone/>
            </a:pPr>
            <a:r>
              <a:rPr b="1" lang="en-US" sz="1733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Devo sempre usar SOLID ?</a:t>
            </a:r>
            <a:endParaRPr b="0" i="0" sz="17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357bd25085b_1_98"/>
          <p:cNvSpPr/>
          <p:nvPr/>
        </p:nvSpPr>
        <p:spPr>
          <a:xfrm>
            <a:off x="366850" y="1121125"/>
            <a:ext cx="18486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b="1" lang="en-US" sz="1500">
                <a:latin typeface="Open Sans"/>
                <a:ea typeface="Open Sans"/>
                <a:cs typeface="Open Sans"/>
                <a:sym typeface="Open Sans"/>
              </a:rPr>
              <a:t>Quando Aplicar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357bd25085b_1_98"/>
          <p:cNvSpPr/>
          <p:nvPr/>
        </p:nvSpPr>
        <p:spPr>
          <a:xfrm>
            <a:off x="-1309687" y="3810000"/>
            <a:ext cx="1737300" cy="1737300"/>
          </a:xfrm>
          <a:prstGeom prst="ellipse">
            <a:avLst/>
          </a:prstGeom>
          <a:solidFill>
            <a:srgbClr val="000000">
              <a:alpha val="0"/>
            </a:srgbClr>
          </a:solidFill>
          <a:ln cap="flat" cmpd="sng" w="21165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357bd25085b_1_98"/>
          <p:cNvSpPr/>
          <p:nvPr/>
        </p:nvSpPr>
        <p:spPr>
          <a:xfrm>
            <a:off x="285750" y="204788"/>
            <a:ext cx="483000" cy="483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357bd25085b_1_98"/>
          <p:cNvSpPr/>
          <p:nvPr/>
        </p:nvSpPr>
        <p:spPr>
          <a:xfrm>
            <a:off x="4143750" y="1121125"/>
            <a:ext cx="29562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b="1" lang="en-US" sz="1500">
                <a:latin typeface="Open Sans"/>
                <a:ea typeface="Open Sans"/>
                <a:cs typeface="Open Sans"/>
                <a:sym typeface="Open Sans"/>
              </a:rPr>
              <a:t>Quando n</a:t>
            </a:r>
            <a:r>
              <a:rPr b="1" lang="en-US" sz="1500">
                <a:latin typeface="Open Sans"/>
                <a:ea typeface="Open Sans"/>
                <a:cs typeface="Open Sans"/>
                <a:sym typeface="Open Sans"/>
              </a:rPr>
              <a:t>ão a</a:t>
            </a:r>
            <a:r>
              <a:rPr b="1" lang="en-US" sz="1500">
                <a:latin typeface="Open Sans"/>
                <a:ea typeface="Open Sans"/>
                <a:cs typeface="Open Sans"/>
                <a:sym typeface="Open Sans"/>
              </a:rPr>
              <a:t>plicar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357bd25085b_1_98"/>
          <p:cNvSpPr txBox="1"/>
          <p:nvPr/>
        </p:nvSpPr>
        <p:spPr>
          <a:xfrm>
            <a:off x="366850" y="1494375"/>
            <a:ext cx="3000000" cy="3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b="1" lang="en-US" sz="1100"/>
              <a:t>Código que tende a crescer ou mudar</a:t>
            </a:r>
            <a:r>
              <a:rPr lang="en-US" sz="1100"/>
              <a:t> (ex: sistemas vivos, APIs em evolução)</a:t>
            </a:r>
            <a:br>
              <a:rPr lang="en-US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-US" sz="1100"/>
              <a:t>Times grandes ou múltiplos desenvolvedores</a:t>
            </a:r>
            <a:br>
              <a:rPr b="1" lang="en-US" sz="1100"/>
            </a:b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-US" sz="1100"/>
              <a:t>Domínios complexos (regras de negócio, integrações, orquestrações)</a:t>
            </a:r>
            <a:br>
              <a:rPr b="1" lang="en-US" sz="1100"/>
            </a:b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-US" sz="1100"/>
              <a:t>Módulos reutilizáveis (bibliotecas, SDKs)</a:t>
            </a:r>
            <a:br>
              <a:rPr b="1" lang="en-US" sz="1100"/>
            </a:b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-US" sz="1100"/>
              <a:t>Necessidade de testes unitários robustos</a:t>
            </a:r>
            <a:br>
              <a:rPr b="1" lang="en-US" sz="1100"/>
            </a:br>
            <a:endParaRPr b="1" sz="1100"/>
          </a:p>
        </p:txBody>
      </p:sp>
      <p:sp>
        <p:nvSpPr>
          <p:cNvPr id="313" name="Google Shape;313;g357bd25085b_1_98"/>
          <p:cNvSpPr txBox="1"/>
          <p:nvPr/>
        </p:nvSpPr>
        <p:spPr>
          <a:xfrm>
            <a:off x="4143750" y="1494375"/>
            <a:ext cx="3000000" cy="30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b="1" lang="en-US" sz="1100"/>
              <a:t>Scripts simples, pequenos utilitários, funções isoladas</a:t>
            </a:r>
            <a:br>
              <a:rPr b="1" lang="en-US" sz="1100"/>
            </a:b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-US" sz="1100"/>
              <a:t>MVPs ou provas de conceito (PoC)</a:t>
            </a:r>
            <a:br>
              <a:rPr b="1" lang="en-US" sz="1100"/>
            </a:b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-US" sz="1100"/>
              <a:t>Quando a abstração está dificultando a leitura sem ganhar flexibilidade</a:t>
            </a:r>
            <a:br>
              <a:rPr b="1" lang="en-US" sz="1100"/>
            </a:b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-US" sz="1100"/>
              <a:t>Quando o custo da separação supera o benefício</a:t>
            </a:r>
            <a:br>
              <a:rPr b="1" lang="en-US" sz="1100"/>
            </a:b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-US" sz="1100"/>
              <a:t>Projetos que vão morrer ou são temporários</a:t>
            </a:r>
            <a:br>
              <a:rPr b="1" lang="en-US" sz="1100"/>
            </a:br>
            <a:endParaRPr b="1"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7bd25085b_1_122"/>
          <p:cNvSpPr/>
          <p:nvPr/>
        </p:nvSpPr>
        <p:spPr>
          <a:xfrm>
            <a:off x="7143750" y="0"/>
            <a:ext cx="2000100" cy="51435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357bd25085b_1_122"/>
          <p:cNvSpPr/>
          <p:nvPr/>
        </p:nvSpPr>
        <p:spPr>
          <a:xfrm>
            <a:off x="1190625" y="204788"/>
            <a:ext cx="5715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33"/>
              <a:buFont typeface="Open Sans"/>
              <a:buNone/>
            </a:pPr>
            <a:r>
              <a:rPr b="1" lang="en-US" sz="1733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Erros comuns ao aplicar SOLID</a:t>
            </a:r>
            <a:endParaRPr b="0" i="0" sz="17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g357bd25085b_1_122"/>
          <p:cNvSpPr/>
          <p:nvPr/>
        </p:nvSpPr>
        <p:spPr>
          <a:xfrm>
            <a:off x="-1309687" y="3810000"/>
            <a:ext cx="1737300" cy="1737300"/>
          </a:xfrm>
          <a:prstGeom prst="ellipse">
            <a:avLst/>
          </a:prstGeom>
          <a:solidFill>
            <a:srgbClr val="000000">
              <a:alpha val="0"/>
            </a:srgbClr>
          </a:solidFill>
          <a:ln cap="flat" cmpd="sng" w="21165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357bd25085b_1_122"/>
          <p:cNvSpPr/>
          <p:nvPr/>
        </p:nvSpPr>
        <p:spPr>
          <a:xfrm>
            <a:off x="285750" y="204788"/>
            <a:ext cx="483000" cy="483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3" name="Google Shape;323;g357bd25085b_1_122"/>
          <p:cNvGraphicFramePr/>
          <p:nvPr/>
        </p:nvGraphicFramePr>
        <p:xfrm>
          <a:off x="908275" y="81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{5CA49824-9F2E-4C87-BF44-751563F741F5}</a:tableStyleId>
              </a:tblPr>
              <a:tblGrid>
                <a:gridCol w="1877375"/>
                <a:gridCol w="3606375"/>
              </a:tblGrid>
              <a:tr h="617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100"/>
                        <a:t>Erro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100"/>
                        <a:t>Exemplo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7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/>
                        <a:t>Criar uma interface para tudo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/>
                        <a:t>IUserService, IUserRepository, ILogger… para apenas uma implementação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7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/>
                        <a:t>Quebrar demais a responsabilidade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/>
                        <a:t>Criar 10 arquivos para uma lógica simples que caberia em 2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7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/>
                        <a:t>Injeção de dependência desnecessária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/>
                        <a:t>Usar @Injectable() e DI para utilitários puros, como DateHelper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7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/>
                        <a:t>Aplicar OCP onde não há variabilidade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/>
                        <a:t>Criar strategy para algo que nunca muda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8"/>
          <p:cNvSpPr/>
          <p:nvPr/>
        </p:nvSpPr>
        <p:spPr>
          <a:xfrm>
            <a:off x="-842581" y="437150"/>
            <a:ext cx="4014788" cy="4014788"/>
          </a:xfrm>
          <a:prstGeom prst="ellipse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285417" y="2160080"/>
            <a:ext cx="3467148" cy="823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5"/>
              <a:buFont typeface="Open Sans"/>
              <a:buNone/>
            </a:pPr>
            <a:r>
              <a:rPr b="1" i="0" lang="en-US" sz="3075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Conclusão e Aplicações</a:t>
            </a:r>
            <a:endParaRPr b="0" i="0" sz="30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8"/>
          <p:cNvSpPr/>
          <p:nvPr/>
        </p:nvSpPr>
        <p:spPr>
          <a:xfrm>
            <a:off x="6677739" y="195072"/>
            <a:ext cx="911543" cy="911543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8"/>
          <p:cNvSpPr/>
          <p:nvPr/>
        </p:nvSpPr>
        <p:spPr>
          <a:xfrm>
            <a:off x="7963376" y="4002548"/>
            <a:ext cx="677228" cy="677228"/>
          </a:xfrm>
          <a:prstGeom prst="ellipse">
            <a:avLst/>
          </a:prstGeom>
          <a:solidFill>
            <a:srgbClr val="FF9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8"/>
          <p:cNvSpPr/>
          <p:nvPr/>
        </p:nvSpPr>
        <p:spPr>
          <a:xfrm>
            <a:off x="-1162717" y="-991076"/>
            <a:ext cx="2514600" cy="2514600"/>
          </a:xfrm>
          <a:prstGeom prst="ellipse">
            <a:avLst/>
          </a:prstGeom>
          <a:solidFill>
            <a:srgbClr val="000000">
              <a:alpha val="0"/>
            </a:srgbClr>
          </a:solidFill>
          <a:ln cap="flat" cmpd="sng" w="42332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8"/>
          <p:cNvSpPr/>
          <p:nvPr/>
        </p:nvSpPr>
        <p:spPr>
          <a:xfrm>
            <a:off x="4109580" y="2033074"/>
            <a:ext cx="3894600" cy="15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3"/>
              <a:buFont typeface="Open Sans"/>
              <a:buNone/>
            </a:pPr>
            <a:r>
              <a:rPr b="0" i="0" lang="en-US" sz="1213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Adotar os princípios SOLID melhora a manutenibilidade, legibilidade e extensibilidade do código. Comece aplicando um princípio por vez, revisando seu código atual, e promovendo boas práticas entre a equipe.</a:t>
            </a:r>
            <a:endParaRPr b="0" i="0" sz="12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8"/>
          <p:cNvSpPr/>
          <p:nvPr/>
        </p:nvSpPr>
        <p:spPr>
          <a:xfrm>
            <a:off x="5408343" y="1518428"/>
            <a:ext cx="2381250" cy="258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7"/>
              <a:buFont typeface="Open Sans"/>
              <a:buNone/>
            </a:pPr>
            <a:r>
              <a:rPr b="1" i="0" lang="en-US" sz="1727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Como aplicar SOLID no seu projeto?</a:t>
            </a:r>
            <a:endParaRPr b="1" i="0" sz="172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9"/>
          <p:cNvSpPr/>
          <p:nvPr/>
        </p:nvSpPr>
        <p:spPr>
          <a:xfrm>
            <a:off x="3143250" y="262366"/>
            <a:ext cx="2857500" cy="516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7"/>
              <a:buFont typeface="Open Sans"/>
              <a:buNone/>
            </a:pPr>
            <a:r>
              <a:rPr b="1" lang="en-US" sz="1377">
                <a:latin typeface="Open Sans"/>
                <a:ea typeface="Open Sans"/>
                <a:cs typeface="Open Sans"/>
                <a:sym typeface="Open Sans"/>
              </a:rPr>
              <a:t>SOLID</a:t>
            </a:r>
            <a:r>
              <a:rPr b="1" i="0" lang="en-US" sz="1377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na Prática (TypeScript)</a:t>
            </a:r>
            <a:endParaRPr b="0" i="0" sz="137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42" name="Google Shape;34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04875"/>
            <a:ext cx="3047643" cy="30476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43" name="Google Shape;34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0" y="904875"/>
            <a:ext cx="3047643" cy="30476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44" name="Google Shape;34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0" y="904875"/>
            <a:ext cx="3047643" cy="3047643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9"/>
          <p:cNvSpPr/>
          <p:nvPr/>
        </p:nvSpPr>
        <p:spPr>
          <a:xfrm>
            <a:off x="74628" y="4159472"/>
            <a:ext cx="9069372" cy="797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5c3006d3e_0_49"/>
          <p:cNvSpPr/>
          <p:nvPr/>
        </p:nvSpPr>
        <p:spPr>
          <a:xfrm>
            <a:off x="3852767" y="169640"/>
            <a:ext cx="3157500" cy="3157500"/>
          </a:xfrm>
          <a:prstGeom prst="ellipse">
            <a:avLst/>
          </a:prstGeom>
          <a:solidFill>
            <a:srgbClr val="000000">
              <a:alpha val="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355c3006d3e_0_49"/>
          <p:cNvSpPr/>
          <p:nvPr/>
        </p:nvSpPr>
        <p:spPr>
          <a:xfrm>
            <a:off x="3906869" y="-1913049"/>
            <a:ext cx="2428800" cy="2428800"/>
          </a:xfrm>
          <a:prstGeom prst="ellipse">
            <a:avLst/>
          </a:prstGeom>
          <a:solidFill>
            <a:srgbClr val="000000">
              <a:alpha val="0"/>
            </a:srgbClr>
          </a:solidFill>
          <a:ln cap="flat" cmpd="sng" w="42332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355c3006d3e_0_49"/>
          <p:cNvSpPr/>
          <p:nvPr/>
        </p:nvSpPr>
        <p:spPr>
          <a:xfrm>
            <a:off x="4169100" y="1578700"/>
            <a:ext cx="27855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4"/>
              <a:buFont typeface="Open Sans"/>
              <a:buNone/>
            </a:pPr>
            <a:r>
              <a:rPr b="1" lang="en-US" sz="1854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OOP - Programação Orientada a Objetos</a:t>
            </a:r>
            <a:endParaRPr b="1" sz="185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187"/>
              <a:buFont typeface="Open Sans"/>
              <a:buNone/>
            </a:pPr>
            <a:r>
              <a:t/>
            </a:r>
            <a:endParaRPr b="1" sz="2187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7" name="Google Shape;107;g355c3006d3e_0_49"/>
          <p:cNvGrpSpPr/>
          <p:nvPr/>
        </p:nvGrpSpPr>
        <p:grpSpPr>
          <a:xfrm>
            <a:off x="286812" y="2942100"/>
            <a:ext cx="3565959" cy="474300"/>
            <a:chOff x="286812" y="2247650"/>
            <a:chExt cx="3565959" cy="474300"/>
          </a:xfrm>
        </p:grpSpPr>
        <p:sp>
          <p:nvSpPr>
            <p:cNvPr id="108" name="Google Shape;108;g355c3006d3e_0_49"/>
            <p:cNvSpPr/>
            <p:nvPr/>
          </p:nvSpPr>
          <p:spPr>
            <a:xfrm>
              <a:off x="286812" y="2247650"/>
              <a:ext cx="474300" cy="474300"/>
            </a:xfrm>
            <a:prstGeom prst="ellips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g355c3006d3e_0_49"/>
            <p:cNvSpPr/>
            <p:nvPr/>
          </p:nvSpPr>
          <p:spPr>
            <a:xfrm>
              <a:off x="818784" y="2357188"/>
              <a:ext cx="4758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493"/>
                <a:buFont typeface="Prompt"/>
                <a:buNone/>
              </a:pPr>
              <a:r>
                <a:rPr b="1" lang="en-US" sz="1493">
                  <a:solidFill>
                    <a:srgbClr val="333333"/>
                  </a:solidFill>
                  <a:latin typeface="Prompt"/>
                  <a:ea typeface="Prompt"/>
                  <a:cs typeface="Prompt"/>
                  <a:sym typeface="Prompt"/>
                </a:rPr>
                <a:t>02</a:t>
              </a:r>
              <a:endParaRPr b="0" i="0" sz="14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g355c3006d3e_0_49"/>
            <p:cNvSpPr/>
            <p:nvPr/>
          </p:nvSpPr>
          <p:spPr>
            <a:xfrm>
              <a:off x="1327371" y="2357188"/>
              <a:ext cx="25254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454"/>
                <a:buFont typeface="Open Sans"/>
                <a:buNone/>
              </a:pPr>
              <a:r>
                <a:rPr lang="en-US" sz="1454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Abstração e encapsulamento</a:t>
              </a:r>
              <a:endParaRPr b="0" i="0" sz="14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" name="Google Shape;111;g355c3006d3e_0_49"/>
          <p:cNvGrpSpPr/>
          <p:nvPr/>
        </p:nvGrpSpPr>
        <p:grpSpPr>
          <a:xfrm>
            <a:off x="286812" y="3631500"/>
            <a:ext cx="3565959" cy="474300"/>
            <a:chOff x="286812" y="3009650"/>
            <a:chExt cx="3565959" cy="474300"/>
          </a:xfrm>
        </p:grpSpPr>
        <p:sp>
          <p:nvSpPr>
            <p:cNvPr id="112" name="Google Shape;112;g355c3006d3e_0_49"/>
            <p:cNvSpPr/>
            <p:nvPr/>
          </p:nvSpPr>
          <p:spPr>
            <a:xfrm>
              <a:off x="286812" y="3009650"/>
              <a:ext cx="474300" cy="474300"/>
            </a:xfrm>
            <a:prstGeom prst="ellips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355c3006d3e_0_49"/>
            <p:cNvSpPr/>
            <p:nvPr/>
          </p:nvSpPr>
          <p:spPr>
            <a:xfrm>
              <a:off x="818784" y="3119188"/>
              <a:ext cx="4758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493"/>
                <a:buFont typeface="Prompt"/>
                <a:buNone/>
              </a:pPr>
              <a:r>
                <a:rPr b="1" lang="en-US" sz="1493">
                  <a:solidFill>
                    <a:srgbClr val="333333"/>
                  </a:solidFill>
                  <a:latin typeface="Prompt"/>
                  <a:ea typeface="Prompt"/>
                  <a:cs typeface="Prompt"/>
                  <a:sym typeface="Prompt"/>
                </a:rPr>
                <a:t>03</a:t>
              </a:r>
              <a:endParaRPr b="0" i="0" sz="14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g355c3006d3e_0_49"/>
            <p:cNvSpPr/>
            <p:nvPr/>
          </p:nvSpPr>
          <p:spPr>
            <a:xfrm>
              <a:off x="1327371" y="3119188"/>
              <a:ext cx="25254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454"/>
                <a:buFont typeface="Open Sans"/>
                <a:buNone/>
              </a:pPr>
              <a:r>
                <a:rPr lang="en-US" sz="1454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Herança e Polimorfismo</a:t>
              </a:r>
              <a:endParaRPr b="0" i="0" sz="14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" name="Google Shape;115;g355c3006d3e_0_49"/>
          <p:cNvGrpSpPr/>
          <p:nvPr/>
        </p:nvGrpSpPr>
        <p:grpSpPr>
          <a:xfrm>
            <a:off x="286812" y="2252700"/>
            <a:ext cx="3565959" cy="474300"/>
            <a:chOff x="286812" y="1552950"/>
            <a:chExt cx="3565959" cy="474300"/>
          </a:xfrm>
        </p:grpSpPr>
        <p:sp>
          <p:nvSpPr>
            <p:cNvPr id="116" name="Google Shape;116;g355c3006d3e_0_49"/>
            <p:cNvSpPr/>
            <p:nvPr/>
          </p:nvSpPr>
          <p:spPr>
            <a:xfrm>
              <a:off x="286812" y="1552950"/>
              <a:ext cx="474300" cy="474300"/>
            </a:xfrm>
            <a:prstGeom prst="ellips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355c3006d3e_0_49"/>
            <p:cNvSpPr/>
            <p:nvPr/>
          </p:nvSpPr>
          <p:spPr>
            <a:xfrm>
              <a:off x="818784" y="1662488"/>
              <a:ext cx="4758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493"/>
                <a:buFont typeface="Prompt"/>
                <a:buNone/>
              </a:pPr>
              <a:r>
                <a:rPr b="1" lang="en-US" sz="1493">
                  <a:solidFill>
                    <a:srgbClr val="333333"/>
                  </a:solidFill>
                  <a:latin typeface="Prompt"/>
                  <a:ea typeface="Prompt"/>
                  <a:cs typeface="Prompt"/>
                  <a:sym typeface="Prompt"/>
                </a:rPr>
                <a:t>01</a:t>
              </a:r>
              <a:endParaRPr b="0" i="0" sz="14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g355c3006d3e_0_49"/>
            <p:cNvSpPr/>
            <p:nvPr/>
          </p:nvSpPr>
          <p:spPr>
            <a:xfrm>
              <a:off x="1327371" y="1662488"/>
              <a:ext cx="25254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454"/>
                <a:buFont typeface="Open Sans"/>
                <a:buNone/>
              </a:pPr>
              <a:r>
                <a:rPr lang="en-US" sz="1454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Definição</a:t>
              </a:r>
              <a:endParaRPr b="0" i="0" sz="14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" name="Google Shape;119;g355c3006d3e_0_49"/>
          <p:cNvGrpSpPr/>
          <p:nvPr/>
        </p:nvGrpSpPr>
        <p:grpSpPr>
          <a:xfrm>
            <a:off x="286812" y="4320900"/>
            <a:ext cx="3565959" cy="474300"/>
            <a:chOff x="340912" y="4466350"/>
            <a:chExt cx="3565959" cy="474300"/>
          </a:xfrm>
        </p:grpSpPr>
        <p:sp>
          <p:nvSpPr>
            <p:cNvPr id="120" name="Google Shape;120;g355c3006d3e_0_49"/>
            <p:cNvSpPr/>
            <p:nvPr/>
          </p:nvSpPr>
          <p:spPr>
            <a:xfrm>
              <a:off x="340912" y="4466350"/>
              <a:ext cx="474300" cy="474300"/>
            </a:xfrm>
            <a:prstGeom prst="ellips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355c3006d3e_0_49"/>
            <p:cNvSpPr/>
            <p:nvPr/>
          </p:nvSpPr>
          <p:spPr>
            <a:xfrm>
              <a:off x="872884" y="4575888"/>
              <a:ext cx="4758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493"/>
                <a:buFont typeface="Prompt"/>
                <a:buNone/>
              </a:pPr>
              <a:r>
                <a:rPr b="1" lang="en-US" sz="1493">
                  <a:solidFill>
                    <a:srgbClr val="333333"/>
                  </a:solidFill>
                  <a:latin typeface="Prompt"/>
                  <a:ea typeface="Prompt"/>
                  <a:cs typeface="Prompt"/>
                  <a:sym typeface="Prompt"/>
                </a:rPr>
                <a:t>04</a:t>
              </a:r>
              <a:endParaRPr b="0" i="0" sz="14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g355c3006d3e_0_49"/>
            <p:cNvSpPr/>
            <p:nvPr/>
          </p:nvSpPr>
          <p:spPr>
            <a:xfrm>
              <a:off x="1381471" y="4575888"/>
              <a:ext cx="25254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454"/>
                <a:buFont typeface="Open Sans"/>
                <a:buNone/>
              </a:pPr>
              <a:r>
                <a:rPr lang="en-US" sz="1454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Classes e Interfaces</a:t>
              </a:r>
              <a:endParaRPr b="0" i="0" sz="14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5c3006d3e_0_73"/>
          <p:cNvSpPr/>
          <p:nvPr/>
        </p:nvSpPr>
        <p:spPr>
          <a:xfrm>
            <a:off x="7143750" y="0"/>
            <a:ext cx="2000100" cy="51435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355c3006d3e_0_73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10"/>
              <a:buFont typeface="Open Sans"/>
              <a:buNone/>
            </a:pPr>
            <a:r>
              <a:rPr b="1" lang="en-US" sz="171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OOP - Definição</a:t>
            </a:r>
            <a:endParaRPr b="0" i="0" sz="17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355c3006d3e_0_73"/>
          <p:cNvSpPr/>
          <p:nvPr/>
        </p:nvSpPr>
        <p:spPr>
          <a:xfrm>
            <a:off x="714375" y="1190625"/>
            <a:ext cx="52389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que é?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355c3006d3e_0_73"/>
          <p:cNvSpPr/>
          <p:nvPr/>
        </p:nvSpPr>
        <p:spPr>
          <a:xfrm>
            <a:off x="714375" y="1571625"/>
            <a:ext cx="52389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82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82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82">
                <a:latin typeface="Open Sans"/>
                <a:ea typeface="Open Sans"/>
                <a:cs typeface="Open Sans"/>
                <a:sym typeface="Open Sans"/>
              </a:rPr>
              <a:t>A Programação Orientada a Objetos (OOP) é um paradigma que organiza o software como uma coleção de objetos que interagem entre si.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2"/>
              <a:buFont typeface="Open Sans"/>
              <a:buNone/>
            </a:pPr>
            <a:r>
              <a:t/>
            </a:r>
            <a:endParaRPr sz="1282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g355c3006d3e_0_73"/>
          <p:cNvSpPr/>
          <p:nvPr/>
        </p:nvSpPr>
        <p:spPr>
          <a:xfrm>
            <a:off x="714375" y="2881450"/>
            <a:ext cx="5238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b="1" lang="en-US" sz="1500">
                <a:latin typeface="Open Sans"/>
                <a:ea typeface="Open Sans"/>
                <a:cs typeface="Open Sans"/>
                <a:sym typeface="Open Sans"/>
              </a:rPr>
              <a:t>Objetivo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355c3006d3e_0_73"/>
          <p:cNvSpPr/>
          <p:nvPr/>
        </p:nvSpPr>
        <p:spPr>
          <a:xfrm>
            <a:off x="713800" y="3295900"/>
            <a:ext cx="52389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82">
                <a:latin typeface="Open Sans"/>
                <a:ea typeface="Open Sans"/>
                <a:cs typeface="Open Sans"/>
                <a:sym typeface="Open Sans"/>
              </a:rPr>
              <a:t>Seu principal objetivo é aumentar a modularidade, reutilização e escalabilidade dos sistemas.</a:t>
            </a:r>
            <a:endParaRPr sz="1282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g355c3006d3e_0_73"/>
          <p:cNvSpPr/>
          <p:nvPr/>
        </p:nvSpPr>
        <p:spPr>
          <a:xfrm>
            <a:off x="-1309687" y="3810000"/>
            <a:ext cx="1737300" cy="1737300"/>
          </a:xfrm>
          <a:prstGeom prst="ellipse">
            <a:avLst/>
          </a:prstGeom>
          <a:solidFill>
            <a:srgbClr val="000000">
              <a:alpha val="0"/>
            </a:srgbClr>
          </a:solidFill>
          <a:ln cap="flat" cmpd="sng" w="21165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355c3006d3e_0_73"/>
          <p:cNvSpPr/>
          <p:nvPr/>
        </p:nvSpPr>
        <p:spPr>
          <a:xfrm>
            <a:off x="285750" y="204788"/>
            <a:ext cx="483000" cy="483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5c3006d3e_0_90"/>
          <p:cNvSpPr/>
          <p:nvPr/>
        </p:nvSpPr>
        <p:spPr>
          <a:xfrm>
            <a:off x="7143750" y="0"/>
            <a:ext cx="2000100" cy="51435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355c3006d3e_0_90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10"/>
              <a:buFont typeface="Open Sans"/>
              <a:buNone/>
            </a:pPr>
            <a:r>
              <a:rPr b="1" lang="en-US" sz="171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OOP - Abstra</a:t>
            </a:r>
            <a:r>
              <a:rPr b="1" lang="en-US" sz="171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ção e </a:t>
            </a:r>
            <a:r>
              <a:rPr b="1" lang="en-US" sz="171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encapsulamento</a:t>
            </a:r>
            <a:endParaRPr b="0" i="0" sz="17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355c3006d3e_0_90"/>
          <p:cNvSpPr/>
          <p:nvPr/>
        </p:nvSpPr>
        <p:spPr>
          <a:xfrm>
            <a:off x="714375" y="1190625"/>
            <a:ext cx="52389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b="1" lang="en-US" sz="1500">
                <a:latin typeface="Open Sans"/>
                <a:ea typeface="Open Sans"/>
                <a:cs typeface="Open Sans"/>
                <a:sym typeface="Open Sans"/>
              </a:rPr>
              <a:t>Abstração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355c3006d3e_0_90"/>
          <p:cNvSpPr/>
          <p:nvPr/>
        </p:nvSpPr>
        <p:spPr>
          <a:xfrm>
            <a:off x="714375" y="1571625"/>
            <a:ext cx="52389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82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82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82">
                <a:latin typeface="Open Sans"/>
                <a:ea typeface="Open Sans"/>
                <a:cs typeface="Open Sans"/>
                <a:sym typeface="Open Sans"/>
              </a:rPr>
              <a:t>É o processo de ocultar detalhes internos complexos e mostrar apenas o que é relevante para o usuário.</a:t>
            </a:r>
            <a:br>
              <a:rPr lang="en-US" sz="1282">
                <a:latin typeface="Open Sans"/>
                <a:ea typeface="Open Sans"/>
                <a:cs typeface="Open Sans"/>
                <a:sym typeface="Open Sans"/>
              </a:rPr>
            </a:br>
            <a:endParaRPr sz="1282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82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2"/>
              <a:buFont typeface="Open Sans"/>
              <a:buNone/>
            </a:pPr>
            <a:r>
              <a:t/>
            </a:r>
            <a:endParaRPr sz="1282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g355c3006d3e_0_90"/>
          <p:cNvSpPr/>
          <p:nvPr/>
        </p:nvSpPr>
        <p:spPr>
          <a:xfrm>
            <a:off x="714375" y="2881450"/>
            <a:ext cx="5238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b="1" lang="en-US" sz="1500">
                <a:latin typeface="Open Sans"/>
                <a:ea typeface="Open Sans"/>
                <a:cs typeface="Open Sans"/>
                <a:sym typeface="Open Sans"/>
              </a:rPr>
              <a:t>Encapsulamento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355c3006d3e_0_90"/>
          <p:cNvSpPr/>
          <p:nvPr/>
        </p:nvSpPr>
        <p:spPr>
          <a:xfrm>
            <a:off x="713800" y="3452950"/>
            <a:ext cx="5238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282">
                <a:latin typeface="Open Sans"/>
                <a:ea typeface="Open Sans"/>
                <a:cs typeface="Open Sans"/>
                <a:sym typeface="Open Sans"/>
              </a:rPr>
              <a:t>Consiste em proteger os dados de um objeto, restringindo o acesso direto e expondo-os apenas por meio de métodos públicos (getters/setters)</a:t>
            </a:r>
            <a:endParaRPr sz="1282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g355c3006d3e_0_90"/>
          <p:cNvSpPr/>
          <p:nvPr/>
        </p:nvSpPr>
        <p:spPr>
          <a:xfrm>
            <a:off x="-1309687" y="3810000"/>
            <a:ext cx="1737300" cy="1737300"/>
          </a:xfrm>
          <a:prstGeom prst="ellipse">
            <a:avLst/>
          </a:prstGeom>
          <a:solidFill>
            <a:srgbClr val="000000">
              <a:alpha val="0"/>
            </a:srgbClr>
          </a:solidFill>
          <a:ln cap="flat" cmpd="sng" w="21165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355c3006d3e_0_90"/>
          <p:cNvSpPr/>
          <p:nvPr/>
        </p:nvSpPr>
        <p:spPr>
          <a:xfrm>
            <a:off x="285750" y="204788"/>
            <a:ext cx="483000" cy="483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5c3006d3e_0_105"/>
          <p:cNvSpPr/>
          <p:nvPr/>
        </p:nvSpPr>
        <p:spPr>
          <a:xfrm>
            <a:off x="7143750" y="0"/>
            <a:ext cx="2000100" cy="51435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355c3006d3e_0_105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10"/>
              <a:buFont typeface="Open Sans"/>
              <a:buNone/>
            </a:pPr>
            <a:r>
              <a:rPr b="1" lang="en-US" sz="171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OOP - Heran</a:t>
            </a:r>
            <a:r>
              <a:rPr b="1" lang="en-US" sz="171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ça e Polimorfismo</a:t>
            </a:r>
            <a:endParaRPr b="0" i="0" sz="17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355c3006d3e_0_105"/>
          <p:cNvSpPr/>
          <p:nvPr/>
        </p:nvSpPr>
        <p:spPr>
          <a:xfrm>
            <a:off x="714375" y="1190625"/>
            <a:ext cx="52389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b="1" lang="en-US" sz="1500">
                <a:latin typeface="Open Sans"/>
                <a:ea typeface="Open Sans"/>
                <a:cs typeface="Open Sans"/>
                <a:sym typeface="Open Sans"/>
              </a:rPr>
              <a:t>Herança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355c3006d3e_0_105"/>
          <p:cNvSpPr/>
          <p:nvPr/>
        </p:nvSpPr>
        <p:spPr>
          <a:xfrm>
            <a:off x="768750" y="1673629"/>
            <a:ext cx="52389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282">
                <a:latin typeface="Open Sans"/>
                <a:ea typeface="Open Sans"/>
                <a:cs typeface="Open Sans"/>
                <a:sym typeface="Open Sans"/>
              </a:rPr>
              <a:t>Herança é o mecanismo que permite a uma classe (chamada de subclasse ou classe filha) herdar atributos e comportamentos (métodos) de outra classe (chamada de superclasse ou classe pai) </a:t>
            </a:r>
            <a:r>
              <a:rPr b="1" lang="en-US" sz="1282">
                <a:latin typeface="Open Sans"/>
                <a:ea typeface="Open Sans"/>
                <a:cs typeface="Open Sans"/>
                <a:sym typeface="Open Sans"/>
              </a:rPr>
              <a:t>estendendo</a:t>
            </a:r>
            <a:r>
              <a:rPr lang="en-US" sz="1282">
                <a:latin typeface="Open Sans"/>
                <a:ea typeface="Open Sans"/>
                <a:cs typeface="Open Sans"/>
                <a:sym typeface="Open Sans"/>
              </a:rPr>
              <a:t> assim seu comportamento.</a:t>
            </a:r>
            <a:endParaRPr sz="1282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g355c3006d3e_0_105"/>
          <p:cNvSpPr/>
          <p:nvPr/>
        </p:nvSpPr>
        <p:spPr>
          <a:xfrm>
            <a:off x="714375" y="2881450"/>
            <a:ext cx="5238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b="1" lang="en-US" sz="1500">
                <a:latin typeface="Open Sans"/>
                <a:ea typeface="Open Sans"/>
                <a:cs typeface="Open Sans"/>
                <a:sym typeface="Open Sans"/>
              </a:rPr>
              <a:t>Polimorfismo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355c3006d3e_0_105"/>
          <p:cNvSpPr/>
          <p:nvPr/>
        </p:nvSpPr>
        <p:spPr>
          <a:xfrm>
            <a:off x="713800" y="3452950"/>
            <a:ext cx="5238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82">
                <a:latin typeface="Open Sans"/>
                <a:ea typeface="Open Sans"/>
                <a:cs typeface="Open Sans"/>
                <a:sym typeface="Open Sans"/>
              </a:rPr>
              <a:t>É um princípio da programação orientada a objetos que permite que diferentes classes </a:t>
            </a:r>
            <a:r>
              <a:rPr b="1" lang="en-US" sz="1282">
                <a:latin typeface="Open Sans"/>
                <a:ea typeface="Open Sans"/>
                <a:cs typeface="Open Sans"/>
                <a:sym typeface="Open Sans"/>
              </a:rPr>
              <a:t>implementem</a:t>
            </a:r>
            <a:r>
              <a:rPr lang="en-US" sz="1282">
                <a:latin typeface="Open Sans"/>
                <a:ea typeface="Open Sans"/>
                <a:cs typeface="Open Sans"/>
                <a:sym typeface="Open Sans"/>
              </a:rPr>
              <a:t> os mesmos métodos de formas diferentes, através de uma interface comum.</a:t>
            </a:r>
            <a:endParaRPr sz="1282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g355c3006d3e_0_105"/>
          <p:cNvSpPr/>
          <p:nvPr/>
        </p:nvSpPr>
        <p:spPr>
          <a:xfrm>
            <a:off x="-1309687" y="3810000"/>
            <a:ext cx="1737300" cy="1737300"/>
          </a:xfrm>
          <a:prstGeom prst="ellipse">
            <a:avLst/>
          </a:prstGeom>
          <a:solidFill>
            <a:srgbClr val="000000">
              <a:alpha val="0"/>
            </a:srgbClr>
          </a:solidFill>
          <a:ln cap="flat" cmpd="sng" w="21165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355c3006d3e_0_105"/>
          <p:cNvSpPr/>
          <p:nvPr/>
        </p:nvSpPr>
        <p:spPr>
          <a:xfrm>
            <a:off x="285750" y="204788"/>
            <a:ext cx="483000" cy="483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g355c3006d3e_0_105" title="Screenshot 2025-05-12 at 20.09.2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6500" y="281000"/>
            <a:ext cx="3202525" cy="445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5c3006d3e_0_593"/>
          <p:cNvSpPr/>
          <p:nvPr/>
        </p:nvSpPr>
        <p:spPr>
          <a:xfrm>
            <a:off x="7143750" y="0"/>
            <a:ext cx="2000100" cy="51435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355c3006d3e_0_593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10"/>
              <a:buFont typeface="Open Sans"/>
              <a:buNone/>
            </a:pPr>
            <a:r>
              <a:rPr b="1" lang="en-US" sz="171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OOP - Classes e Interfaces</a:t>
            </a:r>
            <a:endParaRPr b="0" i="0" sz="17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355c3006d3e_0_593"/>
          <p:cNvSpPr/>
          <p:nvPr/>
        </p:nvSpPr>
        <p:spPr>
          <a:xfrm>
            <a:off x="714375" y="1190625"/>
            <a:ext cx="52389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b="1" lang="en-US" sz="1500">
                <a:latin typeface="Open Sans"/>
                <a:ea typeface="Open Sans"/>
                <a:cs typeface="Open Sans"/>
                <a:sym typeface="Open Sans"/>
              </a:rPr>
              <a:t>Classes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355c3006d3e_0_593"/>
          <p:cNvSpPr/>
          <p:nvPr/>
        </p:nvSpPr>
        <p:spPr>
          <a:xfrm>
            <a:off x="768750" y="1673625"/>
            <a:ext cx="4340100" cy="11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82">
                <a:latin typeface="Open Sans"/>
                <a:ea typeface="Open Sans"/>
                <a:cs typeface="Open Sans"/>
                <a:sym typeface="Open Sans"/>
              </a:rPr>
              <a:t>É uma estrutura que define o molde (ou blueprint) para criar objetos, especificando atributos (dados) e métodos (comportamentos) que esses objetos terão.</a:t>
            </a:r>
            <a:endParaRPr sz="1050">
              <a:solidFill>
                <a:srgbClr val="0E0E0E"/>
              </a:solidFill>
            </a:endParaRPr>
          </a:p>
        </p:txBody>
      </p:sp>
      <p:sp>
        <p:nvSpPr>
          <p:cNvPr id="172" name="Google Shape;172;g355c3006d3e_0_593"/>
          <p:cNvSpPr/>
          <p:nvPr/>
        </p:nvSpPr>
        <p:spPr>
          <a:xfrm>
            <a:off x="714375" y="2881450"/>
            <a:ext cx="5238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b="1" lang="en-US" sz="1500">
                <a:latin typeface="Open Sans"/>
                <a:ea typeface="Open Sans"/>
                <a:cs typeface="Open Sans"/>
                <a:sym typeface="Open Sans"/>
              </a:rPr>
              <a:t>Interfaces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355c3006d3e_0_593"/>
          <p:cNvSpPr/>
          <p:nvPr/>
        </p:nvSpPr>
        <p:spPr>
          <a:xfrm>
            <a:off x="-1309687" y="3810000"/>
            <a:ext cx="1737300" cy="1737300"/>
          </a:xfrm>
          <a:prstGeom prst="ellipse">
            <a:avLst/>
          </a:prstGeom>
          <a:solidFill>
            <a:srgbClr val="000000">
              <a:alpha val="0"/>
            </a:srgbClr>
          </a:solidFill>
          <a:ln cap="flat" cmpd="sng" w="21165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355c3006d3e_0_593"/>
          <p:cNvSpPr/>
          <p:nvPr/>
        </p:nvSpPr>
        <p:spPr>
          <a:xfrm>
            <a:off x="285750" y="204788"/>
            <a:ext cx="483000" cy="483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355c3006d3e_0_593"/>
          <p:cNvSpPr/>
          <p:nvPr/>
        </p:nvSpPr>
        <p:spPr>
          <a:xfrm>
            <a:off x="768750" y="3583450"/>
            <a:ext cx="46875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82">
                <a:latin typeface="Open Sans"/>
                <a:ea typeface="Open Sans"/>
                <a:cs typeface="Open Sans"/>
                <a:sym typeface="Open Sans"/>
              </a:rPr>
              <a:t>É um contrato que uma classe deve seguir, especificando apenas os nomes e tipos de atributos e métodos, sem implementar comportamento</a:t>
            </a:r>
            <a:endParaRPr sz="1050">
              <a:solidFill>
                <a:srgbClr val="0E0E0E"/>
              </a:solidFill>
            </a:endParaRPr>
          </a:p>
        </p:txBody>
      </p:sp>
      <p:pic>
        <p:nvPicPr>
          <p:cNvPr id="176" name="Google Shape;176;g355c3006d3e_0_593" title="Screenshot 2025-05-12 at 19.50.3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225" y="1102475"/>
            <a:ext cx="3577300" cy="144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355c3006d3e_0_593" title="Screenshot 2025-05-12 at 19.51.1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6600" y="3023350"/>
            <a:ext cx="3179925" cy="15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5c3006d3e_0_15"/>
          <p:cNvSpPr/>
          <p:nvPr/>
        </p:nvSpPr>
        <p:spPr>
          <a:xfrm>
            <a:off x="2056019" y="-1222724"/>
            <a:ext cx="5032200" cy="5032200"/>
          </a:xfrm>
          <a:prstGeom prst="ellipse">
            <a:avLst/>
          </a:prstGeom>
          <a:solidFill>
            <a:srgbClr val="000000">
              <a:alpha val="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355c3006d3e_0_15"/>
          <p:cNvSpPr/>
          <p:nvPr/>
        </p:nvSpPr>
        <p:spPr>
          <a:xfrm>
            <a:off x="758381" y="2122408"/>
            <a:ext cx="76200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97"/>
              <a:buFont typeface="Open Sans"/>
              <a:buNone/>
            </a:pPr>
            <a:r>
              <a:rPr b="1" i="0" lang="en-US" sz="3097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Princípios SOLID</a:t>
            </a:r>
            <a:endParaRPr b="0" i="0" sz="309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355c3006d3e_0_15"/>
          <p:cNvSpPr/>
          <p:nvPr/>
        </p:nvSpPr>
        <p:spPr>
          <a:xfrm>
            <a:off x="7190137" y="3357658"/>
            <a:ext cx="2394600" cy="2394600"/>
          </a:xfrm>
          <a:prstGeom prst="ellipse">
            <a:avLst/>
          </a:prstGeom>
          <a:solidFill>
            <a:srgbClr val="000000">
              <a:alpha val="0"/>
            </a:srgbClr>
          </a:solidFill>
          <a:ln cap="flat" cmpd="sng" w="42332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355c3006d3e_0_15"/>
          <p:cNvSpPr/>
          <p:nvPr/>
        </p:nvSpPr>
        <p:spPr>
          <a:xfrm>
            <a:off x="-957929" y="-1222724"/>
            <a:ext cx="1991700" cy="1991700"/>
          </a:xfrm>
          <a:prstGeom prst="ellipse">
            <a:avLst/>
          </a:prstGeom>
          <a:solidFill>
            <a:srgbClr val="000000">
              <a:alpha val="0"/>
            </a:srgbClr>
          </a:solidFill>
          <a:ln cap="flat" cmpd="sng" w="42332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355c3006d3e_0_15"/>
          <p:cNvSpPr/>
          <p:nvPr/>
        </p:nvSpPr>
        <p:spPr>
          <a:xfrm>
            <a:off x="303609" y="4340114"/>
            <a:ext cx="571500" cy="571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355c3006d3e_0_15"/>
          <p:cNvSpPr/>
          <p:nvPr/>
        </p:nvSpPr>
        <p:spPr>
          <a:xfrm>
            <a:off x="939165" y="4348163"/>
            <a:ext cx="571500" cy="571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355c3006d3e_0_15"/>
          <p:cNvSpPr/>
          <p:nvPr/>
        </p:nvSpPr>
        <p:spPr>
          <a:xfrm>
            <a:off x="620268" y="4338923"/>
            <a:ext cx="571500" cy="571500"/>
          </a:xfrm>
          <a:prstGeom prst="ellipse">
            <a:avLst/>
          </a:prstGeom>
          <a:solidFill>
            <a:srgbClr val="FF9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/>
          <p:nvPr/>
        </p:nvSpPr>
        <p:spPr>
          <a:xfrm>
            <a:off x="3906869" y="-1913049"/>
            <a:ext cx="2428875" cy="2428875"/>
          </a:xfrm>
          <a:prstGeom prst="ellipse">
            <a:avLst/>
          </a:prstGeom>
          <a:solidFill>
            <a:srgbClr val="000000">
              <a:alpha val="0"/>
            </a:srgbClr>
          </a:solidFill>
          <a:ln cap="flat" cmpd="sng" w="42332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"/>
          <p:cNvSpPr/>
          <p:nvPr/>
        </p:nvSpPr>
        <p:spPr>
          <a:xfrm>
            <a:off x="4304062" y="1697879"/>
            <a:ext cx="2302794" cy="2776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187"/>
              <a:buFont typeface="Open Sans"/>
              <a:buNone/>
            </a:pPr>
            <a:r>
              <a:rPr b="1" i="0" lang="en-US" sz="2187" u="none" cap="none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Visão Geral dos Princípios SOLID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"/>
          <p:cNvSpPr/>
          <p:nvPr/>
        </p:nvSpPr>
        <p:spPr>
          <a:xfrm>
            <a:off x="347662" y="857250"/>
            <a:ext cx="474345" cy="474345"/>
          </a:xfrm>
          <a:prstGeom prst="ellipse">
            <a:avLst/>
          </a:prstGeom>
          <a:solidFill>
            <a:srgbClr val="FF9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"/>
          <p:cNvSpPr/>
          <p:nvPr/>
        </p:nvSpPr>
        <p:spPr>
          <a:xfrm>
            <a:off x="879634" y="966788"/>
            <a:ext cx="475726" cy="2410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93"/>
              <a:buFont typeface="Prompt"/>
              <a:buNone/>
            </a:pPr>
            <a:r>
              <a:rPr b="1" i="0" lang="en-US" sz="1493" u="none" cap="none" strike="noStrike">
                <a:solidFill>
                  <a:srgbClr val="333333"/>
                </a:solidFill>
                <a:latin typeface="Prompt"/>
                <a:ea typeface="Prompt"/>
                <a:cs typeface="Prompt"/>
                <a:sym typeface="Prompt"/>
              </a:rPr>
              <a:t>01</a:t>
            </a:r>
            <a:endParaRPr b="0" i="0" sz="149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"/>
          <p:cNvSpPr/>
          <p:nvPr/>
        </p:nvSpPr>
        <p:spPr>
          <a:xfrm>
            <a:off x="1388221" y="966788"/>
            <a:ext cx="2525268" cy="249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4"/>
              <a:buFont typeface="Open Sans"/>
              <a:buNone/>
            </a:pPr>
            <a:r>
              <a:rPr b="0" i="0" lang="en-US" sz="1454" u="none" cap="none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SRP: Responsabilidade única</a:t>
            </a:r>
            <a:endParaRPr b="0" i="0" sz="145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"/>
          <p:cNvSpPr/>
          <p:nvPr/>
        </p:nvSpPr>
        <p:spPr>
          <a:xfrm>
            <a:off x="347662" y="1619250"/>
            <a:ext cx="474345" cy="474345"/>
          </a:xfrm>
          <a:prstGeom prst="ellipse">
            <a:avLst/>
          </a:prstGeom>
          <a:solidFill>
            <a:srgbClr val="FF9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"/>
          <p:cNvSpPr/>
          <p:nvPr/>
        </p:nvSpPr>
        <p:spPr>
          <a:xfrm>
            <a:off x="879634" y="1728788"/>
            <a:ext cx="475726" cy="2410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93"/>
              <a:buFont typeface="Prompt"/>
              <a:buNone/>
            </a:pPr>
            <a:r>
              <a:rPr b="1" i="0" lang="en-US" sz="1493" u="none" cap="none" strike="noStrike">
                <a:solidFill>
                  <a:srgbClr val="333333"/>
                </a:solidFill>
                <a:latin typeface="Prompt"/>
                <a:ea typeface="Prompt"/>
                <a:cs typeface="Prompt"/>
                <a:sym typeface="Prompt"/>
              </a:rPr>
              <a:t>02</a:t>
            </a:r>
            <a:endParaRPr b="0" i="0" sz="149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"/>
          <p:cNvSpPr/>
          <p:nvPr/>
        </p:nvSpPr>
        <p:spPr>
          <a:xfrm>
            <a:off x="1388221" y="1728788"/>
            <a:ext cx="2525268" cy="249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4"/>
              <a:buFont typeface="Open Sans"/>
              <a:buNone/>
            </a:pPr>
            <a:r>
              <a:rPr b="0" i="0" lang="en-US" sz="1454" u="none" cap="none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OCP: Aberto para extensão, fechado para modificação</a:t>
            </a:r>
            <a:endParaRPr b="0" i="0" sz="145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"/>
          <p:cNvSpPr/>
          <p:nvPr/>
        </p:nvSpPr>
        <p:spPr>
          <a:xfrm>
            <a:off x="347662" y="2381250"/>
            <a:ext cx="474345" cy="474345"/>
          </a:xfrm>
          <a:prstGeom prst="ellipse">
            <a:avLst/>
          </a:prstGeom>
          <a:solidFill>
            <a:srgbClr val="FF9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"/>
          <p:cNvSpPr/>
          <p:nvPr/>
        </p:nvSpPr>
        <p:spPr>
          <a:xfrm>
            <a:off x="879634" y="2490788"/>
            <a:ext cx="475726" cy="2410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93"/>
              <a:buFont typeface="Prompt"/>
              <a:buNone/>
            </a:pPr>
            <a:r>
              <a:rPr b="1" i="0" lang="en-US" sz="1493" u="none" cap="none" strike="noStrike">
                <a:solidFill>
                  <a:srgbClr val="333333"/>
                </a:solidFill>
                <a:latin typeface="Prompt"/>
                <a:ea typeface="Prompt"/>
                <a:cs typeface="Prompt"/>
                <a:sym typeface="Prompt"/>
              </a:rPr>
              <a:t>03</a:t>
            </a:r>
            <a:endParaRPr b="0" i="0" sz="149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"/>
          <p:cNvSpPr/>
          <p:nvPr/>
        </p:nvSpPr>
        <p:spPr>
          <a:xfrm>
            <a:off x="1388221" y="2490788"/>
            <a:ext cx="2525268" cy="249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4"/>
              <a:buFont typeface="Open Sans"/>
              <a:buNone/>
            </a:pPr>
            <a:r>
              <a:rPr b="0" i="0" lang="en-US" sz="1454" u="none" cap="none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LSP: Substituição de Liskov</a:t>
            </a:r>
            <a:endParaRPr b="0" i="0" sz="145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"/>
          <p:cNvSpPr/>
          <p:nvPr/>
        </p:nvSpPr>
        <p:spPr>
          <a:xfrm>
            <a:off x="347662" y="3143250"/>
            <a:ext cx="474345" cy="474345"/>
          </a:xfrm>
          <a:prstGeom prst="ellipse">
            <a:avLst/>
          </a:prstGeom>
          <a:solidFill>
            <a:srgbClr val="FF9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"/>
          <p:cNvSpPr/>
          <p:nvPr/>
        </p:nvSpPr>
        <p:spPr>
          <a:xfrm>
            <a:off x="879634" y="3252788"/>
            <a:ext cx="475726" cy="2410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93"/>
              <a:buFont typeface="Prompt"/>
              <a:buNone/>
            </a:pPr>
            <a:r>
              <a:rPr b="1" i="0" lang="en-US" sz="1493" u="none" cap="none" strike="noStrike">
                <a:solidFill>
                  <a:srgbClr val="333333"/>
                </a:solidFill>
                <a:latin typeface="Prompt"/>
                <a:ea typeface="Prompt"/>
                <a:cs typeface="Prompt"/>
                <a:sym typeface="Prompt"/>
              </a:rPr>
              <a:t>04</a:t>
            </a:r>
            <a:endParaRPr b="0" i="0" sz="149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"/>
          <p:cNvSpPr/>
          <p:nvPr/>
        </p:nvSpPr>
        <p:spPr>
          <a:xfrm>
            <a:off x="1388221" y="3252788"/>
            <a:ext cx="2525268" cy="249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4"/>
              <a:buFont typeface="Open Sans"/>
              <a:buNone/>
            </a:pPr>
            <a:r>
              <a:rPr b="0" i="0" lang="en-US" sz="1454" u="none" cap="none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ISP: Segregação de interfaces</a:t>
            </a:r>
            <a:endParaRPr b="0" i="0" sz="145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47662" y="3905250"/>
            <a:ext cx="474345" cy="474345"/>
          </a:xfrm>
          <a:prstGeom prst="ellipse">
            <a:avLst/>
          </a:prstGeom>
          <a:solidFill>
            <a:srgbClr val="FF9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"/>
          <p:cNvSpPr/>
          <p:nvPr/>
        </p:nvSpPr>
        <p:spPr>
          <a:xfrm>
            <a:off x="879634" y="4014788"/>
            <a:ext cx="475726" cy="2410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93"/>
              <a:buFont typeface="Prompt"/>
              <a:buNone/>
            </a:pPr>
            <a:r>
              <a:rPr b="1" i="0" lang="en-US" sz="1493" u="none" cap="none" strike="noStrike">
                <a:solidFill>
                  <a:srgbClr val="333333"/>
                </a:solidFill>
                <a:latin typeface="Prompt"/>
                <a:ea typeface="Prompt"/>
                <a:cs typeface="Prompt"/>
                <a:sym typeface="Prompt"/>
              </a:rPr>
              <a:t>05</a:t>
            </a:r>
            <a:endParaRPr b="0" i="0" sz="149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1388221" y="4014788"/>
            <a:ext cx="2525268" cy="249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4"/>
              <a:buFont typeface="Open Sans"/>
              <a:buNone/>
            </a:pPr>
            <a:r>
              <a:rPr b="0" i="0" lang="en-US" sz="1454" u="none" cap="none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DIP: Inversão de dependência</a:t>
            </a:r>
            <a:endParaRPr b="0" i="0" sz="145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4055" y="2143583"/>
            <a:ext cx="2941850" cy="294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"/>
          <p:cNvSpPr/>
          <p:nvPr/>
        </p:nvSpPr>
        <p:spPr>
          <a:xfrm>
            <a:off x="3852767" y="169640"/>
            <a:ext cx="3157538" cy="3157538"/>
          </a:xfrm>
          <a:prstGeom prst="ellipse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10"/>
              <a:buFont typeface="Open Sans"/>
              <a:buNone/>
            </a:pPr>
            <a:r>
              <a:rPr b="1" i="0" lang="en-US" sz="1710" u="none" cap="none" strike="noStrik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Single Responsibility Principle (SRP)</a:t>
            </a:r>
            <a:endParaRPr b="0" i="0" sz="17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14375" y="1190625"/>
            <a:ext cx="52389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que é?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714375" y="1494075"/>
            <a:ext cx="52389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2"/>
              <a:buFont typeface="Open Sans"/>
              <a:buNone/>
            </a:pPr>
            <a:r>
              <a:rPr b="0" i="0" lang="en-US" sz="1282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Cada classe deve ter apenas um motivo para mudar, ou seja, uma única responsabilidade. Isso torna o código mais coeso e fácil de manter.</a:t>
            </a:r>
            <a:endParaRPr b="0" i="0" sz="128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714375" y="2267638"/>
            <a:ext cx="5238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Problema comum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768675" y="2567288"/>
            <a:ext cx="52389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2"/>
              <a:buFont typeface="Open Sans"/>
              <a:buNone/>
            </a:pPr>
            <a:r>
              <a:rPr b="0" i="0" lang="en-US" sz="1282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Classes que lidam com múltiplas tarefas tornam-se difíceis de testar, modificar ou entender, aumentando a chance de bugs.</a:t>
            </a:r>
            <a:endParaRPr b="0" i="0" sz="128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714375" y="4000500"/>
            <a:ext cx="52389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Exemplo prático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714375" y="4347100"/>
            <a:ext cx="52389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2"/>
              <a:buFont typeface="Open Sans"/>
              <a:buNone/>
            </a:pPr>
            <a:r>
              <a:rPr b="0" i="0" lang="en-US" sz="1282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Uma classe que lida com lógica de negócios e salvamento em banco pode ser dividida em duas: uma para regras de negócio, outra para persistência.</a:t>
            </a:r>
            <a:endParaRPr b="0" i="0" sz="128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cap="flat" cmpd="sng" w="21165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" title="SRP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0250" y="1295400"/>
            <a:ext cx="249555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"/>
          <p:cNvSpPr/>
          <p:nvPr/>
        </p:nvSpPr>
        <p:spPr>
          <a:xfrm>
            <a:off x="714375" y="3160475"/>
            <a:ext cx="5238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b="1" lang="en-US" sz="1500">
                <a:latin typeface="Open Sans"/>
                <a:ea typeface="Open Sans"/>
                <a:cs typeface="Open Sans"/>
                <a:sym typeface="Open Sans"/>
              </a:rPr>
              <a:t>Mal Interpretação Clássica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768675" y="3439825"/>
            <a:ext cx="52389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2"/>
              <a:buFont typeface="Open Sans"/>
              <a:buNone/>
            </a:pPr>
            <a:r>
              <a:rPr lang="en-US" sz="1282">
                <a:latin typeface="Open Sans"/>
                <a:ea typeface="Open Sans"/>
                <a:cs typeface="Open Sans"/>
                <a:sym typeface="Open Sans"/>
              </a:rPr>
              <a:t>Cada módulo ou classe fazer uma única coisa</a:t>
            </a:r>
            <a:endParaRPr b="0" i="0" sz="128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"/>
          <p:cNvSpPr txBox="1"/>
          <p:nvPr/>
        </p:nvSpPr>
        <p:spPr>
          <a:xfrm>
            <a:off x="1190625" y="805725"/>
            <a:ext cx="3336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Diz sobre propósitos mal definidos</a:t>
            </a:r>
            <a:endParaRPr b="1" sz="1300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2025-03-26T22:42:27Z</dcterms:created>
  <dc:creator>PptxGenJS</dc:creator>
</cp:coreProperties>
</file>