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5143500" cy="9144000"/>
  <p:embeddedFontLs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rompt" pitchFamily="2" charset="-34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SgJdxLVnFtASNgh8Wzn0g8jZ2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49824-9F2E-4C87-BF44-751563F741F5}">
  <a:tblStyle styleId="{5CA49824-9F2E-4C87-BF44-751563F741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580"/>
  </p:normalViewPr>
  <p:slideViewPr>
    <p:cSldViewPr snapToGrid="0">
      <p:cViewPr varScale="1">
        <p:scale>
          <a:sx n="201" d="100"/>
          <a:sy n="201" d="100"/>
        </p:scale>
        <p:origin x="19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7bd25085b_1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357bd25085b_1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57bd25085b_1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7bd25085b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357bd25085b_1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357bd25085b_1_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c3006d3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55c3006d3e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3006d3e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c3006d3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5c3006d3e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55c3006d3e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5c3006d3e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355c3006d3e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55c3006d3e_0_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0CFC0468-A01E-CDBB-273A-1FD00ACE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5c3006d3e_0_105:notes">
            <a:extLst>
              <a:ext uri="{FF2B5EF4-FFF2-40B4-BE49-F238E27FC236}">
                <a16:creationId xmlns:a16="http://schemas.microsoft.com/office/drawing/2014/main" id="{C5B40B2F-C405-110F-F78E-57C7AAE9F5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55c3006d3e_0_105:notes">
            <a:extLst>
              <a:ext uri="{FF2B5EF4-FFF2-40B4-BE49-F238E27FC236}">
                <a16:creationId xmlns:a16="http://schemas.microsoft.com/office/drawing/2014/main" id="{C982D57C-EF16-A7CF-3C47-D410712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5c3006d3e_0_105:notes">
            <a:extLst>
              <a:ext uri="{FF2B5EF4-FFF2-40B4-BE49-F238E27FC236}">
                <a16:creationId xmlns:a16="http://schemas.microsoft.com/office/drawing/2014/main" id="{1144EA93-FD99-6E11-4770-397D1B8B14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92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3006d3e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355c3006d3e_0_5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55c3006d3e_0_5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5c3006d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55c3006d3e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55c3006d3e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c3006d3e_0_5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g355c3006d3e_0_5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6" name="Google Shape;16;g355c3006d3e_0_5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355c3006d3e_0_5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g355c3006d3e_0_5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g355c3006d3e_0_5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g355c3006d3e_0_5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g355c3006d3e_0_57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9" name="Google Shape;79;g355c3006d3e_0_57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g355c3006d3e_0_57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g355c3006d3e_0_578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g355c3006d3e_0_5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g355c3006d3e_0_5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c3006d3e_0_58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g355c3006d3e_0_52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" name="Google Shape;23;g355c3006d3e_0_5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55c3006d3e_0_5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g355c3006d3e_0_52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g355c3006d3e_0_5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55c3006d3e_0_5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g355c3006d3e_0_5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g355c3006d3e_0_5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g355c3006d3e_0_5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g355c3006d3e_0_5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3" name="Google Shape;33;g355c3006d3e_0_5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g355c3006d3e_0_5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5c3006d3e_0_5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g355c3006d3e_0_5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8" name="Google Shape;38;g355c3006d3e_0_5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g355c3006d3e_0_5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g355c3006d3e_0_5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1" name="Google Shape;41;g355c3006d3e_0_53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g355c3006d3e_0_53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355c3006d3e_0_5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c3006d3e_0_5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g355c3006d3e_0_5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g355c3006d3e_0_5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g355c3006d3e_0_5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g355c3006d3e_0_5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0" name="Google Shape;50;g355c3006d3e_0_5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5c3006d3e_0_5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g355c3006d3e_0_5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g355c3006d3e_0_5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g355c3006d3e_0_5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g355c3006d3e_0_5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7" name="Google Shape;57;g355c3006d3e_0_552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g355c3006d3e_0_5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g355c3006d3e_0_56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1" name="Google Shape;61;g355c3006d3e_0_5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g355c3006d3e_0_5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g355c3006d3e_0_56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355c3006d3e_0_5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c3006d3e_0_56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g355c3006d3e_0_5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8" name="Google Shape;68;g355c3006d3e_0_5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g355c3006d3e_0_5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g355c3006d3e_0_5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1" name="Google Shape;71;g355c3006d3e_0_566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g355c3006d3e_0_566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g355c3006d3e_0_5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c3006d3e_0_575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g355c3006d3e_0_5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5c3006d3e_0_5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g355c3006d3e_0_5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g355c3006d3e_0_5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588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lang="en-US" sz="3097" b="1" dirty="0">
                <a:latin typeface="Open Sans"/>
                <a:ea typeface="Open Sans"/>
                <a:cs typeface="Open Sans"/>
                <a:sym typeface="Open Sans"/>
              </a:rPr>
              <a:t>Design Patterns</a:t>
            </a:r>
            <a:endParaRPr sz="3097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Single Responsibility Principle (SRP)</a:t>
            </a:r>
            <a:endParaRPr sz="17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714375" y="1190625"/>
            <a:ext cx="5238900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714375" y="1494075"/>
            <a:ext cx="52389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lang="en-US"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classe deve ter apenas um motivo para mudar, ou seja, uma única responsabilidade. Isso torna o código mais coeso e fácil de manter.</a:t>
            </a:r>
            <a:endParaRPr sz="128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714375" y="2267638"/>
            <a:ext cx="5238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768675" y="2567288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lang="en-US"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Classes que lidam com múltiplas tarefas tornam-se difíceis de testar, modificar ou entender, aumentando a chance de bugs.</a:t>
            </a:r>
            <a:endParaRPr sz="128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714375" y="4000500"/>
            <a:ext cx="523890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714375" y="4347100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lang="en-US" sz="1282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que lida com lógica de negócios e salvamento em banco pode ser dividida em duas: uma para regras de negócio, outra para persistência.</a:t>
            </a:r>
            <a:endParaRPr sz="128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" title="S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250" y="1295400"/>
            <a:ext cx="249555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"/>
          <p:cNvSpPr/>
          <p:nvPr/>
        </p:nvSpPr>
        <p:spPr>
          <a:xfrm>
            <a:off x="714375" y="3160475"/>
            <a:ext cx="52389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Mal Interpretação Clássica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768675" y="3439825"/>
            <a:ext cx="52389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Cada módulo ou classe fazer uma única coisa</a:t>
            </a:r>
            <a:endParaRPr sz="1282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1190625" y="80572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propósitos mal definidos</a:t>
            </a:r>
            <a:endParaRPr sz="13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Font typeface="Open Sans"/>
              <a:buNone/>
            </a:pPr>
            <a:r>
              <a:rPr lang="en-US" sz="19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Open/Closed Principle (OCP)</a:t>
            </a: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lang="en-US" sz="131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Entidades de software devem estar abertas para extensão, mas fechadas para modificação. Isso evita quebrar funcionalidades existentes ao adicionar novas.</a:t>
            </a:r>
            <a:endParaRPr sz="13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714300" y="2684700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"/>
          <p:cNvSpPr/>
          <p:nvPr/>
        </p:nvSpPr>
        <p:spPr>
          <a:xfrm>
            <a:off x="714300" y="3000375"/>
            <a:ext cx="5238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lang="en-US" sz="131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Modificar código existente pode causar efeitos colaterais e bugs em sistemas que já estão funcionando.</a:t>
            </a:r>
            <a:endParaRPr sz="13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"/>
          <p:cNvSpPr/>
          <p:nvPr/>
        </p:nvSpPr>
        <p:spPr>
          <a:xfrm>
            <a:off x="714300" y="357187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4"/>
          <p:cNvSpPr/>
          <p:nvPr/>
        </p:nvSpPr>
        <p:spPr>
          <a:xfrm>
            <a:off x="768675" y="4054875"/>
            <a:ext cx="52389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r>
              <a:rPr lang="en-US" sz="131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 interfaces ou herança para adicionar novos comportamentos sem alterar o código-fonte original.</a:t>
            </a:r>
            <a:endParaRPr sz="131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0"/>
              <a:buFont typeface="Open Sans"/>
              <a:buNone/>
            </a:pPr>
            <a:endParaRPr sz="131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4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8" name="Google Shape;248;p4" title="OC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0663" y="933450"/>
            <a:ext cx="12668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"/>
          <p:cNvSpPr txBox="1"/>
          <p:nvPr/>
        </p:nvSpPr>
        <p:spPr>
          <a:xfrm>
            <a:off x="1077375" y="891975"/>
            <a:ext cx="40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ter que ficar mexendo onde não precisava</a:t>
            </a:r>
            <a:endParaRPr sz="13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58"/>
              <a:buFont typeface="Open Sans"/>
              <a:buNone/>
            </a:pPr>
            <a:r>
              <a:rPr lang="en-US" sz="1758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Liskov Substitution Principle (LSP)</a:t>
            </a:r>
            <a:endParaRPr sz="175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714375" y="1571625"/>
            <a:ext cx="40623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lang="en-US" sz="1305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Objetos de uma classe derivada devem poder ser substituídos por objetos da classe base sem afetar o funcionamento do programa.</a:t>
            </a:r>
            <a:endParaRPr sz="13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lang="en-US" sz="1305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Subclasses que violam expectativas do comportamento da superclasse quebram o polimorfismo e causam bugs difíceis de rastrear.</a:t>
            </a:r>
            <a:endParaRPr sz="13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5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Open Sans"/>
              <a:buNone/>
            </a:pPr>
            <a:r>
              <a:rPr lang="en-US" sz="1305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`Pato` e outra `PatoDeBorracha` que não voa — se a base assume que todos voam, substituí-la pode gerar exceções inesperadas.</a:t>
            </a:r>
            <a:endParaRPr sz="130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5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5" title="LS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375" y="768350"/>
            <a:ext cx="4324350" cy="252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"/>
          <p:cNvSpPr txBox="1"/>
          <p:nvPr/>
        </p:nvSpPr>
        <p:spPr>
          <a:xfrm>
            <a:off x="1077375" y="89197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Heranças não bem resolvidas</a:t>
            </a:r>
            <a:endParaRPr sz="13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6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Interface Segregation Principle (ISP)</a:t>
            </a:r>
            <a:endParaRPr sz="17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714375" y="1571625"/>
            <a:ext cx="40548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lang="en-US" sz="1311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 classe não deve ser forçada a depender de interfaces que ela não usa. Interfaces específicas são melhores que interfaces genéricas.</a:t>
            </a:r>
            <a:endParaRPr sz="131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714375" y="2905125"/>
            <a:ext cx="44877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lang="en-US" sz="1311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Classes que implementam métodos desnecessários geram código confuso e difícil de manter.</a:t>
            </a:r>
            <a:endParaRPr sz="131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714375" y="3619500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1"/>
              <a:buFont typeface="Open Sans"/>
              <a:buNone/>
            </a:pPr>
            <a:r>
              <a:rPr lang="en-US" sz="1311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 vez de uma interface `IAve` com `Voar()`, `Bicar()` e `Nadar()`, crie interfaces específicas como `IAveQueVoa` e `IAveAquática`.</a:t>
            </a:r>
            <a:endParaRPr sz="131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2" name="Google Shape;282;p6" title="IS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313" y="775750"/>
            <a:ext cx="412432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6"/>
          <p:cNvSpPr txBox="1"/>
          <p:nvPr/>
        </p:nvSpPr>
        <p:spPr>
          <a:xfrm>
            <a:off x="1077375" y="891975"/>
            <a:ext cx="3336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Interfaces mal projetadas</a:t>
            </a:r>
            <a:endParaRPr sz="1300" b="1" u="sng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lang="en-US" sz="1733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Dependency Inversion Principle (DIP)</a:t>
            </a:r>
            <a:endParaRPr sz="1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714375" y="1190625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14375" y="1546413"/>
            <a:ext cx="3576000" cy="10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lang="en-US" sz="136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Módulos de alto nível não devem depender de módulos de baixo nível. Ambos devem depender de abstrações.</a:t>
            </a:r>
            <a:endParaRPr sz="13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714375" y="2524125"/>
            <a:ext cx="52389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 comum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714375" y="2905125"/>
            <a:ext cx="35760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lang="en-US" sz="136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Dependência direta de implementações concretas dificulta mudanças e testes no sistema.</a:t>
            </a:r>
            <a:endParaRPr sz="13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714375" y="3583788"/>
            <a:ext cx="52389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Exemplo prático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768675" y="3943075"/>
            <a:ext cx="5238900" cy="7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7"/>
              <a:buFont typeface="Open Sans"/>
              <a:buNone/>
            </a:pPr>
            <a:r>
              <a:rPr lang="en-US" sz="1367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Usar interfaces e injeção de dependência permite trocar implementações sem modificar o código consumidor.</a:t>
            </a:r>
            <a:endParaRPr sz="13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7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7" title="DI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238" y="1046775"/>
            <a:ext cx="4714875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894525" y="725375"/>
            <a:ext cx="4083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Diz sobre depender de abstrações e não de implementações</a:t>
            </a:r>
            <a:endParaRPr sz="1100" b="1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7bd25085b_1_98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357bd25085b_1_98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lang="en-US" sz="1733" b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Devo sempre usar SOLID ?</a:t>
            </a:r>
            <a:endParaRPr sz="1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357bd25085b_1_98"/>
          <p:cNvSpPr/>
          <p:nvPr/>
        </p:nvSpPr>
        <p:spPr>
          <a:xfrm>
            <a:off x="366850" y="1121125"/>
            <a:ext cx="18486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Quando Aplicar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357bd25085b_1_98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57bd25085b_1_98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g357bd25085b_1_98"/>
          <p:cNvSpPr/>
          <p:nvPr/>
        </p:nvSpPr>
        <p:spPr>
          <a:xfrm>
            <a:off x="4143750" y="1121125"/>
            <a:ext cx="29562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Quando não aplicar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57bd25085b_1_98"/>
          <p:cNvSpPr txBox="1"/>
          <p:nvPr/>
        </p:nvSpPr>
        <p:spPr>
          <a:xfrm>
            <a:off x="366850" y="1494375"/>
            <a:ext cx="3000000" cy="3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Código que tende a crescer ou mudar</a:t>
            </a:r>
            <a:r>
              <a:rPr lang="en-US" sz="1100"/>
              <a:t> (ex: sistemas vivos, APIs em evolução)</a:t>
            </a:r>
            <a:br>
              <a:rPr lang="en-US" sz="1100"/>
            </a:b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Times grandes ou múltiplos desenvolvedores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Domínios complexos (regras de negócio, integrações, orquestrações)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Módulos reutilizáveis (bibliotecas, SDKs)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Necessidade de testes unitários robustos</a:t>
            </a:r>
            <a:br>
              <a:rPr lang="en-US" sz="1100" b="1"/>
            </a:br>
            <a:endParaRPr sz="1100" b="1"/>
          </a:p>
        </p:txBody>
      </p:sp>
      <p:sp>
        <p:nvSpPr>
          <p:cNvPr id="313" name="Google Shape;313;g357bd25085b_1_98"/>
          <p:cNvSpPr txBox="1"/>
          <p:nvPr/>
        </p:nvSpPr>
        <p:spPr>
          <a:xfrm>
            <a:off x="4143750" y="1494375"/>
            <a:ext cx="3000000" cy="30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Scripts simples, pequenos utilitários, funções isoladas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MVPs ou provas de conceito (PoC)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Quando a abstração está dificultando a leitura sem ganhar flexibilidade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Quando o custo da separação supera o benefício</a:t>
            </a:r>
            <a:br>
              <a:rPr lang="en-US" sz="1100" b="1"/>
            </a:b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100" b="1"/>
              <a:t>Projetos que vão morrer ou são temporários</a:t>
            </a:r>
            <a:br>
              <a:rPr lang="en-US" sz="1100" b="1"/>
            </a:br>
            <a:endParaRPr sz="1100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7bd25085b_1_122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357bd25085b_1_122"/>
          <p:cNvSpPr/>
          <p:nvPr/>
        </p:nvSpPr>
        <p:spPr>
          <a:xfrm>
            <a:off x="1190625" y="2047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33"/>
              <a:buFont typeface="Open Sans"/>
              <a:buNone/>
            </a:pPr>
            <a:r>
              <a:rPr lang="en-US" sz="1733" b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Erros comuns ao aplicar SOLID</a:t>
            </a:r>
            <a:endParaRPr sz="1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57bd25085b_1_122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357bd25085b_1_122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23" name="Google Shape;323;g357bd25085b_1_122"/>
          <p:cNvGraphicFramePr/>
          <p:nvPr/>
        </p:nvGraphicFramePr>
        <p:xfrm>
          <a:off x="908275" y="81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{5CA49824-9F2E-4C87-BF44-751563F741F5}</a:tableStyleId>
              </a:tblPr>
              <a:tblGrid>
                <a:gridCol w="187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1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Erro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 b="1"/>
                        <a:t>Exemplo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uma interface para tudo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IUserService, IUserRepository, ILogger… para apenas uma implementação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Quebrar demais a responsabilidade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10 arquivos para uma lógica simples que caberia em 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Injeção de dependência desnecessária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Usar @Injectable() e DI para utilitários puros, como DateHelper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Aplicar OCP onde não há variabilidade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100"/>
                        <a:t>Criar strategy para algo que nunca muda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75"/>
              <a:buFont typeface="Open Sans"/>
              <a:buNone/>
            </a:pPr>
            <a:r>
              <a:rPr lang="en-US" sz="3075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Conclusão e Aplicações</a:t>
            </a:r>
            <a:endParaRPr sz="3075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8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8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4109580" y="2033074"/>
            <a:ext cx="38946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Open Sans"/>
              <a:buNone/>
            </a:pPr>
            <a:r>
              <a:rPr lang="en-US" sz="1213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Adotar os princípios SOLID melhora a manutenibilidade, legibilidade e extensibilidade do código. Comece aplicando um princípio por vez, revisando seu código atual, e promovendo boas práticas entre a equipe.</a:t>
            </a:r>
            <a:endParaRPr sz="12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7"/>
              <a:buFont typeface="Open Sans"/>
              <a:buNone/>
            </a:pPr>
            <a:r>
              <a:rPr lang="en-US" sz="1727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 aplicar SOLID no seu projeto?</a:t>
            </a:r>
            <a:endParaRPr sz="1727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"/>
          <p:cNvSpPr/>
          <p:nvPr/>
        </p:nvSpPr>
        <p:spPr>
          <a:xfrm>
            <a:off x="3143250" y="262366"/>
            <a:ext cx="2857500" cy="5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7"/>
              <a:buFont typeface="Open Sans"/>
              <a:buNone/>
            </a:pPr>
            <a:r>
              <a:rPr lang="en-US" sz="1377" b="1">
                <a:latin typeface="Open Sans"/>
                <a:ea typeface="Open Sans"/>
                <a:cs typeface="Open Sans"/>
                <a:sym typeface="Open Sans"/>
              </a:rPr>
              <a:t>SOLID</a:t>
            </a:r>
            <a:r>
              <a:rPr lang="en-US" sz="1377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na Prática (TypeScript)</a:t>
            </a:r>
            <a:endParaRPr sz="137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9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9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9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00" y="904875"/>
            <a:ext cx="3047643" cy="304764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9"/>
          <p:cNvSpPr/>
          <p:nvPr/>
        </p:nvSpPr>
        <p:spPr>
          <a:xfrm>
            <a:off x="74628" y="4159472"/>
            <a:ext cx="9069372" cy="79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c3006d3e_0_49"/>
          <p:cNvSpPr/>
          <p:nvPr/>
        </p:nvSpPr>
        <p:spPr>
          <a:xfrm>
            <a:off x="3852767" y="169640"/>
            <a:ext cx="2666898" cy="2666898"/>
          </a:xfrm>
          <a:prstGeom prst="ellipse">
            <a:avLst/>
          </a:prstGeom>
          <a:solidFill>
            <a:srgbClr val="000000">
              <a:alpha val="3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55c3006d3e_0_49"/>
          <p:cNvSpPr/>
          <p:nvPr/>
        </p:nvSpPr>
        <p:spPr>
          <a:xfrm>
            <a:off x="3906869" y="-1913049"/>
            <a:ext cx="2428800" cy="24288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55c3006d3e_0_49"/>
          <p:cNvSpPr/>
          <p:nvPr/>
        </p:nvSpPr>
        <p:spPr>
          <a:xfrm>
            <a:off x="4156400" y="1265294"/>
            <a:ext cx="27855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pt-BR" sz="1854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854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endParaRPr sz="1854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endParaRPr sz="2187" b="1" dirty="0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7" name="Google Shape;107;g355c3006d3e_0_49"/>
          <p:cNvGrpSpPr/>
          <p:nvPr/>
        </p:nvGrpSpPr>
        <p:grpSpPr>
          <a:xfrm>
            <a:off x="286812" y="2942100"/>
            <a:ext cx="3565959" cy="474300"/>
            <a:chOff x="286812" y="2247650"/>
            <a:chExt cx="3565959" cy="474300"/>
          </a:xfrm>
        </p:grpSpPr>
        <p:sp>
          <p:nvSpPr>
            <p:cNvPr id="108" name="Google Shape;108;g355c3006d3e_0_49"/>
            <p:cNvSpPr/>
            <p:nvPr/>
          </p:nvSpPr>
          <p:spPr>
            <a:xfrm>
              <a:off x="286812" y="2247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g355c3006d3e_0_49"/>
            <p:cNvSpPr/>
            <p:nvPr/>
          </p:nvSpPr>
          <p:spPr>
            <a:xfrm>
              <a:off x="818784" y="2357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02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g355c3006d3e_0_49"/>
            <p:cNvSpPr/>
            <p:nvPr/>
          </p:nvSpPr>
          <p:spPr>
            <a:xfrm>
              <a:off x="1327371" y="2357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Vantagens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desvantagens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g355c3006d3e_0_49"/>
          <p:cNvGrpSpPr/>
          <p:nvPr/>
        </p:nvGrpSpPr>
        <p:grpSpPr>
          <a:xfrm>
            <a:off x="286812" y="3631500"/>
            <a:ext cx="3565959" cy="474300"/>
            <a:chOff x="286812" y="3009650"/>
            <a:chExt cx="3565959" cy="474300"/>
          </a:xfrm>
        </p:grpSpPr>
        <p:sp>
          <p:nvSpPr>
            <p:cNvPr id="112" name="Google Shape;112;g355c3006d3e_0_49"/>
            <p:cNvSpPr/>
            <p:nvPr/>
          </p:nvSpPr>
          <p:spPr>
            <a:xfrm>
              <a:off x="286812" y="30096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55c3006d3e_0_49"/>
            <p:cNvSpPr/>
            <p:nvPr/>
          </p:nvSpPr>
          <p:spPr>
            <a:xfrm>
              <a:off x="818784" y="31191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03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355c3006d3e_0_49"/>
            <p:cNvSpPr/>
            <p:nvPr/>
          </p:nvSpPr>
          <p:spPr>
            <a:xfrm>
              <a:off x="1327371" y="31191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g355c3006d3e_0_49"/>
          <p:cNvGrpSpPr/>
          <p:nvPr/>
        </p:nvGrpSpPr>
        <p:grpSpPr>
          <a:xfrm>
            <a:off x="286812" y="2252700"/>
            <a:ext cx="3565959" cy="474300"/>
            <a:chOff x="286812" y="1552950"/>
            <a:chExt cx="3565959" cy="474300"/>
          </a:xfrm>
        </p:grpSpPr>
        <p:sp>
          <p:nvSpPr>
            <p:cNvPr id="116" name="Google Shape;116;g355c3006d3e_0_49"/>
            <p:cNvSpPr/>
            <p:nvPr/>
          </p:nvSpPr>
          <p:spPr>
            <a:xfrm>
              <a:off x="286812" y="15529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55c3006d3e_0_49"/>
            <p:cNvSpPr/>
            <p:nvPr/>
          </p:nvSpPr>
          <p:spPr>
            <a:xfrm>
              <a:off x="818784" y="16624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01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355c3006d3e_0_49"/>
            <p:cNvSpPr/>
            <p:nvPr/>
          </p:nvSpPr>
          <p:spPr>
            <a:xfrm>
              <a:off x="1327371" y="16624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Definição</a:t>
              </a:r>
              <a:endParaRPr lang="pt-BR"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g355c3006d3e_0_49"/>
          <p:cNvGrpSpPr/>
          <p:nvPr/>
        </p:nvGrpSpPr>
        <p:grpSpPr>
          <a:xfrm>
            <a:off x="286812" y="4320900"/>
            <a:ext cx="3793822" cy="474300"/>
            <a:chOff x="340912" y="4466350"/>
            <a:chExt cx="3496138" cy="474300"/>
          </a:xfrm>
        </p:grpSpPr>
        <p:sp>
          <p:nvSpPr>
            <p:cNvPr id="120" name="Google Shape;120;g355c3006d3e_0_49"/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g355c3006d3e_0_49"/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04</a:t>
              </a:r>
              <a:endParaRPr sz="14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55c3006d3e_0_49"/>
            <p:cNvSpPr/>
            <p:nvPr/>
          </p:nvSpPr>
          <p:spPr>
            <a:xfrm>
              <a:off x="1311650" y="45842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rgbClr val="333333"/>
                </a:buClr>
                <a:buSzPts val="1454"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selecionar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um </a:t>
              </a:r>
              <a:r>
                <a:rPr lang="pt-BR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lang="pt-BR" sz="145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" name="Google Shape;119;g355c3006d3e_0_49">
            <a:extLst>
              <a:ext uri="{FF2B5EF4-FFF2-40B4-BE49-F238E27FC236}">
                <a16:creationId xmlns:a16="http://schemas.microsoft.com/office/drawing/2014/main" id="{0C5AE64B-2168-AE62-E999-63D3D992FBED}"/>
              </a:ext>
            </a:extLst>
          </p:cNvPr>
          <p:cNvGrpSpPr/>
          <p:nvPr/>
        </p:nvGrpSpPr>
        <p:grpSpPr>
          <a:xfrm>
            <a:off x="4947712" y="3631500"/>
            <a:ext cx="3565959" cy="474300"/>
            <a:chOff x="340912" y="4466350"/>
            <a:chExt cx="3565959" cy="474300"/>
          </a:xfrm>
        </p:grpSpPr>
        <p:sp>
          <p:nvSpPr>
            <p:cNvPr id="3" name="Google Shape;120;g355c3006d3e_0_49">
              <a:extLst>
                <a:ext uri="{FF2B5EF4-FFF2-40B4-BE49-F238E27FC236}">
                  <a16:creationId xmlns:a16="http://schemas.microsoft.com/office/drawing/2014/main" id="{AD9C4D41-A7BB-DC55-D653-ED69253B3CCF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1;g355c3006d3e_0_49">
              <a:extLst>
                <a:ext uri="{FF2B5EF4-FFF2-40B4-BE49-F238E27FC236}">
                  <a16:creationId xmlns:a16="http://schemas.microsoft.com/office/drawing/2014/main" id="{6F3BCE6C-1174-45B2-67E5-257272BCD314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06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22;g355c3006d3e_0_49">
              <a:extLst>
                <a:ext uri="{FF2B5EF4-FFF2-40B4-BE49-F238E27FC236}">
                  <a16:creationId xmlns:a16="http://schemas.microsoft.com/office/drawing/2014/main" id="{8183D548-7EC1-A905-D272-58ADB8FFA811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Exemplos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de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uso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com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Nestjs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" name="Google Shape;119;g355c3006d3e_0_49">
            <a:extLst>
              <a:ext uri="{FF2B5EF4-FFF2-40B4-BE49-F238E27FC236}">
                <a16:creationId xmlns:a16="http://schemas.microsoft.com/office/drawing/2014/main" id="{AA0838D6-78A1-8E5C-9BB1-7F9A38AF8862}"/>
              </a:ext>
            </a:extLst>
          </p:cNvPr>
          <p:cNvGrpSpPr/>
          <p:nvPr/>
        </p:nvGrpSpPr>
        <p:grpSpPr>
          <a:xfrm>
            <a:off x="4947712" y="4320900"/>
            <a:ext cx="3565959" cy="474300"/>
            <a:chOff x="340912" y="4466350"/>
            <a:chExt cx="3565959" cy="474300"/>
          </a:xfrm>
        </p:grpSpPr>
        <p:sp>
          <p:nvSpPr>
            <p:cNvPr id="7" name="Google Shape;120;g355c3006d3e_0_49">
              <a:extLst>
                <a:ext uri="{FF2B5EF4-FFF2-40B4-BE49-F238E27FC236}">
                  <a16:creationId xmlns:a16="http://schemas.microsoft.com/office/drawing/2014/main" id="{10A3AD45-A0D1-7313-E70D-D2C893BFC908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1;g355c3006d3e_0_49">
              <a:extLst>
                <a:ext uri="{FF2B5EF4-FFF2-40B4-BE49-F238E27FC236}">
                  <a16:creationId xmlns:a16="http://schemas.microsoft.com/office/drawing/2014/main" id="{FC2EDD7A-60EE-A174-77B1-461817CBD9E4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07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22;g355c3006d3e_0_49">
              <a:extLst>
                <a:ext uri="{FF2B5EF4-FFF2-40B4-BE49-F238E27FC236}">
                  <a16:creationId xmlns:a16="http://schemas.microsoft.com/office/drawing/2014/main" id="{BAFF7A4C-59E4-7464-7014-7C67DF68EA11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Correlação</a:t>
              </a: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 com SOLID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19;g355c3006d3e_0_49">
            <a:extLst>
              <a:ext uri="{FF2B5EF4-FFF2-40B4-BE49-F238E27FC236}">
                <a16:creationId xmlns:a16="http://schemas.microsoft.com/office/drawing/2014/main" id="{EFE48862-8D29-A44B-D8DA-64EB0A08A203}"/>
              </a:ext>
            </a:extLst>
          </p:cNvPr>
          <p:cNvGrpSpPr/>
          <p:nvPr/>
        </p:nvGrpSpPr>
        <p:grpSpPr>
          <a:xfrm>
            <a:off x="4947712" y="2942100"/>
            <a:ext cx="3565959" cy="474300"/>
            <a:chOff x="340912" y="4466350"/>
            <a:chExt cx="3565959" cy="474300"/>
          </a:xfrm>
        </p:grpSpPr>
        <p:sp>
          <p:nvSpPr>
            <p:cNvPr id="11" name="Google Shape;120;g355c3006d3e_0_49">
              <a:extLst>
                <a:ext uri="{FF2B5EF4-FFF2-40B4-BE49-F238E27FC236}">
                  <a16:creationId xmlns:a16="http://schemas.microsoft.com/office/drawing/2014/main" id="{EBD26253-741C-DC29-89EC-6E3A9C5FA10D}"/>
                </a:ext>
              </a:extLst>
            </p:cNvPr>
            <p:cNvSpPr/>
            <p:nvPr/>
          </p:nvSpPr>
          <p:spPr>
            <a:xfrm>
              <a:off x="340912" y="4466350"/>
              <a:ext cx="474300" cy="474300"/>
            </a:xfrm>
            <a:prstGeom prst="ellips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1;g355c3006d3e_0_49">
              <a:extLst>
                <a:ext uri="{FF2B5EF4-FFF2-40B4-BE49-F238E27FC236}">
                  <a16:creationId xmlns:a16="http://schemas.microsoft.com/office/drawing/2014/main" id="{727B00E3-A268-36A7-CEDA-62961ECAD9D1}"/>
                </a:ext>
              </a:extLst>
            </p:cNvPr>
            <p:cNvSpPr/>
            <p:nvPr/>
          </p:nvSpPr>
          <p:spPr>
            <a:xfrm>
              <a:off x="872884" y="4575888"/>
              <a:ext cx="4758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93"/>
                <a:buFont typeface="Prompt"/>
                <a:buNone/>
              </a:pPr>
              <a:r>
                <a:rPr lang="en-US" sz="1493" b="1" dirty="0">
                  <a:solidFill>
                    <a:srgbClr val="333333"/>
                  </a:solidFill>
                  <a:latin typeface="Prompt"/>
                  <a:ea typeface="Prompt"/>
                  <a:cs typeface="Prompt"/>
                  <a:sym typeface="Prompt"/>
                </a:rPr>
                <a:t>05</a:t>
              </a:r>
              <a:endParaRPr sz="1493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22;g355c3006d3e_0_49">
              <a:extLst>
                <a:ext uri="{FF2B5EF4-FFF2-40B4-BE49-F238E27FC236}">
                  <a16:creationId xmlns:a16="http://schemas.microsoft.com/office/drawing/2014/main" id="{2283DCB4-4768-49D0-CE57-8681758D21F5}"/>
                </a:ext>
              </a:extLst>
            </p:cNvPr>
            <p:cNvSpPr/>
            <p:nvPr/>
          </p:nvSpPr>
          <p:spPr>
            <a:xfrm>
              <a:off x="1381471" y="4575888"/>
              <a:ext cx="2525400" cy="24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333333"/>
                </a:buClr>
                <a:buSzPts val="1454"/>
                <a:buFont typeface="Open Sans"/>
                <a:buNone/>
              </a:pPr>
              <a:r>
                <a:rPr lang="en-US" sz="1454" dirty="0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Como usar um </a:t>
              </a:r>
              <a:r>
                <a:rPr lang="en-US" sz="1454" dirty="0" err="1">
                  <a:solidFill>
                    <a:srgbClr val="333333"/>
                  </a:solidFill>
                  <a:latin typeface="Open Sans"/>
                  <a:ea typeface="Open Sans"/>
                  <a:cs typeface="Open Sans"/>
                  <a:sym typeface="Open Sans"/>
                </a:rPr>
                <a:t>padrão</a:t>
              </a:r>
              <a:endParaRPr sz="145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472F04D-D5A1-DC29-36CB-AB5259F431C4}"/>
              </a:ext>
            </a:extLst>
          </p:cNvPr>
          <p:cNvSpPr txBox="1"/>
          <p:nvPr/>
        </p:nvSpPr>
        <p:spPr>
          <a:xfrm>
            <a:off x="1327371" y="3682861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dirty="0"/>
              <a:t>Catálogo de padrões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c3006d3e_0_7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55c3006d3e_0_7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-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55c3006d3e_0_73"/>
          <p:cNvSpPr/>
          <p:nvPr/>
        </p:nvSpPr>
        <p:spPr>
          <a:xfrm>
            <a:off x="713225" y="1135750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que é?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5c3006d3e_0_73"/>
          <p:cNvSpPr>
            <a:spLocks/>
          </p:cNvSpPr>
          <p:nvPr/>
        </p:nvSpPr>
        <p:spPr>
          <a:xfrm>
            <a:off x="713800" y="942800"/>
            <a:ext cx="52389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82" dirty="0">
                <a:latin typeface="Open Sans"/>
                <a:ea typeface="Open Sans"/>
                <a:cs typeface="Open Sans"/>
                <a:sym typeface="Open Sans"/>
              </a:rPr>
              <a:t>Descreve soluções para problemas que ocorrem com frequência no desenvolvimento de software (Gamma 95)</a:t>
            </a:r>
            <a:endParaRPr sz="1000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2"/>
              <a:buFont typeface="Open Sans"/>
              <a:buNone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g355c3006d3e_0_73"/>
          <p:cNvSpPr/>
          <p:nvPr/>
        </p:nvSpPr>
        <p:spPr>
          <a:xfrm>
            <a:off x="713225" y="2263775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Um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bom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55c3006d3e_0_73"/>
          <p:cNvSpPr/>
          <p:nvPr/>
        </p:nvSpPr>
        <p:spPr>
          <a:xfrm>
            <a:off x="712075" y="2643349"/>
            <a:ext cx="5238900" cy="1557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Resolve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conceito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aprovado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óbvia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Descreve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relacionamento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g355c3006d3e_0_7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5c3006d3e_0_7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g355c3006d3e_0_73">
            <a:extLst>
              <a:ext uri="{FF2B5EF4-FFF2-40B4-BE49-F238E27FC236}">
                <a16:creationId xmlns:a16="http://schemas.microsoft.com/office/drawing/2014/main" id="{A258239D-E688-B318-B15A-F89E9B95F2C7}"/>
              </a:ext>
            </a:extLst>
          </p:cNvPr>
          <p:cNvSpPr/>
          <p:nvPr/>
        </p:nvSpPr>
        <p:spPr>
          <a:xfrm>
            <a:off x="712075" y="3628176"/>
            <a:ext cx="52389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Elementos</a:t>
            </a:r>
            <a:r>
              <a:rPr lang="en-US" sz="1500" b="1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Essenciais</a:t>
            </a:r>
            <a:endParaRPr sz="1500" b="1" dirty="0">
              <a:latin typeface="Open Sans"/>
              <a:ea typeface="Open Sans"/>
              <a:cs typeface="Open Sans"/>
              <a:sym typeface="Calibri"/>
            </a:endParaRPr>
          </a:p>
        </p:txBody>
      </p:sp>
      <p:sp>
        <p:nvSpPr>
          <p:cNvPr id="3" name="Google Shape;133;g355c3006d3e_0_73">
            <a:extLst>
              <a:ext uri="{FF2B5EF4-FFF2-40B4-BE49-F238E27FC236}">
                <a16:creationId xmlns:a16="http://schemas.microsoft.com/office/drawing/2014/main" id="{42BFBBDC-8F59-D004-D445-4995F989357F}"/>
              </a:ext>
            </a:extLst>
          </p:cNvPr>
          <p:cNvSpPr/>
          <p:nvPr/>
        </p:nvSpPr>
        <p:spPr>
          <a:xfrm>
            <a:off x="710925" y="4007750"/>
            <a:ext cx="5238900" cy="16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Nome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282" dirty="0">
                <a:latin typeface="Open Sans"/>
                <a:ea typeface="Open Sans"/>
                <a:cs typeface="Open Sans"/>
                <a:sym typeface="Open Sans"/>
              </a:rPr>
              <a:t> que resolve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Solução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82" dirty="0" err="1">
                <a:latin typeface="Open Sans"/>
                <a:ea typeface="Open Sans"/>
                <a:cs typeface="Open Sans"/>
                <a:sym typeface="Open Sans"/>
              </a:rPr>
              <a:t>Consequências</a:t>
            </a: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82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82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c3006d3e_0_90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55c3006d3e_0_90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Vantagens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5c3006d3e_0_90"/>
          <p:cNvSpPr/>
          <p:nvPr/>
        </p:nvSpPr>
        <p:spPr>
          <a:xfrm>
            <a:off x="713800" y="1117887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55c3006d3e_0_90"/>
          <p:cNvSpPr/>
          <p:nvPr/>
        </p:nvSpPr>
        <p:spPr>
          <a:xfrm>
            <a:off x="713800" y="3052243"/>
            <a:ext cx="5238900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 dirty="0" err="1">
                <a:latin typeface="Open Sans"/>
                <a:ea typeface="Open Sans"/>
                <a:cs typeface="Open Sans"/>
                <a:sym typeface="Open Sans"/>
              </a:rPr>
              <a:t>Desvantagens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5c3006d3e_0_90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55c3006d3e_0_90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D447D-3114-6EB3-C240-413A2949AD49}"/>
              </a:ext>
            </a:extLst>
          </p:cNvPr>
          <p:cNvSpPr txBox="1"/>
          <p:nvPr/>
        </p:nvSpPr>
        <p:spPr>
          <a:xfrm>
            <a:off x="713800" y="1530530"/>
            <a:ext cx="5276850" cy="13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Reutilização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soluções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maduras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Vocabulário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comum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entre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devs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Aderência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ao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SOLID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Melhoria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na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manutenção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extensibilidade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CB061-FC58-8F3E-3DC6-1D9FBC15DA41}"/>
              </a:ext>
            </a:extLst>
          </p:cNvPr>
          <p:cNvSpPr txBox="1"/>
          <p:nvPr/>
        </p:nvSpPr>
        <p:spPr>
          <a:xfrm>
            <a:off x="768750" y="3447925"/>
            <a:ext cx="5276850" cy="1067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Overengineering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Curva de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aprendizado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Pode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aumentar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4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dirty="0" err="1">
                <a:latin typeface="Open Sans"/>
                <a:ea typeface="Open Sans"/>
                <a:cs typeface="Open Sans"/>
                <a:sym typeface="Open Sans"/>
              </a:rPr>
              <a:t>inicial</a:t>
            </a:r>
            <a:endParaRPr lang="en-US" sz="1400" dirty="0">
              <a:latin typeface="Open Sans"/>
              <a:ea typeface="Open Sans"/>
              <a:cs typeface="Open Sans"/>
              <a:sym typeface="Open Sans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Aplicação</a:t>
            </a:r>
            <a:r>
              <a:rPr lang="en-US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latin typeface="Open Sans"/>
                <a:ea typeface="Open Sans"/>
                <a:cs typeface="Open Sans"/>
                <a:sym typeface="Open Sans"/>
              </a:rPr>
              <a:t>incorreta</a:t>
            </a:r>
            <a:endParaRPr lang="en-US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</a:t>
            </a:r>
            <a:r>
              <a:rPr lang="pt-BR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Patterns</a:t>
            </a:r>
            <a:r>
              <a:rPr lang="pt-BR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– Catálogo de Padrões</a:t>
            </a:r>
            <a:endParaRPr lang="pt-BR"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55c3006d3e_0_105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FCA9E-56AB-5168-1042-FD145390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0" y="1077741"/>
            <a:ext cx="6219950" cy="2732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949890D-7DE7-97FC-F899-CDB2AF4A5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c3006d3e_0_105">
            <a:extLst>
              <a:ext uri="{FF2B5EF4-FFF2-40B4-BE49-F238E27FC236}">
                <a16:creationId xmlns:a16="http://schemas.microsoft.com/office/drawing/2014/main" id="{FCBF593C-7903-664B-4CB8-0475B9D4D920}"/>
              </a:ext>
            </a:extLst>
          </p:cNvPr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55c3006d3e_0_105">
            <a:extLst>
              <a:ext uri="{FF2B5EF4-FFF2-40B4-BE49-F238E27FC236}">
                <a16:creationId xmlns:a16="http://schemas.microsoft.com/office/drawing/2014/main" id="{9A97D7E9-A88F-54B6-B6F6-A898D435FD3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Design Patterns – Como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selecionar</a:t>
            </a:r>
            <a:r>
              <a:rPr lang="en-US" sz="1710" b="1" dirty="0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710" b="1" dirty="0" err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padrão</a:t>
            </a:r>
            <a:endParaRPr sz="171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55c3006d3e_0_105">
            <a:extLst>
              <a:ext uri="{FF2B5EF4-FFF2-40B4-BE49-F238E27FC236}">
                <a16:creationId xmlns:a16="http://schemas.microsoft.com/office/drawing/2014/main" id="{264351FE-9A98-A30F-6E5D-50856FC2F100}"/>
              </a:ext>
            </a:extLst>
          </p:cNvPr>
          <p:cNvSpPr/>
          <p:nvPr/>
        </p:nvSpPr>
        <p:spPr>
          <a:xfrm>
            <a:off x="714375" y="119062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Herança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55c3006d3e_0_105">
            <a:extLst>
              <a:ext uri="{FF2B5EF4-FFF2-40B4-BE49-F238E27FC236}">
                <a16:creationId xmlns:a16="http://schemas.microsoft.com/office/drawing/2014/main" id="{DF1549A4-BA29-9F52-C477-F9BD3C377871}"/>
              </a:ext>
            </a:extLst>
          </p:cNvPr>
          <p:cNvSpPr/>
          <p:nvPr/>
        </p:nvSpPr>
        <p:spPr>
          <a:xfrm>
            <a:off x="768750" y="1673629"/>
            <a:ext cx="5238900" cy="7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Herança é o mecanismo que permite a uma classe (chamada de subclasse ou classe filha) herdar atributos e comportamentos (métodos) de outra classe (chamada de superclasse ou classe pai) </a:t>
            </a:r>
            <a:r>
              <a:rPr lang="en-US" sz="1282" b="1">
                <a:latin typeface="Open Sans"/>
                <a:ea typeface="Open Sans"/>
                <a:cs typeface="Open Sans"/>
                <a:sym typeface="Open Sans"/>
              </a:rPr>
              <a:t>estendendo</a:t>
            </a: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 assim seu comportamento.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355c3006d3e_0_105">
            <a:extLst>
              <a:ext uri="{FF2B5EF4-FFF2-40B4-BE49-F238E27FC236}">
                <a16:creationId xmlns:a16="http://schemas.microsoft.com/office/drawing/2014/main" id="{52A43CD3-06CA-0057-0462-91A7E4C2C63D}"/>
              </a:ext>
            </a:extLst>
          </p:cNvPr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Polimorfismo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55c3006d3e_0_105">
            <a:extLst>
              <a:ext uri="{FF2B5EF4-FFF2-40B4-BE49-F238E27FC236}">
                <a16:creationId xmlns:a16="http://schemas.microsoft.com/office/drawing/2014/main" id="{2D04CE32-2C82-9BFC-919B-2C4EA510BFE2}"/>
              </a:ext>
            </a:extLst>
          </p:cNvPr>
          <p:cNvSpPr/>
          <p:nvPr/>
        </p:nvSpPr>
        <p:spPr>
          <a:xfrm>
            <a:off x="713800" y="34529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 princípio da programação orientada a objetos que permite que diferentes classes </a:t>
            </a:r>
            <a:r>
              <a:rPr lang="en-US" sz="1282" b="1">
                <a:latin typeface="Open Sans"/>
                <a:ea typeface="Open Sans"/>
                <a:cs typeface="Open Sans"/>
                <a:sym typeface="Open Sans"/>
              </a:rPr>
              <a:t>implementem</a:t>
            </a: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 os mesmos métodos de formas diferentes, através de uma interface comum.</a:t>
            </a:r>
            <a:endParaRPr sz="1282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355c3006d3e_0_105">
            <a:extLst>
              <a:ext uri="{FF2B5EF4-FFF2-40B4-BE49-F238E27FC236}">
                <a16:creationId xmlns:a16="http://schemas.microsoft.com/office/drawing/2014/main" id="{52B092FE-C613-5EDB-7FAE-DA67463DC625}"/>
              </a:ext>
            </a:extLst>
          </p:cNvPr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5c3006d3e_0_105">
            <a:extLst>
              <a:ext uri="{FF2B5EF4-FFF2-40B4-BE49-F238E27FC236}">
                <a16:creationId xmlns:a16="http://schemas.microsoft.com/office/drawing/2014/main" id="{63D9D4C0-A870-5B93-7CC2-B5EA5B95C8EA}"/>
              </a:ext>
            </a:extLst>
          </p:cNvPr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25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5c3006d3e_0_593"/>
          <p:cNvSpPr/>
          <p:nvPr/>
        </p:nvSpPr>
        <p:spPr>
          <a:xfrm>
            <a:off x="7143750" y="0"/>
            <a:ext cx="2000100" cy="51435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55c3006d3e_0_593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10"/>
              <a:buFont typeface="Open Sans"/>
              <a:buNone/>
            </a:pPr>
            <a:r>
              <a:rPr lang="en-US" sz="1710" b="1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OOP - Classes e Interfaces</a:t>
            </a:r>
            <a:endParaRPr sz="171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55c3006d3e_0_593"/>
          <p:cNvSpPr/>
          <p:nvPr/>
        </p:nvSpPr>
        <p:spPr>
          <a:xfrm>
            <a:off x="714375" y="1190625"/>
            <a:ext cx="5238900" cy="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Classes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5c3006d3e_0_593"/>
          <p:cNvSpPr/>
          <p:nvPr/>
        </p:nvSpPr>
        <p:spPr>
          <a:xfrm>
            <a:off x="768750" y="1673625"/>
            <a:ext cx="4340100" cy="11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uma estrutura que define o molde (ou blueprint) para criar objetos, especificando atributos (dados) e métodos (comportamentos) que esses objetos terão.</a:t>
            </a:r>
            <a:endParaRPr sz="1050">
              <a:solidFill>
                <a:srgbClr val="0E0E0E"/>
              </a:solidFill>
            </a:endParaRPr>
          </a:p>
        </p:txBody>
      </p:sp>
      <p:sp>
        <p:nvSpPr>
          <p:cNvPr id="172" name="Google Shape;172;g355c3006d3e_0_593"/>
          <p:cNvSpPr/>
          <p:nvPr/>
        </p:nvSpPr>
        <p:spPr>
          <a:xfrm>
            <a:off x="714375" y="2881450"/>
            <a:ext cx="52389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rPr lang="en-US" sz="1500" b="1">
                <a:latin typeface="Open Sans"/>
                <a:ea typeface="Open Sans"/>
                <a:cs typeface="Open Sans"/>
                <a:sym typeface="Open Sans"/>
              </a:rPr>
              <a:t>Interfaces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5c3006d3e_0_593"/>
          <p:cNvSpPr/>
          <p:nvPr/>
        </p:nvSpPr>
        <p:spPr>
          <a:xfrm>
            <a:off x="-1309687" y="3810000"/>
            <a:ext cx="1737300" cy="1737300"/>
          </a:xfrm>
          <a:prstGeom prst="ellipse">
            <a:avLst/>
          </a:prstGeom>
          <a:solidFill>
            <a:srgbClr val="000000">
              <a:alpha val="0"/>
            </a:srgbClr>
          </a:solidFill>
          <a:ln w="211650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55c3006d3e_0_593"/>
          <p:cNvSpPr/>
          <p:nvPr/>
        </p:nvSpPr>
        <p:spPr>
          <a:xfrm>
            <a:off x="285750" y="204788"/>
            <a:ext cx="483000" cy="4830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355c3006d3e_0_593"/>
          <p:cNvSpPr/>
          <p:nvPr/>
        </p:nvSpPr>
        <p:spPr>
          <a:xfrm>
            <a:off x="768750" y="3583450"/>
            <a:ext cx="4687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82">
                <a:latin typeface="Open Sans"/>
                <a:ea typeface="Open Sans"/>
                <a:cs typeface="Open Sans"/>
                <a:sym typeface="Open Sans"/>
              </a:rPr>
              <a:t>É um contrato que uma classe deve seguir, especificando apenas os nomes e tipos de atributos e métodos, sem implementar comportamento</a:t>
            </a:r>
            <a:endParaRPr sz="1050">
              <a:solidFill>
                <a:srgbClr val="0E0E0E"/>
              </a:solidFill>
            </a:endParaRPr>
          </a:p>
        </p:txBody>
      </p:sp>
      <p:pic>
        <p:nvPicPr>
          <p:cNvPr id="176" name="Google Shape;176;g355c3006d3e_0_593" title="Screenshot 2025-05-12 at 19.50.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225" y="1102475"/>
            <a:ext cx="3577300" cy="14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55c3006d3e_0_593" title="Screenshot 2025-05-12 at 19.51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6600" y="3023350"/>
            <a:ext cx="3179925" cy="15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5c3006d3e_0_15"/>
          <p:cNvSpPr/>
          <p:nvPr/>
        </p:nvSpPr>
        <p:spPr>
          <a:xfrm>
            <a:off x="2056019" y="-1222724"/>
            <a:ext cx="5032200" cy="5032200"/>
          </a:xfrm>
          <a:prstGeom prst="ellipse">
            <a:avLst/>
          </a:prstGeom>
          <a:solidFill>
            <a:srgbClr val="000000">
              <a:alpha val="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55c3006d3e_0_15"/>
          <p:cNvSpPr/>
          <p:nvPr/>
        </p:nvSpPr>
        <p:spPr>
          <a:xfrm>
            <a:off x="758381" y="2122408"/>
            <a:ext cx="7620000" cy="8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97"/>
              <a:buFont typeface="Open Sans"/>
              <a:buNone/>
            </a:pPr>
            <a:r>
              <a:rPr lang="en-US" sz="3097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Princípios SOLID</a:t>
            </a:r>
            <a:endParaRPr sz="309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5c3006d3e_0_15"/>
          <p:cNvSpPr/>
          <p:nvPr/>
        </p:nvSpPr>
        <p:spPr>
          <a:xfrm>
            <a:off x="7190137" y="3357658"/>
            <a:ext cx="2394600" cy="239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55c3006d3e_0_15"/>
          <p:cNvSpPr/>
          <p:nvPr/>
        </p:nvSpPr>
        <p:spPr>
          <a:xfrm>
            <a:off x="-957929" y="-1222724"/>
            <a:ext cx="1991700" cy="1991700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55c3006d3e_0_15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55c3006d3e_0_15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55c3006d3e_0_15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25" cap="flat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7"/>
              <a:buFont typeface="Open Sans"/>
              <a:buNone/>
            </a:pPr>
            <a:r>
              <a:rPr lang="en-US" sz="2187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Visão Geral dos Princípios SOLID</a:t>
            </a:r>
            <a:endParaRPr sz="218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lang="en-US" sz="1493" b="1" i="0" u="none" strike="noStrike" cap="non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01</a:t>
            </a:r>
            <a:endParaRPr sz="149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en-US" sz="1454" b="0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SRP: Responsabilidade única</a:t>
            </a:r>
            <a:endParaRPr sz="145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lang="en-US" sz="1493" b="1" i="0" u="none" strike="noStrike" cap="non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02</a:t>
            </a:r>
            <a:endParaRPr sz="149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en-US" sz="1454" b="0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OCP: Aberto para extensão, fechado para modificação</a:t>
            </a:r>
            <a:endParaRPr sz="145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lang="en-US" sz="1493" b="1" i="0" u="none" strike="noStrike" cap="non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03</a:t>
            </a:r>
            <a:endParaRPr sz="149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en-US" sz="1454" b="0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LSP: Substituição de Liskov</a:t>
            </a:r>
            <a:endParaRPr sz="145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lang="en-US" sz="1493" b="1" i="0" u="none" strike="noStrike" cap="non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04</a:t>
            </a:r>
            <a:endParaRPr sz="149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en-US" sz="1454" b="0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ISP: Segregação de interfaces</a:t>
            </a:r>
            <a:endParaRPr sz="145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93"/>
              <a:buFont typeface="Prompt"/>
              <a:buNone/>
            </a:pPr>
            <a:r>
              <a:rPr lang="en-US" sz="1493" b="1" i="0" u="none" strike="noStrike" cap="none">
                <a:solidFill>
                  <a:srgbClr val="333333"/>
                </a:solidFill>
                <a:latin typeface="Prompt"/>
                <a:ea typeface="Prompt"/>
                <a:cs typeface="Prompt"/>
                <a:sym typeface="Prompt"/>
              </a:rPr>
              <a:t>05</a:t>
            </a:r>
            <a:endParaRPr sz="149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4"/>
              <a:buFont typeface="Open Sans"/>
              <a:buNone/>
            </a:pPr>
            <a:r>
              <a:rPr lang="en-US" sz="1454" b="0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DIP: Inversão de dependência</a:t>
            </a:r>
            <a:endParaRPr sz="145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055" y="2143583"/>
            <a:ext cx="2941850" cy="294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971</Words>
  <Application>Microsoft Macintosh PowerPoint</Application>
  <PresentationFormat>On-screen Show (16:9)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Lato</vt:lpstr>
      <vt:lpstr>Open Sans</vt:lpstr>
      <vt:lpstr>Raleway</vt:lpstr>
      <vt:lpstr>Prompt</vt:lpstr>
      <vt:lpstr>Calibri</vt:lpstr>
      <vt:lpstr>Streamline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Bruno Duarte Corrêa</cp:lastModifiedBy>
  <cp:revision>2</cp:revision>
  <dcterms:created xsi:type="dcterms:W3CDTF">2025-03-26T22:42:27Z</dcterms:created>
  <dcterms:modified xsi:type="dcterms:W3CDTF">2025-07-15T23:33:54Z</dcterms:modified>
</cp:coreProperties>
</file>