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59" r:id="rId6"/>
    <p:sldId id="260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5143500" type="screen16x9"/>
  <p:notesSz cx="51435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rompt" pitchFamily="2" charset="-34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SgJdxLVnFtASNgh8Wzn0g8jZ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49824-9F2E-4C87-BF44-751563F741F5}">
  <a:tblStyle styleId="{5CA49824-9F2E-4C87-BF44-751563F74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7"/>
    <p:restoredTop sz="94595"/>
  </p:normalViewPr>
  <p:slideViewPr>
    <p:cSldViewPr snapToGrid="0">
      <p:cViewPr varScale="1">
        <p:scale>
          <a:sx n="144" d="100"/>
          <a:sy n="144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58CAB67-7B2E-553E-1B91-1AD38E00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C7932ED3-9026-BFDA-D385-5E3D2BA46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96B243DD-8C90-C9E0-CFC8-6E6E11F5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3A5592CB-4FA3-87BB-2E82-E7811943FD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4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40AEF07F-C95F-5ED1-16A4-AF0BE789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9DD3745A-7F91-898D-0820-3AA7990AC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6721A9E8-0C8D-BC5E-6377-7D7AC08A8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D3E05CF1-9248-1097-468D-589657C1D5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97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10372690-C93D-E67E-3DF3-B8036617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A6221CFD-F245-9B5F-D32A-895D38603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DB2C1679-8D67-AF8D-D4EC-F8F36F6AC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160FF7B-BC24-D540-9D06-22344D5F63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132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0411CB0-349B-F574-54E5-520BFDBB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AE376C3A-30E8-9982-E582-77333F6F4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7346F016-CAEA-B9B6-5768-A3C24AB43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84C361BE-E00A-ED1A-BA5A-431207D5D8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01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9E342C0-D77E-C967-C673-8C20A6D7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5FA86342-FB95-1F23-1417-43800FBE3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0ED1069F-1E11-4DEB-F79F-8EFA2A7AC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28E02C52-2322-66DF-2818-14B1544F87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89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c3006d3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55c3006d3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3006d3e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5c3006d3e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55c3006d3e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2653DC2-499A-C2CE-E249-066728A9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>
            <a:extLst>
              <a:ext uri="{FF2B5EF4-FFF2-40B4-BE49-F238E27FC236}">
                <a16:creationId xmlns:a16="http://schemas.microsoft.com/office/drawing/2014/main" id="{5EF400DC-956B-43BC-CF24-2879D4F0A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5c3006d3e_0_73:notes">
            <a:extLst>
              <a:ext uri="{FF2B5EF4-FFF2-40B4-BE49-F238E27FC236}">
                <a16:creationId xmlns:a16="http://schemas.microsoft.com/office/drawing/2014/main" id="{632BBD11-BFE0-04F8-EAFA-3EA111290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55c3006d3e_0_73:notes">
            <a:extLst>
              <a:ext uri="{FF2B5EF4-FFF2-40B4-BE49-F238E27FC236}">
                <a16:creationId xmlns:a16="http://schemas.microsoft.com/office/drawing/2014/main" id="{D5748184-35CC-5EC7-C4B7-FBC1996301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18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5c3006d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55c3006d3e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55c3006d3e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0CFC0468-A01E-CDBB-273A-1FD00ACE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C5B40B2F-C405-110F-F78E-57C7AAE9F5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C982D57C-EF16-A7CF-3C47-D410712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144EA93-FD99-6E11-4770-397D1B8B14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92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EAF53E0-5182-337E-41F5-DFA448E97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BE87C4D9-C904-4EA5-F3C6-DEEFEC5F3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6A5E143A-4114-B6F8-6487-281089125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D87B92C8-AA2A-B1BA-2E50-C73EBA4753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89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65B122D-F3A9-AF0C-D9F5-8F2099B1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009FD459-07E6-6D24-E0D8-5E9B5D692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4F014A3A-A123-869E-9AFA-0368F912B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A286CF77-DFD9-864D-1CCA-46D36B73D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17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c3006d3e_0_5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355c3006d3e_0_5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g355c3006d3e_0_5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355c3006d3e_0_5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g355c3006d3e_0_5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g355c3006d3e_0_5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g355c3006d3e_0_5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355c3006d3e_0_57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9" name="Google Shape;79;g355c3006d3e_0_5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55c3006d3e_0_5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g355c3006d3e_0_57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355c3006d3e_0_5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355c3006d3e_0_5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c3006d3e_0_5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355c3006d3e_0_5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g355c3006d3e_0_5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55c3006d3e_0_5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g355c3006d3e_0_5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g355c3006d3e_0_5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55c3006d3e_0_5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g355c3006d3e_0_5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g355c3006d3e_0_5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55c3006d3e_0_5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g355c3006d3e_0_5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g355c3006d3e_0_5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355c3006d3e_0_5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5c3006d3e_0_5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g355c3006d3e_0_5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g355c3006d3e_0_5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355c3006d3e_0_5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g355c3006d3e_0_5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1" name="Google Shape;41;g355c3006d3e_0_53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g355c3006d3e_0_53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355c3006d3e_0_5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c3006d3e_0_5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g355c3006d3e_0_5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g355c3006d3e_0_5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355c3006d3e_0_5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355c3006d3e_0_5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" name="Google Shape;50;g355c3006d3e_0_5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5c3006d3e_0_5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g355c3006d3e_0_5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g355c3006d3e_0_5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355c3006d3e_0_5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355c3006d3e_0_5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7" name="Google Shape;57;g355c3006d3e_0_55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355c3006d3e_0_5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355c3006d3e_0_56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g355c3006d3e_0_5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g355c3006d3e_0_5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g355c3006d3e_0_56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355c3006d3e_0_5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c3006d3e_0_56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g355c3006d3e_0_5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g355c3006d3e_0_5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355c3006d3e_0_5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355c3006d3e_0_5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1" name="Google Shape;71;g355c3006d3e_0_56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g355c3006d3e_0_56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g355c3006d3e_0_5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c3006d3e_0_57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g355c3006d3e_0_5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5c3006d3e_0_5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g355c3006d3e_0_5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355c3006d3e_0_5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lang="en-US" sz="3097" b="1" dirty="0">
                <a:latin typeface="Open Sans"/>
                <a:ea typeface="Open Sans"/>
                <a:cs typeface="Open Sans"/>
                <a:sym typeface="Open Sans"/>
              </a:rPr>
              <a:t>Design Patterns</a:t>
            </a:r>
            <a:endParaRPr sz="309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B4381377-E02D-519D-730E-1FC5DEB7A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B3371973-511E-C6DF-C846-AF04F362BCB3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342EDFBC-70ED-76B0-FE28-82A5C1EF87F5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1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Identifique</a:t>
            </a: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710" b="1" i="0" u="none" strike="noStrike" cap="none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sintoma</a:t>
            </a: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710" b="1" i="0" u="none" strike="noStrike" cap="none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485A4A9C-8F5F-ACD3-B298-4ED469E940EA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ABB8D993-FEA0-2E24-F860-4AB016322925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E4E9F-F915-EE03-B85B-0FC3E0A9BB5D}"/>
              </a:ext>
            </a:extLst>
          </p:cNvPr>
          <p:cNvSpPr txBox="1"/>
          <p:nvPr/>
        </p:nvSpPr>
        <p:spPr>
          <a:xfrm>
            <a:off x="615898" y="1691196"/>
            <a:ext cx="64087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• Classe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com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responsabilidades</a:t>
            </a:r>
            <a:endParaRPr dirty="0"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Muitos</a:t>
            </a:r>
            <a:r>
              <a:rPr dirty="0"/>
              <a:t> if/else </a:t>
            </a:r>
            <a:r>
              <a:rPr dirty="0" err="1"/>
              <a:t>ou</a:t>
            </a:r>
            <a:r>
              <a:rPr dirty="0"/>
              <a:t> switch</a:t>
            </a:r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Dificuldade</a:t>
            </a:r>
            <a:r>
              <a:rPr dirty="0"/>
              <a:t> para </a:t>
            </a:r>
            <a:r>
              <a:rPr dirty="0" err="1"/>
              <a:t>testar</a:t>
            </a:r>
            <a:endParaRPr dirty="0"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quebram</a:t>
            </a:r>
            <a:r>
              <a:rPr dirty="0"/>
              <a:t> </a:t>
            </a:r>
            <a:r>
              <a:rPr dirty="0" err="1"/>
              <a:t>outras</a:t>
            </a:r>
            <a:r>
              <a:rPr dirty="0"/>
              <a:t> partes</a:t>
            </a:r>
          </a:p>
          <a:p>
            <a:pPr>
              <a:defRPr sz="2000"/>
            </a:pPr>
            <a:r>
              <a:rPr dirty="0"/>
              <a:t>• Subclasses com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inesperados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95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0A4AE01-D768-8FBD-F23F-CCB18878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CF6E0142-883E-8D63-7BA7-E973DB9AA5AC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1A03BF57-A1DF-921C-B121-1DF9F5577000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2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Classifique o tipo de problema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F6D22C7E-46C7-E6EC-5D33-18BAAC8FA2F2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41D285E0-770E-E21C-1585-686BB1DD241A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2C945-5F59-EF33-B313-950E878C1552}"/>
              </a:ext>
            </a:extLst>
          </p:cNvPr>
          <p:cNvSpPr txBox="1"/>
          <p:nvPr/>
        </p:nvSpPr>
        <p:spPr>
          <a:xfrm>
            <a:off x="640080" y="1371600"/>
            <a:ext cx="6503820" cy="356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🏗️ </a:t>
            </a:r>
            <a:r>
              <a:rPr dirty="0" err="1"/>
              <a:t>Criação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Muitos</a:t>
            </a:r>
            <a:r>
              <a:rPr dirty="0"/>
              <a:t> 'new' </a:t>
            </a:r>
            <a:r>
              <a:rPr dirty="0" err="1"/>
              <a:t>espalhados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Lógica</a:t>
            </a:r>
            <a:r>
              <a:rPr dirty="0"/>
              <a:t> </a:t>
            </a:r>
            <a:r>
              <a:rPr dirty="0" err="1"/>
              <a:t>complexa</a:t>
            </a:r>
            <a:r>
              <a:rPr dirty="0"/>
              <a:t> para </a:t>
            </a:r>
            <a:r>
              <a:rPr dirty="0" err="1"/>
              <a:t>instanciar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🧱 </a:t>
            </a:r>
            <a:r>
              <a:rPr dirty="0" err="1"/>
              <a:t>Estrutura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Acoplamento</a:t>
            </a:r>
            <a:r>
              <a:rPr dirty="0"/>
              <a:t> </a:t>
            </a:r>
            <a:r>
              <a:rPr dirty="0" err="1"/>
              <a:t>excessivo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Difícil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a </a:t>
            </a:r>
            <a:r>
              <a:rPr dirty="0" err="1"/>
              <a:t>composição</a:t>
            </a:r>
            <a:r>
              <a:rPr dirty="0"/>
              <a:t> de </a:t>
            </a:r>
            <a:r>
              <a:rPr dirty="0" err="1"/>
              <a:t>objetos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⚙️ </a:t>
            </a:r>
            <a:r>
              <a:rPr dirty="0" err="1"/>
              <a:t>Comportamento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Fluxos</a:t>
            </a:r>
            <a:r>
              <a:rPr dirty="0"/>
              <a:t> </a:t>
            </a:r>
            <a:r>
              <a:rPr dirty="0" err="1"/>
              <a:t>confusos</a:t>
            </a:r>
            <a:r>
              <a:rPr dirty="0"/>
              <a:t>,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espalhadas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Muitos</a:t>
            </a:r>
            <a:r>
              <a:rPr dirty="0"/>
              <a:t> if/else, </a:t>
            </a:r>
            <a:r>
              <a:rPr dirty="0" err="1"/>
              <a:t>execução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etapas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11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5B38D87-2E8E-F2FB-4EA0-476F82FB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FBC537D4-3468-636D-F753-525383C94D22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439E01ED-D47D-2FB1-DA7B-AF9F6C5C284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3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Princípio SOLID violado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913BB9E1-4CC4-E0A1-8B9F-D3E21082C418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16D7AFE3-C031-48DC-7ADC-EC6D186DD0EC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29C0-FC88-472F-225C-573CDBED3A37}"/>
              </a:ext>
            </a:extLst>
          </p:cNvPr>
          <p:cNvSpPr txBox="1"/>
          <p:nvPr/>
        </p:nvSpPr>
        <p:spPr>
          <a:xfrm>
            <a:off x="640080" y="1371600"/>
            <a:ext cx="5715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SRP –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responsabilidades</a:t>
            </a:r>
            <a:endParaRPr dirty="0"/>
          </a:p>
          <a:p>
            <a:pPr>
              <a:defRPr sz="2000"/>
            </a:pPr>
            <a:r>
              <a:rPr dirty="0"/>
              <a:t>OCP –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alterar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para mudar</a:t>
            </a:r>
          </a:p>
          <a:p>
            <a:pPr>
              <a:defRPr sz="2000"/>
            </a:pPr>
            <a:r>
              <a:rPr dirty="0"/>
              <a:t>LSP – Subclasses </a:t>
            </a:r>
            <a:r>
              <a:rPr dirty="0" err="1"/>
              <a:t>quebram</a:t>
            </a:r>
            <a:r>
              <a:rPr dirty="0"/>
              <a:t> o </a:t>
            </a:r>
            <a:r>
              <a:rPr dirty="0" err="1"/>
              <a:t>contrato</a:t>
            </a:r>
            <a:endParaRPr dirty="0"/>
          </a:p>
          <a:p>
            <a:pPr>
              <a:defRPr sz="2000"/>
            </a:pPr>
            <a:r>
              <a:rPr dirty="0"/>
              <a:t>ISP – Interfaces com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inúteis</a:t>
            </a:r>
            <a:endParaRPr dirty="0"/>
          </a:p>
          <a:p>
            <a:pPr>
              <a:defRPr sz="2000"/>
            </a:pPr>
            <a:r>
              <a:rPr dirty="0"/>
              <a:t>DIP – </a:t>
            </a:r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concretos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87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CC0B712-6141-86D3-E5CB-D2671DC9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61DDADA9-E5EB-7E2E-C17A-C490201E74EB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6FE1870E-9F58-B0DA-9897-067C96742C62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4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Consulte o padrão GOF aplicável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3C7D6DBD-8B1D-4783-6D06-52AF449146EF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99C0DDFF-6F8E-EA16-1F9E-089D358B64DC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74405-004B-F899-1350-0A67D92E12DA}"/>
              </a:ext>
            </a:extLst>
          </p:cNvPr>
          <p:cNvSpPr txBox="1"/>
          <p:nvPr/>
        </p:nvSpPr>
        <p:spPr>
          <a:xfrm>
            <a:off x="640080" y="1371600"/>
            <a:ext cx="5715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SRP –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responsabilidades</a:t>
            </a:r>
            <a:endParaRPr dirty="0"/>
          </a:p>
          <a:p>
            <a:pPr>
              <a:defRPr sz="2000"/>
            </a:pPr>
            <a:r>
              <a:rPr dirty="0"/>
              <a:t>OCP –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alterar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para mudar</a:t>
            </a:r>
          </a:p>
          <a:p>
            <a:pPr>
              <a:defRPr sz="2000"/>
            </a:pPr>
            <a:r>
              <a:rPr dirty="0"/>
              <a:t>LSP – Subclasses </a:t>
            </a:r>
            <a:r>
              <a:rPr dirty="0" err="1"/>
              <a:t>quebram</a:t>
            </a:r>
            <a:r>
              <a:rPr dirty="0"/>
              <a:t> o </a:t>
            </a:r>
            <a:r>
              <a:rPr dirty="0" err="1"/>
              <a:t>contrato</a:t>
            </a:r>
            <a:endParaRPr dirty="0"/>
          </a:p>
          <a:p>
            <a:pPr>
              <a:defRPr sz="2000"/>
            </a:pPr>
            <a:r>
              <a:rPr dirty="0"/>
              <a:t>ISP – Interfaces com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inúteis</a:t>
            </a:r>
            <a:endParaRPr dirty="0"/>
          </a:p>
          <a:p>
            <a:pPr>
              <a:defRPr sz="2000"/>
            </a:pPr>
            <a:r>
              <a:rPr dirty="0"/>
              <a:t>DIP – </a:t>
            </a:r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concretos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9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581FDEC-06DD-EEA2-762F-641EA1CB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52FD2E6E-F892-4B71-792E-36C7C6F6448D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F4EFA66B-CA97-4911-65E6-75F4B9746667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5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Aplique o padrão de projeto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C70FF7D0-B75C-76FB-97E0-49ACA6092F32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A47C645D-C2F3-0E88-2F99-8894ACA0F684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A956F-5A7D-BDFE-0DD8-1148D3900CE7}"/>
              </a:ext>
            </a:extLst>
          </p:cNvPr>
          <p:cNvSpPr txBox="1"/>
          <p:nvPr/>
        </p:nvSpPr>
        <p:spPr>
          <a:xfrm>
            <a:off x="640080" y="1371600"/>
            <a:ext cx="54588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1. </a:t>
            </a:r>
            <a:r>
              <a:rPr dirty="0" err="1"/>
              <a:t>Estude</a:t>
            </a:r>
            <a:r>
              <a:rPr dirty="0"/>
              <a:t> o pattern </a:t>
            </a:r>
            <a:r>
              <a:rPr dirty="0" err="1"/>
              <a:t>escolhido</a:t>
            </a:r>
            <a:endParaRPr dirty="0"/>
          </a:p>
          <a:p>
            <a:pPr>
              <a:defRPr sz="2000"/>
            </a:pPr>
            <a:r>
              <a:rPr dirty="0"/>
              <a:t>2. </a:t>
            </a:r>
            <a:r>
              <a:rPr dirty="0" err="1"/>
              <a:t>Modele</a:t>
            </a:r>
            <a:r>
              <a:rPr dirty="0"/>
              <a:t> com base no </a:t>
            </a:r>
            <a:r>
              <a:rPr dirty="0" err="1"/>
              <a:t>problema</a:t>
            </a:r>
            <a:endParaRPr dirty="0"/>
          </a:p>
          <a:p>
            <a:pPr>
              <a:defRPr sz="2000"/>
            </a:pPr>
            <a:r>
              <a:rPr dirty="0"/>
              <a:t>3. </a:t>
            </a:r>
            <a:r>
              <a:rPr dirty="0" err="1"/>
              <a:t>Refatore</a:t>
            </a:r>
            <a:r>
              <a:rPr dirty="0"/>
              <a:t> com </a:t>
            </a:r>
            <a:r>
              <a:rPr dirty="0" err="1"/>
              <a:t>segurança</a:t>
            </a:r>
            <a:endParaRPr dirty="0"/>
          </a:p>
          <a:p>
            <a:pPr>
              <a:defRPr sz="2000"/>
            </a:pPr>
            <a:r>
              <a:rPr dirty="0"/>
              <a:t>4. </a:t>
            </a:r>
            <a:r>
              <a:rPr dirty="0" err="1"/>
              <a:t>Verifique</a:t>
            </a:r>
            <a:r>
              <a:rPr dirty="0"/>
              <a:t> se o SOLID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restaurado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7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c3006d3e_0_49"/>
          <p:cNvSpPr/>
          <p:nvPr/>
        </p:nvSpPr>
        <p:spPr>
          <a:xfrm>
            <a:off x="3852767" y="169640"/>
            <a:ext cx="2666898" cy="2666898"/>
          </a:xfrm>
          <a:prstGeom prst="ellipse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55c3006d3e_0_49"/>
          <p:cNvSpPr/>
          <p:nvPr/>
        </p:nvSpPr>
        <p:spPr>
          <a:xfrm>
            <a:off x="3906869" y="-1913049"/>
            <a:ext cx="2428800" cy="24288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55c3006d3e_0_49"/>
          <p:cNvSpPr/>
          <p:nvPr/>
        </p:nvSpPr>
        <p:spPr>
          <a:xfrm>
            <a:off x="4156400" y="1265294"/>
            <a:ext cx="2785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pt-BR" sz="1854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854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endParaRPr sz="1854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endParaRPr sz="2187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g355c3006d3e_0_49"/>
          <p:cNvGrpSpPr/>
          <p:nvPr/>
        </p:nvGrpSpPr>
        <p:grpSpPr>
          <a:xfrm>
            <a:off x="286808" y="3625815"/>
            <a:ext cx="3565959" cy="474300"/>
            <a:chOff x="286812" y="2247650"/>
            <a:chExt cx="3565959" cy="474300"/>
          </a:xfrm>
        </p:grpSpPr>
        <p:sp>
          <p:nvSpPr>
            <p:cNvPr id="108" name="Google Shape;108;g355c3006d3e_0_49"/>
            <p:cNvSpPr/>
            <p:nvPr/>
          </p:nvSpPr>
          <p:spPr>
            <a:xfrm>
              <a:off x="286812" y="2247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55c3006d3e_0_49"/>
            <p:cNvSpPr/>
            <p:nvPr/>
          </p:nvSpPr>
          <p:spPr>
            <a:xfrm>
              <a:off x="818784" y="2357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03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355c3006d3e_0_49"/>
            <p:cNvSpPr/>
            <p:nvPr/>
          </p:nvSpPr>
          <p:spPr>
            <a:xfrm>
              <a:off x="1327371" y="2357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Vantagens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desvantagens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355c3006d3e_0_49"/>
          <p:cNvGrpSpPr/>
          <p:nvPr/>
        </p:nvGrpSpPr>
        <p:grpSpPr>
          <a:xfrm>
            <a:off x="286808" y="4265882"/>
            <a:ext cx="3565959" cy="474300"/>
            <a:chOff x="286812" y="3009650"/>
            <a:chExt cx="3565959" cy="474300"/>
          </a:xfrm>
        </p:grpSpPr>
        <p:sp>
          <p:nvSpPr>
            <p:cNvPr id="112" name="Google Shape;112;g355c3006d3e_0_49"/>
            <p:cNvSpPr/>
            <p:nvPr/>
          </p:nvSpPr>
          <p:spPr>
            <a:xfrm>
              <a:off x="286812" y="3009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55c3006d3e_0_49"/>
            <p:cNvSpPr/>
            <p:nvPr/>
          </p:nvSpPr>
          <p:spPr>
            <a:xfrm>
              <a:off x="818784" y="3119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04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355c3006d3e_0_49"/>
            <p:cNvSpPr/>
            <p:nvPr/>
          </p:nvSpPr>
          <p:spPr>
            <a:xfrm>
              <a:off x="1327371" y="3119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g355c3006d3e_0_49"/>
          <p:cNvGrpSpPr/>
          <p:nvPr/>
        </p:nvGrpSpPr>
        <p:grpSpPr>
          <a:xfrm>
            <a:off x="286808" y="2998194"/>
            <a:ext cx="3565959" cy="474300"/>
            <a:chOff x="286812" y="1552950"/>
            <a:chExt cx="3565959" cy="474300"/>
          </a:xfrm>
        </p:grpSpPr>
        <p:sp>
          <p:nvSpPr>
            <p:cNvPr id="116" name="Google Shape;116;g355c3006d3e_0_49"/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55c3006d3e_0_49"/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02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55c3006d3e_0_49"/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Mitos e Fatos</a:t>
              </a:r>
              <a:endParaRPr lang="pt-BR"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g355c3006d3e_0_49"/>
          <p:cNvGrpSpPr/>
          <p:nvPr/>
        </p:nvGrpSpPr>
        <p:grpSpPr>
          <a:xfrm>
            <a:off x="4947712" y="2998194"/>
            <a:ext cx="3793822" cy="474300"/>
            <a:chOff x="340912" y="4466350"/>
            <a:chExt cx="3496138" cy="474300"/>
          </a:xfrm>
        </p:grpSpPr>
        <p:sp>
          <p:nvSpPr>
            <p:cNvPr id="120" name="Google Shape;120;g355c3006d3e_0_49"/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55c3006d3e_0_49"/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05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55c3006d3e_0_49"/>
            <p:cNvSpPr/>
            <p:nvPr/>
          </p:nvSpPr>
          <p:spPr>
            <a:xfrm>
              <a:off x="1311650" y="45842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rgbClr val="333333"/>
                </a:buClr>
                <a:buSzPts val="1454"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selecionar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um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lang="pt-BR" sz="145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19;g355c3006d3e_0_49">
            <a:extLst>
              <a:ext uri="{FF2B5EF4-FFF2-40B4-BE49-F238E27FC236}">
                <a16:creationId xmlns:a16="http://schemas.microsoft.com/office/drawing/2014/main" id="{0C5AE64B-2168-AE62-E999-63D3D992FBED}"/>
              </a:ext>
            </a:extLst>
          </p:cNvPr>
          <p:cNvGrpSpPr/>
          <p:nvPr/>
        </p:nvGrpSpPr>
        <p:grpSpPr>
          <a:xfrm>
            <a:off x="4947712" y="4265882"/>
            <a:ext cx="3565959" cy="474300"/>
            <a:chOff x="340912" y="4466350"/>
            <a:chExt cx="3565959" cy="474300"/>
          </a:xfrm>
        </p:grpSpPr>
        <p:sp>
          <p:nvSpPr>
            <p:cNvPr id="3" name="Google Shape;120;g355c3006d3e_0_49">
              <a:extLst>
                <a:ext uri="{FF2B5EF4-FFF2-40B4-BE49-F238E27FC236}">
                  <a16:creationId xmlns:a16="http://schemas.microsoft.com/office/drawing/2014/main" id="{AD9C4D41-A7BB-DC55-D653-ED69253B3CCF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1;g355c3006d3e_0_49">
              <a:extLst>
                <a:ext uri="{FF2B5EF4-FFF2-40B4-BE49-F238E27FC236}">
                  <a16:creationId xmlns:a16="http://schemas.microsoft.com/office/drawing/2014/main" id="{6F3BCE6C-1174-45B2-67E5-257272BCD314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07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2;g355c3006d3e_0_49">
              <a:extLst>
                <a:ext uri="{FF2B5EF4-FFF2-40B4-BE49-F238E27FC236}">
                  <a16:creationId xmlns:a16="http://schemas.microsoft.com/office/drawing/2014/main" id="{8183D548-7EC1-A905-D272-58ADB8FFA811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Exemplos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de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uso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com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Nestjs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19;g355c3006d3e_0_49">
            <a:extLst>
              <a:ext uri="{FF2B5EF4-FFF2-40B4-BE49-F238E27FC236}">
                <a16:creationId xmlns:a16="http://schemas.microsoft.com/office/drawing/2014/main" id="{EFE48862-8D29-A44B-D8DA-64EB0A08A203}"/>
              </a:ext>
            </a:extLst>
          </p:cNvPr>
          <p:cNvGrpSpPr/>
          <p:nvPr/>
        </p:nvGrpSpPr>
        <p:grpSpPr>
          <a:xfrm>
            <a:off x="4947712" y="3625876"/>
            <a:ext cx="3565959" cy="474300"/>
            <a:chOff x="340912" y="4466350"/>
            <a:chExt cx="3565959" cy="474300"/>
          </a:xfrm>
        </p:grpSpPr>
        <p:sp>
          <p:nvSpPr>
            <p:cNvPr id="11" name="Google Shape;120;g355c3006d3e_0_49">
              <a:extLst>
                <a:ext uri="{FF2B5EF4-FFF2-40B4-BE49-F238E27FC236}">
                  <a16:creationId xmlns:a16="http://schemas.microsoft.com/office/drawing/2014/main" id="{EBD26253-741C-DC29-89EC-6E3A9C5FA10D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;g355c3006d3e_0_49">
              <a:extLst>
                <a:ext uri="{FF2B5EF4-FFF2-40B4-BE49-F238E27FC236}">
                  <a16:creationId xmlns:a16="http://schemas.microsoft.com/office/drawing/2014/main" id="{727B00E3-A268-36A7-CEDA-62961ECAD9D1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06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2;g355c3006d3e_0_49">
              <a:extLst>
                <a:ext uri="{FF2B5EF4-FFF2-40B4-BE49-F238E27FC236}">
                  <a16:creationId xmlns:a16="http://schemas.microsoft.com/office/drawing/2014/main" id="{2283DCB4-4768-49D0-CE57-8681758D21F5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usar um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72F04D-D5A1-DC29-36CB-AB5259F431C4}"/>
              </a:ext>
            </a:extLst>
          </p:cNvPr>
          <p:cNvSpPr txBox="1"/>
          <p:nvPr/>
        </p:nvSpPr>
        <p:spPr>
          <a:xfrm>
            <a:off x="1294580" y="436002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Catálogo de padrões</a:t>
            </a:r>
          </a:p>
        </p:txBody>
      </p:sp>
      <p:grpSp>
        <p:nvGrpSpPr>
          <p:cNvPr id="15" name="Google Shape;115;g355c3006d3e_0_49">
            <a:extLst>
              <a:ext uri="{FF2B5EF4-FFF2-40B4-BE49-F238E27FC236}">
                <a16:creationId xmlns:a16="http://schemas.microsoft.com/office/drawing/2014/main" id="{C9E6050C-1885-5D17-A217-3015F3E4908C}"/>
              </a:ext>
            </a:extLst>
          </p:cNvPr>
          <p:cNvGrpSpPr/>
          <p:nvPr/>
        </p:nvGrpSpPr>
        <p:grpSpPr>
          <a:xfrm>
            <a:off x="286808" y="2358127"/>
            <a:ext cx="3565959" cy="474300"/>
            <a:chOff x="286812" y="1552950"/>
            <a:chExt cx="3565959" cy="474300"/>
          </a:xfrm>
        </p:grpSpPr>
        <p:sp>
          <p:nvSpPr>
            <p:cNvPr id="16" name="Google Shape;116;g355c3006d3e_0_49">
              <a:extLst>
                <a:ext uri="{FF2B5EF4-FFF2-40B4-BE49-F238E27FC236}">
                  <a16:creationId xmlns:a16="http://schemas.microsoft.com/office/drawing/2014/main" id="{13BC623B-431F-FC01-8AAA-30F459D2511C}"/>
                </a:ext>
              </a:extLst>
            </p:cNvPr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;g355c3006d3e_0_49">
              <a:extLst>
                <a:ext uri="{FF2B5EF4-FFF2-40B4-BE49-F238E27FC236}">
                  <a16:creationId xmlns:a16="http://schemas.microsoft.com/office/drawing/2014/main" id="{F8F7B0AF-6A06-B710-13EA-B04E0879F06D}"/>
                </a:ext>
              </a:extLst>
            </p:cNvPr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01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8;g355c3006d3e_0_49">
              <a:extLst>
                <a:ext uri="{FF2B5EF4-FFF2-40B4-BE49-F238E27FC236}">
                  <a16:creationId xmlns:a16="http://schemas.microsoft.com/office/drawing/2014/main" id="{7FAD438E-792C-D3D9-93BF-3D5B47062260}"/>
                </a:ext>
              </a:extLst>
            </p:cNvPr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Definição</a:t>
              </a:r>
              <a:endParaRPr lang="pt-BR"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5c3006d3e_0_7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-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55c3006d3e_0_73"/>
          <p:cNvSpPr/>
          <p:nvPr/>
        </p:nvSpPr>
        <p:spPr>
          <a:xfrm>
            <a:off x="713225" y="1135750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5c3006d3e_0_73"/>
          <p:cNvSpPr>
            <a:spLocks/>
          </p:cNvSpPr>
          <p:nvPr/>
        </p:nvSpPr>
        <p:spPr>
          <a:xfrm>
            <a:off x="713800" y="942800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82" dirty="0">
                <a:latin typeface="Open Sans"/>
                <a:ea typeface="Open Sans"/>
                <a:cs typeface="Open Sans"/>
                <a:sym typeface="Open Sans"/>
              </a:rPr>
              <a:t>Descreve soluções para problemas que ocorrem com frequência no desenvolvimento de software (Gamma 95)</a:t>
            </a: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355c3006d3e_0_73"/>
          <p:cNvSpPr/>
          <p:nvPr/>
        </p:nvSpPr>
        <p:spPr>
          <a:xfrm>
            <a:off x="713225" y="2263775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Um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bom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5c3006d3e_0_73"/>
          <p:cNvSpPr/>
          <p:nvPr/>
        </p:nvSpPr>
        <p:spPr>
          <a:xfrm>
            <a:off x="712075" y="2643349"/>
            <a:ext cx="5238900" cy="1557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Resolve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conceito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aprovado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óbvia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Descreve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relacionamento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g355c3006d3e_0_7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5c3006d3e_0_7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355c3006d3e_0_73">
            <a:extLst>
              <a:ext uri="{FF2B5EF4-FFF2-40B4-BE49-F238E27FC236}">
                <a16:creationId xmlns:a16="http://schemas.microsoft.com/office/drawing/2014/main" id="{A258239D-E688-B318-B15A-F89E9B95F2C7}"/>
              </a:ext>
            </a:extLst>
          </p:cNvPr>
          <p:cNvSpPr/>
          <p:nvPr/>
        </p:nvSpPr>
        <p:spPr>
          <a:xfrm>
            <a:off x="712075" y="3628176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Elementos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Essenciais</a:t>
            </a:r>
            <a:endParaRPr sz="1500" b="1" dirty="0">
              <a:latin typeface="Open Sans"/>
              <a:ea typeface="Open Sans"/>
              <a:cs typeface="Open Sans"/>
              <a:sym typeface="Calibri"/>
            </a:endParaRPr>
          </a:p>
        </p:txBody>
      </p:sp>
      <p:sp>
        <p:nvSpPr>
          <p:cNvPr id="3" name="Google Shape;133;g355c3006d3e_0_73">
            <a:extLst>
              <a:ext uri="{FF2B5EF4-FFF2-40B4-BE49-F238E27FC236}">
                <a16:creationId xmlns:a16="http://schemas.microsoft.com/office/drawing/2014/main" id="{42BFBBDC-8F59-D004-D445-4995F989357F}"/>
              </a:ext>
            </a:extLst>
          </p:cNvPr>
          <p:cNvSpPr/>
          <p:nvPr/>
        </p:nvSpPr>
        <p:spPr>
          <a:xfrm>
            <a:off x="710925" y="4007750"/>
            <a:ext cx="5238900" cy="16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Nome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que resolve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Consequências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0B1C8901-AC65-0B74-06F5-4755B2F3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>
            <a:extLst>
              <a:ext uri="{FF2B5EF4-FFF2-40B4-BE49-F238E27FC236}">
                <a16:creationId xmlns:a16="http://schemas.microsoft.com/office/drawing/2014/main" id="{020912F9-6198-11EA-46AC-2B928A5C8E93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5c3006d3e_0_73">
            <a:extLst>
              <a:ext uri="{FF2B5EF4-FFF2-40B4-BE49-F238E27FC236}">
                <a16:creationId xmlns:a16="http://schemas.microsoft.com/office/drawing/2014/main" id="{D48654E3-1AA3-1436-2393-551A7FA4A1E9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Mitos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e Fatos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55c3006d3e_0_73">
            <a:extLst>
              <a:ext uri="{FF2B5EF4-FFF2-40B4-BE49-F238E27FC236}">
                <a16:creationId xmlns:a16="http://schemas.microsoft.com/office/drawing/2014/main" id="{97104C4B-29BD-FCC7-EB47-BE5BFA8BAABC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5c3006d3e_0_73">
            <a:extLst>
              <a:ext uri="{FF2B5EF4-FFF2-40B4-BE49-F238E27FC236}">
                <a16:creationId xmlns:a16="http://schemas.microsoft.com/office/drawing/2014/main" id="{B5006A44-C118-27C6-DD03-19B12DC18308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05DC1-DDFD-9F62-3D2E-13F892CD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31594"/>
              </p:ext>
            </p:extLst>
          </p:nvPr>
        </p:nvGraphicFramePr>
        <p:xfrm>
          <a:off x="527250" y="928688"/>
          <a:ext cx="7683623" cy="401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7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dirty="0"/>
                        <a:t>🧨 Mito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✅ Fato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Design Patterns são complicados e desnecessários para coisas simples.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Patterns não são obrigatórios, mas ajudam a organizar a complexidade quando ela aparece.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São </a:t>
                      </a:r>
                      <a:r>
                        <a:rPr dirty="0" err="1"/>
                        <a:t>difíceis</a:t>
                      </a:r>
                      <a:r>
                        <a:rPr dirty="0"/>
                        <a:t> de </a:t>
                      </a:r>
                      <a:r>
                        <a:rPr dirty="0" err="1"/>
                        <a:t>aprender</a:t>
                      </a:r>
                      <a:r>
                        <a:rPr dirty="0"/>
                        <a:t> e </a:t>
                      </a:r>
                      <a:r>
                        <a:rPr dirty="0" err="1"/>
                        <a:t>decorar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Você não precisa decorar todos — basta entender os mais comuns e consultar o catálogo quando necessário.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Isso é coisa de Java, não serve para TypeScript ou NestJS.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Patterns são independentes de linguagem. NestJS, por exemplo, usa diversos internamente.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Usar patterns é overengineering.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Overengineering é aplicar sem necessidade. Patterns bem aplicados evitam ifs, duplicação e acoplamento.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81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Consigo resolver tudo com if 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Funciona no curto prazo, mas prejudica extensibilidade. Patterns como Strategy ou Command resolvem isso melhor.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1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Não tenho tempo de estudar isso.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/>
                        <a:t>Aprender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os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principais</a:t>
                      </a:r>
                      <a:r>
                        <a:rPr dirty="0"/>
                        <a:t> patterns leva </a:t>
                      </a:r>
                      <a:r>
                        <a:rPr dirty="0" err="1"/>
                        <a:t>menos</a:t>
                      </a:r>
                      <a:r>
                        <a:rPr dirty="0"/>
                        <a:t> tempo que </a:t>
                      </a:r>
                      <a:r>
                        <a:rPr dirty="0" err="1"/>
                        <a:t>dominar</a:t>
                      </a:r>
                      <a:r>
                        <a:rPr dirty="0"/>
                        <a:t> um framework novo — e serve para </a:t>
                      </a:r>
                      <a:r>
                        <a:rPr dirty="0" err="1"/>
                        <a:t>toda</a:t>
                      </a:r>
                      <a:r>
                        <a:rPr dirty="0"/>
                        <a:t> a </a:t>
                      </a:r>
                      <a:r>
                        <a:rPr dirty="0" err="1"/>
                        <a:t>carreira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c3006d3e_0_90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55c3006d3e_0_90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Vantagens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5c3006d3e_0_90"/>
          <p:cNvSpPr/>
          <p:nvPr/>
        </p:nvSpPr>
        <p:spPr>
          <a:xfrm>
            <a:off x="713800" y="1117887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5c3006d3e_0_90"/>
          <p:cNvSpPr/>
          <p:nvPr/>
        </p:nvSpPr>
        <p:spPr>
          <a:xfrm>
            <a:off x="713800" y="3052243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5c3006d3e_0_90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55c3006d3e_0_90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D447D-3114-6EB3-C240-413A2949AD49}"/>
              </a:ext>
            </a:extLst>
          </p:cNvPr>
          <p:cNvSpPr txBox="1"/>
          <p:nvPr/>
        </p:nvSpPr>
        <p:spPr>
          <a:xfrm>
            <a:off x="713800" y="1530530"/>
            <a:ext cx="5276850" cy="13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Reutilização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soluções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maduras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Vocabulário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comum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entre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devs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Aderência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SOLID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Melhoria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manutenção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extensibilidade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CB061-FC58-8F3E-3DC6-1D9FBC15DA41}"/>
              </a:ext>
            </a:extLst>
          </p:cNvPr>
          <p:cNvSpPr txBox="1"/>
          <p:nvPr/>
        </p:nvSpPr>
        <p:spPr>
          <a:xfrm>
            <a:off x="768750" y="3447925"/>
            <a:ext cx="5276850" cy="106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Overengineering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Curva de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aprendizado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Pode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aumentar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inicial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incorreta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– Catálogo de Padrões</a:t>
            </a:r>
            <a:endParaRPr lang="pt-BR"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FCA9E-56AB-5168-1042-FD145390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0" y="1077741"/>
            <a:ext cx="6219950" cy="2732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949890D-7DE7-97FC-F899-CDB2AF4A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FCBF593C-7903-664B-4CB8-0475B9D4D920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9A97D7E9-A88F-54B6-B6F6-A898D435FD3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selecionar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55c3006d3e_0_105">
            <a:extLst>
              <a:ext uri="{FF2B5EF4-FFF2-40B4-BE49-F238E27FC236}">
                <a16:creationId xmlns:a16="http://schemas.microsoft.com/office/drawing/2014/main" id="{264351FE-9A98-A30F-6E5D-50856FC2F100}"/>
              </a:ext>
            </a:extLst>
          </p:cNvPr>
          <p:cNvSpPr/>
          <p:nvPr/>
        </p:nvSpPr>
        <p:spPr>
          <a:xfrm>
            <a:off x="768750" y="1312281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Propósito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finalidade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5c3006d3e_0_105">
            <a:extLst>
              <a:ext uri="{FF2B5EF4-FFF2-40B4-BE49-F238E27FC236}">
                <a16:creationId xmlns:a16="http://schemas.microsoft.com/office/drawing/2014/main" id="{DF1549A4-BA29-9F52-C477-F9BD3C377871}"/>
              </a:ext>
            </a:extLst>
          </p:cNvPr>
          <p:cNvSpPr/>
          <p:nvPr/>
        </p:nvSpPr>
        <p:spPr>
          <a:xfrm>
            <a:off x="768750" y="1627722"/>
            <a:ext cx="5238900" cy="89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criação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comportamento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de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52B092FE-C613-5EDB-7FAE-DA67463DC625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63D9D4C0-A870-5B93-7CC2-B5EA5B95C8EA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6;g355c3006d3e_0_105">
            <a:extLst>
              <a:ext uri="{FF2B5EF4-FFF2-40B4-BE49-F238E27FC236}">
                <a16:creationId xmlns:a16="http://schemas.microsoft.com/office/drawing/2014/main" id="{F225C633-D219-6C79-F87F-F021DF402759}"/>
              </a:ext>
            </a:extLst>
          </p:cNvPr>
          <p:cNvSpPr/>
          <p:nvPr/>
        </p:nvSpPr>
        <p:spPr>
          <a:xfrm>
            <a:off x="768750" y="2701272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Intenção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g355c3006d3e_0_105">
            <a:extLst>
              <a:ext uri="{FF2B5EF4-FFF2-40B4-BE49-F238E27FC236}">
                <a16:creationId xmlns:a16="http://schemas.microsoft.com/office/drawing/2014/main" id="{AF3E5FC2-8351-3730-EAE1-BFE5A1BA4103}"/>
              </a:ext>
            </a:extLst>
          </p:cNvPr>
          <p:cNvSpPr/>
          <p:nvPr/>
        </p:nvSpPr>
        <p:spPr>
          <a:xfrm>
            <a:off x="768750" y="3104414"/>
            <a:ext cx="5238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O que o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padrão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promete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resolver</a:t>
            </a: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12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1CCD92B5-C06A-916E-EDFB-574E8CFD1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6BADFC94-A0F0-1809-E435-74EFBAC77DD7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F98BF70D-A68A-3BA6-BDAD-BD52716E964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selecionar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55c3006d3e_0_105">
            <a:extLst>
              <a:ext uri="{FF2B5EF4-FFF2-40B4-BE49-F238E27FC236}">
                <a16:creationId xmlns:a16="http://schemas.microsoft.com/office/drawing/2014/main" id="{DD818991-AD1C-0122-9A27-E7B7F591C426}"/>
              </a:ext>
            </a:extLst>
          </p:cNvPr>
          <p:cNvSpPr/>
          <p:nvPr/>
        </p:nvSpPr>
        <p:spPr>
          <a:xfrm>
            <a:off x="768750" y="1312281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Sintoma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5c3006d3e_0_105">
            <a:extLst>
              <a:ext uri="{FF2B5EF4-FFF2-40B4-BE49-F238E27FC236}">
                <a16:creationId xmlns:a16="http://schemas.microsoft.com/office/drawing/2014/main" id="{71B8E918-B7B3-3C70-F4AA-896470374E14}"/>
              </a:ext>
            </a:extLst>
          </p:cNvPr>
          <p:cNvSpPr/>
          <p:nvPr/>
        </p:nvSpPr>
        <p:spPr>
          <a:xfrm>
            <a:off x="768750" y="1673629"/>
            <a:ext cx="5238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Qual </a:t>
            </a:r>
            <a:r>
              <a:rPr lang="en-US" sz="1200" dirty="0" err="1"/>
              <a:t>dor</a:t>
            </a:r>
            <a:r>
              <a:rPr lang="en-US" sz="1200" dirty="0"/>
              <a:t> </a:t>
            </a:r>
            <a:r>
              <a:rPr lang="en-US" sz="1200" dirty="0" err="1"/>
              <a:t>aparece</a:t>
            </a:r>
            <a:r>
              <a:rPr lang="en-US" sz="1200" dirty="0"/>
              <a:t> no </a:t>
            </a:r>
            <a:r>
              <a:rPr lang="en-US" sz="1200" dirty="0" err="1"/>
              <a:t>código</a:t>
            </a:r>
            <a:r>
              <a:rPr lang="en-US" sz="1200" dirty="0"/>
              <a:t>? (Ex.: </a:t>
            </a:r>
            <a:r>
              <a:rPr lang="en-US" sz="1200" dirty="0" err="1"/>
              <a:t>acoplamento</a:t>
            </a:r>
            <a:r>
              <a:rPr lang="en-US" sz="1200" dirty="0"/>
              <a:t>, </a:t>
            </a:r>
            <a:r>
              <a:rPr lang="en-US" sz="1200" dirty="0" err="1"/>
              <a:t>duplicação</a:t>
            </a:r>
            <a:r>
              <a:rPr lang="en-US" sz="1200" dirty="0"/>
              <a:t>, </a:t>
            </a:r>
            <a:r>
              <a:rPr lang="en-US" sz="1200" dirty="0" err="1"/>
              <a:t>rigidez</a:t>
            </a:r>
            <a:r>
              <a:rPr lang="en-US" sz="1200" dirty="0"/>
              <a:t> etc.)</a:t>
            </a: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99BCC6DA-54F2-1C07-956B-0EB9977B83E8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57FB5C0A-64D5-9FA3-21B5-83CB0667452C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6;g355c3006d3e_0_105">
            <a:extLst>
              <a:ext uri="{FF2B5EF4-FFF2-40B4-BE49-F238E27FC236}">
                <a16:creationId xmlns:a16="http://schemas.microsoft.com/office/drawing/2014/main" id="{8554EEF0-F34C-66B3-39C5-363ED56B65D2}"/>
              </a:ext>
            </a:extLst>
          </p:cNvPr>
          <p:cNvSpPr/>
          <p:nvPr/>
        </p:nvSpPr>
        <p:spPr>
          <a:xfrm>
            <a:off x="768750" y="2701272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SOLID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g355c3006d3e_0_105">
            <a:extLst>
              <a:ext uri="{FF2B5EF4-FFF2-40B4-BE49-F238E27FC236}">
                <a16:creationId xmlns:a16="http://schemas.microsoft.com/office/drawing/2014/main" id="{DC532D76-8F05-59B6-F1CB-3A55BB07494F}"/>
              </a:ext>
            </a:extLst>
          </p:cNvPr>
          <p:cNvSpPr/>
          <p:nvPr/>
        </p:nvSpPr>
        <p:spPr>
          <a:xfrm>
            <a:off x="768750" y="3104414"/>
            <a:ext cx="5238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Qual </a:t>
            </a:r>
            <a:r>
              <a:rPr lang="pt-BR" sz="1200" dirty="0"/>
              <a:t>princípio</a:t>
            </a:r>
            <a:r>
              <a:rPr lang="en-US" sz="1200" dirty="0"/>
              <a:t> </a:t>
            </a:r>
            <a:r>
              <a:rPr lang="en-US" sz="1200" dirty="0" err="1"/>
              <a:t>está</a:t>
            </a:r>
            <a:r>
              <a:rPr lang="en-US" sz="1200" dirty="0"/>
              <a:t> </a:t>
            </a:r>
            <a:r>
              <a:rPr lang="en-US" sz="1200" dirty="0" err="1"/>
              <a:t>sendo</a:t>
            </a:r>
            <a:r>
              <a:rPr lang="en-US" sz="1200" dirty="0"/>
              <a:t> </a:t>
            </a:r>
            <a:r>
              <a:rPr lang="en-US" sz="1200" dirty="0" err="1"/>
              <a:t>violado</a:t>
            </a:r>
            <a:r>
              <a:rPr lang="en-US" sz="1200" dirty="0"/>
              <a:t> que o </a:t>
            </a:r>
            <a:r>
              <a:rPr lang="en-US" sz="1200" dirty="0" err="1"/>
              <a:t>padrão</a:t>
            </a:r>
            <a:r>
              <a:rPr lang="en-US" sz="1200" dirty="0"/>
              <a:t> </a:t>
            </a:r>
            <a:r>
              <a:rPr lang="en-US" sz="1200" dirty="0" err="1"/>
              <a:t>ajuda</a:t>
            </a:r>
            <a:r>
              <a:rPr lang="en-US" sz="1200" dirty="0"/>
              <a:t> a </a:t>
            </a:r>
            <a:r>
              <a:rPr lang="en-US" sz="1200" dirty="0" err="1"/>
              <a:t>remediar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931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563BDE81-47CF-72C1-76A3-1F5234B5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C519BE9C-C97E-568B-F659-D434F96746FE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EE459002-42EA-2D8A-1C97-3B43CB4F46E6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8E232A7D-1212-29CE-9D7A-B2188F26AB54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CC35CA96-A4C8-50FB-3AB4-B8861E239286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D1C6B-6B45-0701-1CD8-A3E87C4902D0}"/>
              </a:ext>
            </a:extLst>
          </p:cNvPr>
          <p:cNvSpPr txBox="1"/>
          <p:nvPr/>
        </p:nvSpPr>
        <p:spPr>
          <a:xfrm>
            <a:off x="1025371" y="1621313"/>
            <a:ext cx="52822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BR" dirty="0"/>
              <a:t>1. 🔎 </a:t>
            </a:r>
            <a:r>
              <a:rPr lang="en-US" dirty="0" err="1"/>
              <a:t>Identifique</a:t>
            </a:r>
            <a:r>
              <a:rPr lang="en-US" dirty="0"/>
              <a:t> o </a:t>
            </a:r>
            <a:r>
              <a:rPr lang="en-US" dirty="0" err="1"/>
              <a:t>sintoma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  <a:p>
            <a:pPr>
              <a:defRPr sz="2000"/>
            </a:pPr>
            <a:r>
              <a:rPr lang="en-US" dirty="0"/>
              <a:t>2. </a:t>
            </a:r>
            <a:r>
              <a:rPr lang="en-BR" dirty="0"/>
              <a:t>🧠 </a:t>
            </a:r>
            <a:r>
              <a:rPr lang="en-US" dirty="0" err="1"/>
              <a:t>Classifique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endParaRPr lang="en-US" dirty="0"/>
          </a:p>
          <a:p>
            <a:pPr>
              <a:defRPr sz="2000"/>
            </a:pPr>
            <a:r>
              <a:rPr lang="en-US" dirty="0"/>
              <a:t>3. </a:t>
            </a:r>
            <a:r>
              <a:rPr lang="en-BR" dirty="0"/>
              <a:t>🧩 </a:t>
            </a:r>
            <a:r>
              <a:rPr lang="en-US" dirty="0" err="1"/>
              <a:t>Verifique</a:t>
            </a:r>
            <a:r>
              <a:rPr lang="en-US" dirty="0"/>
              <a:t> o </a:t>
            </a:r>
            <a:r>
              <a:rPr lang="en-US" dirty="0" err="1"/>
              <a:t>princípio</a:t>
            </a:r>
            <a:r>
              <a:rPr lang="en-US" dirty="0"/>
              <a:t> SOLID </a:t>
            </a:r>
            <a:r>
              <a:rPr lang="en-US" dirty="0" err="1"/>
              <a:t>violado</a:t>
            </a:r>
            <a:endParaRPr lang="en-US" dirty="0"/>
          </a:p>
          <a:p>
            <a:pPr>
              <a:defRPr sz="2000"/>
            </a:pPr>
            <a:r>
              <a:rPr lang="en-US" dirty="0"/>
              <a:t>4. </a:t>
            </a:r>
            <a:r>
              <a:rPr lang="en-BR" dirty="0"/>
              <a:t>🛠️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en-US" dirty="0" err="1"/>
              <a:t>indicados</a:t>
            </a:r>
            <a:endParaRPr lang="en-US" dirty="0"/>
          </a:p>
          <a:p>
            <a:pPr>
              <a:defRPr sz="2000"/>
            </a:pPr>
            <a:r>
              <a:rPr lang="en-US" dirty="0"/>
              <a:t>5. </a:t>
            </a:r>
            <a:r>
              <a:rPr lang="en-BR" dirty="0"/>
              <a:t>📋 </a:t>
            </a:r>
            <a:r>
              <a:rPr lang="en-US" dirty="0" err="1"/>
              <a:t>Aplique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429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18793</TotalTime>
  <Words>648</Words>
  <Application>Microsoft Macintosh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Lato</vt:lpstr>
      <vt:lpstr>Open Sans</vt:lpstr>
      <vt:lpstr>Raleway</vt:lpstr>
      <vt:lpstr>Prompt</vt:lpstr>
      <vt:lpstr>Calibri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Bruno Duarte Corrêa</cp:lastModifiedBy>
  <cp:revision>3</cp:revision>
  <dcterms:created xsi:type="dcterms:W3CDTF">2025-03-26T22:42:27Z</dcterms:created>
  <dcterms:modified xsi:type="dcterms:W3CDTF">2025-07-30T00:22:17Z</dcterms:modified>
</cp:coreProperties>
</file>