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charts/chart4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838383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defRPr>
            </a:pPr>
            <a:r>
              <a:rPr b="0" sz="1862" spc="-1" strike="noStrike">
                <a:solidFill>
                  <a:srgbClr val="838383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Custos do projeto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77b142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Salário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145343.33</c:v>
                </c:pt>
              </c:numCache>
            </c:numRef>
          </c:val>
        </c:ser>
        <c:gapWidth val="219"/>
        <c:overlap val="-27"/>
        <c:axId val="84487914"/>
        <c:axId val="440840"/>
      </c:barChart>
      <c:catAx>
        <c:axId val="84487914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e2e2e2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838383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defRPr>
            </a:pPr>
          </a:p>
        </c:txPr>
        <c:crossAx val="440840"/>
        <c:crosses val="autoZero"/>
        <c:auto val="1"/>
        <c:lblAlgn val="ctr"/>
        <c:lblOffset val="100"/>
      </c:catAx>
      <c:valAx>
        <c:axId val="440840"/>
        <c:scaling>
          <c:orientation val="minMax"/>
        </c:scaling>
        <c:delete val="0"/>
        <c:axPos val="l"/>
        <c:majorGridlines>
          <c:spPr>
            <a:ln w="9360">
              <a:solidFill>
                <a:srgbClr val="e2e2e2"/>
              </a:solidFill>
              <a:round/>
            </a:ln>
          </c:spPr>
        </c:majorGridlines>
        <c:numFmt formatCode="#,##0.00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7" spc="-1" strike="noStrike">
                <a:solidFill>
                  <a:srgbClr val="838383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defRPr>
            </a:pPr>
          </a:p>
        </c:txPr>
        <c:crossAx val="84487914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798447-5E30-4A22-8D02-8AC00147CE3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require more than one slide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09FB00-CAEE-41B0-8AE2-6F0E8EE8E20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7E83E6-C92C-4778-BA10-9461741ED2A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require more than one slide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DE89A4-6118-49EB-9160-60D8DDB305E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211137-CB3F-4097-B333-06F64413B21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08556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require more than one slide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87BE68-E3B7-4ADC-9E7B-1BC47EB1197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341360" y="466560"/>
            <a:ext cx="9508320" cy="571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341360" y="466560"/>
            <a:ext cx="9508320" cy="571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341360" y="466560"/>
            <a:ext cx="9508320" cy="571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341000" y="3073320"/>
            <a:ext cx="2230560" cy="17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341360" y="466560"/>
            <a:ext cx="9508320" cy="571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341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4123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484000" y="405576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484000" y="1901880"/>
            <a:ext cx="108828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41000" y="4055760"/>
            <a:ext cx="2230560" cy="196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440" y="6583680"/>
            <a:ext cx="12188160" cy="2736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440" y="6583320"/>
            <a:ext cx="12188160" cy="45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8" descr=""/>
          <p:cNvPicPr/>
          <p:nvPr/>
        </p:nvPicPr>
        <p:blipFill>
          <a:blip r:embed="rId2"/>
          <a:stretch/>
        </p:blipFill>
        <p:spPr>
          <a:xfrm>
            <a:off x="1440" y="0"/>
            <a:ext cx="12188160" cy="47984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4754880"/>
            <a:ext cx="12191400" cy="21024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0" y="4724280"/>
            <a:ext cx="12188160" cy="7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440" y="6583680"/>
            <a:ext cx="12188160" cy="2736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1440" y="6583320"/>
            <a:ext cx="12188160" cy="45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440" y="6583680"/>
            <a:ext cx="12188160" cy="2736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1440" y="6583320"/>
            <a:ext cx="12188160" cy="45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440" y="6583680"/>
            <a:ext cx="12188160" cy="2736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1440" y="6583320"/>
            <a:ext cx="12188160" cy="45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1341360" y="466560"/>
            <a:ext cx="9508320" cy="123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34100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683880" y="1901880"/>
            <a:ext cx="2230560" cy="4123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23880" y="480060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Plano de Negócio do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522440" y="5943600"/>
            <a:ext cx="9143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Bruno Oliveira, Gabriel Augusto e Ian Pablo | IT 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Análise de Custos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495680" y="5764320"/>
            <a:ext cx="525708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TOTAL: R$ 145.343,33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7" name="Espaço Reservado para Conteúdo 12"/>
          <p:cNvGraphicFramePr/>
          <p:nvPr/>
        </p:nvGraphicFramePr>
        <p:xfrm>
          <a:off x="1341360" y="1901880"/>
          <a:ext cx="9508320" cy="358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Milestones do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0840" y="2080800"/>
            <a:ext cx="2320920" cy="895680"/>
          </a:xfrm>
          <a:prstGeom prst="chevron">
            <a:avLst>
              <a:gd name="adj" fmla="val 4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1310040" y="2304720"/>
            <a:ext cx="1959840" cy="895680"/>
          </a:xfrm>
          <a:prstGeom prst="roundRect">
            <a:avLst>
              <a:gd name="adj" fmla="val 10000"/>
            </a:avLst>
          </a:prstGeom>
          <a:solidFill>
            <a:schemeClr val="lt2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040" rIns="113760" tIns="140040" bIns="140040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Entrega do Wireframe inicial do sistema.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0640">
              <a:lnSpc>
                <a:spcPct val="9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31/05/2017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3342600" y="2080800"/>
            <a:ext cx="2320920" cy="895680"/>
          </a:xfrm>
          <a:prstGeom prst="chevron">
            <a:avLst>
              <a:gd name="adj" fmla="val 4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3961800" y="2304720"/>
            <a:ext cx="1959840" cy="895680"/>
          </a:xfrm>
          <a:prstGeom prst="roundRect">
            <a:avLst>
              <a:gd name="adj" fmla="val 10000"/>
            </a:avLst>
          </a:prstGeom>
          <a:solidFill>
            <a:schemeClr val="lt2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040" rIns="113760" tIns="140040" bIns="140040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Entrega do design inicial do sistema.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0640">
              <a:lnSpc>
                <a:spcPct val="9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09/06/2017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994720" y="2080800"/>
            <a:ext cx="2320920" cy="895680"/>
          </a:xfrm>
          <a:prstGeom prst="chevron">
            <a:avLst>
              <a:gd name="adj" fmla="val 4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6613920" y="2304720"/>
            <a:ext cx="1959840" cy="895680"/>
          </a:xfrm>
          <a:prstGeom prst="roundRect">
            <a:avLst>
              <a:gd name="adj" fmla="val 10000"/>
            </a:avLst>
          </a:prstGeom>
          <a:solidFill>
            <a:schemeClr val="lt2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040" rIns="113760" tIns="140040" bIns="140040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Entrega do protótipo do sistema.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0640">
              <a:lnSpc>
                <a:spcPct val="9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16/06/2017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8646840" y="2080800"/>
            <a:ext cx="2320920" cy="895680"/>
          </a:xfrm>
          <a:prstGeom prst="chevron">
            <a:avLst>
              <a:gd name="adj" fmla="val 4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9266040" y="2304720"/>
            <a:ext cx="1959840" cy="895680"/>
          </a:xfrm>
          <a:prstGeom prst="roundRect">
            <a:avLst>
              <a:gd name="adj" fmla="val 10000"/>
            </a:avLst>
          </a:prstGeom>
          <a:solidFill>
            <a:schemeClr val="lt2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040" rIns="113760" tIns="140040" bIns="140040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Finalização  da 1º versão do sistema.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0640">
              <a:lnSpc>
                <a:spcPct val="9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17/07/2017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2172600" y="4371120"/>
            <a:ext cx="2310120" cy="891360"/>
          </a:xfrm>
          <a:prstGeom prst="chevron">
            <a:avLst>
              <a:gd name="adj" fmla="val 4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98" name="CustomShape 11"/>
          <p:cNvSpPr/>
          <p:nvPr/>
        </p:nvSpPr>
        <p:spPr>
          <a:xfrm>
            <a:off x="2788920" y="4594320"/>
            <a:ext cx="1950840" cy="891360"/>
          </a:xfrm>
          <a:prstGeom prst="roundRect">
            <a:avLst>
              <a:gd name="adj" fmla="val 10000"/>
            </a:avLst>
          </a:prstGeom>
          <a:solidFill>
            <a:schemeClr val="lt2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040" rIns="113760" tIns="140040" bIns="139680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Finalização do período de testes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0640">
              <a:lnSpc>
                <a:spcPct val="9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26/07/2017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4812120" y="4371120"/>
            <a:ext cx="2310120" cy="891360"/>
          </a:xfrm>
          <a:prstGeom prst="chevron">
            <a:avLst>
              <a:gd name="adj" fmla="val 4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00" name="CustomShape 13"/>
          <p:cNvSpPr/>
          <p:nvPr/>
        </p:nvSpPr>
        <p:spPr>
          <a:xfrm>
            <a:off x="5428440" y="4594320"/>
            <a:ext cx="1950840" cy="891360"/>
          </a:xfrm>
          <a:prstGeom prst="roundRect">
            <a:avLst>
              <a:gd name="adj" fmla="val 10000"/>
            </a:avLst>
          </a:prstGeom>
          <a:solidFill>
            <a:schemeClr val="lt2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040" rIns="113760" tIns="140040" bIns="139680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Entrega de correções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0640">
              <a:lnSpc>
                <a:spcPct val="9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16/08/2017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7451640" y="4371120"/>
            <a:ext cx="2310120" cy="891360"/>
          </a:xfrm>
          <a:prstGeom prst="chevron">
            <a:avLst>
              <a:gd name="adj" fmla="val 4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02" name="CustomShape 15"/>
          <p:cNvSpPr/>
          <p:nvPr/>
        </p:nvSpPr>
        <p:spPr>
          <a:xfrm>
            <a:off x="8067960" y="4594320"/>
            <a:ext cx="1950840" cy="891360"/>
          </a:xfrm>
          <a:prstGeom prst="roundRect">
            <a:avLst>
              <a:gd name="adj" fmla="val 10000"/>
            </a:avLst>
          </a:prstGeom>
          <a:solidFill>
            <a:schemeClr val="lt2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040" rIns="113760" tIns="140040" bIns="139680"/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Finalização da implantação sistema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71360" indent="-170640">
              <a:lnSpc>
                <a:spcPct val="9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30/08/2017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357920" y="152280"/>
            <a:ext cx="9508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Plano de Gestão de Risco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4" name="Table 2"/>
          <p:cNvGraphicFramePr/>
          <p:nvPr/>
        </p:nvGraphicFramePr>
        <p:xfrm>
          <a:off x="914400" y="1219320"/>
          <a:ext cx="10165680" cy="5407920"/>
        </p:xfrm>
        <a:graphic>
          <a:graphicData uri="http://schemas.openxmlformats.org/drawingml/2006/table">
            <a:tbl>
              <a:tblPr/>
              <a:tblGrid>
                <a:gridCol w="2438280"/>
                <a:gridCol w="1676160"/>
                <a:gridCol w="1538280"/>
                <a:gridCol w="1547640"/>
                <a:gridCol w="296568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Risco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Probabilidade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Impacto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Responsável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Plano de Mitigação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6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Incompatibilidade de conexão do sistema de compras com o sistema de fornecedores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Muito Alto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Arquiteto de Software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Modificar o conceito dessas funcionalidades para que funcionem de maneira não dependente de outros sistemas.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</a:tr>
              <a:tr h="16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Falta de mão de obra para produção do sistema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Muito Alto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Gerente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Manter o funcionário satisfeito e sempre engajado no projeto, proporcionando aos melhores premiações e benefícios.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Infraestrutura inapta para o desenvolvimento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Alta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Arquiteto de Software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Manter os computadores sempre em bom estado de uso e realizar manutenções preventivas.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357920" y="33120"/>
            <a:ext cx="9508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Plano de Gestão de Risco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6" name="Table 2"/>
          <p:cNvGraphicFramePr/>
          <p:nvPr/>
        </p:nvGraphicFramePr>
        <p:xfrm>
          <a:off x="854640" y="990720"/>
          <a:ext cx="10578240" cy="6203880"/>
        </p:xfrm>
        <a:graphic>
          <a:graphicData uri="http://schemas.openxmlformats.org/drawingml/2006/table">
            <a:tbl>
              <a:tblPr/>
              <a:tblGrid>
                <a:gridCol w="2497680"/>
                <a:gridCol w="1600200"/>
                <a:gridCol w="1218960"/>
                <a:gridCol w="1815480"/>
                <a:gridCol w="344628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Risco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Probabilidade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Impacto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Responsável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Plano de Mitigação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Problemas do financiador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Baixa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Muito Alto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Gerente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Sempre manter contato com o financiador do projeto e manter ele satisfeito e envolvido no projeto.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</a:tr>
              <a:tr h="1949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Estouro do prazo devido a falhas no desenvolvimento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Muito Alto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Gerente do projeto, Desenvolvedor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O gestor do projeto deverá sempre acompanhar todas as etapas do desenvolvimento e garantir que tudo esteja sendo desenvolvido com qualidade como previsto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14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 complexidade do sistema, não devidamente percebida nas etapas iniciais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Muito Alto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Gerente do projeto, Arquiteto Software, Desenvolvedor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Planejar as etapas iniciais como levantamento de requisitos, regras de negócio, tecnologias necessárias com cautela, levando em consideração todos os problemas possíveis.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357920" y="33120"/>
            <a:ext cx="950832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Plano de Gestão de Risco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8" name="Table 2"/>
          <p:cNvGraphicFramePr/>
          <p:nvPr/>
        </p:nvGraphicFramePr>
        <p:xfrm>
          <a:off x="854640" y="990720"/>
          <a:ext cx="10514880" cy="4346640"/>
        </p:xfrm>
        <a:graphic>
          <a:graphicData uri="http://schemas.openxmlformats.org/drawingml/2006/table">
            <a:tbl>
              <a:tblPr/>
              <a:tblGrid>
                <a:gridCol w="2645280"/>
                <a:gridCol w="1609560"/>
                <a:gridCol w="1160280"/>
                <a:gridCol w="1654200"/>
                <a:gridCol w="344592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Risco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Probabilidade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Impacto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Responsável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Plano de Mitigação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404040"/>
                    </a:solidFill>
                  </a:tcPr>
                </a:tc>
              </a:tr>
              <a:tr h="115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Pressão do cliente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Gerente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Desenvolvedor o projeto dentro do prazo, de acordo com os requisitos para o sistemas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Problemas com o grupo de desenvolvimento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Baixa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Alto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Gerente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Contratação de profissionais experientes, que atuaram juntos em outros projetos.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68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Alteração do escopo inicial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Média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Alto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Gerente do projeto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Definir o escopo do projeto e criar um documento assinado pelo cliente mostrando que está ciente sobre o planejamento do escopo.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04040"/>
                      </a:solidFill>
                    </a:lnL>
                    <a:lnR w="12240">
                      <a:solidFill>
                        <a:srgbClr val="404040"/>
                      </a:solidFill>
                    </a:lnR>
                    <a:lnT w="12240">
                      <a:solidFill>
                        <a:srgbClr val="404040"/>
                      </a:solidFill>
                    </a:lnT>
                    <a:lnB w="12240">
                      <a:solidFill>
                        <a:srgbClr val="404040"/>
                      </a:solidFill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Gestão de Qualidade e Performance do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41360" y="1901880"/>
            <a:ext cx="950832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[Definir plano de qualidade]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[Como será controlado o escopo? Os custos?]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[Como será controlado o cronograma?]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Apendice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341360" y="1901880"/>
            <a:ext cx="457128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[Material Suplementar e recursos]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278400" y="1901880"/>
            <a:ext cx="4571280" cy="41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23880" y="1143000"/>
            <a:ext cx="9143280" cy="26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Descrição do Projeto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22440" y="38098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[Incluir uma descrição sumaria do seu projeto aqui]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Escopo do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341360" y="1901880"/>
            <a:ext cx="950832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[Descrever o trabalho a ser completado]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[Quais são os objetivos ou as necessidades de negócio para este projeto?]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[Há alguma relação com outro projeto?]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[Quem são as partes interessadas?]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[Existe algum trabalho adicional que não faz parte do escopo deste projeto?]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253520" y="1542240"/>
            <a:ext cx="950832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Sistema totalmente voltado para plataforma web;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Baixa propensão a erros e falhas;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Desenvolvido em 78 dias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Atendendo às necessidades da empresa sendo a principal delas o controle do processo de compras;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Automatizar todos os processos utilizados;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Redução de 36,5% nos custos de obtenção de produtos e serviços em até 6 meses após o início de utilização do sistema;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Controle dos custos por departamentos, integração com o sistema de estoque;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Aumentar a qualidade das vendas em 47%;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Visando aumento nos lucros da empresa de até 23% em até 3 semestres.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Entregas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341360" y="1901880"/>
            <a:ext cx="950832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pt-BR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  <a:ea typeface="Times New Roman"/>
              </a:rPr>
              <a:t>Módulo de compras;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  <a:ea typeface="Times New Roman"/>
              </a:rPr>
              <a:t>Módulo de comparativo de preços;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  <a:ea typeface="Times New Roman"/>
              </a:rPr>
              <a:t>Módulo de entrada de dados;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  <a:ea typeface="Times New Roman"/>
              </a:rPr>
              <a:t>Módulo de gerenciamento de custos;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  <a:ea typeface="Times New Roman"/>
              </a:rPr>
              <a:t>Módulo de exibição de relatórios.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Fatores de Sucesso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341360" y="1901880"/>
            <a:ext cx="950832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288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9364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Satisfação do Cliente ou Parte interessadas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9364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Atendimento dos objetivos do projeto;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9364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Completar o projeto no orçamento – R$ 145.343,33;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9364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Entregar no prazo – 78 dias.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Time Do Projeto – Papeis e Responsabilidades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519960" y="2977920"/>
            <a:ext cx="224640" cy="987120"/>
          </a:xfrm>
          <a:custGeom>
            <a:avLst/>
            <a:gdLst/>
            <a:ahLst/>
            <a:rect l="l" t="t" r="r" b="b"/>
            <a:pathLst>
              <a:path w="225481" h="987825">
                <a:moveTo>
                  <a:pt x="225481" y="0"/>
                </a:moveTo>
                <a:lnTo>
                  <a:pt x="225481" y="987825"/>
                </a:lnTo>
                <a:lnTo>
                  <a:pt x="0" y="987825"/>
                </a:lnTo>
              </a:path>
            </a:pathLst>
          </a:custGeom>
          <a:noFill/>
          <a:ln>
            <a:solidFill>
              <a:schemeClr val="dk2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6699960" y="2977920"/>
            <a:ext cx="90720" cy="1974960"/>
          </a:xfrm>
          <a:custGeom>
            <a:avLst/>
            <a:gdLst/>
            <a:ahLst/>
            <a:rect l="l" t="t" r="r" b="b"/>
            <a:pathLst>
              <a:path w="0" h="1975650">
                <a:moveTo>
                  <a:pt x="45720" y="0"/>
                </a:moveTo>
                <a:lnTo>
                  <a:pt x="45720" y="1975650"/>
                </a:lnTo>
              </a:path>
            </a:pathLst>
          </a:custGeom>
          <a:noFill/>
          <a:ln>
            <a:solidFill>
              <a:schemeClr val="dk2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5671800" y="1904040"/>
            <a:ext cx="2146680" cy="1073160"/>
          </a:xfrm>
          <a:prstGeom prst="rect">
            <a:avLst/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40" rIns="14040" tIns="14040" bIns="14040" anchor="ctr"/>
          <a:p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Bruno Oliveira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Gerente de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671800" y="4953240"/>
            <a:ext cx="2146680" cy="1073160"/>
          </a:xfrm>
          <a:prstGeom prst="rect">
            <a:avLst/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40" rIns="14040" tIns="14040" bIns="14040" anchor="ctr"/>
          <a:p>
            <a:pPr algn="ctr">
              <a:lnSpc>
                <a:spcPct val="9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Gabriel Augusto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Desenvolvedor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4372560" y="3428640"/>
            <a:ext cx="2146680" cy="1073160"/>
          </a:xfrm>
          <a:prstGeom prst="rect">
            <a:avLst/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040" rIns="14040" tIns="14040" bIns="14040" anchor="ctr"/>
          <a:p>
            <a:pPr algn="ctr">
              <a:lnSpc>
                <a:spcPct val="9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Ian Pablo Arquiteto de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341360" y="46656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341360" y="1901880"/>
            <a:ext cx="9508320" cy="41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[Tarefas/Atividades]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[Procedimentos]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[Ferramentas/Tecnologia]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27880">
              <a:lnSpc>
                <a:spcPct val="100000"/>
              </a:lnSpc>
              <a:buClr>
                <a:srgbClr val="26305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[Processo de controle de mudança]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000" spc="-1" strike="noStrike">
                <a:solidFill>
                  <a:srgbClr val="26305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[DYA: definir os seus acrônimos!]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341360" y="152280"/>
            <a:ext cx="95083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1d243c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Recursos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41360" y="1901880"/>
            <a:ext cx="3077280" cy="4126680"/>
          </a:xfrm>
          <a:prstGeom prst="roundRect">
            <a:avLst>
              <a:gd name="adj" fmla="val 10000"/>
            </a:avLst>
          </a:prstGeom>
          <a:solidFill>
            <a:schemeClr val="dk2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52280" rIns="152280" tIns="152280" bIns="3041640" anchor="ctr"/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Pessoas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676520" y="3124080"/>
            <a:ext cx="2461680" cy="1243800"/>
          </a:xfrm>
          <a:prstGeom prst="roundRect">
            <a:avLst>
              <a:gd name="adj" fmla="val 1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2080" rIns="45720" tIns="70560" bIns="7092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Gerente do projeto;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Arquiteto de Software;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- Desenvolvedor;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676520" y="4572000"/>
            <a:ext cx="2461680" cy="1243800"/>
          </a:xfrm>
          <a:prstGeom prst="roundRect">
            <a:avLst>
              <a:gd name="adj" fmla="val 10000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2080" rIns="45720" tIns="70560" bIns="7092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Notas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145</TotalTime>
  <Application>LibreOffice/5.1.6.2$Linux_X86_64 LibreOffice_project/10m0$Build-2</Application>
  <Words>741</Words>
  <Paragraphs>138</Paragraphs>
  <Company>IBM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2017-05-26T19:47:45Z</dcterms:created>
  <dc:creator>epjunior</dc:creator>
  <dc:description/>
  <dc:language>en-US</dc:language>
  <cp:lastModifiedBy/>
  <dcterms:modified xsi:type="dcterms:W3CDTF">2017-06-23T23:55:23Z</dcterms:modified>
  <cp:revision>24</cp:revision>
  <dc:subject/>
  <dc:title>Business Project Plan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IBM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