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7" r:id="rId3"/>
    <p:sldId id="271" r:id="rId4"/>
    <p:sldId id="306" r:id="rId5"/>
    <p:sldId id="308" r:id="rId6"/>
    <p:sldId id="314" r:id="rId7"/>
    <p:sldId id="310" r:id="rId8"/>
    <p:sldId id="272" r:id="rId9"/>
    <p:sldId id="275" r:id="rId10"/>
    <p:sldId id="276" r:id="rId11"/>
    <p:sldId id="281" r:id="rId12"/>
    <p:sldId id="277" r:id="rId13"/>
    <p:sldId id="280" r:id="rId14"/>
    <p:sldId id="278" r:id="rId15"/>
    <p:sldId id="279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73" r:id="rId30"/>
    <p:sldId id="298" r:id="rId31"/>
    <p:sldId id="299" r:id="rId32"/>
    <p:sldId id="300" r:id="rId33"/>
    <p:sldId id="301" r:id="rId34"/>
    <p:sldId id="302" r:id="rId35"/>
    <p:sldId id="309" r:id="rId36"/>
    <p:sldId id="303" r:id="rId37"/>
    <p:sldId id="304" r:id="rId38"/>
    <p:sldId id="305" r:id="rId39"/>
    <p:sldId id="313" r:id="rId40"/>
    <p:sldId id="311" r:id="rId41"/>
    <p:sldId id="312" r:id="rId42"/>
    <p:sldId id="315" r:id="rId43"/>
    <p:sldId id="269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371-34DA-4C79-A153-1B808EF7FA8A}" type="datetime1">
              <a:rPr lang="en-US" smtClean="0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374-D68D-4FCB-8D2F-306220563F41}" type="datetime1">
              <a:rPr lang="en-US" smtClean="0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F191-BCD0-4D8E-B171-9E52562C4AE6}" type="datetime1">
              <a:rPr lang="en-US" smtClean="0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aseline="0"/>
            </a:lvl1pPr>
          </a:lstStyle>
          <a:p>
            <a:fld id="{F36C87F6-986D-49E6-AF40-1B3A1EE8064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304-C06B-4CA6-A450-496001D6739A}" type="datetime1">
              <a:rPr lang="en-US" smtClean="0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1EF-2DBE-4352-9CD5-20E598AFB4D7}" type="datetime1">
              <a:rPr lang="en-US" smtClean="0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6FF-9713-4CE5-9B4E-C36D5C5727E6}" type="datetime1">
              <a:rPr lang="en-US" smtClean="0"/>
              <a:t>12/1/2017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99A-69B1-4E57-9B72-5EBCBB5F34C1}" type="datetime1">
              <a:rPr lang="en-US" smtClean="0"/>
              <a:t>12/1/2017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E21E-42DB-4252-BE4F-580CEA38A7DF}" type="datetime1">
              <a:rPr lang="en-US" smtClean="0"/>
              <a:t>12/1/2017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2418-9F81-419F-8188-5B600B3555FB}" type="datetime1">
              <a:rPr lang="en-US" smtClean="0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AC9D-2919-4CA8-BB4D-F8B74E9CDD09}" type="datetime1">
              <a:rPr lang="en-US" smtClean="0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4EB589C-7A4B-4233-8FA0-B68278D90ADF}" type="datetime1">
              <a:rPr lang="en-US" smtClean="0"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, </a:t>
            </a:r>
            <a:r>
              <a:rPr lang="en-US" dirty="0" err="1"/>
              <a:t>Simulação</a:t>
            </a:r>
            <a:r>
              <a:rPr lang="en-US" dirty="0"/>
              <a:t> e testes de um Sistema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a </a:t>
            </a:r>
            <a:r>
              <a:rPr lang="en-US" dirty="0" err="1"/>
              <a:t>nanossatélites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Vale Barbosa </a:t>
            </a:r>
            <a:r>
              <a:rPr lang="en-US" dirty="0" err="1"/>
              <a:t>Eiterer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B4FE-EA76-48F7-AEF1-2162D9C3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solar – circuito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1FB3-3753-440D-911C-04B8702F5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45720" indent="0" algn="just">
                  <a:buNone/>
                </a:pPr>
                <a:endParaRPr lang="pt-BR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𝑛𝑘𝑇𝑐</m:t>
                                  </m:r>
                                </m:den>
                              </m:f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45720" indent="0" algn="ctr">
                  <a:buNone/>
                </a:pPr>
                <a:endParaRPr lang="pt-BR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45720" indent="0" algn="ctr">
                  <a:buNone/>
                </a:pPr>
                <a:endParaRPr lang="pt-BR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1FB3-3753-440D-911C-04B8702F5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305E-0A25-40D0-9D2D-24C6C31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332-9B7B-45C3-823C-54967CD7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painel real -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6CB9DA-A3EA-4A79-B2D7-50D3AAF7A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0" y="1700808"/>
            <a:ext cx="9536124" cy="4969864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A87EB5-A16A-40B7-840D-571D0C87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DB0C-DEE2-49B1-A4CC-111BD5BA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painel real - parâmetros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3C385-F3A7-4D7F-9A12-ADC1557D9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82465"/>
              </p:ext>
            </p:extLst>
          </p:nvPr>
        </p:nvGraphicFramePr>
        <p:xfrm>
          <a:off x="1217613" y="1828800"/>
          <a:ext cx="97536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2846250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78085628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78092720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6028850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86900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Irradiância [</a:t>
                      </a:r>
                      <a:r>
                        <a:rPr lang="pt-BR" baseline="0" dirty="0"/>
                        <a:t>Wm</a:t>
                      </a:r>
                      <a:r>
                        <a:rPr lang="pt-BR" baseline="30000" dirty="0"/>
                        <a:t>-2</a:t>
                      </a:r>
                      <a:r>
                        <a:rPr lang="pt-BR" baseline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  <a:r>
                        <a:rPr lang="pt-BR" baseline="-25000" dirty="0"/>
                        <a:t>s </a:t>
                      </a:r>
                      <a:r>
                        <a:rPr lang="pt-BR" baseline="0" dirty="0"/>
                        <a:t>[</a:t>
                      </a:r>
                      <a:r>
                        <a:rPr lang="el-GR" baseline="0" dirty="0"/>
                        <a:t>Ω</a:t>
                      </a:r>
                      <a:r>
                        <a:rPr lang="pt-BR" baseline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  <a:r>
                        <a:rPr lang="pt-BR" baseline="-25000" dirty="0"/>
                        <a:t>sh </a:t>
                      </a:r>
                      <a:r>
                        <a:rPr lang="pt-BR" baseline="0" dirty="0"/>
                        <a:t>[</a:t>
                      </a:r>
                      <a:r>
                        <a:rPr lang="el-GR" baseline="0" dirty="0"/>
                        <a:t>Ω</a:t>
                      </a:r>
                      <a:r>
                        <a:rPr lang="pt-BR" baseline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  <a:r>
                        <a:rPr lang="pt-BR" baseline="-25000" dirty="0"/>
                        <a:t>o</a:t>
                      </a:r>
                      <a:r>
                        <a:rPr lang="pt-BR" dirty="0"/>
                        <a:t> [nA]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2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6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202,402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0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143,602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6037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5F5-4C92-4650-B7B5-A58F99C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8A8B-A7DF-41E3-93DD-C32EEADE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do painel real - resultados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B158C-5BC3-4391-AA18-CDD5C9097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8" y="1595809"/>
            <a:ext cx="5333333" cy="3999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37E14-98C3-4CD0-B3FD-0D23F1D13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4" y="1595809"/>
            <a:ext cx="5333333" cy="39999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7D55C-C818-4504-B571-D334CAFA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13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913E0-9483-4B8F-926C-A86397F5FD75}"/>
              </a:ext>
            </a:extLst>
          </p:cNvPr>
          <p:cNvSpPr txBox="1"/>
          <p:nvPr/>
        </p:nvSpPr>
        <p:spPr>
          <a:xfrm>
            <a:off x="325344" y="5805264"/>
            <a:ext cx="53333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Curva de Potência com 150 W/m²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5BCAA-E4B9-4C55-AAB4-D268AE0E91F8}"/>
              </a:ext>
            </a:extLst>
          </p:cNvPr>
          <p:cNvSpPr txBox="1"/>
          <p:nvPr/>
        </p:nvSpPr>
        <p:spPr>
          <a:xfrm>
            <a:off x="6550944" y="5805264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Curva de Potência com 700 W/m²</a:t>
            </a:r>
          </a:p>
        </p:txBody>
      </p:sp>
    </p:spTree>
    <p:extLst>
      <p:ext uri="{BB962C8B-B14F-4D97-AF65-F5344CB8AC3E}">
        <p14:creationId xmlns:p14="http://schemas.microsoft.com/office/powerpoint/2010/main" val="6700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663-28C7-44F1-A973-E9CF334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MPPT – Perturba e observa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3DA02B-EC24-4974-ABFA-52C03161E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46" y="2000500"/>
            <a:ext cx="5333333" cy="40000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B2985E-A98E-4375-A84A-14170D94F433}"/>
              </a:ext>
            </a:extLst>
          </p:cNvPr>
          <p:cNvSpPr/>
          <p:nvPr/>
        </p:nvSpPr>
        <p:spPr>
          <a:xfrm>
            <a:off x="5590356" y="378904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9EA9E-39A0-42F3-B461-C55A1BC6EED1}"/>
              </a:ext>
            </a:extLst>
          </p:cNvPr>
          <p:cNvSpPr/>
          <p:nvPr/>
        </p:nvSpPr>
        <p:spPr>
          <a:xfrm>
            <a:off x="6310436" y="306896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3E04E-72DC-4076-9BD0-70C46330271A}"/>
              </a:ext>
            </a:extLst>
          </p:cNvPr>
          <p:cNvSpPr/>
          <p:nvPr/>
        </p:nvSpPr>
        <p:spPr>
          <a:xfrm>
            <a:off x="7246540" y="249289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8C8FBD-A9EB-4676-8D41-516587A4CA95}"/>
              </a:ext>
            </a:extLst>
          </p:cNvPr>
          <p:cNvSpPr/>
          <p:nvPr/>
        </p:nvSpPr>
        <p:spPr>
          <a:xfrm>
            <a:off x="7606580" y="283812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CAFD55-01B1-4A09-A6DA-C072ECCD3136}"/>
              </a:ext>
            </a:extLst>
          </p:cNvPr>
          <p:cNvSpPr/>
          <p:nvPr/>
        </p:nvSpPr>
        <p:spPr>
          <a:xfrm>
            <a:off x="7246540" y="247808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574F47-1BFD-474A-A5A8-E2B98EDAB66E}"/>
              </a:ext>
            </a:extLst>
          </p:cNvPr>
          <p:cNvSpPr/>
          <p:nvPr/>
        </p:nvSpPr>
        <p:spPr>
          <a:xfrm>
            <a:off x="6886500" y="26205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9ABDBD-766D-46DB-A07E-9AE8F8EC52CF}"/>
              </a:ext>
            </a:extLst>
          </p:cNvPr>
          <p:cNvSpPr/>
          <p:nvPr/>
        </p:nvSpPr>
        <p:spPr>
          <a:xfrm>
            <a:off x="7246540" y="249289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D83205-6F51-4314-A9D7-4199B12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2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64DF-1471-47DD-8DA5-0E8725E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Conversor </a:t>
            </a:r>
            <a:r>
              <a:rPr lang="pt-BR" i="1" dirty="0"/>
              <a:t>Boost</a:t>
            </a:r>
            <a:r>
              <a:rPr lang="pt-BR" dirty="0"/>
              <a:t> - Circuito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89E04E-57F1-42B6-B077-E515BF6B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0743"/>
          <a:stretch/>
        </p:blipFill>
        <p:spPr>
          <a:xfrm>
            <a:off x="1799712" y="2115431"/>
            <a:ext cx="8600000" cy="3817765"/>
          </a:xfr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CC0DF-5189-4551-A27C-0970ABE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8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Conversor</a:t>
            </a:r>
            <a:r>
              <a:rPr lang="en-US" dirty="0"/>
              <a:t> </a:t>
            </a:r>
            <a:r>
              <a:rPr lang="en-US" i="1" dirty="0"/>
              <a:t>boost</a:t>
            </a:r>
            <a:r>
              <a:rPr lang="en-US" dirty="0"/>
              <a:t> –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etapa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740045" y="2492896"/>
                <a:ext cx="4708734" cy="520080"/>
              </a:xfrm>
            </p:spPr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40045" y="2492896"/>
                <a:ext cx="4708734" cy="5200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F504-A707-465C-992E-42F0A60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16</a:t>
            </a:fld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B4A26E-652F-4483-A0AB-831DF27E7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3869"/>
          <a:stretch/>
        </p:blipFill>
        <p:spPr>
          <a:xfrm>
            <a:off x="3050098" y="3429000"/>
            <a:ext cx="6088627" cy="266429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949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Conversor</a:t>
            </a:r>
            <a:r>
              <a:rPr lang="en-US" dirty="0"/>
              <a:t> </a:t>
            </a:r>
            <a:r>
              <a:rPr lang="en-US" i="1" dirty="0"/>
              <a:t>boost</a:t>
            </a:r>
            <a:r>
              <a:rPr lang="en-US" dirty="0"/>
              <a:t> –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etapa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740045" y="2420888"/>
                <a:ext cx="4708734" cy="513406"/>
              </a:xfrm>
            </p:spPr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40045" y="2420888"/>
                <a:ext cx="4708734" cy="5134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F504-A707-465C-992E-42F0A60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17</a:t>
            </a:fld>
            <a:endParaRPr lang="pt-BR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659801F-9511-4C13-AB0A-A6AA46C77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7936"/>
          <a:stretch/>
        </p:blipFill>
        <p:spPr>
          <a:xfrm>
            <a:off x="3537115" y="3429000"/>
            <a:ext cx="5114594" cy="262509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51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Conversor</a:t>
            </a:r>
            <a:r>
              <a:rPr lang="en-US" dirty="0"/>
              <a:t> </a:t>
            </a:r>
            <a:r>
              <a:rPr lang="en-US" i="1" dirty="0"/>
              <a:t>boost</a:t>
            </a:r>
            <a:r>
              <a:rPr lang="en-US" dirty="0"/>
              <a:t> – </a:t>
            </a:r>
            <a:r>
              <a:rPr lang="en-US" dirty="0" err="1"/>
              <a:t>Ganho</a:t>
            </a:r>
            <a:r>
              <a:rPr lang="en-US" dirty="0"/>
              <a:t> </a:t>
            </a:r>
            <a:r>
              <a:rPr lang="en-US" dirty="0" err="1"/>
              <a:t>Estático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𝑝𝑣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𝑝𝑣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𝑝𝑣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BR" b="0" dirty="0"/>
              </a:p>
              <a:p>
                <a:pPr marL="45720" indent="0" algn="ctr">
                  <a:buNone/>
                </a:pPr>
                <a:endParaRPr lang="pt-BR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45720" indent="0" algn="ctr">
                  <a:buNone/>
                </a:pPr>
                <a:endParaRPr lang="pt-BR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45720" indent="0">
                  <a:buNone/>
                </a:pPr>
                <a:br>
                  <a:rPr lang="pt-B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2BF0F-4062-428C-BBB4-74829CE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- obdh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147307"/>
              </p:ext>
            </p:extLst>
          </p:nvPr>
        </p:nvGraphicFramePr>
        <p:xfrm>
          <a:off x="1217613" y="1828800"/>
          <a:ext cx="9269288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[mW]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IMU (MPU-9250)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IMU (BMX055)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91744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Gerador de 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60581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98526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Watchdog</a:t>
                      </a:r>
                      <a:r>
                        <a:rPr lang="pt-BR" dirty="0"/>
                        <a:t> Externo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38586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</a:t>
                      </a:r>
                      <a:r>
                        <a:rPr lang="pt-BR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5201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26657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Microcontrolador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57,1134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75248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Sensor de 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9810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Resistor Shunt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19,271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0,01857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57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9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870C-061F-4FF8-904A-ED6038F8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54C5-BDF9-4D34-9692-89BF653B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e Contextualização</a:t>
            </a:r>
          </a:p>
          <a:p>
            <a:r>
              <a:rPr lang="pt-BR" dirty="0"/>
              <a:t>Painel Solar</a:t>
            </a:r>
          </a:p>
          <a:p>
            <a:r>
              <a:rPr lang="pt-BR" dirty="0"/>
              <a:t>Conversor </a:t>
            </a:r>
            <a:r>
              <a:rPr lang="pt-BR" i="1" dirty="0"/>
              <a:t>Boost</a:t>
            </a:r>
          </a:p>
          <a:p>
            <a:r>
              <a:rPr lang="pt-BR" dirty="0"/>
              <a:t>Cargas</a:t>
            </a:r>
          </a:p>
          <a:p>
            <a:r>
              <a:rPr lang="pt-BR" dirty="0"/>
              <a:t>Simulação</a:t>
            </a:r>
          </a:p>
          <a:p>
            <a:r>
              <a:rPr lang="pt-BR" dirty="0"/>
              <a:t>Testes</a:t>
            </a:r>
          </a:p>
          <a:p>
            <a:r>
              <a:rPr lang="pt-BR" dirty="0"/>
              <a:t>Conclusões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EB6F8-EFAB-40D2-BC92-275B5C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- rádios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986794"/>
              </p:ext>
            </p:extLst>
          </p:nvPr>
        </p:nvGraphicFramePr>
        <p:xfrm>
          <a:off x="1217613" y="1828800"/>
          <a:ext cx="9269288" cy="22438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Período/Tempo Ativo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 (Transceiver Periódico)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 (Beacon)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10/0,6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91744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 (Transceiver)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órbita/600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6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sistema de energia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24328"/>
              </p:ext>
            </p:extLst>
          </p:nvPr>
        </p:nvGraphicFramePr>
        <p:xfrm>
          <a:off x="1217613" y="1828800"/>
          <a:ext cx="9269288" cy="436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[mW]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Gerador de 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91744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Sensor de 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60581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Shunt (0,075 </a:t>
                      </a:r>
                      <a:r>
                        <a:rPr lang="el-GR" dirty="0"/>
                        <a:t>Ω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2275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Shunt (0,05 </a:t>
                      </a:r>
                      <a:r>
                        <a:rPr lang="el-GR" dirty="0"/>
                        <a:t>Ω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12,903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3408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Timer 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51866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ADC Externo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231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5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sistema de energia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186976"/>
              </p:ext>
            </p:extLst>
          </p:nvPr>
        </p:nvGraphicFramePr>
        <p:xfrm>
          <a:off x="1217613" y="1828800"/>
          <a:ext cx="9269288" cy="2975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[mW]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Microcontrolador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57,1134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Kill-Switches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91744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Monitor de Bateria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60581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Proteção das Baterias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2275"/>
                  </a:ext>
                </a:extLst>
              </a:tr>
              <a:tr h="5979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Aquecedor das Baterias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3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sistema de energia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11400"/>
              </p:ext>
            </p:extLst>
          </p:nvPr>
        </p:nvGraphicFramePr>
        <p:xfrm>
          <a:off x="1217613" y="1828800"/>
          <a:ext cx="926928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[mW]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Conversor CC-CC (5420)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49,456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206,588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Conversor CC-CC (5410)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21,281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210,322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91744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Conversor CC-CC (54540)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149,032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301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</a:t>
            </a:r>
            <a:r>
              <a:rPr lang="pt-BR" i="1" dirty="0"/>
              <a:t>Payloads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C7CE9-490A-430C-B51D-E2B9F1DE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07498"/>
              </p:ext>
            </p:extLst>
          </p:nvPr>
        </p:nvGraphicFramePr>
        <p:xfrm>
          <a:off x="1217613" y="1828800"/>
          <a:ext cx="926928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7322">
                  <a:extLst>
                    <a:ext uri="{9D8B030D-6E8A-4147-A177-3AD203B41FA5}">
                      <a16:colId xmlns:a16="http://schemas.microsoft.com/office/drawing/2014/main" val="2587208627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33981000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006614433"/>
                    </a:ext>
                  </a:extLst>
                </a:gridCol>
                <a:gridCol w="2317322">
                  <a:extLst>
                    <a:ext uri="{9D8B030D-6E8A-4147-A177-3AD203B41FA5}">
                      <a16:colId xmlns:a16="http://schemas.microsoft.com/office/drawing/2014/main" val="2427073230"/>
                    </a:ext>
                  </a:extLst>
                </a:gridCol>
              </a:tblGrid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Potência [W]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95639"/>
                  </a:ext>
                </a:extLst>
              </a:tr>
              <a:tr h="346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Artix 7 XC7A200T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220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</a:t>
            </a:r>
            <a:r>
              <a:rPr lang="pt-BR" i="1" dirty="0"/>
              <a:t>resultado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25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CFF4A5-B770-4DB6-98A4-5F0CD57E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7" y="1600200"/>
            <a:ext cx="5333333" cy="40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3F9B89-A076-43C0-81B5-40A9FC19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600200"/>
            <a:ext cx="5333333" cy="40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65288-995C-4225-B1D8-4EB180F6A90F}"/>
              </a:ext>
            </a:extLst>
          </p:cNvPr>
          <p:cNvSpPr txBox="1"/>
          <p:nvPr/>
        </p:nvSpPr>
        <p:spPr>
          <a:xfrm>
            <a:off x="277867" y="573325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Curva de Corrente da Carga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90A0-D9A4-41A1-AFB9-5AED1321B9CA}"/>
              </a:ext>
            </a:extLst>
          </p:cNvPr>
          <p:cNvSpPr txBox="1"/>
          <p:nvPr/>
        </p:nvSpPr>
        <p:spPr>
          <a:xfrm>
            <a:off x="6454452" y="5729517"/>
            <a:ext cx="533333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Curva de Corrente da Carga (Zoom)</a:t>
            </a:r>
          </a:p>
        </p:txBody>
      </p:sp>
    </p:spTree>
    <p:extLst>
      <p:ext uri="{BB962C8B-B14F-4D97-AF65-F5344CB8AC3E}">
        <p14:creationId xmlns:p14="http://schemas.microsoft.com/office/powerpoint/2010/main" val="33420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das cargas – resultado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26</a:t>
            </a:fld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BDAB3-F3BC-4D11-BEDD-9C8E911D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59" y="2024314"/>
            <a:ext cx="5333333" cy="400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6EEE2-6F98-410E-A31C-D8409CF461E0}"/>
              </a:ext>
            </a:extLst>
          </p:cNvPr>
          <p:cNvSpPr txBox="1"/>
          <p:nvPr/>
        </p:nvSpPr>
        <p:spPr>
          <a:xfrm>
            <a:off x="3910959" y="6165304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Corrente do Aquecedor</a:t>
            </a:r>
          </a:p>
        </p:txBody>
      </p:sp>
    </p:spTree>
    <p:extLst>
      <p:ext uri="{BB962C8B-B14F-4D97-AF65-F5344CB8AC3E}">
        <p14:creationId xmlns:p14="http://schemas.microsoft.com/office/powerpoint/2010/main" val="28073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irradiância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27</a:t>
            </a:fld>
            <a:endParaRPr lang="pt-B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CE19B7-44B7-4DDB-A45F-4ECC3AEF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46" y="2000500"/>
            <a:ext cx="5333333" cy="4000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73CDF-CA5E-432D-B313-F2211F87FE26}"/>
              </a:ext>
            </a:extLst>
          </p:cNvPr>
          <p:cNvSpPr txBox="1"/>
          <p:nvPr/>
        </p:nvSpPr>
        <p:spPr>
          <a:xfrm flipH="1">
            <a:off x="3427745" y="6165304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Irradiância</a:t>
            </a:r>
          </a:p>
        </p:txBody>
      </p:sp>
    </p:spTree>
    <p:extLst>
      <p:ext uri="{BB962C8B-B14F-4D97-AF65-F5344CB8AC3E}">
        <p14:creationId xmlns:p14="http://schemas.microsoft.com/office/powerpoint/2010/main" val="19855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painel solar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3F20A-06BD-47B8-8185-E29BAB82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solarPanel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 = {1000,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'W/m^2'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foundation.electrical.electrical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foundation.electrical.electrical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panel current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v = {0,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panel voltage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(Access=private)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{A * 1.38e-23 * (25+273) / 1.60e-19,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{5.59404,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'Ohm'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series resistance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{954.801,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'Ohm'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parallel resistance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= {2.1,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diode ideality factor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{2.37917e-07,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diode saturation current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Iph0 = {0.050,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panel photocurrent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Np = {4,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number of parallel cells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Ns = {10,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number of series cells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{3,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number of parallel panels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n.i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p.i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equations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v 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n.v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v/Ns;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cell voltage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Iph0*I/{1000,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'W/m^2'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I0 = -(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- 1)-(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))./(-1 - (Ir.*(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))).*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I1 = I0 -(Iph - I0 - Ir.*( exp((Vc+I0.*Rs)./Vt_Ta) -1)-(Vc+I0.*Rs)./Rsh)./ (-1 - (Ir.*( exp((Vc+I0.*Rs)./Vt_Ta))).*Rs./Vt_Ta - Rs/Rsh);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I2 = I1 -(Iph - I1 - Ir.*( exp((Vc+I1.*Rs)./Vt_Ta) -1)-(Vc+I1.*Rs)./Rsh)./ (-1 - (Ir.*( exp((Vc+I1.*Rs)./Vt_Ta))).*Rs./Vt_Ta - Rs/Rsh);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I3 = I2 -(Iph - I2 - Ir.*( exp((Vc+I2.*Rs)./Vt_Ta) -1)-(Vc+I2.*Rs)./Rsh)./ (-1 - (Ir.*( exp((Vc+I2.*Rs)./Vt_Ta))).*Rs./Vt_Ta - Rs/Rsh);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I4 = I3 -(Iph - I3 - Ir.*( exp((Vc+I3.*Rs)./Vt_Ta) -1)-(Vc+I3.*Rs)./Rsh)./ (-1 - (Ir.*( exp((Vc+I3.*Rs)./Vt_Ta))).*Rs./Vt_Ta - Rs/Rsh);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I5 = I4 -(Iph - I4 - Ir.*( exp((Vc+I4.*Rs)./Vt_Ta) -1)-(Vc+I4.*Rs)./Rsh)./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(-1 - (Ir.*(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((Vc+I4.*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))).*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Vt_Ta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I5*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*Np;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3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BBE73-0077-4C07-8AA1-BB388CCE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828800"/>
            <a:ext cx="168616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MPPT e conversor </a:t>
            </a:r>
            <a:r>
              <a:rPr lang="pt-BR" i="1" dirty="0"/>
              <a:t>boost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previous_voltage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previous_power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voltage, power,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bus_voltage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power &gt; previous_power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voltage &gt; previous_voltage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voltage - bus_voltage + 0.1;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voltage - bus_voltage - 0.1;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voltage &gt; previous_voltage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voltage - bus_voltage - 0.1;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voltage - bus_voltage + 0.1;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F504-A707-465C-992E-42F0A60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29</a:t>
            </a:fld>
            <a:endParaRPr lang="pt-B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00C509-80BB-4767-9DFA-DF21BB600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2" y="4000500"/>
            <a:ext cx="2257740" cy="17909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40A72-3F00-4299-94F5-2654FEAA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2" y="1819138"/>
            <a:ext cx="214342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História</a:t>
            </a:r>
            <a:r>
              <a:rPr lang="en-US" dirty="0"/>
              <a:t> dos </a:t>
            </a:r>
            <a:r>
              <a:rPr lang="en-US" i="1" dirty="0" err="1"/>
              <a:t>cubesats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Jordi Puig-</a:t>
            </a:r>
            <a:r>
              <a:rPr lang="en-US" dirty="0" err="1"/>
              <a:t>Suari</a:t>
            </a:r>
            <a:r>
              <a:rPr lang="en-US" dirty="0"/>
              <a:t> e Bob Twiggs</a:t>
            </a:r>
          </a:p>
          <a:p>
            <a:r>
              <a:rPr lang="en-US" dirty="0" err="1"/>
              <a:t>Cubo</a:t>
            </a:r>
            <a:r>
              <a:rPr lang="en-US" dirty="0"/>
              <a:t> com </a:t>
            </a:r>
            <a:r>
              <a:rPr lang="en-US" dirty="0" err="1"/>
              <a:t>arestas</a:t>
            </a:r>
            <a:r>
              <a:rPr lang="en-US" dirty="0"/>
              <a:t> de 10 cm e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que 1,33 kg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2BF0F-4062-428C-BBB4-74829CE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381FF-954E-4C7A-B4AB-F68134E1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92" y="3429000"/>
            <a:ext cx="3960440" cy="26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Bateria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30</a:t>
            </a:fld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1C189-7F8E-4ADE-8487-FC7BE294C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77" y="1828800"/>
            <a:ext cx="6293671" cy="4343400"/>
          </a:xfrm>
        </p:spPr>
      </p:pic>
    </p:spTree>
    <p:extLst>
      <p:ext uri="{BB962C8B-B14F-4D97-AF65-F5344CB8AC3E}">
        <p14:creationId xmlns:p14="http://schemas.microsoft.com/office/powerpoint/2010/main" val="42506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cargas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31</a:t>
            </a:fld>
            <a:endParaRPr lang="pt-B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324F89-9267-456E-ABCF-47E9BC944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2560120"/>
            <a:ext cx="2088232" cy="173775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469EB-D9B7-4050-8C44-6DEECC41E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86" y="2766219"/>
            <a:ext cx="2070261" cy="1325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9751C2-9CAE-4EF8-BF8A-8BAEDD78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01" y="2683097"/>
            <a:ext cx="2070261" cy="14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resultados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32</a:t>
            </a:fld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26ABB-BF96-4697-9C21-57529D8DE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21269"/>
            <a:ext cx="5333333" cy="40000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8A0876F-7C6A-455A-978F-70DAD532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5" y="1721269"/>
            <a:ext cx="5333333" cy="40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B1453-0ADB-4F00-B885-5278D8B1827A}"/>
              </a:ext>
            </a:extLst>
          </p:cNvPr>
          <p:cNvSpPr txBox="1"/>
          <p:nvPr/>
        </p:nvSpPr>
        <p:spPr>
          <a:xfrm>
            <a:off x="477787" y="5842339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Corrente dos Painéis Solares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76734-7E4F-4428-8B33-C9D3BFE8FE82}"/>
              </a:ext>
            </a:extLst>
          </p:cNvPr>
          <p:cNvSpPr txBox="1"/>
          <p:nvPr/>
        </p:nvSpPr>
        <p:spPr>
          <a:xfrm>
            <a:off x="6352655" y="5872482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Irradiância</a:t>
            </a:r>
          </a:p>
        </p:txBody>
      </p:sp>
    </p:spTree>
    <p:extLst>
      <p:ext uri="{BB962C8B-B14F-4D97-AF65-F5344CB8AC3E}">
        <p14:creationId xmlns:p14="http://schemas.microsoft.com/office/powerpoint/2010/main" val="10450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resultados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33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239859-0365-4B43-8283-C7549254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" y="1600200"/>
            <a:ext cx="5333333" cy="4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907A9-633A-4CA4-9F63-4B33C835E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97" y="1600200"/>
            <a:ext cx="5333333" cy="4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ABDA5-4B3E-4EFB-B280-A22379C9672B}"/>
              </a:ext>
            </a:extLst>
          </p:cNvPr>
          <p:cNvSpPr txBox="1"/>
          <p:nvPr/>
        </p:nvSpPr>
        <p:spPr>
          <a:xfrm>
            <a:off x="298495" y="573325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Potência dos Painéis Solares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22F8D-F138-4FE2-9D75-BA5CCC16FDB6}"/>
              </a:ext>
            </a:extLst>
          </p:cNvPr>
          <p:cNvSpPr txBox="1"/>
          <p:nvPr/>
        </p:nvSpPr>
        <p:spPr>
          <a:xfrm>
            <a:off x="6556996" y="5728161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dos Painéis Solares</a:t>
            </a:r>
          </a:p>
        </p:txBody>
      </p:sp>
    </p:spTree>
    <p:extLst>
      <p:ext uri="{BB962C8B-B14F-4D97-AF65-F5344CB8AC3E}">
        <p14:creationId xmlns:p14="http://schemas.microsoft.com/office/powerpoint/2010/main" val="4177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sistema – resultados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DA44-52AB-4F9E-8BC9-B9E9EFACF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761998"/>
            <a:ext cx="5333333" cy="40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E5CBC-F9EC-4EC3-91A7-6151CB5CD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21" y="1745568"/>
            <a:ext cx="5333333" cy="40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A4E56E-A67C-436C-9887-B5AD658E02DD}"/>
              </a:ext>
            </a:extLst>
          </p:cNvPr>
          <p:cNvSpPr txBox="1"/>
          <p:nvPr/>
        </p:nvSpPr>
        <p:spPr>
          <a:xfrm>
            <a:off x="333772" y="592379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da Bateria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9AEC-CD9A-40D2-B68A-08FFDA69D4CC}"/>
              </a:ext>
            </a:extLst>
          </p:cNvPr>
          <p:cNvSpPr txBox="1"/>
          <p:nvPr/>
        </p:nvSpPr>
        <p:spPr>
          <a:xfrm>
            <a:off x="6521721" y="592379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da Bateria 2</a:t>
            </a:r>
          </a:p>
        </p:txBody>
      </p:sp>
    </p:spTree>
    <p:extLst>
      <p:ext uri="{BB962C8B-B14F-4D97-AF65-F5344CB8AC3E}">
        <p14:creationId xmlns:p14="http://schemas.microsoft.com/office/powerpoint/2010/main" val="5249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sistema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35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132B6-6EEB-4601-895C-EDD7324E7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4" y="1616225"/>
            <a:ext cx="668423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sistema – resultados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861AB-AF76-4232-A6CC-4902F728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750051"/>
            <a:ext cx="5333333" cy="40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143AA-854B-4B87-9AEA-8D5064789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2" y="1730106"/>
            <a:ext cx="5333333" cy="40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5344A-2960-4955-9136-C1F2A1A393F6}"/>
              </a:ext>
            </a:extLst>
          </p:cNvPr>
          <p:cNvSpPr txBox="1"/>
          <p:nvPr/>
        </p:nvSpPr>
        <p:spPr>
          <a:xfrm>
            <a:off x="329032" y="5860012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Corrente de um painel solar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3D32-BC41-4818-BC3C-9CCC05B2060A}"/>
              </a:ext>
            </a:extLst>
          </p:cNvPr>
          <p:cNvSpPr txBox="1"/>
          <p:nvPr/>
        </p:nvSpPr>
        <p:spPr>
          <a:xfrm>
            <a:off x="6526459" y="5860012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de um painel solar</a:t>
            </a:r>
          </a:p>
        </p:txBody>
      </p:sp>
    </p:spTree>
    <p:extLst>
      <p:ext uri="{BB962C8B-B14F-4D97-AF65-F5344CB8AC3E}">
        <p14:creationId xmlns:p14="http://schemas.microsoft.com/office/powerpoint/2010/main" val="12659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sistema – resultados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E2FD8-9BD7-44EC-8DC0-6597C903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700808"/>
            <a:ext cx="5333333" cy="40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C826B-7DBF-4258-9D37-89FC1308C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20" y="1700808"/>
            <a:ext cx="5333333" cy="40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527A2-1DD4-418A-8473-DB772965290D}"/>
              </a:ext>
            </a:extLst>
          </p:cNvPr>
          <p:cNvSpPr txBox="1"/>
          <p:nvPr/>
        </p:nvSpPr>
        <p:spPr>
          <a:xfrm>
            <a:off x="333772" y="580141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da bateria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AF3D2-884F-408A-90A7-B6D2676DE166}"/>
              </a:ext>
            </a:extLst>
          </p:cNvPr>
          <p:cNvSpPr txBox="1"/>
          <p:nvPr/>
        </p:nvSpPr>
        <p:spPr>
          <a:xfrm>
            <a:off x="6670476" y="5801416"/>
            <a:ext cx="5333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Tensão da bateria 2</a:t>
            </a:r>
          </a:p>
        </p:txBody>
      </p:sp>
    </p:spTree>
    <p:extLst>
      <p:ext uri="{BB962C8B-B14F-4D97-AF65-F5344CB8AC3E}">
        <p14:creationId xmlns:p14="http://schemas.microsoft.com/office/powerpoint/2010/main" val="4523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166-3BFB-47D7-BE63-7A5A34C0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resultados – potência de entrada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A2E536-D2CD-4DF8-9064-B2F2B385DF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=0.8031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b="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=0.7523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b="0" dirty="0"/>
              </a:p>
              <a:p>
                <a:pPr marL="45720" indent="0">
                  <a:buNone/>
                </a:pPr>
                <a:endParaRPr lang="pt-BR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0.8031−0.7523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0.8031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⋅100</m:t>
                      </m:r>
                    </m:oMath>
                  </m:oMathPara>
                </a14:m>
                <a:endParaRPr lang="pt-BR" b="0" dirty="0"/>
              </a:p>
              <a:p>
                <a:pPr marL="45720" indent="0">
                  <a:buNone/>
                </a:pPr>
                <a:endParaRPr lang="pt-BR" b="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=6.33 %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A2E536-D2CD-4DF8-9064-B2F2B385D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9C1835-507E-4BF4-AD2C-ADB307307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2234803"/>
            <a:ext cx="4708525" cy="3531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BCFC-E736-48E7-9CF5-8B40EFD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38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A84A9-6DD4-4063-8F5F-44BF466826F3}"/>
              </a:ext>
            </a:extLst>
          </p:cNvPr>
          <p:cNvSpPr txBox="1"/>
          <p:nvPr/>
        </p:nvSpPr>
        <p:spPr>
          <a:xfrm>
            <a:off x="6262688" y="5949280"/>
            <a:ext cx="47085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Comparação das Potências</a:t>
            </a:r>
          </a:p>
        </p:txBody>
      </p:sp>
    </p:spTree>
    <p:extLst>
      <p:ext uri="{BB962C8B-B14F-4D97-AF65-F5344CB8AC3E}">
        <p14:creationId xmlns:p14="http://schemas.microsoft.com/office/powerpoint/2010/main" val="3295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125-D9B0-46C7-A558-55609D19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resultados – tensão das baterias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18EC0B-BA1E-46E3-BDDA-1193B402A3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2234803"/>
            <a:ext cx="4708525" cy="353139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B70E67-DBA4-41D9-BF50-DC00882D7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2234803"/>
            <a:ext cx="4708525" cy="353139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27196-94DE-4E56-9205-1C604F0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39</a:t>
            </a:fld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7979A-C5E0-42D3-8A82-145CCBDFEEC7}"/>
              </a:ext>
            </a:extLst>
          </p:cNvPr>
          <p:cNvSpPr txBox="1"/>
          <p:nvPr/>
        </p:nvSpPr>
        <p:spPr>
          <a:xfrm>
            <a:off x="3574132" y="5877272"/>
            <a:ext cx="5184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Comparação das Tensões das Baterias</a:t>
            </a:r>
          </a:p>
        </p:txBody>
      </p:sp>
    </p:spTree>
    <p:extLst>
      <p:ext uri="{BB962C8B-B14F-4D97-AF65-F5344CB8AC3E}">
        <p14:creationId xmlns:p14="http://schemas.microsoft.com/office/powerpoint/2010/main" val="6837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328B-B680-41D4-9EA1-1E77890B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Cubesats</a:t>
            </a:r>
            <a:r>
              <a:rPr lang="pt-BR" dirty="0"/>
              <a:t> – composição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192A-FEA2-479E-BD1B-257326AB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 de Bordo</a:t>
            </a:r>
          </a:p>
          <a:p>
            <a:r>
              <a:rPr lang="pt-BR" dirty="0"/>
              <a:t>Sistema de Comunicação</a:t>
            </a:r>
          </a:p>
          <a:p>
            <a:r>
              <a:rPr lang="pt-BR" dirty="0"/>
              <a:t>Sistema de Energia (EPS – </a:t>
            </a:r>
            <a:r>
              <a:rPr lang="pt-BR" i="1" dirty="0"/>
              <a:t>Electrical Power System</a:t>
            </a:r>
            <a:r>
              <a:rPr lang="pt-BR" dirty="0"/>
              <a:t>)</a:t>
            </a:r>
          </a:p>
          <a:p>
            <a:r>
              <a:rPr lang="pt-BR" i="1" dirty="0"/>
              <a:t>Payloads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AF08E-483A-4423-8DFA-91F960EC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5E3665-039D-4ABA-84F1-7E39B9B8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teste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6FAA7E-FCF9-460F-BCAF-D8499E742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13790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𝑝𝑣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=13,77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45720" indent="0" algn="ctr">
                  <a:buNone/>
                </a:pPr>
                <a:endParaRPr lang="pt-BR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13790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=−22.86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6FAA7E-FCF9-460F-BCAF-D8499E742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50A08-94CF-4D44-8080-956F152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23A-E53C-421C-AE23-7C5832E5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58E7-C892-42BF-9207-162C7C6B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dos painéis está suficiente</a:t>
            </a:r>
          </a:p>
          <a:p>
            <a:r>
              <a:rPr lang="pt-BR" dirty="0"/>
              <a:t>Modelo do </a:t>
            </a:r>
            <a:r>
              <a:rPr lang="pt-BR" i="1" dirty="0"/>
              <a:t>Boost</a:t>
            </a:r>
            <a:r>
              <a:rPr lang="pt-BR" dirty="0"/>
              <a:t> funciona para o controle da tensão</a:t>
            </a:r>
          </a:p>
          <a:p>
            <a:r>
              <a:rPr lang="pt-BR" dirty="0"/>
              <a:t>O sistema atende os requisitos de carga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CA1B-CCE8-4161-B63D-08751248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23A-E53C-421C-AE23-7C5832E5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58E7-C892-42BF-9207-162C7C6B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o modelo dos painéis separando o controle MPPT de cada um</a:t>
            </a:r>
          </a:p>
          <a:p>
            <a:r>
              <a:rPr lang="pt-BR" dirty="0"/>
              <a:t>Modelo do </a:t>
            </a:r>
            <a:r>
              <a:rPr lang="pt-BR" i="1" dirty="0"/>
              <a:t>Boost</a:t>
            </a:r>
            <a:r>
              <a:rPr lang="pt-BR" dirty="0"/>
              <a:t> pode ser melhorado incluindo as perdas</a:t>
            </a:r>
          </a:p>
          <a:p>
            <a:r>
              <a:rPr lang="pt-BR" dirty="0"/>
              <a:t>Modelo das cargas ainda precisa ser validado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CA1B-CCE8-4161-B63D-08751248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CB1674A-DE40-4FE1-95DF-E29FB02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Perguntas?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FEDE9FE-B3BB-4D79-A2C0-84022F9F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pt-BR" dirty="0"/>
              <a:t>Bruno Vale Barbosa Eiterer</a:t>
            </a:r>
          </a:p>
          <a:p>
            <a:pPr marL="45720" indent="0" algn="ctr">
              <a:buNone/>
            </a:pPr>
            <a:r>
              <a:rPr lang="pt-BR" dirty="0"/>
              <a:t>brunoeiterer@gmail.com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088B2-9487-459E-BDC2-525E7161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AAAC-C9CD-4C62-B838-130824C1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Cubesats</a:t>
            </a:r>
            <a:r>
              <a:rPr lang="pt-BR" dirty="0"/>
              <a:t> – novos 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873B-5FA3-476A-89A2-DED7848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Orçamentos limitados</a:t>
            </a:r>
          </a:p>
          <a:p>
            <a:pPr lvl="1"/>
            <a:r>
              <a:rPr lang="pt-BR" dirty="0"/>
              <a:t>Necessidade de modelos e simulações</a:t>
            </a:r>
          </a:p>
          <a:p>
            <a:r>
              <a:rPr lang="pt-BR" dirty="0"/>
              <a:t>Área limitada para captação de energia por painéis solares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BAAD-0BCF-432B-B8E0-7547981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8FFF-6D2A-43D4-A1FC-52251D63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energia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2977-F9F8-4BF7-8D26-858503C8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7F3F0-1A84-43BA-AB0C-916F25BE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2348880"/>
            <a:ext cx="735878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AAAC-C9CD-4C62-B838-130824C1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873B-5FA3-476A-89A2-DED7848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Modelar</a:t>
            </a:r>
          </a:p>
          <a:p>
            <a:r>
              <a:rPr lang="pt-BR" dirty="0"/>
              <a:t>Simular</a:t>
            </a:r>
          </a:p>
          <a:p>
            <a:r>
              <a:rPr lang="pt-BR" dirty="0"/>
              <a:t>Testar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BAAD-0BCF-432B-B8E0-7547981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Painel</a:t>
            </a:r>
            <a:r>
              <a:rPr lang="en-US" dirty="0"/>
              <a:t> solar - </a:t>
            </a:r>
            <a:r>
              <a:rPr lang="en-US" dirty="0" err="1"/>
              <a:t>fucionamento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36A5-142D-468B-A176-3C870E2A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Efeito Fotoelétrico</a:t>
            </a:r>
          </a:p>
          <a:p>
            <a:r>
              <a:rPr lang="pt-BR" dirty="0"/>
              <a:t>Elétrons passam da camada de valência para a camada de condução</a:t>
            </a:r>
          </a:p>
          <a:p>
            <a:r>
              <a:rPr lang="pt-BR" dirty="0"/>
              <a:t>Fótons com pouca energia </a:t>
            </a:r>
          </a:p>
          <a:p>
            <a:pPr marL="45720" indent="0">
              <a:buNone/>
            </a:pPr>
            <a:r>
              <a:rPr lang="pt-BR" dirty="0"/>
              <a:t>não são absorvidos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F2D0C-CCDD-4097-AB95-89D11BB3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8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011A2-0778-471A-9437-CEDBB73C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3001182"/>
            <a:ext cx="3888432" cy="34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E1D-845B-4477-A708-6CC57FE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solar – circuito equivalente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2242B26-04E0-42DC-B6D7-9A063510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7328" b="-15692"/>
          <a:stretch/>
        </p:blipFill>
        <p:spPr>
          <a:xfrm>
            <a:off x="2521914" y="1649558"/>
            <a:ext cx="7144995" cy="355888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22EC-44B7-406B-9E6F-A8561F4D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1619</TotalTime>
  <Words>1526</Words>
  <Application>Microsoft Office PowerPoint</Application>
  <PresentationFormat>Custom</PresentationFormat>
  <Paragraphs>386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Courier New</vt:lpstr>
      <vt:lpstr>Times New Roman</vt:lpstr>
      <vt:lpstr>World Presentation 16x9</vt:lpstr>
      <vt:lpstr>Modelagem, Simulação e testes de um Sistema de energia aplicado a nanossatélites</vt:lpstr>
      <vt:lpstr>Agenda</vt:lpstr>
      <vt:lpstr>História dos cubesats</vt:lpstr>
      <vt:lpstr>Cubesats – composição</vt:lpstr>
      <vt:lpstr>Cubesats – novos desafios</vt:lpstr>
      <vt:lpstr>Sistema de energia</vt:lpstr>
      <vt:lpstr>objetivos</vt:lpstr>
      <vt:lpstr>Painel solar - fucionamento</vt:lpstr>
      <vt:lpstr>Painel solar – circuito equivalente</vt:lpstr>
      <vt:lpstr>Painel solar – circuito equivalente</vt:lpstr>
      <vt:lpstr>Modelo do painel real - gui</vt:lpstr>
      <vt:lpstr>Modelo do painel real - parâmetros</vt:lpstr>
      <vt:lpstr>Modelo do painel real - resultados</vt:lpstr>
      <vt:lpstr>MPPT – Perturba e observa</vt:lpstr>
      <vt:lpstr>Conversor Boost - Circuito</vt:lpstr>
      <vt:lpstr>Conversor boost – primeira etapa</vt:lpstr>
      <vt:lpstr>Conversor boost – segunda etapa</vt:lpstr>
      <vt:lpstr>Conversor boost – Ganho Estático</vt:lpstr>
      <vt:lpstr>Modelo das cargas - obdh</vt:lpstr>
      <vt:lpstr>Modelo das cargas - rádios</vt:lpstr>
      <vt:lpstr>Modelo das cargas – sistema de energia</vt:lpstr>
      <vt:lpstr>Modelo das cargas – sistema de energia</vt:lpstr>
      <vt:lpstr>Modelo das cargas – sistema de energia</vt:lpstr>
      <vt:lpstr>Modelo das cargas – Payloads</vt:lpstr>
      <vt:lpstr>Modelo das cargas – resultado</vt:lpstr>
      <vt:lpstr>Modelo das cargas – resultado</vt:lpstr>
      <vt:lpstr>Simulação do sistema – irradiância</vt:lpstr>
      <vt:lpstr>Simulação do sistema – painel solar</vt:lpstr>
      <vt:lpstr>Simulação do sistema – MPPT e conversor boost</vt:lpstr>
      <vt:lpstr>Simulação do sistema – Bateria</vt:lpstr>
      <vt:lpstr>Simulação do sistema – cargas</vt:lpstr>
      <vt:lpstr>Simulação do sistema – resultados</vt:lpstr>
      <vt:lpstr>Simulação do sistema – resultados</vt:lpstr>
      <vt:lpstr>Simulação do sistema – resultados</vt:lpstr>
      <vt:lpstr>teste do sistema</vt:lpstr>
      <vt:lpstr>Teste do sistema – resultados</vt:lpstr>
      <vt:lpstr>teste do sistema – resultados</vt:lpstr>
      <vt:lpstr>Comparação dos resultados – potência de entrada</vt:lpstr>
      <vt:lpstr>Comparação dos resultados – tensão das baterias</vt:lpstr>
      <vt:lpstr>Análise do teste</vt:lpstr>
      <vt:lpstr>conclusões</vt:lpstr>
      <vt:lpstr>Trabalhos futuros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Modelagem, Simulação e testes de um Sistema de energia aplicado a nanossatélites</dc:title>
  <dc:creator>Bruno</dc:creator>
  <cp:lastModifiedBy>Bruno</cp:lastModifiedBy>
  <cp:revision>56</cp:revision>
  <dcterms:created xsi:type="dcterms:W3CDTF">2017-11-28T16:49:15Z</dcterms:created>
  <dcterms:modified xsi:type="dcterms:W3CDTF">2017-12-01T10:55:37Z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