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08b8e3099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08b8e309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5b8e1e66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5b8e1e66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08b8e309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08b8e309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8b8e309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8b8e309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08b8e30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08b8e30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5b8e1e6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5b8e1e6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5b8e1e6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5b8e1e6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8b8e309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08b8e309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208b8e309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208b8e309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8b8e309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8b8e309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Sociais x Saúde Mental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451550" y="2828925"/>
            <a:ext cx="3470700" cy="18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Santos - </a:t>
            </a:r>
            <a:r>
              <a:rPr lang="pt-BR"/>
              <a:t>bfss@cesar.school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Fabio - </a:t>
            </a:r>
            <a:r>
              <a:rPr lang="pt-BR"/>
              <a:t>fom@cesar.school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Marlos - </a:t>
            </a:r>
            <a:r>
              <a:rPr lang="pt-BR"/>
              <a:t>mgrb@cesar.school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Renata - </a:t>
            </a:r>
            <a:r>
              <a:rPr lang="pt-BR"/>
              <a:t>rmbp@cesar.school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75" y="1329400"/>
            <a:ext cx="2484701" cy="248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48565">
            <a:off x="1587879" y="1634146"/>
            <a:ext cx="296318" cy="296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640006">
            <a:off x="1691469" y="1936374"/>
            <a:ext cx="397303" cy="39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3"/>
          <p:cNvPicPr preferRelativeResize="0"/>
          <p:nvPr/>
        </p:nvPicPr>
        <p:blipFill rotWithShape="1">
          <a:blip r:embed="rId6">
            <a:alphaModFix/>
          </a:blip>
          <a:srcRect b="32653" l="21239" r="19332" t="9765"/>
          <a:stretch/>
        </p:blipFill>
        <p:spPr>
          <a:xfrm rot="1486271">
            <a:off x="2145112" y="1966233"/>
            <a:ext cx="348398" cy="337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1738" y="1503488"/>
            <a:ext cx="352975" cy="3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050" y="438650"/>
            <a:ext cx="6342649" cy="4349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2"/>
          <p:cNvSpPr txBox="1"/>
          <p:nvPr>
            <p:ph type="title"/>
          </p:nvPr>
        </p:nvSpPr>
        <p:spPr>
          <a:xfrm>
            <a:off x="397550" y="845600"/>
            <a:ext cx="20919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Segmentação do Público</a:t>
            </a:r>
            <a:endParaRPr sz="2100"/>
          </a:p>
        </p:txBody>
      </p: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397550" y="2237850"/>
            <a:ext cx="1924500" cy="21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64D79"/>
              </a:buClr>
              <a:buSzPts val="1600"/>
              <a:buChar char="●"/>
            </a:pPr>
            <a:r>
              <a:rPr lang="pt-BR" sz="1600">
                <a:solidFill>
                  <a:srgbClr val="A64D79"/>
                </a:solidFill>
              </a:rPr>
              <a:t>Gab</a:t>
            </a:r>
            <a:endParaRPr sz="1600">
              <a:solidFill>
                <a:srgbClr val="A64D79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A44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600"/>
              <a:buChar char="●"/>
            </a:pPr>
            <a:r>
              <a:rPr lang="pt-BR" sz="1600">
                <a:solidFill>
                  <a:srgbClr val="E69138"/>
                </a:solidFill>
              </a:rPr>
              <a:t>Lucas</a:t>
            </a:r>
            <a:endParaRPr sz="1600">
              <a:solidFill>
                <a:srgbClr val="E69138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33A44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600"/>
              <a:buChar char="●"/>
            </a:pPr>
            <a:r>
              <a:rPr lang="pt-BR" sz="1600">
                <a:solidFill>
                  <a:srgbClr val="674EA7"/>
                </a:solidFill>
              </a:rPr>
              <a:t>Mariana</a:t>
            </a:r>
            <a:endParaRPr sz="1600">
              <a:solidFill>
                <a:srgbClr val="674EA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674EA7"/>
              </a:solidFill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4265650" y="2371350"/>
            <a:ext cx="200400" cy="200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6323425" y="1485050"/>
            <a:ext cx="200400" cy="200400"/>
          </a:xfrm>
          <a:prstGeom prst="ellipse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6733725" y="2983175"/>
            <a:ext cx="200400" cy="2004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1159550" y="1708150"/>
            <a:ext cx="6473100" cy="8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33A44"/>
                </a:solidFill>
              </a:rPr>
              <a:t>Criar campanhas de marketing e intervenções direcionadas para cada persona: Gab, Lucas e Mariana</a:t>
            </a:r>
            <a:endParaRPr sz="1600">
              <a:solidFill>
                <a:srgbClr val="233A44"/>
              </a:solidFill>
            </a:endParaRPr>
          </a:p>
        </p:txBody>
      </p:sp>
      <p:sp>
        <p:nvSpPr>
          <p:cNvPr id="221" name="Google Shape;22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1159550" y="2495550"/>
            <a:ext cx="6473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Implementar as estratégias propostas e monitorar seu impacto ao longo do tempo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1159550" y="3209850"/>
            <a:ext cx="6473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Ajustar as estratégias com base nos resultados obtidos e nas novas informações coletadas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1159550" y="3981400"/>
            <a:ext cx="6473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Agendar uma nova reunião para revisar os resultados das ações implementadas e discutir possíveis ajustes.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450" y="1800200"/>
            <a:ext cx="2695476" cy="219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0" l="18160" r="0" t="0"/>
          <a:stretch/>
        </p:blipFill>
        <p:spPr>
          <a:xfrm>
            <a:off x="5106200" y="1800200"/>
            <a:ext cx="2695475" cy="219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/>
          <p:nvPr/>
        </p:nvSpPr>
        <p:spPr>
          <a:xfrm>
            <a:off x="3992813" y="1965750"/>
            <a:ext cx="769500" cy="1865700"/>
          </a:xfrm>
          <a:prstGeom prst="mathMultiply">
            <a:avLst>
              <a:gd fmla="val 23520" name="adj1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original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13500" y="1748325"/>
            <a:ext cx="374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sem propósito de redes sociais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Distração pelas redes sociais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Facilidade de distração pelas redes sociais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Dificuldade em se concentrar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Inquietação se não usar redes sociais [Ansiedade]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Incomodado por preocupações [Ansiedade]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572000" y="1748325"/>
            <a:ext cx="413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de si mesmo com os colegas [Autoestima]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Sentimentos sobre a comparação acima [Autoestima]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Busca de validação nas redes sociais [Autoestima]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Sentimentos de depressão [Depressão]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Oscilação de interesse [Depressão]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Problemas de sono [Depressão]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Scores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513500" y="1748325"/>
            <a:ext cx="3746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sem propósito de redes sociais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Distração pelas redes sociais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Facilidade de distração pelas redes sociais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Dificuldade em se concentrar [TDAH]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Inquietação se não usar redes sociais [Ansiedade]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Incomodado por preocupações [Ansiedade]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4572000" y="1748325"/>
            <a:ext cx="413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Comparação de si mesmo com os colegas [Autoestima]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Sentimentos sobre a comparação acima [Autoestima]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Busca de validação nas redes sociais [Autoestima]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Sentimentos de depressão [Depressão]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Oscilação de interesse [Depressão]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Problemas de sono [Depressão]</a:t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392075" y="1701150"/>
            <a:ext cx="3746700" cy="1528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572000" y="1701150"/>
            <a:ext cx="3914700" cy="1170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513600" y="3076200"/>
            <a:ext cx="2908800" cy="1170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513500" y="3365625"/>
            <a:ext cx="3504300" cy="880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4513600" y="3076200"/>
            <a:ext cx="2908800" cy="1170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4572000" y="1701150"/>
            <a:ext cx="3914700" cy="1170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13500" y="3365625"/>
            <a:ext cx="3504300" cy="8805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392075" y="1701150"/>
            <a:ext cx="3746700" cy="15282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Scores</a:t>
            </a:r>
            <a:endParaRPr/>
          </a:p>
        </p:txBody>
      </p: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5162250" y="1808850"/>
            <a:ext cx="27342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Self Esteem</a:t>
            </a:r>
            <a:r>
              <a:rPr lang="pt-BR" sz="2400"/>
              <a:t> Score</a:t>
            </a:r>
            <a:endParaRPr sz="2400"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4687450" y="3183900"/>
            <a:ext cx="25611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Depression Score</a:t>
            </a:r>
            <a:endParaRPr sz="24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898325" y="1987950"/>
            <a:ext cx="27342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ADHD Score</a:t>
            </a:r>
            <a:endParaRPr sz="2400"/>
          </a:p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898325" y="3328575"/>
            <a:ext cx="2734200" cy="95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/>
              <a:t>Anxiety </a:t>
            </a:r>
            <a:r>
              <a:rPr lang="pt-BR" sz="2400"/>
              <a:t>Score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Público</a:t>
            </a:r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 rotWithShape="1">
          <a:blip r:embed="rId3">
            <a:alphaModFix/>
          </a:blip>
          <a:srcRect b="0" l="29656" r="0" t="0"/>
          <a:stretch/>
        </p:blipFill>
        <p:spPr>
          <a:xfrm>
            <a:off x="1609362" y="1351825"/>
            <a:ext cx="5925276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8"/>
          <p:cNvSpPr/>
          <p:nvPr/>
        </p:nvSpPr>
        <p:spPr>
          <a:xfrm>
            <a:off x="2573875" y="1659025"/>
            <a:ext cx="2171100" cy="2592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397550" y="845600"/>
            <a:ext cx="1689300" cy="15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Transtornos Psicológicos x Tempo de Uso</a:t>
            </a:r>
            <a:endParaRPr sz="2100"/>
          </a:p>
        </p:txBody>
      </p:sp>
      <p:pic>
        <p:nvPicPr>
          <p:cNvPr id="186" name="Google Shape;1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850" y="321775"/>
            <a:ext cx="6793374" cy="449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64850" y="2529575"/>
            <a:ext cx="1754700" cy="18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Leve aumento dos scores baseados no aumento do tempo médio diário gasto.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Sem evidências</a:t>
            </a:r>
            <a:r>
              <a:rPr lang="pt-BR"/>
              <a:t> de aumento </a:t>
            </a:r>
            <a:r>
              <a:rPr lang="pt-BR"/>
              <a:t>significativo</a:t>
            </a:r>
            <a:r>
              <a:rPr lang="pt-BR"/>
              <a:t>.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363050" y="1163600"/>
            <a:ext cx="2940650" cy="400525"/>
          </a:xfrm>
          <a:custGeom>
            <a:rect b="b" l="l" r="r" t="t"/>
            <a:pathLst>
              <a:path extrusionOk="0" h="16021" w="117626">
                <a:moveTo>
                  <a:pt x="0" y="16021"/>
                </a:moveTo>
                <a:cubicBezTo>
                  <a:pt x="5673" y="13186"/>
                  <a:pt x="12535" y="13810"/>
                  <a:pt x="18551" y="11805"/>
                </a:cubicBezTo>
                <a:cubicBezTo>
                  <a:pt x="50103" y="1288"/>
                  <a:pt x="84367" y="0"/>
                  <a:pt x="117626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Google Shape;189;p19"/>
          <p:cNvSpPr/>
          <p:nvPr/>
        </p:nvSpPr>
        <p:spPr>
          <a:xfrm>
            <a:off x="5799075" y="980884"/>
            <a:ext cx="3067150" cy="351350"/>
          </a:xfrm>
          <a:custGeom>
            <a:rect b="b" l="l" r="r" t="t"/>
            <a:pathLst>
              <a:path extrusionOk="0" h="14054" w="122686">
                <a:moveTo>
                  <a:pt x="0" y="14055"/>
                </a:moveTo>
                <a:cubicBezTo>
                  <a:pt x="14296" y="11193"/>
                  <a:pt x="27443" y="3847"/>
                  <a:pt x="41739" y="985"/>
                </a:cubicBezTo>
                <a:cubicBezTo>
                  <a:pt x="51110" y="-891"/>
                  <a:pt x="60850" y="564"/>
                  <a:pt x="70407" y="564"/>
                </a:cubicBezTo>
                <a:cubicBezTo>
                  <a:pt x="87833" y="564"/>
                  <a:pt x="105260" y="564"/>
                  <a:pt x="122686" y="564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Google Shape;190;p19"/>
          <p:cNvSpPr/>
          <p:nvPr/>
        </p:nvSpPr>
        <p:spPr>
          <a:xfrm>
            <a:off x="2394675" y="3060800"/>
            <a:ext cx="2961725" cy="358375"/>
          </a:xfrm>
          <a:custGeom>
            <a:rect b="b" l="l" r="r" t="t"/>
            <a:pathLst>
              <a:path extrusionOk="0" h="14335" w="118469">
                <a:moveTo>
                  <a:pt x="0" y="14335"/>
                </a:moveTo>
                <a:cubicBezTo>
                  <a:pt x="11555" y="14335"/>
                  <a:pt x="21676" y="6179"/>
                  <a:pt x="32885" y="3373"/>
                </a:cubicBezTo>
                <a:cubicBezTo>
                  <a:pt x="41337" y="1257"/>
                  <a:pt x="50378" y="4455"/>
                  <a:pt x="59024" y="3373"/>
                </a:cubicBezTo>
                <a:cubicBezTo>
                  <a:pt x="71159" y="1854"/>
                  <a:pt x="83711" y="4931"/>
                  <a:pt x="95703" y="2530"/>
                </a:cubicBezTo>
                <a:cubicBezTo>
                  <a:pt x="103190" y="1031"/>
                  <a:pt x="110834" y="0"/>
                  <a:pt x="118469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19"/>
          <p:cNvSpPr/>
          <p:nvPr/>
        </p:nvSpPr>
        <p:spPr>
          <a:xfrm>
            <a:off x="5809625" y="2681375"/>
            <a:ext cx="2824700" cy="674550"/>
          </a:xfrm>
          <a:custGeom>
            <a:rect b="b" l="l" r="r" t="t"/>
            <a:pathLst>
              <a:path extrusionOk="0" h="26982" w="112988">
                <a:moveTo>
                  <a:pt x="0" y="26982"/>
                </a:moveTo>
                <a:cubicBezTo>
                  <a:pt x="14607" y="24058"/>
                  <a:pt x="24623" y="10040"/>
                  <a:pt x="37944" y="3372"/>
                </a:cubicBezTo>
                <a:cubicBezTo>
                  <a:pt x="47160" y="-1241"/>
                  <a:pt x="58415" y="421"/>
                  <a:pt x="68721" y="421"/>
                </a:cubicBezTo>
                <a:cubicBezTo>
                  <a:pt x="83477" y="421"/>
                  <a:pt x="98232" y="0"/>
                  <a:pt x="112988" y="0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97550" y="845600"/>
            <a:ext cx="20919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Total Score x Tempo de Uso</a:t>
            </a:r>
            <a:endParaRPr sz="2100"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364850" y="2529575"/>
            <a:ext cx="19245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Aumento do Score para mais horas</a:t>
            </a:r>
            <a:endParaRPr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844" y="782062"/>
            <a:ext cx="6031005" cy="35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397550" y="845600"/>
            <a:ext cx="20919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Total Score x Rede Social</a:t>
            </a:r>
            <a:endParaRPr sz="2100"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364850" y="2529575"/>
            <a:ext cx="19245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Não há uma correlação nítida de altíssimo ou baixíssimo total score com alguma rede social específica.</a:t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0500" y="831000"/>
            <a:ext cx="6349749" cy="3481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