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330" r:id="rId3"/>
    <p:sldId id="332" r:id="rId4"/>
    <p:sldId id="334" r:id="rId5"/>
    <p:sldId id="335" r:id="rId6"/>
    <p:sldId id="336" r:id="rId7"/>
    <p:sldId id="337" r:id="rId8"/>
    <p:sldId id="338" r:id="rId9"/>
    <p:sldId id="339" r:id="rId10"/>
    <p:sldId id="340" r:id="rId11"/>
    <p:sldId id="341" r:id="rId12"/>
    <p:sldId id="342" r:id="rId13"/>
    <p:sldId id="343" r:id="rId14"/>
    <p:sldId id="344" r:id="rId15"/>
    <p:sldId id="33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3" autoAdjust="0"/>
    <p:restoredTop sz="99766" autoAdjust="0"/>
  </p:normalViewPr>
  <p:slideViewPr>
    <p:cSldViewPr snapToGrid="0" snapToObjects="1">
      <p:cViewPr varScale="1">
        <p:scale>
          <a:sx n="92" d="100"/>
          <a:sy n="92" d="100"/>
        </p:scale>
        <p:origin x="-3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BDECB7-D539-3147-A030-7B22C2E6FEB0}" type="datetimeFigureOut">
              <a:rPr lang="en-US" smtClean="0"/>
              <a:t>3/23/18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FC488-22F6-6648-B1E5-59AF61665E19}" type="slidenum">
              <a:rPr lang="en-US" smtClean="0"/>
              <a:t>‹#›</a:t>
            </a:fld>
            <a:endParaRPr lang="en-US"/>
          </a:p>
        </p:txBody>
      </p:sp>
    </p:spTree>
    <p:extLst>
      <p:ext uri="{BB962C8B-B14F-4D97-AF65-F5344CB8AC3E}">
        <p14:creationId xmlns:p14="http://schemas.microsoft.com/office/powerpoint/2010/main" val="7896131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4579"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a:ea typeface="ＭＳ Ｐゴシック" charset="0"/>
                <a:cs typeface="ＭＳ Ｐゴシック" charset="0"/>
              </a:rPr>
              <a:t>Historically (in the ’70s) this was weather forecasting and aerodynamics (planes, space craft, cars), then nuclear weapons simulations and radiation shielding modeling (the height of the Cold War in the ’80s), and in recent years the emphasis has been on cracking decryption and molecular dynamics modeling.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3555"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248497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89354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17242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57593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6BE82-8FDE-3A4D-BFC7-290DF10E2920}"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403416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6BE82-8FDE-3A4D-BFC7-290DF10E2920}"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351471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6BE82-8FDE-3A4D-BFC7-290DF10E2920}" type="datetimeFigureOut">
              <a:rPr lang="en-US" smtClean="0"/>
              <a:t>3/23/18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68563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6BE82-8FDE-3A4D-BFC7-290DF10E2920}" type="datetimeFigureOut">
              <a:rPr lang="en-US" smtClean="0"/>
              <a:t>3/23/18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238233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6BE82-8FDE-3A4D-BFC7-290DF10E2920}" type="datetimeFigureOut">
              <a:rPr lang="en-US" smtClean="0"/>
              <a:t>3/23/18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297141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6BE82-8FDE-3A4D-BFC7-290DF10E2920}"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94607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6BE82-8FDE-3A4D-BFC7-290DF10E2920}"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939074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6BE82-8FDE-3A4D-BFC7-290DF10E2920}" type="datetimeFigureOut">
              <a:rPr lang="en-US" smtClean="0"/>
              <a:t>3/23/18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DD29E-343D-DF40-B435-D863B5DC3E1D}" type="slidenum">
              <a:rPr lang="en-US" smtClean="0"/>
              <a:t>‹#›</a:t>
            </a:fld>
            <a:endParaRPr lang="en-US"/>
          </a:p>
        </p:txBody>
      </p:sp>
    </p:spTree>
    <p:extLst>
      <p:ext uri="{BB962C8B-B14F-4D97-AF65-F5344CB8AC3E}">
        <p14:creationId xmlns:p14="http://schemas.microsoft.com/office/powerpoint/2010/main" val="861742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5.bin"/><Relationship Id="rId5" Type="http://schemas.openxmlformats.org/officeDocument/2006/relationships/image" Target="../media/image28.emf"/><Relationship Id="rId6" Type="http://schemas.openxmlformats.org/officeDocument/2006/relationships/oleObject" Target="../embeddings/oleObject6.bin"/><Relationship Id="rId7" Type="http://schemas.openxmlformats.org/officeDocument/2006/relationships/image" Target="../media/image29.emf"/><Relationship Id="rId8" Type="http://schemas.openxmlformats.org/officeDocument/2006/relationships/oleObject" Target="../embeddings/oleObject7.bin"/><Relationship Id="rId9" Type="http://schemas.openxmlformats.org/officeDocument/2006/relationships/image" Target="../media/image30.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gi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4.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image" Target="../media/image8.gif"/><Relationship Id="rId9" Type="http://schemas.openxmlformats.org/officeDocument/2006/relationships/image" Target="../media/image9.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image1.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79722" y="4468134"/>
            <a:ext cx="4764277" cy="2039445"/>
          </a:xfrm>
          <a:prstGeom prst="rect">
            <a:avLst/>
          </a:prstGeom>
        </p:spPr>
      </p:pic>
      <p:pic>
        <p:nvPicPr>
          <p:cNvPr id="9" name="Picture 8"/>
          <p:cNvPicPr>
            <a:picLocks noChangeAspect="1"/>
          </p:cNvPicPr>
          <p:nvPr/>
        </p:nvPicPr>
        <p:blipFill>
          <a:blip r:embed="rId3"/>
          <a:stretch>
            <a:fillRect/>
          </a:stretch>
        </p:blipFill>
        <p:spPr>
          <a:xfrm>
            <a:off x="803583" y="240847"/>
            <a:ext cx="7654617" cy="3863851"/>
          </a:xfrm>
          <a:prstGeom prst="rect">
            <a:avLst/>
          </a:prstGeom>
        </p:spPr>
      </p:pic>
      <p:pic>
        <p:nvPicPr>
          <p:cNvPr id="4" name="Picture 3" descr="pacific_sst.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3668574"/>
            <a:ext cx="3607413" cy="3189426"/>
          </a:xfrm>
          <a:prstGeom prst="rect">
            <a:avLst/>
          </a:prstGeom>
        </p:spPr>
      </p:pic>
      <p:sp>
        <p:nvSpPr>
          <p:cNvPr id="2" name="Title 1"/>
          <p:cNvSpPr>
            <a:spLocks noGrp="1"/>
          </p:cNvSpPr>
          <p:nvPr>
            <p:ph type="ctrTitle"/>
          </p:nvPr>
        </p:nvSpPr>
        <p:spPr>
          <a:xfrm>
            <a:off x="685800" y="658259"/>
            <a:ext cx="7772400" cy="3809875"/>
          </a:xfrm>
        </p:spPr>
        <p:txBody>
          <a:bodyPr>
            <a:noAutofit/>
          </a:bodyPr>
          <a:lstStyle/>
          <a:p>
            <a:r>
              <a:rPr lang="en-US" sz="6000" b="1" dirty="0" err="1" smtClean="0">
                <a:solidFill>
                  <a:schemeClr val="bg1"/>
                </a:solidFill>
                <a:latin typeface="Arial"/>
                <a:cs typeface="Arial"/>
              </a:rPr>
              <a:t>Tópicos</a:t>
            </a:r>
            <a:r>
              <a:rPr lang="en-US" sz="6000" b="1" dirty="0" smtClean="0">
                <a:solidFill>
                  <a:schemeClr val="bg1"/>
                </a:solidFill>
                <a:latin typeface="Arial"/>
                <a:cs typeface="Arial"/>
              </a:rPr>
              <a:t> en</a:t>
            </a:r>
            <a:br>
              <a:rPr lang="en-US" sz="6000" b="1" dirty="0" smtClean="0">
                <a:solidFill>
                  <a:schemeClr val="bg1"/>
                </a:solidFill>
                <a:latin typeface="Arial"/>
                <a:cs typeface="Arial"/>
              </a:rPr>
            </a:br>
            <a:r>
              <a:rPr lang="en-US" sz="6000" b="1" dirty="0" err="1" smtClean="0">
                <a:solidFill>
                  <a:schemeClr val="bg1"/>
                </a:solidFill>
                <a:latin typeface="Arial"/>
                <a:cs typeface="Arial"/>
              </a:rPr>
              <a:t>Ciencia</a:t>
            </a:r>
            <a:r>
              <a:rPr lang="en-US" sz="6000" b="1" dirty="0" smtClean="0">
                <a:solidFill>
                  <a:schemeClr val="bg1"/>
                </a:solidFill>
                <a:latin typeface="Arial"/>
                <a:cs typeface="Arial"/>
              </a:rPr>
              <a:t> de la </a:t>
            </a:r>
            <a:r>
              <a:rPr lang="en-US" sz="6000" b="1" dirty="0" err="1" smtClean="0">
                <a:solidFill>
                  <a:schemeClr val="bg1"/>
                </a:solidFill>
                <a:latin typeface="Arial"/>
                <a:cs typeface="Arial"/>
              </a:rPr>
              <a:t>Computación</a:t>
            </a:r>
            <a:r>
              <a:rPr lang="en-US" sz="6000" b="1" dirty="0" smtClean="0">
                <a:solidFill>
                  <a:schemeClr val="bg1"/>
                </a:solidFill>
                <a:latin typeface="Arial"/>
                <a:cs typeface="Arial"/>
              </a:rPr>
              <a:t> II</a:t>
            </a:r>
            <a:br>
              <a:rPr lang="en-US" sz="6000" b="1" dirty="0" smtClean="0">
                <a:solidFill>
                  <a:schemeClr val="bg1"/>
                </a:solidFill>
                <a:latin typeface="Arial"/>
                <a:cs typeface="Arial"/>
              </a:rPr>
            </a:br>
            <a:r>
              <a:rPr lang="en-US" sz="2800" b="1" dirty="0">
                <a:solidFill>
                  <a:schemeClr val="bg1"/>
                </a:solidFill>
                <a:latin typeface="Arial"/>
                <a:cs typeface="Arial"/>
              </a:rPr>
              <a:t> </a:t>
            </a:r>
            <a:r>
              <a:rPr lang="en-US" sz="2800" b="1" dirty="0" smtClean="0">
                <a:solidFill>
                  <a:schemeClr val="bg1"/>
                </a:solidFill>
                <a:latin typeface="Arial"/>
                <a:cs typeface="Arial"/>
              </a:rPr>
              <a:t/>
            </a:r>
            <a:br>
              <a:rPr lang="en-US" sz="2800" b="1" dirty="0" smtClean="0">
                <a:solidFill>
                  <a:schemeClr val="bg1"/>
                </a:solidFill>
                <a:latin typeface="Arial"/>
                <a:cs typeface="Arial"/>
              </a:rPr>
            </a:br>
            <a:r>
              <a:rPr lang="en-US" sz="3200" b="1" dirty="0" err="1" smtClean="0">
                <a:solidFill>
                  <a:schemeClr val="bg1"/>
                </a:solidFill>
                <a:latin typeface="Arial"/>
                <a:cs typeface="Arial"/>
              </a:rPr>
              <a:t>Precisi</a:t>
            </a:r>
            <a:r>
              <a:rPr lang="en-US" sz="3200" b="1" dirty="0" err="1" smtClean="0">
                <a:solidFill>
                  <a:schemeClr val="bg1"/>
                </a:solidFill>
                <a:latin typeface="Arial"/>
                <a:cs typeface="Arial"/>
              </a:rPr>
              <a:t>ón</a:t>
            </a:r>
            <a:r>
              <a:rPr lang="en-US" sz="3200" b="1" dirty="0" smtClean="0">
                <a:solidFill>
                  <a:schemeClr val="bg1"/>
                </a:solidFill>
                <a:latin typeface="Arial"/>
                <a:cs typeface="Arial"/>
              </a:rPr>
              <a:t> en </a:t>
            </a:r>
            <a:r>
              <a:rPr lang="en-US" sz="3200" b="1" dirty="0" err="1" smtClean="0">
                <a:solidFill>
                  <a:schemeClr val="bg1"/>
                </a:solidFill>
                <a:latin typeface="Arial"/>
                <a:cs typeface="Arial"/>
              </a:rPr>
              <a:t>modelos</a:t>
            </a:r>
            <a:r>
              <a:rPr lang="en-US" sz="3200" b="1" dirty="0" smtClean="0">
                <a:solidFill>
                  <a:schemeClr val="bg1"/>
                </a:solidFill>
                <a:latin typeface="Arial"/>
                <a:cs typeface="Arial"/>
              </a:rPr>
              <a:t> </a:t>
            </a:r>
            <a:r>
              <a:rPr lang="en-US" sz="3200" b="1" dirty="0" err="1" smtClean="0">
                <a:solidFill>
                  <a:schemeClr val="bg1"/>
                </a:solidFill>
                <a:latin typeface="Arial"/>
                <a:cs typeface="Arial"/>
              </a:rPr>
              <a:t>físicos</a:t>
            </a:r>
            <a:endParaRPr lang="en-US" sz="3200" b="1" dirty="0">
              <a:solidFill>
                <a:schemeClr val="bg1"/>
              </a:solidFill>
              <a:latin typeface="Arial"/>
              <a:cs typeface="Arial"/>
            </a:endParaRPr>
          </a:p>
        </p:txBody>
      </p:sp>
      <p:sp>
        <p:nvSpPr>
          <p:cNvPr id="3" name="Subtitle 2"/>
          <p:cNvSpPr>
            <a:spLocks noGrp="1"/>
          </p:cNvSpPr>
          <p:nvPr>
            <p:ph type="subTitle" idx="1"/>
          </p:nvPr>
        </p:nvSpPr>
        <p:spPr>
          <a:xfrm>
            <a:off x="1371600" y="5208906"/>
            <a:ext cx="6400800" cy="947698"/>
          </a:xfrm>
        </p:spPr>
        <p:txBody>
          <a:bodyPr>
            <a:normAutofit fontScale="92500" lnSpcReduction="20000"/>
          </a:bodyPr>
          <a:lstStyle/>
          <a:p>
            <a:r>
              <a:rPr lang="en-US" b="1" dirty="0" smtClean="0">
                <a:solidFill>
                  <a:srgbClr val="FFFFFF"/>
                </a:solidFill>
              </a:rPr>
              <a:t>Prof. </a:t>
            </a:r>
            <a:r>
              <a:rPr lang="en-US" b="1" dirty="0" err="1" smtClean="0">
                <a:solidFill>
                  <a:srgbClr val="FFFFFF"/>
                </a:solidFill>
              </a:rPr>
              <a:t>J.Fiestas</a:t>
            </a:r>
            <a:endParaRPr lang="en-US" b="1" dirty="0" smtClean="0">
              <a:solidFill>
                <a:srgbClr val="FFFFFF"/>
              </a:solidFill>
            </a:endParaRPr>
          </a:p>
          <a:p>
            <a:r>
              <a:rPr lang="en-US" b="1" dirty="0" err="1">
                <a:solidFill>
                  <a:srgbClr val="FFFFFF"/>
                </a:solidFill>
              </a:rPr>
              <a:t>j</a:t>
            </a:r>
            <a:r>
              <a:rPr lang="en-US" b="1" dirty="0" err="1" smtClean="0">
                <a:solidFill>
                  <a:srgbClr val="FFFFFF"/>
                </a:solidFill>
              </a:rPr>
              <a:t>ose.fiestas@uni.edu.pe</a:t>
            </a:r>
            <a:endParaRPr lang="en-US" b="1" dirty="0">
              <a:solidFill>
                <a:srgbClr val="FFFFFF"/>
              </a:solidFill>
            </a:endParaRPr>
          </a:p>
        </p:txBody>
      </p:sp>
    </p:spTree>
    <p:extLst>
      <p:ext uri="{BB962C8B-B14F-4D97-AF65-F5344CB8AC3E}">
        <p14:creationId xmlns:p14="http://schemas.microsoft.com/office/powerpoint/2010/main" val="31680384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Código</a:t>
            </a:r>
            <a:endParaRPr lang="en-US" sz="3600" b="1" dirty="0" smtClean="0">
              <a:solidFill>
                <a:srgbClr val="000000"/>
              </a:solidFill>
              <a:latin typeface="+mn-lt"/>
            </a:endParaRP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4" name="Picture 3" descr="Screen Shot 2018-03-22 at 23.40.46.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1212" y="1795959"/>
            <a:ext cx="6781800" cy="1536700"/>
          </a:xfrm>
          <a:prstGeom prst="rect">
            <a:avLst/>
          </a:prstGeom>
        </p:spPr>
      </p:pic>
      <p:pic>
        <p:nvPicPr>
          <p:cNvPr id="7" name="Picture 6" descr="Screen Shot 2018-03-22 at 23.49.23.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7314" y="3801468"/>
            <a:ext cx="6261100" cy="2654300"/>
          </a:xfrm>
          <a:prstGeom prst="rect">
            <a:avLst/>
          </a:prstGeom>
        </p:spPr>
      </p:pic>
    </p:spTree>
    <p:extLst>
      <p:ext uri="{BB962C8B-B14F-4D97-AF65-F5344CB8AC3E}">
        <p14:creationId xmlns:p14="http://schemas.microsoft.com/office/powerpoint/2010/main" val="34177670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Código</a:t>
            </a:r>
            <a:endParaRPr lang="en-US" sz="3600" b="1" dirty="0" smtClean="0">
              <a:solidFill>
                <a:srgbClr val="000000"/>
              </a:solidFill>
              <a:latin typeface="+mn-lt"/>
            </a:endParaRP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2" name="Picture 1" descr="Screen Shot 2018-03-22 at 23.49.5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45238" y="1882846"/>
            <a:ext cx="6184900" cy="4000500"/>
          </a:xfrm>
          <a:prstGeom prst="rect">
            <a:avLst/>
          </a:prstGeom>
        </p:spPr>
      </p:pic>
    </p:spTree>
    <p:extLst>
      <p:ext uri="{BB962C8B-B14F-4D97-AF65-F5344CB8AC3E}">
        <p14:creationId xmlns:p14="http://schemas.microsoft.com/office/powerpoint/2010/main" val="25339037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Código</a:t>
            </a:r>
            <a:endParaRPr lang="en-US" sz="3600" b="1" dirty="0" smtClean="0">
              <a:solidFill>
                <a:srgbClr val="000000"/>
              </a:solidFill>
              <a:latin typeface="+mn-lt"/>
            </a:endParaRP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3" name="Picture 2" descr="Screen Shot 2018-03-22 at 23.51.1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30258" y="755116"/>
            <a:ext cx="4533856" cy="5969577"/>
          </a:xfrm>
          <a:prstGeom prst="rect">
            <a:avLst/>
          </a:prstGeom>
        </p:spPr>
      </p:pic>
    </p:spTree>
    <p:extLst>
      <p:ext uri="{BB962C8B-B14F-4D97-AF65-F5344CB8AC3E}">
        <p14:creationId xmlns:p14="http://schemas.microsoft.com/office/powerpoint/2010/main" val="37767541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Código</a:t>
            </a:r>
            <a:endParaRPr lang="en-US" sz="3600" b="1" dirty="0" smtClean="0">
              <a:solidFill>
                <a:srgbClr val="000000"/>
              </a:solidFill>
              <a:latin typeface="+mn-lt"/>
            </a:endParaRP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2" name="Picture 1" descr="Screen Shot 2018-03-22 at 23.42.1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26961" y="1517953"/>
            <a:ext cx="7324359" cy="5007239"/>
          </a:xfrm>
          <a:prstGeom prst="rect">
            <a:avLst/>
          </a:prstGeom>
        </p:spPr>
      </p:pic>
    </p:spTree>
    <p:extLst>
      <p:ext uri="{BB962C8B-B14F-4D97-AF65-F5344CB8AC3E}">
        <p14:creationId xmlns:p14="http://schemas.microsoft.com/office/powerpoint/2010/main" val="4366184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545075"/>
            <a:ext cx="8077200" cy="5634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Tarea</a:t>
            </a:r>
            <a:r>
              <a:rPr lang="en-US" sz="3600" b="1" dirty="0" smtClean="0">
                <a:solidFill>
                  <a:srgbClr val="000000"/>
                </a:solidFill>
                <a:latin typeface="+mn-lt"/>
              </a:rPr>
              <a:t>:</a:t>
            </a:r>
          </a:p>
          <a:p>
            <a:pPr>
              <a:buFontTx/>
              <a:buChar char="-"/>
              <a:defRPr/>
            </a:pPr>
            <a:r>
              <a:rPr lang="en-US" sz="3600" b="1" dirty="0" err="1" smtClean="0">
                <a:solidFill>
                  <a:srgbClr val="000000"/>
                </a:solidFill>
                <a:latin typeface="+mn-lt"/>
              </a:rPr>
              <a:t>Modificar</a:t>
            </a:r>
            <a:r>
              <a:rPr lang="en-US" sz="3600" b="1" dirty="0" smtClean="0">
                <a:solidFill>
                  <a:srgbClr val="000000"/>
                </a:solidFill>
                <a:latin typeface="+mn-lt"/>
              </a:rPr>
              <a:t> </a:t>
            </a:r>
            <a:r>
              <a:rPr lang="en-US" sz="3600" b="1" dirty="0" err="1" smtClean="0">
                <a:solidFill>
                  <a:srgbClr val="000000"/>
                </a:solidFill>
                <a:latin typeface="+mn-lt"/>
              </a:rPr>
              <a:t>condiciones</a:t>
            </a:r>
            <a:r>
              <a:rPr lang="en-US" sz="3600" b="1" dirty="0" smtClean="0">
                <a:solidFill>
                  <a:srgbClr val="000000"/>
                </a:solidFill>
                <a:latin typeface="+mn-lt"/>
              </a:rPr>
              <a:t> </a:t>
            </a:r>
            <a:r>
              <a:rPr lang="en-US" sz="3600" b="1" dirty="0" err="1" smtClean="0">
                <a:solidFill>
                  <a:srgbClr val="000000"/>
                </a:solidFill>
                <a:latin typeface="+mn-lt"/>
              </a:rPr>
              <a:t>iniciales</a:t>
            </a:r>
            <a:r>
              <a:rPr lang="en-US" sz="3600" b="1" dirty="0" smtClean="0">
                <a:solidFill>
                  <a:srgbClr val="000000"/>
                </a:solidFill>
                <a:latin typeface="+mn-lt"/>
              </a:rPr>
              <a:t> </a:t>
            </a:r>
            <a:r>
              <a:rPr lang="en-US" sz="3600" b="1" dirty="0" err="1" smtClean="0">
                <a:solidFill>
                  <a:srgbClr val="000000"/>
                </a:solidFill>
                <a:latin typeface="+mn-lt"/>
              </a:rPr>
              <a:t>seg</a:t>
            </a:r>
            <a:r>
              <a:rPr lang="en-US" sz="3600" b="1" dirty="0" err="1" smtClean="0">
                <a:solidFill>
                  <a:srgbClr val="000000"/>
                </a:solidFill>
                <a:latin typeface="+mn-lt"/>
              </a:rPr>
              <a:t>ún</a:t>
            </a:r>
            <a:r>
              <a:rPr lang="en-US" sz="3600" b="1" dirty="0" smtClean="0">
                <a:solidFill>
                  <a:srgbClr val="000000"/>
                </a:solidFill>
                <a:latin typeface="+mn-lt"/>
              </a:rPr>
              <a:t>:</a:t>
            </a:r>
          </a:p>
          <a:p>
            <a:r>
              <a:rPr lang="en-US" sz="3600" dirty="0" smtClean="0">
                <a:solidFill>
                  <a:schemeClr val="tx1"/>
                </a:solidFill>
              </a:rPr>
              <a:t>     </a:t>
            </a:r>
            <a:r>
              <a:rPr lang="mr-IN" sz="3600" dirty="0" smtClean="0">
                <a:solidFill>
                  <a:schemeClr val="tx1"/>
                </a:solidFill>
              </a:rPr>
              <a:t>y0</a:t>
            </a:r>
            <a:r>
              <a:rPr lang="mr-IN" sz="3600" dirty="0">
                <a:solidFill>
                  <a:schemeClr val="tx1"/>
                </a:solidFill>
              </a:rPr>
              <a:t>[2]</a:t>
            </a:r>
            <a:r>
              <a:rPr lang="mr-IN" sz="3600" dirty="0" smtClean="0">
                <a:solidFill>
                  <a:schemeClr val="tx1"/>
                </a:solidFill>
              </a:rPr>
              <a:t>=0.5,1.0</a:t>
            </a:r>
            <a:endParaRPr lang="mr-IN" sz="3600" dirty="0">
              <a:solidFill>
                <a:schemeClr val="tx1"/>
              </a:solidFill>
            </a:endParaRPr>
          </a:p>
          <a:p>
            <a:r>
              <a:rPr lang="mr-IN" sz="3600" dirty="0">
                <a:solidFill>
                  <a:schemeClr val="tx1"/>
                </a:solidFill>
              </a:rPr>
              <a:t>    y0[3]</a:t>
            </a:r>
            <a:r>
              <a:rPr lang="mr-IN" sz="3600" dirty="0" smtClean="0">
                <a:solidFill>
                  <a:schemeClr val="tx1"/>
                </a:solidFill>
              </a:rPr>
              <a:t>=0</a:t>
            </a:r>
            <a:r>
              <a:rPr lang="en-US" sz="3600" dirty="0" smtClean="0">
                <a:solidFill>
                  <a:schemeClr val="tx1"/>
                </a:solidFill>
              </a:rPr>
              <a:t>.0</a:t>
            </a:r>
            <a:r>
              <a:rPr lang="mr-IN" sz="3600" dirty="0" smtClean="0">
                <a:solidFill>
                  <a:schemeClr val="tx1"/>
                </a:solidFill>
              </a:rPr>
              <a:t>,0.5</a:t>
            </a:r>
            <a:endParaRPr lang="mr-IN" sz="3600" dirty="0">
              <a:solidFill>
                <a:schemeClr val="tx1"/>
              </a:solidFill>
            </a:endParaRPr>
          </a:p>
          <a:p>
            <a:r>
              <a:rPr lang="mr-IN" sz="3600" dirty="0">
                <a:solidFill>
                  <a:schemeClr val="tx1"/>
                </a:solidFill>
              </a:rPr>
              <a:t>    y0[4]</a:t>
            </a:r>
            <a:r>
              <a:rPr lang="mr-IN" sz="3600" dirty="0" smtClean="0">
                <a:solidFill>
                  <a:schemeClr val="tx1"/>
                </a:solidFill>
              </a:rPr>
              <a:t>=0.5,</a:t>
            </a:r>
            <a:r>
              <a:rPr lang="en-US" sz="3600" dirty="0" smtClean="0">
                <a:solidFill>
                  <a:schemeClr val="tx1"/>
                </a:solidFill>
              </a:rPr>
              <a:t>1.05</a:t>
            </a:r>
          </a:p>
          <a:p>
            <a:pPr>
              <a:buFontTx/>
              <a:buChar char="-"/>
            </a:pPr>
            <a:r>
              <a:rPr lang="en-US" sz="3600" b="1" dirty="0" err="1" smtClean="0">
                <a:solidFill>
                  <a:schemeClr val="tx1"/>
                </a:solidFill>
                <a:latin typeface="+mn-lt"/>
              </a:rPr>
              <a:t>Generar</a:t>
            </a:r>
            <a:r>
              <a:rPr lang="en-US" sz="3600" b="1" dirty="0" smtClean="0">
                <a:solidFill>
                  <a:schemeClr val="tx1"/>
                </a:solidFill>
                <a:latin typeface="+mn-lt"/>
              </a:rPr>
              <a:t> </a:t>
            </a:r>
            <a:r>
              <a:rPr lang="en-US" sz="3600" b="1" dirty="0" err="1" smtClean="0">
                <a:solidFill>
                  <a:schemeClr val="tx1"/>
                </a:solidFill>
                <a:latin typeface="+mn-lt"/>
              </a:rPr>
              <a:t>gr</a:t>
            </a:r>
            <a:r>
              <a:rPr lang="en-US" sz="3600" b="1" dirty="0" err="1" smtClean="0">
                <a:solidFill>
                  <a:schemeClr val="tx1"/>
                </a:solidFill>
                <a:latin typeface="+mn-lt"/>
              </a:rPr>
              <a:t>á</a:t>
            </a:r>
            <a:r>
              <a:rPr lang="en-US" sz="3600" b="1" dirty="0" err="1" smtClean="0">
                <a:solidFill>
                  <a:schemeClr val="tx1"/>
                </a:solidFill>
                <a:latin typeface="+mn-lt"/>
              </a:rPr>
              <a:t>ficas</a:t>
            </a:r>
            <a:r>
              <a:rPr lang="en-US" sz="3600" b="1" dirty="0" smtClean="0">
                <a:solidFill>
                  <a:schemeClr val="tx1"/>
                </a:solidFill>
                <a:latin typeface="+mn-lt"/>
              </a:rPr>
              <a:t> de la </a:t>
            </a:r>
            <a:r>
              <a:rPr lang="en-US" sz="3600" b="1" dirty="0" err="1" smtClean="0">
                <a:solidFill>
                  <a:schemeClr val="tx1"/>
                </a:solidFill>
                <a:latin typeface="+mn-lt"/>
              </a:rPr>
              <a:t>órbita</a:t>
            </a:r>
            <a:r>
              <a:rPr lang="en-US" sz="3600" b="1" dirty="0" smtClean="0">
                <a:solidFill>
                  <a:schemeClr val="tx1"/>
                </a:solidFill>
                <a:latin typeface="+mn-lt"/>
              </a:rPr>
              <a:t> y error </a:t>
            </a:r>
            <a:r>
              <a:rPr lang="en-US" sz="3600" b="1" dirty="0" err="1" smtClean="0">
                <a:solidFill>
                  <a:schemeClr val="tx1"/>
                </a:solidFill>
                <a:latin typeface="+mn-lt"/>
              </a:rPr>
              <a:t>relativo</a:t>
            </a:r>
            <a:r>
              <a:rPr lang="en-US" sz="3600" b="1" dirty="0" smtClean="0">
                <a:solidFill>
                  <a:schemeClr val="tx1"/>
                </a:solidFill>
                <a:latin typeface="+mn-lt"/>
              </a:rPr>
              <a:t> de la </a:t>
            </a:r>
            <a:r>
              <a:rPr lang="en-US" sz="3600" b="1" dirty="0" err="1" smtClean="0">
                <a:solidFill>
                  <a:schemeClr val="tx1"/>
                </a:solidFill>
                <a:latin typeface="+mn-lt"/>
              </a:rPr>
              <a:t>energía</a:t>
            </a:r>
            <a:r>
              <a:rPr lang="en-US" sz="3600" b="1" dirty="0" smtClean="0">
                <a:solidFill>
                  <a:schemeClr val="tx1"/>
                </a:solidFill>
                <a:latin typeface="+mn-lt"/>
              </a:rPr>
              <a:t> </a:t>
            </a:r>
            <a:r>
              <a:rPr lang="en-US" sz="3600" b="1" dirty="0" err="1" smtClean="0">
                <a:solidFill>
                  <a:schemeClr val="tx1"/>
                </a:solidFill>
                <a:latin typeface="+mn-lt"/>
              </a:rPr>
              <a:t>para</a:t>
            </a:r>
            <a:r>
              <a:rPr lang="en-US" sz="3600" b="1" dirty="0" smtClean="0">
                <a:solidFill>
                  <a:schemeClr val="tx1"/>
                </a:solidFill>
                <a:latin typeface="+mn-lt"/>
              </a:rPr>
              <a:t> </a:t>
            </a:r>
            <a:r>
              <a:rPr lang="en-US" sz="3600" b="1" dirty="0" err="1" smtClean="0">
                <a:solidFill>
                  <a:schemeClr val="tx1"/>
                </a:solidFill>
                <a:latin typeface="+mn-lt"/>
              </a:rPr>
              <a:t>cada</a:t>
            </a:r>
            <a:r>
              <a:rPr lang="en-US" sz="3600" b="1" dirty="0" smtClean="0">
                <a:solidFill>
                  <a:schemeClr val="tx1"/>
                </a:solidFill>
                <a:latin typeface="+mn-lt"/>
              </a:rPr>
              <a:t> </a:t>
            </a:r>
            <a:r>
              <a:rPr lang="en-US" sz="3600" b="1" dirty="0" err="1" smtClean="0">
                <a:solidFill>
                  <a:schemeClr val="tx1"/>
                </a:solidFill>
                <a:latin typeface="+mn-lt"/>
              </a:rPr>
              <a:t>uno</a:t>
            </a:r>
            <a:r>
              <a:rPr lang="en-US" sz="3600" b="1" dirty="0" smtClean="0">
                <a:solidFill>
                  <a:schemeClr val="tx1"/>
                </a:solidFill>
                <a:latin typeface="+mn-lt"/>
              </a:rPr>
              <a:t> de los 6 </a:t>
            </a:r>
            <a:r>
              <a:rPr lang="en-US" sz="3600" b="1" dirty="0" err="1" smtClean="0">
                <a:solidFill>
                  <a:schemeClr val="tx1"/>
                </a:solidFill>
                <a:latin typeface="+mn-lt"/>
              </a:rPr>
              <a:t>casos</a:t>
            </a:r>
            <a:r>
              <a:rPr lang="en-US" sz="3600" b="1" dirty="0" smtClean="0">
                <a:solidFill>
                  <a:schemeClr val="tx1"/>
                </a:solidFill>
                <a:latin typeface="+mn-lt"/>
              </a:rPr>
              <a:t> y 4 </a:t>
            </a:r>
            <a:r>
              <a:rPr lang="en-US" sz="3600" b="1" dirty="0" err="1" smtClean="0">
                <a:solidFill>
                  <a:schemeClr val="tx1"/>
                </a:solidFill>
                <a:latin typeface="+mn-lt"/>
              </a:rPr>
              <a:t>métodos</a:t>
            </a:r>
            <a:endParaRPr lang="en-US" sz="3600" b="1" dirty="0" smtClean="0">
              <a:solidFill>
                <a:schemeClr val="tx1"/>
              </a:solidFill>
              <a:latin typeface="+mn-lt"/>
            </a:endParaRPr>
          </a:p>
          <a:p>
            <a:pPr>
              <a:buFontTx/>
              <a:buChar char="-"/>
            </a:pPr>
            <a:r>
              <a:rPr lang="en-US" sz="3600" b="1" dirty="0" smtClean="0">
                <a:solidFill>
                  <a:schemeClr val="tx1"/>
                </a:solidFill>
                <a:latin typeface="+mn-lt"/>
              </a:rPr>
              <a:t>¿</a:t>
            </a:r>
            <a:r>
              <a:rPr lang="en-US" sz="3600" b="1" dirty="0" err="1" smtClean="0">
                <a:solidFill>
                  <a:schemeClr val="tx1"/>
                </a:solidFill>
                <a:latin typeface="+mn-lt"/>
              </a:rPr>
              <a:t>Qué</a:t>
            </a:r>
            <a:r>
              <a:rPr lang="en-US" sz="3600" b="1" dirty="0" smtClean="0">
                <a:solidFill>
                  <a:schemeClr val="tx1"/>
                </a:solidFill>
                <a:latin typeface="+mn-lt"/>
              </a:rPr>
              <a:t> </a:t>
            </a:r>
            <a:r>
              <a:rPr lang="en-US" sz="3600" b="1" dirty="0" err="1" smtClean="0">
                <a:solidFill>
                  <a:schemeClr val="tx1"/>
                </a:solidFill>
                <a:latin typeface="+mn-lt"/>
              </a:rPr>
              <a:t>método</a:t>
            </a:r>
            <a:r>
              <a:rPr lang="en-US" sz="3600" b="1" dirty="0" smtClean="0">
                <a:solidFill>
                  <a:schemeClr val="tx1"/>
                </a:solidFill>
                <a:latin typeface="+mn-lt"/>
              </a:rPr>
              <a:t>(s) </a:t>
            </a:r>
            <a:r>
              <a:rPr lang="en-US" sz="3600" b="1" dirty="0" err="1" smtClean="0">
                <a:solidFill>
                  <a:schemeClr val="tx1"/>
                </a:solidFill>
                <a:latin typeface="+mn-lt"/>
              </a:rPr>
              <a:t>será</a:t>
            </a:r>
            <a:r>
              <a:rPr lang="en-US" sz="3600" b="1" dirty="0" smtClean="0">
                <a:solidFill>
                  <a:schemeClr val="tx1"/>
                </a:solidFill>
                <a:latin typeface="+mn-lt"/>
              </a:rPr>
              <a:t> </a:t>
            </a:r>
            <a:r>
              <a:rPr lang="en-US" sz="3600" b="1" dirty="0" err="1" smtClean="0">
                <a:solidFill>
                  <a:schemeClr val="tx1"/>
                </a:solidFill>
                <a:latin typeface="+mn-lt"/>
              </a:rPr>
              <a:t>aceptable</a:t>
            </a:r>
            <a:r>
              <a:rPr lang="en-US" sz="3600" b="1" dirty="0" smtClean="0">
                <a:solidFill>
                  <a:schemeClr val="tx1"/>
                </a:solidFill>
                <a:latin typeface="+mn-lt"/>
              </a:rPr>
              <a:t> en </a:t>
            </a:r>
            <a:r>
              <a:rPr lang="en-US" sz="3600" b="1" dirty="0" err="1" smtClean="0">
                <a:solidFill>
                  <a:schemeClr val="tx1"/>
                </a:solidFill>
                <a:latin typeface="+mn-lt"/>
              </a:rPr>
              <a:t>cada</a:t>
            </a:r>
            <a:r>
              <a:rPr lang="en-US" sz="3600" b="1" dirty="0" smtClean="0">
                <a:solidFill>
                  <a:schemeClr val="tx1"/>
                </a:solidFill>
                <a:latin typeface="+mn-lt"/>
              </a:rPr>
              <a:t> </a:t>
            </a:r>
            <a:r>
              <a:rPr lang="en-US" sz="3600" b="1" dirty="0" err="1" smtClean="0">
                <a:solidFill>
                  <a:schemeClr val="tx1"/>
                </a:solidFill>
                <a:latin typeface="+mn-lt"/>
              </a:rPr>
              <a:t>caso</a:t>
            </a:r>
            <a:r>
              <a:rPr lang="en-US" sz="3600" b="1" dirty="0" smtClean="0">
                <a:solidFill>
                  <a:schemeClr val="tx1"/>
                </a:solidFill>
                <a:latin typeface="+mn-lt"/>
              </a:rPr>
              <a:t> y </a:t>
            </a:r>
            <a:r>
              <a:rPr lang="en-US" sz="3600" b="1" dirty="0" err="1" smtClean="0">
                <a:solidFill>
                  <a:schemeClr val="tx1"/>
                </a:solidFill>
                <a:latin typeface="+mn-lt"/>
              </a:rPr>
              <a:t>por</a:t>
            </a:r>
            <a:r>
              <a:rPr lang="en-US" sz="3600" b="1" dirty="0" smtClean="0">
                <a:solidFill>
                  <a:schemeClr val="tx1"/>
                </a:solidFill>
                <a:latin typeface="+mn-lt"/>
              </a:rPr>
              <a:t> </a:t>
            </a:r>
            <a:r>
              <a:rPr lang="en-US" sz="3600" b="1" dirty="0" err="1" smtClean="0">
                <a:solidFill>
                  <a:schemeClr val="tx1"/>
                </a:solidFill>
                <a:latin typeface="+mn-lt"/>
              </a:rPr>
              <a:t>qué</a:t>
            </a:r>
            <a:r>
              <a:rPr lang="en-US" sz="3600" b="1" dirty="0" smtClean="0">
                <a:solidFill>
                  <a:schemeClr val="tx1"/>
                </a:solidFill>
                <a:latin typeface="+mn-lt"/>
              </a:rPr>
              <a:t>?</a:t>
            </a:r>
            <a:endParaRPr lang="en-US" sz="3600" b="1" dirty="0" smtClean="0">
              <a:solidFill>
                <a:schemeClr val="tx1"/>
              </a:solidFill>
              <a:latin typeface="+mn-lt"/>
            </a:endParaRPr>
          </a:p>
        </p:txBody>
      </p:sp>
      <p:sp>
        <p:nvSpPr>
          <p:cNvPr id="22532" name="Text Box 3"/>
          <p:cNvSpPr txBox="1">
            <a:spLocks noChangeArrowheads="1"/>
          </p:cNvSpPr>
          <p:nvPr/>
        </p:nvSpPr>
        <p:spPr bwMode="auto">
          <a:xfrm>
            <a:off x="1752927" y="3146034"/>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spTree>
    <p:extLst>
      <p:ext uri="{BB962C8B-B14F-4D97-AF65-F5344CB8AC3E}">
        <p14:creationId xmlns:p14="http://schemas.microsoft.com/office/powerpoint/2010/main" val="27614678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2064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Ejemplo</a:t>
            </a:r>
            <a:r>
              <a:rPr lang="en-US" sz="3600" b="1" dirty="0" smtClean="0">
                <a:solidFill>
                  <a:srgbClr val="000000"/>
                </a:solidFill>
                <a:latin typeface="+mn-lt"/>
              </a:rPr>
              <a:t> MPI-OMP-CUDA:</a:t>
            </a:r>
          </a:p>
          <a:p>
            <a:pPr>
              <a:defRPr/>
            </a:pPr>
            <a:r>
              <a:rPr lang="en-US" sz="3600" b="1" dirty="0" err="1" smtClean="0">
                <a:solidFill>
                  <a:srgbClr val="000000"/>
                </a:solidFill>
                <a:latin typeface="+mn-lt"/>
              </a:rPr>
              <a:t>Problema</a:t>
            </a:r>
            <a:r>
              <a:rPr lang="en-US" sz="3600" b="1" dirty="0" smtClean="0">
                <a:solidFill>
                  <a:srgbClr val="000000"/>
                </a:solidFill>
                <a:latin typeface="+mn-lt"/>
              </a:rPr>
              <a:t> de N-</a:t>
            </a:r>
            <a:r>
              <a:rPr lang="en-US" sz="3600" b="1" dirty="0" err="1" smtClean="0">
                <a:solidFill>
                  <a:srgbClr val="000000"/>
                </a:solidFill>
                <a:latin typeface="+mn-lt"/>
              </a:rPr>
              <a:t>cuerpos</a:t>
            </a:r>
            <a:r>
              <a:rPr lang="en-US" sz="3600" b="1" dirty="0" smtClean="0">
                <a:solidFill>
                  <a:srgbClr val="000000"/>
                </a:solidFill>
                <a:latin typeface="+mn-lt"/>
              </a:rPr>
              <a:t>: </a:t>
            </a:r>
          </a:p>
          <a:p>
            <a:pPr>
              <a:defRPr/>
            </a:pPr>
            <a:r>
              <a:rPr lang="en-US" sz="2800" dirty="0" smtClean="0">
                <a:solidFill>
                  <a:srgbClr val="000000"/>
                </a:solidFill>
                <a:latin typeface="+mn-lt"/>
              </a:rPr>
              <a:t>No hay </a:t>
            </a:r>
            <a:r>
              <a:rPr lang="en-US" sz="2800" dirty="0" err="1" smtClean="0">
                <a:solidFill>
                  <a:srgbClr val="000000"/>
                </a:solidFill>
                <a:latin typeface="+mn-lt"/>
              </a:rPr>
              <a:t>solución</a:t>
            </a:r>
            <a:r>
              <a:rPr lang="en-US" sz="2800" dirty="0" smtClean="0">
                <a:solidFill>
                  <a:srgbClr val="000000"/>
                </a:solidFill>
                <a:latin typeface="+mn-lt"/>
              </a:rPr>
              <a:t> </a:t>
            </a:r>
            <a:r>
              <a:rPr lang="en-US" sz="2800" dirty="0" err="1" smtClean="0">
                <a:solidFill>
                  <a:srgbClr val="000000"/>
                </a:solidFill>
                <a:latin typeface="+mn-lt"/>
              </a:rPr>
              <a:t>analítica</a:t>
            </a:r>
            <a:r>
              <a:rPr lang="en-US" sz="2800" dirty="0" smtClean="0">
                <a:solidFill>
                  <a:srgbClr val="000000"/>
                </a:solidFill>
                <a:latin typeface="+mn-lt"/>
              </a:rPr>
              <a:t> </a:t>
            </a:r>
          </a:p>
          <a:p>
            <a:pPr>
              <a:defRPr/>
            </a:pPr>
            <a:r>
              <a:rPr lang="en-US" sz="2800" dirty="0" err="1" smtClean="0">
                <a:solidFill>
                  <a:srgbClr val="000000"/>
                </a:solidFill>
                <a:latin typeface="+mn-lt"/>
              </a:rPr>
              <a:t>desde</a:t>
            </a:r>
            <a:r>
              <a:rPr lang="en-US" sz="2800" dirty="0" smtClean="0">
                <a:solidFill>
                  <a:srgbClr val="000000"/>
                </a:solidFill>
                <a:latin typeface="+mn-lt"/>
              </a:rPr>
              <a:t> N=3</a:t>
            </a: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2534" name="Oval 2"/>
          <p:cNvSpPr>
            <a:spLocks noChangeArrowheads="1"/>
          </p:cNvSpPr>
          <p:nvPr/>
        </p:nvSpPr>
        <p:spPr bwMode="auto">
          <a:xfrm>
            <a:off x="2362200" y="3657600"/>
            <a:ext cx="533400" cy="5334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35" name="Oval 6"/>
          <p:cNvSpPr>
            <a:spLocks noChangeArrowheads="1"/>
          </p:cNvSpPr>
          <p:nvPr/>
        </p:nvSpPr>
        <p:spPr bwMode="auto">
          <a:xfrm>
            <a:off x="6248400" y="2362200"/>
            <a:ext cx="533400" cy="5334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cxnSp>
        <p:nvCxnSpPr>
          <p:cNvPr id="22536" name="Straight Arrow Connector 4"/>
          <p:cNvCxnSpPr>
            <a:cxnSpLocks noChangeShapeType="1"/>
          </p:cNvCxnSpPr>
          <p:nvPr/>
        </p:nvCxnSpPr>
        <p:spPr bwMode="auto">
          <a:xfrm flipV="1">
            <a:off x="3048000" y="2895600"/>
            <a:ext cx="3048000" cy="838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2537" name="Object 10"/>
          <p:cNvGraphicFramePr>
            <a:graphicFrameLocks noChangeAspect="1"/>
          </p:cNvGraphicFramePr>
          <p:nvPr/>
        </p:nvGraphicFramePr>
        <p:xfrm>
          <a:off x="4208463" y="3843338"/>
          <a:ext cx="3927475" cy="1838325"/>
        </p:xfrm>
        <a:graphic>
          <a:graphicData uri="http://schemas.openxmlformats.org/presentationml/2006/ole">
            <mc:AlternateContent xmlns:mc="http://schemas.openxmlformats.org/markup-compatibility/2006">
              <mc:Choice xmlns:v="urn:schemas-microsoft-com:vml" Requires="v">
                <p:oleObj spid="_x0000_s4167" name="Equation" r:id="rId4" imgW="1193800" imgH="558800" progId="Equation.3">
                  <p:embed/>
                </p:oleObj>
              </mc:Choice>
              <mc:Fallback>
                <p:oleObj name="Equation" r:id="rId4" imgW="1193800" imgH="558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463" y="3843338"/>
                        <a:ext cx="39274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14"/>
          <p:cNvGraphicFramePr>
            <a:graphicFrameLocks noChangeAspect="1"/>
          </p:cNvGraphicFramePr>
          <p:nvPr/>
        </p:nvGraphicFramePr>
        <p:xfrm>
          <a:off x="2895600" y="3865563"/>
          <a:ext cx="627063" cy="709612"/>
        </p:xfrm>
        <a:graphic>
          <a:graphicData uri="http://schemas.openxmlformats.org/presentationml/2006/ole">
            <mc:AlternateContent xmlns:mc="http://schemas.openxmlformats.org/markup-compatibility/2006">
              <mc:Choice xmlns:v="urn:schemas-microsoft-com:vml" Requires="v">
                <p:oleObj spid="_x0000_s4168" name="Equation" r:id="rId6" imgW="190500" imgH="215900" progId="Equation.3">
                  <p:embed/>
                </p:oleObj>
              </mc:Choice>
              <mc:Fallback>
                <p:oleObj name="Equation" r:id="rId6" imgW="1905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865563"/>
                        <a:ext cx="62706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15"/>
          <p:cNvGraphicFramePr>
            <a:graphicFrameLocks noChangeAspect="1"/>
          </p:cNvGraphicFramePr>
          <p:nvPr/>
        </p:nvGraphicFramePr>
        <p:xfrm>
          <a:off x="6781800" y="2473325"/>
          <a:ext cx="668338" cy="752475"/>
        </p:xfrm>
        <a:graphic>
          <a:graphicData uri="http://schemas.openxmlformats.org/presentationml/2006/ole">
            <mc:AlternateContent xmlns:mc="http://schemas.openxmlformats.org/markup-compatibility/2006">
              <mc:Choice xmlns:v="urn:schemas-microsoft-com:vml" Requires="v">
                <p:oleObj spid="_x0000_s4169" name="Equation" r:id="rId8" imgW="203200" imgH="228600" progId="Equation.3">
                  <p:embed/>
                </p:oleObj>
              </mc:Choice>
              <mc:Fallback>
                <p:oleObj name="Equation" r:id="rId8" imgW="2032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2473325"/>
                        <a:ext cx="6683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0" name="Oval 11"/>
          <p:cNvSpPr>
            <a:spLocks noChangeArrowheads="1"/>
          </p:cNvSpPr>
          <p:nvPr/>
        </p:nvSpPr>
        <p:spPr bwMode="auto">
          <a:xfrm>
            <a:off x="5638800" y="1600200"/>
            <a:ext cx="457200" cy="4572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1" name="Oval 12"/>
          <p:cNvSpPr>
            <a:spLocks noChangeArrowheads="1"/>
          </p:cNvSpPr>
          <p:nvPr/>
        </p:nvSpPr>
        <p:spPr bwMode="auto">
          <a:xfrm>
            <a:off x="7467600" y="3048000"/>
            <a:ext cx="304800" cy="3048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2" name="Oval 13"/>
          <p:cNvSpPr>
            <a:spLocks noChangeArrowheads="1"/>
          </p:cNvSpPr>
          <p:nvPr/>
        </p:nvSpPr>
        <p:spPr bwMode="auto">
          <a:xfrm>
            <a:off x="6858000" y="3200400"/>
            <a:ext cx="533400" cy="5334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3" name="Oval 16"/>
          <p:cNvSpPr>
            <a:spLocks noChangeArrowheads="1"/>
          </p:cNvSpPr>
          <p:nvPr/>
        </p:nvSpPr>
        <p:spPr bwMode="auto">
          <a:xfrm>
            <a:off x="7772400" y="2514600"/>
            <a:ext cx="381000" cy="3810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4" name="Oval 17"/>
          <p:cNvSpPr>
            <a:spLocks noChangeArrowheads="1"/>
          </p:cNvSpPr>
          <p:nvPr/>
        </p:nvSpPr>
        <p:spPr bwMode="auto">
          <a:xfrm>
            <a:off x="6553200" y="1447800"/>
            <a:ext cx="685800" cy="6858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5" name="Oval 18"/>
          <p:cNvSpPr>
            <a:spLocks noChangeArrowheads="1"/>
          </p:cNvSpPr>
          <p:nvPr/>
        </p:nvSpPr>
        <p:spPr bwMode="auto">
          <a:xfrm>
            <a:off x="7315200" y="2133600"/>
            <a:ext cx="304800" cy="3048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6" name="Oval 19"/>
          <p:cNvSpPr>
            <a:spLocks noChangeArrowheads="1"/>
          </p:cNvSpPr>
          <p:nvPr/>
        </p:nvSpPr>
        <p:spPr bwMode="auto">
          <a:xfrm>
            <a:off x="7924800" y="3124200"/>
            <a:ext cx="304800" cy="3048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7" name="Oval 20"/>
          <p:cNvSpPr>
            <a:spLocks noChangeArrowheads="1"/>
          </p:cNvSpPr>
          <p:nvPr/>
        </p:nvSpPr>
        <p:spPr bwMode="auto">
          <a:xfrm>
            <a:off x="7772400" y="1828800"/>
            <a:ext cx="381000" cy="3810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sp>
        <p:nvSpPr>
          <p:cNvPr id="22548" name="Oval 21"/>
          <p:cNvSpPr>
            <a:spLocks noChangeArrowheads="1"/>
          </p:cNvSpPr>
          <p:nvPr/>
        </p:nvSpPr>
        <p:spPr bwMode="auto">
          <a:xfrm>
            <a:off x="6172200" y="3048000"/>
            <a:ext cx="304800" cy="3048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cxnSp>
        <p:nvCxnSpPr>
          <p:cNvPr id="22549" name="Straight Arrow Connector 22"/>
          <p:cNvCxnSpPr>
            <a:cxnSpLocks noChangeShapeType="1"/>
          </p:cNvCxnSpPr>
          <p:nvPr/>
        </p:nvCxnSpPr>
        <p:spPr bwMode="auto">
          <a:xfrm flipV="1">
            <a:off x="3048000" y="3505200"/>
            <a:ext cx="36576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50" name="Straight Arrow Connector 24"/>
          <p:cNvCxnSpPr>
            <a:cxnSpLocks noChangeShapeType="1"/>
          </p:cNvCxnSpPr>
          <p:nvPr/>
        </p:nvCxnSpPr>
        <p:spPr bwMode="auto">
          <a:xfrm flipV="1">
            <a:off x="3048000" y="1981200"/>
            <a:ext cx="2514600" cy="1752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51" name="Straight Arrow Connector 26"/>
          <p:cNvCxnSpPr>
            <a:cxnSpLocks noChangeShapeType="1"/>
          </p:cNvCxnSpPr>
          <p:nvPr/>
        </p:nvCxnSpPr>
        <p:spPr bwMode="auto">
          <a:xfrm flipV="1">
            <a:off x="3048000" y="2057400"/>
            <a:ext cx="3505200" cy="1676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52" name="Straight Arrow Connector 29"/>
          <p:cNvCxnSpPr>
            <a:cxnSpLocks noChangeShapeType="1"/>
          </p:cNvCxnSpPr>
          <p:nvPr/>
        </p:nvCxnSpPr>
        <p:spPr bwMode="auto">
          <a:xfrm flipV="1">
            <a:off x="3048000" y="2438400"/>
            <a:ext cx="4267200" cy="1295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53" name="Straight Arrow Connector 31"/>
          <p:cNvCxnSpPr>
            <a:cxnSpLocks noChangeShapeType="1"/>
          </p:cNvCxnSpPr>
          <p:nvPr/>
        </p:nvCxnSpPr>
        <p:spPr bwMode="auto">
          <a:xfrm flipV="1">
            <a:off x="3048000" y="2819400"/>
            <a:ext cx="4724400" cy="914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 name="TextBox 2"/>
          <p:cNvSpPr txBox="1"/>
          <p:nvPr/>
        </p:nvSpPr>
        <p:spPr>
          <a:xfrm>
            <a:off x="559368" y="5262079"/>
            <a:ext cx="5202942" cy="1231106"/>
          </a:xfrm>
          <a:prstGeom prst="rect">
            <a:avLst/>
          </a:prstGeom>
          <a:noFill/>
        </p:spPr>
        <p:txBody>
          <a:bodyPr wrap="none">
            <a:spAutoFit/>
          </a:bodyPr>
          <a:lstStyle/>
          <a:p>
            <a:pPr>
              <a:defRPr/>
            </a:pPr>
            <a:r>
              <a:rPr lang="en-US" dirty="0" err="1" smtClean="0">
                <a:solidFill>
                  <a:srgbClr val="000000"/>
                </a:solidFill>
                <a:latin typeface="+mn-lt"/>
              </a:rPr>
              <a:t>Número</a:t>
            </a:r>
            <a:r>
              <a:rPr lang="en-US" dirty="0" smtClean="0">
                <a:solidFill>
                  <a:srgbClr val="000000"/>
                </a:solidFill>
                <a:latin typeface="+mn-lt"/>
              </a:rPr>
              <a:t> de </a:t>
            </a:r>
            <a:r>
              <a:rPr lang="en-US" dirty="0" err="1" smtClean="0">
                <a:solidFill>
                  <a:srgbClr val="000000"/>
                </a:solidFill>
                <a:latin typeface="+mn-lt"/>
              </a:rPr>
              <a:t>operaciones</a:t>
            </a:r>
            <a:r>
              <a:rPr lang="en-US" dirty="0" smtClean="0">
                <a:solidFill>
                  <a:srgbClr val="000000"/>
                </a:solidFill>
                <a:latin typeface="+mn-lt"/>
              </a:rPr>
              <a:t> de </a:t>
            </a:r>
            <a:r>
              <a:rPr lang="en-US" dirty="0" err="1" smtClean="0">
                <a:solidFill>
                  <a:srgbClr val="000000"/>
                </a:solidFill>
                <a:latin typeface="+mn-lt"/>
              </a:rPr>
              <a:t>cálculo</a:t>
            </a:r>
            <a:r>
              <a:rPr lang="en-US" dirty="0" smtClean="0">
                <a:solidFill>
                  <a:srgbClr val="000000"/>
                </a:solidFill>
                <a:latin typeface="+mn-lt"/>
              </a:rPr>
              <a:t> de </a:t>
            </a:r>
            <a:r>
              <a:rPr lang="en-US" dirty="0" err="1" smtClean="0">
                <a:solidFill>
                  <a:srgbClr val="000000"/>
                </a:solidFill>
                <a:latin typeface="+mn-lt"/>
              </a:rPr>
              <a:t>fuerza</a:t>
            </a:r>
            <a:endParaRPr lang="en-US" dirty="0">
              <a:solidFill>
                <a:srgbClr val="000000"/>
              </a:solidFill>
              <a:latin typeface="+mn-lt"/>
            </a:endParaRPr>
          </a:p>
          <a:p>
            <a:pPr>
              <a:defRPr/>
            </a:pPr>
            <a:r>
              <a:rPr lang="en-US" sz="2800" b="1" dirty="0">
                <a:solidFill>
                  <a:srgbClr val="000000"/>
                </a:solidFill>
                <a:latin typeface="+mn-lt"/>
              </a:rPr>
              <a:t> 								N(N-1)/</a:t>
            </a:r>
            <a:r>
              <a:rPr lang="en-US" sz="2800" b="1" dirty="0" smtClean="0">
                <a:solidFill>
                  <a:srgbClr val="000000"/>
                </a:solidFill>
                <a:latin typeface="+mn-lt"/>
              </a:rPr>
              <a:t>2</a:t>
            </a:r>
          </a:p>
          <a:p>
            <a:pPr>
              <a:defRPr/>
            </a:pPr>
            <a:r>
              <a:rPr lang="en-US" sz="2800" b="1" dirty="0" err="1" smtClean="0">
                <a:solidFill>
                  <a:srgbClr val="000000"/>
                </a:solidFill>
                <a:latin typeface="+mn-lt"/>
              </a:rPr>
              <a:t>Costo</a:t>
            </a:r>
            <a:r>
              <a:rPr lang="en-US" sz="2800" b="1" dirty="0" smtClean="0">
                <a:solidFill>
                  <a:srgbClr val="000000"/>
                </a:solidFill>
                <a:latin typeface="+mn-lt"/>
              </a:rPr>
              <a:t>: T(N</a:t>
            </a:r>
            <a:r>
              <a:rPr lang="en-US" sz="2800" b="1" baseline="30000" dirty="0" smtClean="0">
                <a:solidFill>
                  <a:srgbClr val="000000"/>
                </a:solidFill>
                <a:latin typeface="+mn-lt"/>
              </a:rPr>
              <a:t>2</a:t>
            </a:r>
            <a:r>
              <a:rPr lang="en-US" sz="2800" b="1" dirty="0" smtClean="0">
                <a:solidFill>
                  <a:srgbClr val="000000"/>
                </a:solidFill>
                <a:latin typeface="+mn-lt"/>
              </a:rPr>
              <a:t>)</a:t>
            </a:r>
            <a:endParaRPr lang="en-US" sz="2800" b="1" dirty="0">
              <a:solidFill>
                <a:srgbClr val="000000"/>
              </a:solidFill>
              <a:latin typeface="+mn-lt"/>
            </a:endParaRPr>
          </a:p>
        </p:txBody>
      </p:sp>
      <p:sp>
        <p:nvSpPr>
          <p:cNvPr id="22555" name="Rectangle 3"/>
          <p:cNvSpPr>
            <a:spLocks noChangeArrowheads="1"/>
          </p:cNvSpPr>
          <p:nvPr/>
        </p:nvSpPr>
        <p:spPr bwMode="auto">
          <a:xfrm>
            <a:off x="3886200" y="3962400"/>
            <a:ext cx="4724400" cy="16764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spTree>
    <p:extLst>
      <p:ext uri="{BB962C8B-B14F-4D97-AF65-F5344CB8AC3E}">
        <p14:creationId xmlns:p14="http://schemas.microsoft.com/office/powerpoint/2010/main" val="8674904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554" name="Line 1"/>
          <p:cNvSpPr>
            <a:spLocks noChangeShapeType="1"/>
          </p:cNvSpPr>
          <p:nvPr/>
        </p:nvSpPr>
        <p:spPr bwMode="auto">
          <a:xfrm>
            <a:off x="323850" y="549275"/>
            <a:ext cx="8351838" cy="1588"/>
          </a:xfrm>
          <a:prstGeom prst="line">
            <a:avLst/>
          </a:prstGeom>
          <a:noFill/>
          <a:ln w="9360">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TextBox 7"/>
          <p:cNvSpPr txBox="1"/>
          <p:nvPr/>
        </p:nvSpPr>
        <p:spPr>
          <a:xfrm>
            <a:off x="457200" y="76200"/>
            <a:ext cx="1169761" cy="400110"/>
          </a:xfrm>
          <a:prstGeom prst="rect">
            <a:avLst/>
          </a:prstGeom>
          <a:noFill/>
        </p:spPr>
        <p:txBody>
          <a:bodyPr wrap="none">
            <a:spAutoFit/>
          </a:bodyPr>
          <a:lstStyle/>
          <a:p>
            <a:pPr>
              <a:defRPr/>
            </a:pPr>
            <a:r>
              <a:rPr lang="en-US" sz="2000" dirty="0" err="1" smtClean="0">
                <a:solidFill>
                  <a:schemeClr val="bg1"/>
                </a:solidFill>
                <a:latin typeface="+mn-lt"/>
              </a:rPr>
              <a:t>Tópicos</a:t>
            </a:r>
            <a:r>
              <a:rPr lang="en-US" sz="2000" dirty="0" smtClean="0">
                <a:solidFill>
                  <a:schemeClr val="bg1"/>
                </a:solidFill>
                <a:latin typeface="+mn-lt"/>
              </a:rPr>
              <a:t> II</a:t>
            </a:r>
            <a:endParaRPr lang="en-US" sz="2000" dirty="0">
              <a:solidFill>
                <a:schemeClr val="bg1"/>
              </a:solidFill>
              <a:latin typeface="+mn-lt"/>
            </a:endParaRPr>
          </a:p>
        </p:txBody>
      </p:sp>
      <p:sp>
        <p:nvSpPr>
          <p:cNvPr id="14" name="TextBox 13"/>
          <p:cNvSpPr txBox="1"/>
          <p:nvPr/>
        </p:nvSpPr>
        <p:spPr>
          <a:xfrm>
            <a:off x="1386326" y="1778747"/>
            <a:ext cx="5977117" cy="584776"/>
          </a:xfrm>
          <a:prstGeom prst="rect">
            <a:avLst/>
          </a:prstGeom>
          <a:noFill/>
        </p:spPr>
        <p:txBody>
          <a:bodyPr wrap="none" rtlCol="0">
            <a:spAutoFit/>
          </a:bodyPr>
          <a:lstStyle/>
          <a:p>
            <a:r>
              <a:rPr lang="en-US" sz="3200" b="1" dirty="0" err="1" smtClean="0">
                <a:solidFill>
                  <a:srgbClr val="FFFFFF"/>
                </a:solidFill>
                <a:latin typeface="Arial"/>
                <a:cs typeface="Arial"/>
              </a:rPr>
              <a:t>Precisión</a:t>
            </a:r>
            <a:r>
              <a:rPr lang="en-US" sz="3200" b="1" dirty="0" smtClean="0">
                <a:solidFill>
                  <a:srgbClr val="FFFFFF"/>
                </a:solidFill>
                <a:latin typeface="Arial"/>
                <a:cs typeface="Arial"/>
              </a:rPr>
              <a:t> en </a:t>
            </a:r>
            <a:r>
              <a:rPr lang="en-US" sz="3200" b="1" dirty="0" err="1" smtClean="0">
                <a:solidFill>
                  <a:srgbClr val="FFFFFF"/>
                </a:solidFill>
                <a:latin typeface="Arial"/>
                <a:cs typeface="Arial"/>
              </a:rPr>
              <a:t>modelos</a:t>
            </a:r>
            <a:r>
              <a:rPr lang="en-US" sz="3200" b="1" dirty="0" smtClean="0">
                <a:solidFill>
                  <a:srgbClr val="FFFFFF"/>
                </a:solidFill>
                <a:latin typeface="Arial"/>
                <a:cs typeface="Arial"/>
              </a:rPr>
              <a:t> </a:t>
            </a:r>
            <a:r>
              <a:rPr lang="en-US" sz="3200" b="1" dirty="0" err="1" smtClean="0">
                <a:solidFill>
                  <a:srgbClr val="FFFFFF"/>
                </a:solidFill>
                <a:latin typeface="Arial"/>
                <a:cs typeface="Arial"/>
              </a:rPr>
              <a:t>físicos</a:t>
            </a:r>
            <a:endParaRPr lang="en-US" sz="3200" b="1" dirty="0" smtClean="0">
              <a:solidFill>
                <a:srgbClr val="FFFFFF"/>
              </a:solidFill>
              <a:latin typeface="Arial"/>
              <a:cs typeface="Arial"/>
            </a:endParaRPr>
          </a:p>
        </p:txBody>
      </p:sp>
      <p:sp>
        <p:nvSpPr>
          <p:cNvPr id="6" name="TextBox 5"/>
          <p:cNvSpPr txBox="1"/>
          <p:nvPr/>
        </p:nvSpPr>
        <p:spPr>
          <a:xfrm>
            <a:off x="54590" y="3047173"/>
            <a:ext cx="8621098" cy="954107"/>
          </a:xfrm>
          <a:prstGeom prst="rect">
            <a:avLst/>
          </a:prstGeom>
          <a:noFill/>
        </p:spPr>
        <p:txBody>
          <a:bodyPr wrap="square" rtlCol="0">
            <a:spAutoFit/>
          </a:bodyPr>
          <a:lstStyle/>
          <a:p>
            <a:pPr marL="457200" indent="-457200">
              <a:buFontTx/>
              <a:buChar char="-"/>
            </a:pPr>
            <a:r>
              <a:rPr lang="en-US" sz="2800" b="1" dirty="0" err="1" smtClean="0">
                <a:solidFill>
                  <a:srgbClr val="FFFFFF"/>
                </a:solidFill>
                <a:latin typeface="Arial"/>
                <a:cs typeface="Arial"/>
              </a:rPr>
              <a:t>Depende</a:t>
            </a:r>
            <a:r>
              <a:rPr lang="en-US" sz="2800" b="1" dirty="0" smtClean="0">
                <a:solidFill>
                  <a:srgbClr val="FFFFFF"/>
                </a:solidFill>
                <a:latin typeface="Arial"/>
                <a:cs typeface="Arial"/>
              </a:rPr>
              <a:t> de la </a:t>
            </a:r>
            <a:r>
              <a:rPr lang="en-US" sz="2800" b="1" dirty="0" err="1" smtClean="0">
                <a:solidFill>
                  <a:srgbClr val="FFFFFF"/>
                </a:solidFill>
                <a:latin typeface="Arial"/>
                <a:cs typeface="Arial"/>
              </a:rPr>
              <a:t>aproximación</a:t>
            </a:r>
            <a:r>
              <a:rPr lang="en-US" sz="2800" b="1" dirty="0" smtClean="0">
                <a:solidFill>
                  <a:srgbClr val="FFFFFF"/>
                </a:solidFill>
                <a:latin typeface="Arial"/>
                <a:cs typeface="Arial"/>
              </a:rPr>
              <a:t> </a:t>
            </a:r>
            <a:r>
              <a:rPr lang="en-US" sz="2800" b="1" dirty="0" err="1" smtClean="0">
                <a:solidFill>
                  <a:srgbClr val="FFFFFF"/>
                </a:solidFill>
                <a:latin typeface="Arial"/>
                <a:cs typeface="Arial"/>
              </a:rPr>
              <a:t>utilizada</a:t>
            </a:r>
            <a:endParaRPr lang="en-US" sz="2800" b="1" dirty="0" smtClean="0">
              <a:solidFill>
                <a:srgbClr val="FFFFFF"/>
              </a:solidFill>
              <a:latin typeface="Arial"/>
              <a:cs typeface="Arial"/>
            </a:endParaRPr>
          </a:p>
          <a:p>
            <a:pPr marL="457200" indent="-457200">
              <a:buFontTx/>
              <a:buChar char="-"/>
            </a:pPr>
            <a:r>
              <a:rPr lang="en-US" sz="2800" b="1" dirty="0" err="1" smtClean="0">
                <a:solidFill>
                  <a:srgbClr val="FFFFFF"/>
                </a:solidFill>
                <a:latin typeface="Arial"/>
                <a:cs typeface="Arial"/>
              </a:rPr>
              <a:t>Depende</a:t>
            </a:r>
            <a:r>
              <a:rPr lang="en-US" sz="2800" b="1" dirty="0" smtClean="0">
                <a:solidFill>
                  <a:srgbClr val="FFFFFF"/>
                </a:solidFill>
                <a:latin typeface="Arial"/>
                <a:cs typeface="Arial"/>
              </a:rPr>
              <a:t> de la </a:t>
            </a:r>
            <a:r>
              <a:rPr lang="en-US" sz="2800" b="1" dirty="0" err="1" smtClean="0">
                <a:solidFill>
                  <a:srgbClr val="FFFFFF"/>
                </a:solidFill>
                <a:latin typeface="Arial"/>
                <a:cs typeface="Arial"/>
              </a:rPr>
              <a:t>precisión</a:t>
            </a:r>
            <a:r>
              <a:rPr lang="en-US" sz="2800" b="1" dirty="0" smtClean="0">
                <a:solidFill>
                  <a:srgbClr val="FFFFFF"/>
                </a:solidFill>
                <a:latin typeface="Arial"/>
                <a:cs typeface="Arial"/>
              </a:rPr>
              <a:t> </a:t>
            </a:r>
            <a:r>
              <a:rPr lang="en-US" sz="2800" b="1" dirty="0" err="1" smtClean="0">
                <a:solidFill>
                  <a:srgbClr val="FFFFFF"/>
                </a:solidFill>
                <a:latin typeface="Arial"/>
                <a:cs typeface="Arial"/>
              </a:rPr>
              <a:t>intrínseca</a:t>
            </a:r>
            <a:r>
              <a:rPr lang="en-US" sz="2800" b="1" dirty="0" smtClean="0">
                <a:solidFill>
                  <a:srgbClr val="FFFFFF"/>
                </a:solidFill>
                <a:latin typeface="Arial"/>
                <a:cs typeface="Arial"/>
              </a:rPr>
              <a:t> de </a:t>
            </a:r>
            <a:r>
              <a:rPr lang="en-US" sz="2800" b="1" dirty="0" err="1" smtClean="0">
                <a:solidFill>
                  <a:srgbClr val="FFFFFF"/>
                </a:solidFill>
                <a:latin typeface="Arial"/>
                <a:cs typeface="Arial"/>
              </a:rPr>
              <a:t>máquina</a:t>
            </a:r>
            <a:endParaRPr lang="en-US" sz="2800" b="1" dirty="0" smtClean="0">
              <a:solidFill>
                <a:srgbClr val="FFFFFF"/>
              </a:solidFill>
              <a:latin typeface="Arial"/>
              <a:cs typeface="Arial"/>
            </a:endParaRPr>
          </a:p>
        </p:txBody>
      </p:sp>
    </p:spTree>
    <p:extLst>
      <p:ext uri="{BB962C8B-B14F-4D97-AF65-F5344CB8AC3E}">
        <p14:creationId xmlns:p14="http://schemas.microsoft.com/office/powerpoint/2010/main" val="31541541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Problema</a:t>
            </a:r>
            <a:r>
              <a:rPr lang="en-US" sz="3600" b="1" dirty="0" smtClean="0">
                <a:solidFill>
                  <a:srgbClr val="000000"/>
                </a:solidFill>
                <a:latin typeface="+mn-lt"/>
              </a:rPr>
              <a:t> de 2-cuerpos:</a:t>
            </a:r>
          </a:p>
          <a:p>
            <a:pPr>
              <a:defRPr/>
            </a:pPr>
            <a:r>
              <a:rPr lang="en-US" sz="3600" dirty="0" smtClean="0">
                <a:solidFill>
                  <a:srgbClr val="000000"/>
                </a:solidFill>
                <a:latin typeface="+mn-lt"/>
              </a:rPr>
              <a:t>(</a:t>
            </a:r>
            <a:r>
              <a:rPr lang="en-US" sz="3600" dirty="0" err="1" smtClean="0">
                <a:solidFill>
                  <a:srgbClr val="000000"/>
                </a:solidFill>
                <a:latin typeface="+mn-lt"/>
              </a:rPr>
              <a:t>movimiento</a:t>
            </a:r>
            <a:r>
              <a:rPr lang="en-US" sz="3600" dirty="0" smtClean="0">
                <a:solidFill>
                  <a:srgbClr val="000000"/>
                </a:solidFill>
                <a:latin typeface="+mn-lt"/>
              </a:rPr>
              <a:t> planar)</a:t>
            </a:r>
            <a:r>
              <a:rPr lang="en-US" sz="3600" b="1" dirty="0" smtClean="0">
                <a:solidFill>
                  <a:srgbClr val="000000"/>
                </a:solidFill>
                <a:latin typeface="+mn-lt"/>
              </a:rPr>
              <a:t> </a:t>
            </a: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2534" name="Oval 2"/>
          <p:cNvSpPr>
            <a:spLocks noChangeArrowheads="1"/>
          </p:cNvSpPr>
          <p:nvPr/>
        </p:nvSpPr>
        <p:spPr bwMode="auto">
          <a:xfrm>
            <a:off x="2362200" y="2851674"/>
            <a:ext cx="533400" cy="5334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graphicFrame>
        <p:nvGraphicFramePr>
          <p:cNvPr id="22538" name="Object 14"/>
          <p:cNvGraphicFramePr>
            <a:graphicFrameLocks noChangeAspect="1"/>
          </p:cNvGraphicFramePr>
          <p:nvPr>
            <p:extLst>
              <p:ext uri="{D42A27DB-BD31-4B8C-83A1-F6EECF244321}">
                <p14:modId xmlns:p14="http://schemas.microsoft.com/office/powerpoint/2010/main" val="3507421207"/>
              </p:ext>
            </p:extLst>
          </p:nvPr>
        </p:nvGraphicFramePr>
        <p:xfrm>
          <a:off x="2895600" y="3018362"/>
          <a:ext cx="628650" cy="793750"/>
        </p:xfrm>
        <a:graphic>
          <a:graphicData uri="http://schemas.openxmlformats.org/presentationml/2006/ole">
            <mc:AlternateContent xmlns:mc="http://schemas.openxmlformats.org/markup-compatibility/2006">
              <mc:Choice xmlns:v="urn:schemas-microsoft-com:vml" Requires="v">
                <p:oleObj spid="_x0000_s1072" name="Equation" r:id="rId4" imgW="190500" imgH="241300" progId="Equation.3">
                  <p:embed/>
                </p:oleObj>
              </mc:Choice>
              <mc:Fallback>
                <p:oleObj name="Equation" r:id="rId4" imgW="190500" imgH="241300" progId="Equation.3">
                  <p:embed/>
                  <p:pic>
                    <p:nvPicPr>
                      <p:cNvPr id="0" name=""/>
                      <p:cNvPicPr>
                        <a:picLocks noChangeAspect="1" noChangeArrowheads="1"/>
                      </p:cNvPicPr>
                      <p:nvPr/>
                    </p:nvPicPr>
                    <p:blipFill>
                      <a:blip r:embed="rId5"/>
                      <a:srcRect/>
                      <a:stretch>
                        <a:fillRect/>
                      </a:stretch>
                    </p:blipFill>
                    <p:spPr bwMode="auto">
                      <a:xfrm>
                        <a:off x="2895600" y="3018362"/>
                        <a:ext cx="6286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15"/>
          <p:cNvGraphicFramePr>
            <a:graphicFrameLocks noChangeAspect="1"/>
          </p:cNvGraphicFramePr>
          <p:nvPr>
            <p:extLst>
              <p:ext uri="{D42A27DB-BD31-4B8C-83A1-F6EECF244321}">
                <p14:modId xmlns:p14="http://schemas.microsoft.com/office/powerpoint/2010/main" val="1106165709"/>
              </p:ext>
            </p:extLst>
          </p:nvPr>
        </p:nvGraphicFramePr>
        <p:xfrm>
          <a:off x="7620000" y="1327674"/>
          <a:ext cx="668338" cy="795337"/>
        </p:xfrm>
        <a:graphic>
          <a:graphicData uri="http://schemas.openxmlformats.org/presentationml/2006/ole">
            <mc:AlternateContent xmlns:mc="http://schemas.openxmlformats.org/markup-compatibility/2006">
              <mc:Choice xmlns:v="urn:schemas-microsoft-com:vml" Requires="v">
                <p:oleObj spid="_x0000_s1073" name="Equation" r:id="rId6" imgW="203200" imgH="241300" progId="Equation.3">
                  <p:embed/>
                </p:oleObj>
              </mc:Choice>
              <mc:Fallback>
                <p:oleObj name="Equation" r:id="rId6" imgW="203200" imgH="241300" progId="Equation.3">
                  <p:embed/>
                  <p:pic>
                    <p:nvPicPr>
                      <p:cNvPr id="0" name=""/>
                      <p:cNvPicPr>
                        <a:picLocks noChangeAspect="1" noChangeArrowheads="1"/>
                      </p:cNvPicPr>
                      <p:nvPr/>
                    </p:nvPicPr>
                    <p:blipFill>
                      <a:blip r:embed="rId7"/>
                      <a:srcRect/>
                      <a:stretch>
                        <a:fillRect/>
                      </a:stretch>
                    </p:blipFill>
                    <p:spPr bwMode="auto">
                      <a:xfrm>
                        <a:off x="7620000" y="1327674"/>
                        <a:ext cx="668338"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5" name="Oval 18"/>
          <p:cNvSpPr>
            <a:spLocks noChangeArrowheads="1"/>
          </p:cNvSpPr>
          <p:nvPr/>
        </p:nvSpPr>
        <p:spPr bwMode="auto">
          <a:xfrm>
            <a:off x="7315200" y="1327674"/>
            <a:ext cx="304800" cy="3048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cxnSp>
        <p:nvCxnSpPr>
          <p:cNvPr id="22552" name="Straight Arrow Connector 29"/>
          <p:cNvCxnSpPr>
            <a:cxnSpLocks noChangeShapeType="1"/>
          </p:cNvCxnSpPr>
          <p:nvPr/>
        </p:nvCxnSpPr>
        <p:spPr bwMode="auto">
          <a:xfrm flipV="1">
            <a:off x="3048000" y="1632474"/>
            <a:ext cx="4267200" cy="1295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2" name="Picture 1" descr="Screen Shot 2018-03-22 at 22.32.27.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480380" y="3968961"/>
            <a:ext cx="4366654" cy="805926"/>
          </a:xfrm>
          <a:prstGeom prst="rect">
            <a:avLst/>
          </a:prstGeom>
        </p:spPr>
      </p:pic>
      <p:sp>
        <p:nvSpPr>
          <p:cNvPr id="29" name="Text Box 2"/>
          <p:cNvSpPr txBox="1">
            <a:spLocks noChangeArrowheads="1"/>
          </p:cNvSpPr>
          <p:nvPr/>
        </p:nvSpPr>
        <p:spPr bwMode="auto">
          <a:xfrm>
            <a:off x="276230" y="3968961"/>
            <a:ext cx="3940848"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dirty="0" err="1" smtClean="0">
                <a:solidFill>
                  <a:srgbClr val="000000"/>
                </a:solidFill>
                <a:latin typeface="+mn-lt"/>
              </a:rPr>
              <a:t>Solución</a:t>
            </a:r>
            <a:r>
              <a:rPr lang="en-US" dirty="0" smtClean="0">
                <a:solidFill>
                  <a:srgbClr val="000000"/>
                </a:solidFill>
                <a:latin typeface="+mn-lt"/>
              </a:rPr>
              <a:t> general</a:t>
            </a:r>
          </a:p>
          <a:p>
            <a:pPr>
              <a:defRPr/>
            </a:pPr>
            <a:r>
              <a:rPr lang="en-US" dirty="0" smtClean="0">
                <a:solidFill>
                  <a:srgbClr val="000000"/>
                </a:solidFill>
                <a:latin typeface="+mn-lt"/>
              </a:rPr>
              <a:t>(</a:t>
            </a:r>
            <a:r>
              <a:rPr lang="en-US" dirty="0" err="1" smtClean="0">
                <a:solidFill>
                  <a:srgbClr val="000000"/>
                </a:solidFill>
                <a:latin typeface="+mn-lt"/>
              </a:rPr>
              <a:t>eccentricidad</a:t>
            </a:r>
            <a:r>
              <a:rPr lang="en-US" dirty="0" smtClean="0">
                <a:solidFill>
                  <a:srgbClr val="000000"/>
                </a:solidFill>
                <a:latin typeface="+mn-lt"/>
              </a:rPr>
              <a:t> </a:t>
            </a:r>
            <a:r>
              <a:rPr lang="en-US" i="1" dirty="0" smtClean="0">
                <a:solidFill>
                  <a:srgbClr val="000000"/>
                </a:solidFill>
                <a:latin typeface="+mn-lt"/>
              </a:rPr>
              <a:t>e</a:t>
            </a:r>
            <a:r>
              <a:rPr lang="en-US" dirty="0" smtClean="0">
                <a:solidFill>
                  <a:srgbClr val="000000"/>
                </a:solidFill>
                <a:latin typeface="+mn-lt"/>
              </a:rPr>
              <a:t>)</a:t>
            </a:r>
          </a:p>
          <a:p>
            <a:pPr>
              <a:defRPr/>
            </a:pPr>
            <a:endParaRPr lang="en-US" dirty="0">
              <a:solidFill>
                <a:srgbClr val="000000"/>
              </a:solidFill>
              <a:latin typeface="+mn-lt"/>
            </a:endParaRPr>
          </a:p>
          <a:p>
            <a:pPr>
              <a:defRPr/>
            </a:pPr>
            <a:r>
              <a:rPr lang="en-US" dirty="0" err="1" smtClean="0">
                <a:solidFill>
                  <a:srgbClr val="000000"/>
                </a:solidFill>
                <a:latin typeface="+mn-lt"/>
              </a:rPr>
              <a:t>Masa</a:t>
            </a:r>
            <a:r>
              <a:rPr lang="en-US" dirty="0" smtClean="0">
                <a:solidFill>
                  <a:srgbClr val="000000"/>
                </a:solidFill>
                <a:latin typeface="+mn-lt"/>
              </a:rPr>
              <a:t> </a:t>
            </a:r>
            <a:r>
              <a:rPr lang="en-US" dirty="0" err="1" smtClean="0">
                <a:solidFill>
                  <a:srgbClr val="000000"/>
                </a:solidFill>
                <a:latin typeface="+mn-lt"/>
              </a:rPr>
              <a:t>reducida</a:t>
            </a:r>
            <a:endParaRPr lang="en-US" dirty="0" smtClean="0">
              <a:solidFill>
                <a:srgbClr val="000000"/>
              </a:solidFill>
              <a:latin typeface="+mn-lt"/>
            </a:endParaRPr>
          </a:p>
          <a:p>
            <a:pPr>
              <a:defRPr/>
            </a:pPr>
            <a:r>
              <a:rPr lang="en-US" i="1" dirty="0">
                <a:solidFill>
                  <a:srgbClr val="000000"/>
                </a:solidFill>
                <a:latin typeface="+mn-lt"/>
              </a:rPr>
              <a:t>h</a:t>
            </a:r>
            <a:r>
              <a:rPr lang="en-US" dirty="0" smtClean="0">
                <a:solidFill>
                  <a:srgbClr val="000000"/>
                </a:solidFill>
                <a:latin typeface="+mn-lt"/>
              </a:rPr>
              <a:t> </a:t>
            </a:r>
            <a:r>
              <a:rPr lang="en-US" dirty="0" err="1" smtClean="0">
                <a:solidFill>
                  <a:srgbClr val="000000"/>
                </a:solidFill>
                <a:latin typeface="+mn-lt"/>
              </a:rPr>
              <a:t>es</a:t>
            </a:r>
            <a:r>
              <a:rPr lang="en-US" dirty="0" smtClean="0">
                <a:solidFill>
                  <a:srgbClr val="000000"/>
                </a:solidFill>
                <a:latin typeface="+mn-lt"/>
              </a:rPr>
              <a:t> el </a:t>
            </a:r>
            <a:r>
              <a:rPr lang="en-US" dirty="0" err="1" smtClean="0">
                <a:solidFill>
                  <a:srgbClr val="000000"/>
                </a:solidFill>
                <a:latin typeface="+mn-lt"/>
              </a:rPr>
              <a:t>momento</a:t>
            </a:r>
            <a:r>
              <a:rPr lang="en-US" dirty="0" smtClean="0">
                <a:solidFill>
                  <a:srgbClr val="000000"/>
                </a:solidFill>
                <a:latin typeface="+mn-lt"/>
              </a:rPr>
              <a:t> angular</a:t>
            </a:r>
          </a:p>
        </p:txBody>
      </p:sp>
      <p:pic>
        <p:nvPicPr>
          <p:cNvPr id="4" name="Picture 3" descr="Screen Shot 2018-03-22 at 22.34.14.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362200" y="5039252"/>
            <a:ext cx="1625600" cy="431800"/>
          </a:xfrm>
          <a:prstGeom prst="rect">
            <a:avLst/>
          </a:prstGeom>
        </p:spPr>
      </p:pic>
      <p:pic>
        <p:nvPicPr>
          <p:cNvPr id="5" name="Picture 4" descr="Orbit2.gif"/>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6604000" y="4295825"/>
            <a:ext cx="2540000" cy="2540000"/>
          </a:xfrm>
          <a:prstGeom prst="rect">
            <a:avLst/>
          </a:prstGeom>
        </p:spPr>
      </p:pic>
    </p:spTree>
    <p:extLst>
      <p:ext uri="{BB962C8B-B14F-4D97-AF65-F5344CB8AC3E}">
        <p14:creationId xmlns:p14="http://schemas.microsoft.com/office/powerpoint/2010/main" val="4966302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Problema</a:t>
            </a:r>
            <a:r>
              <a:rPr lang="en-US" sz="3600" b="1" dirty="0" smtClean="0">
                <a:solidFill>
                  <a:srgbClr val="000000"/>
                </a:solidFill>
                <a:latin typeface="+mn-lt"/>
              </a:rPr>
              <a:t> de 2-cuerpos:</a:t>
            </a:r>
          </a:p>
          <a:p>
            <a:pPr>
              <a:defRPr/>
            </a:pPr>
            <a:r>
              <a:rPr lang="en-US" sz="3600" dirty="0" smtClean="0">
                <a:solidFill>
                  <a:srgbClr val="000000"/>
                </a:solidFill>
                <a:latin typeface="+mn-lt"/>
              </a:rPr>
              <a:t>(</a:t>
            </a:r>
            <a:r>
              <a:rPr lang="en-US" sz="3600" dirty="0" err="1" smtClean="0">
                <a:solidFill>
                  <a:srgbClr val="000000"/>
                </a:solidFill>
                <a:latin typeface="+mn-lt"/>
              </a:rPr>
              <a:t>movimiento</a:t>
            </a:r>
            <a:r>
              <a:rPr lang="en-US" sz="3600" dirty="0" smtClean="0">
                <a:solidFill>
                  <a:srgbClr val="000000"/>
                </a:solidFill>
                <a:latin typeface="+mn-lt"/>
              </a:rPr>
              <a:t> planar)</a:t>
            </a:r>
            <a:r>
              <a:rPr lang="en-US" sz="3600" b="1" dirty="0" smtClean="0">
                <a:solidFill>
                  <a:srgbClr val="000000"/>
                </a:solidFill>
                <a:latin typeface="+mn-lt"/>
              </a:rPr>
              <a:t> </a:t>
            </a: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2534" name="Oval 2"/>
          <p:cNvSpPr>
            <a:spLocks noChangeArrowheads="1"/>
          </p:cNvSpPr>
          <p:nvPr/>
        </p:nvSpPr>
        <p:spPr bwMode="auto">
          <a:xfrm>
            <a:off x="2362200" y="2851674"/>
            <a:ext cx="533400" cy="5334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graphicFrame>
        <p:nvGraphicFramePr>
          <p:cNvPr id="22538" name="Object 14"/>
          <p:cNvGraphicFramePr>
            <a:graphicFrameLocks noChangeAspect="1"/>
          </p:cNvGraphicFramePr>
          <p:nvPr>
            <p:extLst>
              <p:ext uri="{D42A27DB-BD31-4B8C-83A1-F6EECF244321}">
                <p14:modId xmlns:p14="http://schemas.microsoft.com/office/powerpoint/2010/main" val="4210940634"/>
              </p:ext>
            </p:extLst>
          </p:nvPr>
        </p:nvGraphicFramePr>
        <p:xfrm>
          <a:off x="2895600" y="3018362"/>
          <a:ext cx="628650" cy="793750"/>
        </p:xfrm>
        <a:graphic>
          <a:graphicData uri="http://schemas.openxmlformats.org/presentationml/2006/ole">
            <mc:AlternateContent xmlns:mc="http://schemas.openxmlformats.org/markup-compatibility/2006">
              <mc:Choice xmlns:v="urn:schemas-microsoft-com:vml" Requires="v">
                <p:oleObj spid="_x0000_s5156" name="Equation" r:id="rId4" imgW="190500" imgH="241300" progId="Equation.3">
                  <p:embed/>
                </p:oleObj>
              </mc:Choice>
              <mc:Fallback>
                <p:oleObj name="Equation" r:id="rId4" imgW="190500" imgH="241300" progId="Equation.3">
                  <p:embed/>
                  <p:pic>
                    <p:nvPicPr>
                      <p:cNvPr id="0" name=""/>
                      <p:cNvPicPr>
                        <a:picLocks noChangeAspect="1" noChangeArrowheads="1"/>
                      </p:cNvPicPr>
                      <p:nvPr/>
                    </p:nvPicPr>
                    <p:blipFill>
                      <a:blip r:embed="rId5"/>
                      <a:srcRect/>
                      <a:stretch>
                        <a:fillRect/>
                      </a:stretch>
                    </p:blipFill>
                    <p:spPr bwMode="auto">
                      <a:xfrm>
                        <a:off x="2895600" y="3018362"/>
                        <a:ext cx="6286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15"/>
          <p:cNvGraphicFramePr>
            <a:graphicFrameLocks noChangeAspect="1"/>
          </p:cNvGraphicFramePr>
          <p:nvPr>
            <p:extLst>
              <p:ext uri="{D42A27DB-BD31-4B8C-83A1-F6EECF244321}">
                <p14:modId xmlns:p14="http://schemas.microsoft.com/office/powerpoint/2010/main" val="2872075113"/>
              </p:ext>
            </p:extLst>
          </p:nvPr>
        </p:nvGraphicFramePr>
        <p:xfrm>
          <a:off x="7620000" y="1327674"/>
          <a:ext cx="668338" cy="795337"/>
        </p:xfrm>
        <a:graphic>
          <a:graphicData uri="http://schemas.openxmlformats.org/presentationml/2006/ole">
            <mc:AlternateContent xmlns:mc="http://schemas.openxmlformats.org/markup-compatibility/2006">
              <mc:Choice xmlns:v="urn:schemas-microsoft-com:vml" Requires="v">
                <p:oleObj spid="_x0000_s5157" name="Equation" r:id="rId6" imgW="203200" imgH="241300" progId="Equation.3">
                  <p:embed/>
                </p:oleObj>
              </mc:Choice>
              <mc:Fallback>
                <p:oleObj name="Equation" r:id="rId6" imgW="203200" imgH="241300" progId="Equation.3">
                  <p:embed/>
                  <p:pic>
                    <p:nvPicPr>
                      <p:cNvPr id="0" name=""/>
                      <p:cNvPicPr>
                        <a:picLocks noChangeAspect="1" noChangeArrowheads="1"/>
                      </p:cNvPicPr>
                      <p:nvPr/>
                    </p:nvPicPr>
                    <p:blipFill>
                      <a:blip r:embed="rId7"/>
                      <a:srcRect/>
                      <a:stretch>
                        <a:fillRect/>
                      </a:stretch>
                    </p:blipFill>
                    <p:spPr bwMode="auto">
                      <a:xfrm>
                        <a:off x="7620000" y="1327674"/>
                        <a:ext cx="668338"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5" name="Oval 18"/>
          <p:cNvSpPr>
            <a:spLocks noChangeArrowheads="1"/>
          </p:cNvSpPr>
          <p:nvPr/>
        </p:nvSpPr>
        <p:spPr bwMode="auto">
          <a:xfrm>
            <a:off x="7315200" y="1327674"/>
            <a:ext cx="304800" cy="304800"/>
          </a:xfrm>
          <a:prstGeom prst="ellipse">
            <a:avLst/>
          </a:prstGeom>
          <a:solidFill>
            <a:srgbClr val="FF6600"/>
          </a:solidFill>
          <a:ln w="9525">
            <a:solidFill>
              <a:schemeClr val="tx1"/>
            </a:solidFill>
            <a:round/>
            <a:headEnd/>
            <a:tailEnd/>
          </a:ln>
        </p:spPr>
        <p:txBody>
          <a:bodyPr/>
          <a:lstStyle/>
          <a:p>
            <a:endParaRPr lang="en-US">
              <a:solidFill>
                <a:schemeClr val="tx1"/>
              </a:solidFill>
            </a:endParaRPr>
          </a:p>
        </p:txBody>
      </p:sp>
      <p:cxnSp>
        <p:nvCxnSpPr>
          <p:cNvPr id="22552" name="Straight Arrow Connector 29"/>
          <p:cNvCxnSpPr>
            <a:cxnSpLocks noChangeShapeType="1"/>
          </p:cNvCxnSpPr>
          <p:nvPr/>
        </p:nvCxnSpPr>
        <p:spPr bwMode="auto">
          <a:xfrm flipV="1">
            <a:off x="3048000" y="1632474"/>
            <a:ext cx="4267200" cy="1295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sp>
        <p:nvSpPr>
          <p:cNvPr id="29" name="Text Box 2"/>
          <p:cNvSpPr txBox="1">
            <a:spLocks noChangeArrowheads="1"/>
          </p:cNvSpPr>
          <p:nvPr/>
        </p:nvSpPr>
        <p:spPr bwMode="auto">
          <a:xfrm>
            <a:off x="276230" y="3968961"/>
            <a:ext cx="39408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dirty="0" err="1" smtClean="0">
                <a:solidFill>
                  <a:srgbClr val="000000"/>
                </a:solidFill>
                <a:latin typeface="+mn-lt"/>
              </a:rPr>
              <a:t>Energía</a:t>
            </a:r>
            <a:r>
              <a:rPr lang="en-US" dirty="0" smtClean="0">
                <a:solidFill>
                  <a:srgbClr val="000000"/>
                </a:solidFill>
                <a:latin typeface="+mn-lt"/>
              </a:rPr>
              <a:t> total del </a:t>
            </a:r>
            <a:r>
              <a:rPr lang="en-US" dirty="0" err="1" smtClean="0">
                <a:solidFill>
                  <a:srgbClr val="000000"/>
                </a:solidFill>
                <a:latin typeface="+mn-lt"/>
              </a:rPr>
              <a:t>sistema</a:t>
            </a:r>
            <a:endParaRPr lang="en-US" dirty="0" smtClean="0">
              <a:solidFill>
                <a:srgbClr val="000000"/>
              </a:solidFill>
              <a:latin typeface="+mn-lt"/>
            </a:endParaRPr>
          </a:p>
        </p:txBody>
      </p:sp>
      <p:pic>
        <p:nvPicPr>
          <p:cNvPr id="5" name="Picture 4" descr="Orbit2.gi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604000" y="4295825"/>
            <a:ext cx="2540000" cy="2540000"/>
          </a:xfrm>
          <a:prstGeom prst="rect">
            <a:avLst/>
          </a:prstGeom>
        </p:spPr>
      </p:pic>
      <p:pic>
        <p:nvPicPr>
          <p:cNvPr id="3" name="Picture 2" descr="Screen Shot 2018-03-22 at 22.40.43.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906400" y="4432807"/>
            <a:ext cx="2584068" cy="866913"/>
          </a:xfrm>
          <a:prstGeom prst="rect">
            <a:avLst/>
          </a:prstGeom>
        </p:spPr>
      </p:pic>
    </p:spTree>
    <p:extLst>
      <p:ext uri="{BB962C8B-B14F-4D97-AF65-F5344CB8AC3E}">
        <p14:creationId xmlns:p14="http://schemas.microsoft.com/office/powerpoint/2010/main" val="20216446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Método</a:t>
            </a:r>
            <a:r>
              <a:rPr lang="en-US" sz="3600" b="1" dirty="0" smtClean="0">
                <a:solidFill>
                  <a:srgbClr val="000000"/>
                </a:solidFill>
                <a:latin typeface="+mn-lt"/>
              </a:rPr>
              <a:t> de Euler</a:t>
            </a: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4" name="Picture 3" descr="Screen Shot 2018-03-22 at 22.48.3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41900" y="1374364"/>
            <a:ext cx="4102100" cy="4724400"/>
          </a:xfrm>
          <a:prstGeom prst="rect">
            <a:avLst/>
          </a:prstGeom>
        </p:spPr>
      </p:pic>
      <p:pic>
        <p:nvPicPr>
          <p:cNvPr id="6" name="Picture 5" descr="Screen Shot 2018-03-22 at 22.48.49.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5034" y="2663931"/>
            <a:ext cx="1721848" cy="1109267"/>
          </a:xfrm>
          <a:prstGeom prst="rect">
            <a:avLst/>
          </a:prstGeom>
        </p:spPr>
      </p:pic>
      <p:pic>
        <p:nvPicPr>
          <p:cNvPr id="7" name="Picture 6" descr="Screen Shot 2018-03-22 at 22.47.41.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5728" y="4373470"/>
            <a:ext cx="3740807" cy="1312221"/>
          </a:xfrm>
          <a:prstGeom prst="rect">
            <a:avLst/>
          </a:prstGeom>
        </p:spPr>
      </p:pic>
    </p:spTree>
    <p:extLst>
      <p:ext uri="{BB962C8B-B14F-4D97-AF65-F5344CB8AC3E}">
        <p14:creationId xmlns:p14="http://schemas.microsoft.com/office/powerpoint/2010/main" val="39435564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smtClean="0">
                <a:solidFill>
                  <a:srgbClr val="000000"/>
                </a:solidFill>
                <a:latin typeface="+mn-lt"/>
              </a:rPr>
              <a:t>Leapfrog</a:t>
            </a: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4" name="Picture 3" descr="Screen Shot 2018-03-22 at 22.48.3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41900" y="1374364"/>
            <a:ext cx="4102100" cy="4724400"/>
          </a:xfrm>
          <a:prstGeom prst="rect">
            <a:avLst/>
          </a:prstGeom>
        </p:spPr>
      </p:pic>
      <p:pic>
        <p:nvPicPr>
          <p:cNvPr id="2" name="Picture 1" descr="Screen Shot 2018-03-22 at 23.02.02.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9078" y="1839940"/>
            <a:ext cx="2534180" cy="858689"/>
          </a:xfrm>
          <a:prstGeom prst="rect">
            <a:avLst/>
          </a:prstGeom>
        </p:spPr>
      </p:pic>
      <p:pic>
        <p:nvPicPr>
          <p:cNvPr id="3" name="Picture 2" descr="Screen Shot 2018-03-22 at 23.02.15.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17610" y="2787027"/>
            <a:ext cx="1282700" cy="482600"/>
          </a:xfrm>
          <a:prstGeom prst="rect">
            <a:avLst/>
          </a:prstGeom>
        </p:spPr>
      </p:pic>
      <p:pic>
        <p:nvPicPr>
          <p:cNvPr id="5" name="Picture 4" descr="Screen Shot 2018-03-22 at 23.02.22.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551946" y="3269627"/>
            <a:ext cx="1612900" cy="457200"/>
          </a:xfrm>
          <a:prstGeom prst="rect">
            <a:avLst/>
          </a:prstGeom>
        </p:spPr>
      </p:pic>
      <p:pic>
        <p:nvPicPr>
          <p:cNvPr id="8" name="Picture 7" descr="Screen Shot 2018-03-22 at 23.03.50.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67746" y="4541490"/>
            <a:ext cx="4160763" cy="1190943"/>
          </a:xfrm>
          <a:prstGeom prst="rect">
            <a:avLst/>
          </a:prstGeom>
        </p:spPr>
      </p:pic>
    </p:spTree>
    <p:extLst>
      <p:ext uri="{BB962C8B-B14F-4D97-AF65-F5344CB8AC3E}">
        <p14:creationId xmlns:p14="http://schemas.microsoft.com/office/powerpoint/2010/main" val="26861045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RungeKutta</a:t>
            </a:r>
            <a:r>
              <a:rPr lang="en-US" sz="3600" b="1" dirty="0" smtClean="0">
                <a:solidFill>
                  <a:srgbClr val="000000"/>
                </a:solidFill>
                <a:latin typeface="+mn-lt"/>
              </a:rPr>
              <a:t> 2</a:t>
            </a: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4" name="Picture 3" descr="Screen Shot 2018-03-22 at 22.48.3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6413" y="755116"/>
            <a:ext cx="4102100" cy="4724400"/>
          </a:xfrm>
          <a:prstGeom prst="rect">
            <a:avLst/>
          </a:prstGeom>
        </p:spPr>
      </p:pic>
      <p:pic>
        <p:nvPicPr>
          <p:cNvPr id="9" name="Picture 8" descr="Screen Shot 2018-03-22 at 23.22.10.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3400" y="1785194"/>
            <a:ext cx="3301279" cy="1797258"/>
          </a:xfrm>
          <a:prstGeom prst="rect">
            <a:avLst/>
          </a:prstGeom>
        </p:spPr>
      </p:pic>
      <p:pic>
        <p:nvPicPr>
          <p:cNvPr id="10" name="Picture 9" descr="Screen Shot 2018-03-22 at 23.29.53.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1679" y="3781440"/>
            <a:ext cx="8115300" cy="2743200"/>
          </a:xfrm>
          <a:prstGeom prst="rect">
            <a:avLst/>
          </a:prstGeom>
        </p:spPr>
      </p:pic>
    </p:spTree>
    <p:extLst>
      <p:ext uri="{BB962C8B-B14F-4D97-AF65-F5344CB8AC3E}">
        <p14:creationId xmlns:p14="http://schemas.microsoft.com/office/powerpoint/2010/main" val="19854882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RungeKutta</a:t>
            </a:r>
            <a:r>
              <a:rPr lang="en-US" sz="3600" b="1" dirty="0" smtClean="0">
                <a:solidFill>
                  <a:srgbClr val="000000"/>
                </a:solidFill>
                <a:latin typeface="+mn-lt"/>
              </a:rPr>
              <a:t> 4</a:t>
            </a: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4" name="Picture 3" descr="Screen Shot 2018-03-22 at 22.48.3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6413" y="755116"/>
            <a:ext cx="4102100" cy="4724400"/>
          </a:xfrm>
          <a:prstGeom prst="rect">
            <a:avLst/>
          </a:prstGeom>
        </p:spPr>
      </p:pic>
      <p:pic>
        <p:nvPicPr>
          <p:cNvPr id="6" name="Picture 5" descr="Screen Shot 2018-03-22 at 23.19.08.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3850" y="4346164"/>
            <a:ext cx="6413500" cy="1752600"/>
          </a:xfrm>
          <a:prstGeom prst="rect">
            <a:avLst/>
          </a:prstGeom>
        </p:spPr>
      </p:pic>
      <p:pic>
        <p:nvPicPr>
          <p:cNvPr id="7" name="Picture 6" descr="Screen Shot 2018-03-22 at 23.19.02.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3161" y="1615713"/>
            <a:ext cx="2778688" cy="2350061"/>
          </a:xfrm>
          <a:prstGeom prst="rect">
            <a:avLst/>
          </a:prstGeom>
        </p:spPr>
      </p:pic>
    </p:spTree>
    <p:extLst>
      <p:ext uri="{BB962C8B-B14F-4D97-AF65-F5344CB8AC3E}">
        <p14:creationId xmlns:p14="http://schemas.microsoft.com/office/powerpoint/2010/main" val="10279337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
          <p:cNvSpPr>
            <a:spLocks noChangeShapeType="1"/>
          </p:cNvSpPr>
          <p:nvPr/>
        </p:nvSpPr>
        <p:spPr bwMode="auto">
          <a:xfrm>
            <a:off x="323850" y="549275"/>
            <a:ext cx="8351838" cy="1588"/>
          </a:xfrm>
          <a:prstGeom prst="line">
            <a:avLst/>
          </a:prstGeom>
          <a:noFill/>
          <a:ln w="3810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2" name="Text Box 2"/>
          <p:cNvSpPr txBox="1">
            <a:spLocks noChangeArrowheads="1"/>
          </p:cNvSpPr>
          <p:nvPr/>
        </p:nvSpPr>
        <p:spPr bwMode="auto">
          <a:xfrm>
            <a:off x="533400" y="755116"/>
            <a:ext cx="80772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71500" indent="-5715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defRPr/>
            </a:pPr>
            <a:r>
              <a:rPr lang="en-US" sz="3600" b="1" dirty="0" err="1" smtClean="0">
                <a:solidFill>
                  <a:srgbClr val="000000"/>
                </a:solidFill>
                <a:latin typeface="+mn-lt"/>
              </a:rPr>
              <a:t>Código</a:t>
            </a:r>
            <a:endParaRPr lang="en-US" sz="3600" b="1" dirty="0" smtClean="0">
              <a:solidFill>
                <a:srgbClr val="000000"/>
              </a:solidFill>
              <a:latin typeface="+mn-lt"/>
            </a:endParaRPr>
          </a:p>
        </p:txBody>
      </p:sp>
      <p:sp>
        <p:nvSpPr>
          <p:cNvPr id="2253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8" name="TextBox 27"/>
          <p:cNvSpPr txBox="1"/>
          <p:nvPr/>
        </p:nvSpPr>
        <p:spPr>
          <a:xfrm>
            <a:off x="457200" y="76200"/>
            <a:ext cx="1169761" cy="400110"/>
          </a:xfrm>
          <a:prstGeom prst="rect">
            <a:avLst/>
          </a:prstGeom>
          <a:noFill/>
        </p:spPr>
        <p:txBody>
          <a:bodyPr wrap="none">
            <a:spAutoFit/>
          </a:bodyPr>
          <a:lstStyle/>
          <a:p>
            <a:pPr>
              <a:defRPr/>
            </a:pPr>
            <a:r>
              <a:rPr lang="en-US" sz="2000" dirty="0" err="1" smtClean="0"/>
              <a:t>Tópicos</a:t>
            </a:r>
            <a:r>
              <a:rPr lang="en-US" sz="2000" dirty="0" smtClean="0"/>
              <a:t> II</a:t>
            </a:r>
          </a:p>
        </p:txBody>
      </p:sp>
      <p:pic>
        <p:nvPicPr>
          <p:cNvPr id="2" name="Picture 1" descr="Screen Shot 2018-03-22 at 23.40.58.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21619" y="1567366"/>
            <a:ext cx="4584700" cy="1676400"/>
          </a:xfrm>
          <a:prstGeom prst="rect">
            <a:avLst/>
          </a:prstGeom>
        </p:spPr>
      </p:pic>
      <p:pic>
        <p:nvPicPr>
          <p:cNvPr id="5" name="Picture 4" descr="Screen Shot 2018-03-22 at 23.41.2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0600" y="4036935"/>
            <a:ext cx="8153400" cy="889000"/>
          </a:xfrm>
          <a:prstGeom prst="rect">
            <a:avLst/>
          </a:prstGeom>
        </p:spPr>
      </p:pic>
    </p:spTree>
    <p:extLst>
      <p:ext uri="{BB962C8B-B14F-4D97-AF65-F5344CB8AC3E}">
        <p14:creationId xmlns:p14="http://schemas.microsoft.com/office/powerpoint/2010/main" val="6385840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2019</TotalTime>
  <Words>345</Words>
  <Application>Microsoft Macintosh PowerPoint</Application>
  <PresentationFormat>On-screen Show (4:3)</PresentationFormat>
  <Paragraphs>67</Paragraphs>
  <Slides>15</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Tópicos en Ciencia de la Computación II   Precisión en modelos físicos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Jose Fiestas</dc:creator>
  <cp:lastModifiedBy>Jose Fiestas</cp:lastModifiedBy>
  <cp:revision>229</cp:revision>
  <dcterms:created xsi:type="dcterms:W3CDTF">2015-04-20T08:22:13Z</dcterms:created>
  <dcterms:modified xsi:type="dcterms:W3CDTF">2018-03-23T17:45:53Z</dcterms:modified>
</cp:coreProperties>
</file>