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6834" autoAdjust="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A377E-A8D8-493E-9A60-E29B2B80795B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B814-721E-4B7F-A34D-F064E42C6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6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Um pipeline de dados tem cinco estágios agrupados em três cabeças: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Engenharia de Dados: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coleta, ingestão, preparação (~ 50% de esforço)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Analytics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/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Machine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Learning: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computação (~ 25% de esforço)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Entrega: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apresentação (~ 25% de esforço)</a:t>
            </a:r>
          </a:p>
          <a:p>
            <a:endParaRPr lang="pt-BR" dirty="0"/>
          </a:p>
          <a:p>
            <a:pPr algn="l"/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Coleta: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fontes de dados (aplicativos móveis, sites, aplicativos da web,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microsserviços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, dispositivos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IoT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, etc.) são instrumentadas para coletar dados relevantes.</a:t>
            </a:r>
          </a:p>
          <a:p>
            <a:pPr algn="l"/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Ingestão: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As fontes instrumentadas bombeiam os dados em vários pontos de entrada (HTTP, MQTT, fila de mensagens, etc.). Também pode haver trabalhos para importar dados de serviços como o Google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Analytics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 Os dados podem estar em duas formas: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blobs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 e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streams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 Todos esses dados são coletados em um 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Data Lake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.</a:t>
            </a:r>
          </a:p>
          <a:p>
            <a:pPr algn="l"/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Preparação: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É a operação de extrair, transformar, carregar (ETL) para limpar, conformar, dar forma, transformar e catalogar os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blobs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 e fluxos de dados no data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lake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; tornando os dados prontos para consumo para ML e armazená-los em um 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Data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Warehouse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.</a:t>
            </a:r>
          </a:p>
          <a:p>
            <a:pPr algn="l"/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Computação: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é aqui que acontecem as análises, a ciência de dados e o aprendizado de máquina. A computação pode ser uma combinação de processamento em lote e fluxo. Modelos e percepções (dados estruturados e fluxos) são armazenados de volta no 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Data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Warehouse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.</a:t>
            </a:r>
          </a:p>
          <a:p>
            <a:pPr algn="l"/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Apresentação: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 os insights são fornecidos por meio de painéis, e-mails,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SMSs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, notificações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push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 e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microsserviços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 As inferências do modelo de ML são expostas como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microsserviços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B814-721E-4B7F-A34D-F064E42C6E9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27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8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0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8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5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2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1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26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3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1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14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7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E269C1-63AC-437A-BA21-33C04CD289C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CCD6329-CD3F-4B3B-A05D-8FC6BE31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6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7369-A089-4825-A4F4-C5A61A099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Case Arquiteto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A2A2CD-F391-4CED-8717-6C4BB9FEE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Flammarion C. Boscolo </a:t>
            </a:r>
          </a:p>
        </p:txBody>
      </p:sp>
    </p:spTree>
    <p:extLst>
      <p:ext uri="{BB962C8B-B14F-4D97-AF65-F5344CB8AC3E}">
        <p14:creationId xmlns:p14="http://schemas.microsoft.com/office/powerpoint/2010/main" val="216632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AA798-967E-4A15-BD42-52706C76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2303"/>
            <a:ext cx="10058400" cy="2113697"/>
          </a:xfrm>
        </p:spPr>
        <p:txBody>
          <a:bodyPr/>
          <a:lstStyle/>
          <a:p>
            <a:r>
              <a:rPr lang="pt-BR" sz="4400" b="1" i="0" u="none" strike="noStrike" baseline="0" dirty="0">
                <a:latin typeface="Verdana-Bold"/>
              </a:rPr>
              <a:t>Cenário Atual</a:t>
            </a:r>
            <a:br>
              <a:rPr lang="pt-BR" sz="4400" b="1" i="0" u="none" strike="noStrike" baseline="0" dirty="0">
                <a:latin typeface="Verdana-Bold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D6F5F-0C8D-4F42-9221-BE649F59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81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pt-BR" sz="1800" b="0" i="0" u="none" strike="noStrike" baseline="0" dirty="0">
                <a:latin typeface="Verdana" panose="020B0604030504040204" pitchFamily="34" charset="0"/>
              </a:rPr>
              <a:t>Estamos passando por um processo de transformação digital, onde o seu papel como Arquiteto de Dados será definir a arquitetura de referência para plataforma de dados do Grupo Boticário e ser uma referência técnica para engenheiros e analistas de dados.</a:t>
            </a:r>
          </a:p>
          <a:p>
            <a:pPr algn="l"/>
            <a:r>
              <a:rPr lang="pt-BR" sz="1800" b="0" i="0" u="none" strike="noStrike" baseline="0" dirty="0">
                <a:latin typeface="Verdana" panose="020B0604030504040204" pitchFamily="34" charset="0"/>
              </a:rPr>
              <a:t>No cenário atual, utilizamos SAP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Hana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 como nosso repositório principal de data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warehouse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. Existem processos de ETL que fazem ingestão de dados de 50 transacionais. Mais de 90% das bases são de origem transacionais de diferentes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DBMS’s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 (DB2, MS SQL,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etc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) e estão alocados em ambiente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on-premises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pt-BR" sz="1800" b="0" i="0" u="none" strike="noStrike" baseline="0" dirty="0">
                <a:latin typeface="Verdana" panose="020B0604030504040204" pitchFamily="34" charset="0"/>
              </a:rPr>
              <a:t>Além do SAP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Hana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, a empresa possui algumas aplicações hospedadas em nuvens públicas como Microsoft Azure e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Amazon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 Web Services. </a:t>
            </a:r>
          </a:p>
          <a:p>
            <a:pPr algn="l"/>
            <a:r>
              <a:rPr lang="pt-BR" sz="1800" b="0" i="0" u="none" strike="noStrike" baseline="0" dirty="0">
                <a:latin typeface="Verdana" panose="020B0604030504040204" pitchFamily="34" charset="0"/>
              </a:rPr>
              <a:t>Dentro da empresa, o tratamento e o consumo dos dados são tratados em silos, onde diferentes unidades de negócios acabam utilizando diferentes ferramentas para processar, analisar dados e apresentar dados. Algumas ferramentas que podemos citar como exemplo são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Jupyter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 Notebook,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Qlick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,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Qlick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Sense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pt-BR" sz="1800" b="0" i="0" u="none" strike="noStrike" baseline="0" dirty="0">
                <a:latin typeface="Verdana" panose="020B0604030504040204" pitchFamily="34" charset="0"/>
              </a:rPr>
              <a:t>Outro aspecto importante está ligado a governança de dados, onde aspectos como acesso a dados sensíveis, catalogação e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permisionamento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 carecem de melhorias.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38E165-645B-4513-9362-C500F680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esperamos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7F3C7-6AFE-4A8E-BEAC-D0124F31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800" b="0" i="0" u="none" strike="noStrike" baseline="0" dirty="0">
                <a:latin typeface="Verdana" panose="020B0604030504040204" pitchFamily="34" charset="0"/>
              </a:rPr>
              <a:t>Que você defina uma arquitetura de referência com tecnologias de alguma nuvem pública, preferencialmente AWS ou GCP. Você deve considerar os seguintes requisitos: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>
                <a:latin typeface="Verdana" panose="020B0604030504040204" pitchFamily="34" charset="0"/>
              </a:rPr>
              <a:t>Permear as camadas de ingestão, processamento, armazenamento, consumo, análise, segurança e governança;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b="0" i="0" u="none" strike="noStrike" baseline="0" dirty="0">
                <a:latin typeface="Verdana" panose="020B0604030504040204" pitchFamily="34" charset="0"/>
              </a:rPr>
              <a:t>Substituição gradativa do cenário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on-premises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 atual;</a:t>
            </a:r>
            <a:endParaRPr lang="pt-BR" sz="1400" dirty="0">
              <a:latin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sz="1800" b="0" i="0" u="none" strike="noStrike" baseline="0" dirty="0">
                <a:latin typeface="Verdana" panose="020B0604030504040204" pitchFamily="34" charset="0"/>
              </a:rPr>
              <a:t>Incorporação de componentes e tecnologias que permitam a analisarmos dados em tempo real;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b="0" i="0" u="none" strike="noStrike" baseline="0" dirty="0">
                <a:latin typeface="Verdana" panose="020B0604030504040204" pitchFamily="34" charset="0"/>
              </a:rPr>
              <a:t>Que a arquitetura considere componentes que a habilitem a empresa organizar e fornecer dados para diferentes fins, tais como: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Analytics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, Data Science,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API’s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 e serviços para integrações com aplicações. Ressaltando que necessariamente precisaremos manter a comunicação </a:t>
            </a:r>
            <a:r>
              <a:rPr lang="pt-BR" sz="1800" b="0" i="0" u="none" strike="noStrike" baseline="0" dirty="0" err="1">
                <a:latin typeface="Verdana" panose="020B0604030504040204" pitchFamily="34" charset="0"/>
              </a:rPr>
              <a:t>on-premises</a:t>
            </a:r>
            <a:r>
              <a:rPr lang="pt-BR" sz="1800" b="0" i="0" u="none" strike="noStrike" baseline="0" dirty="0">
                <a:latin typeface="Verdana" panose="020B0604030504040204" pitchFamily="34" charset="0"/>
              </a:rPr>
              <a:t> x cloud para diversas finalidades.</a:t>
            </a:r>
            <a:endParaRPr lang="pt-BR" sz="1400" b="0" i="0" u="none" strike="noStrike" baseline="0" dirty="0">
              <a:latin typeface="Verdana" panose="020B0604030504040204" pitchFamily="34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01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58BF31AE-D0D6-46DF-BCC7-C23FFF44731C}"/>
              </a:ext>
            </a:extLst>
          </p:cNvPr>
          <p:cNvSpPr/>
          <p:nvPr/>
        </p:nvSpPr>
        <p:spPr>
          <a:xfrm>
            <a:off x="0" y="2305782"/>
            <a:ext cx="7244255" cy="4439146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 descr="Imagem em preto e branco&#10;&#10;Descrição gerada automaticamente">
            <a:extLst>
              <a:ext uri="{FF2B5EF4-FFF2-40B4-BE49-F238E27FC236}">
                <a16:creationId xmlns:a16="http://schemas.microsoft.com/office/drawing/2014/main" id="{10D18AAF-1E10-4EB3-BF66-D95C76C2D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84" y="5070628"/>
            <a:ext cx="535478" cy="535478"/>
          </a:xfrm>
          <a:prstGeom prst="rect">
            <a:avLst/>
          </a:prstGeom>
        </p:spPr>
      </p:pic>
      <p:pic>
        <p:nvPicPr>
          <p:cNvPr id="44" name="Imagem 43" descr="Uma imagem contendo Ícone&#10;&#10;Descrição gerada automaticamente">
            <a:extLst>
              <a:ext uri="{FF2B5EF4-FFF2-40B4-BE49-F238E27FC236}">
                <a16:creationId xmlns:a16="http://schemas.microsoft.com/office/drawing/2014/main" id="{E0023D65-3E83-4C28-B30A-54D49A751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6800" y="3184952"/>
            <a:ext cx="2029719" cy="1803066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D2A39194-7AB2-403A-B31B-B29FD632B707}"/>
              </a:ext>
            </a:extLst>
          </p:cNvPr>
          <p:cNvSpPr/>
          <p:nvPr/>
        </p:nvSpPr>
        <p:spPr>
          <a:xfrm>
            <a:off x="7293738" y="2305782"/>
            <a:ext cx="2346009" cy="4439147"/>
          </a:xfrm>
          <a:prstGeom prst="rect">
            <a:avLst/>
          </a:prstGeom>
          <a:solidFill>
            <a:schemeClr val="accent5">
              <a:lumMod val="20000"/>
              <a:lumOff val="80000"/>
              <a:alpha val="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3BC2128-5550-463D-A442-E4F4F4D3A1FD}"/>
              </a:ext>
            </a:extLst>
          </p:cNvPr>
          <p:cNvSpPr/>
          <p:nvPr/>
        </p:nvSpPr>
        <p:spPr>
          <a:xfrm>
            <a:off x="9689222" y="2305782"/>
            <a:ext cx="2502777" cy="4439146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EB67BB-6034-4366-BEF1-63F420B3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48" y="28943"/>
            <a:ext cx="10772775" cy="1658198"/>
          </a:xfrm>
        </p:spPr>
        <p:txBody>
          <a:bodyPr/>
          <a:lstStyle/>
          <a:p>
            <a:r>
              <a:rPr lang="en-US" dirty="0"/>
              <a:t>Pipeline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027E4-1CA8-4EE5-B438-5285B376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48" y="1370334"/>
            <a:ext cx="10058400" cy="50123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Um pipeline de dados tem cinco estágios agrupados em três pilares </a:t>
            </a:r>
            <a:endParaRPr lang="pt-BR" sz="2400" dirty="0"/>
          </a:p>
        </p:txBody>
      </p:sp>
      <p:sp>
        <p:nvSpPr>
          <p:cNvPr id="21" name="Seta: Pentágono 20">
            <a:extLst>
              <a:ext uri="{FF2B5EF4-FFF2-40B4-BE49-F238E27FC236}">
                <a16:creationId xmlns:a16="http://schemas.microsoft.com/office/drawing/2014/main" id="{F534BC41-5280-4600-A02A-F1C456151519}"/>
              </a:ext>
            </a:extLst>
          </p:cNvPr>
          <p:cNvSpPr/>
          <p:nvPr/>
        </p:nvSpPr>
        <p:spPr>
          <a:xfrm>
            <a:off x="206248" y="5869094"/>
            <a:ext cx="2346004" cy="735772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Coleta</a:t>
            </a:r>
          </a:p>
        </p:txBody>
      </p:sp>
      <p:sp>
        <p:nvSpPr>
          <p:cNvPr id="22" name="Seta: Divisa 21">
            <a:extLst>
              <a:ext uri="{FF2B5EF4-FFF2-40B4-BE49-F238E27FC236}">
                <a16:creationId xmlns:a16="http://schemas.microsoft.com/office/drawing/2014/main" id="{72FA6905-9AF9-4E01-B027-C5A1209450CE}"/>
              </a:ext>
            </a:extLst>
          </p:cNvPr>
          <p:cNvSpPr/>
          <p:nvPr/>
        </p:nvSpPr>
        <p:spPr>
          <a:xfrm>
            <a:off x="2552252" y="5869094"/>
            <a:ext cx="2346004" cy="73577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Ingestão</a:t>
            </a:r>
          </a:p>
        </p:txBody>
      </p:sp>
      <p:sp>
        <p:nvSpPr>
          <p:cNvPr id="24" name="Seta: Divisa 23">
            <a:extLst>
              <a:ext uri="{FF2B5EF4-FFF2-40B4-BE49-F238E27FC236}">
                <a16:creationId xmlns:a16="http://schemas.microsoft.com/office/drawing/2014/main" id="{1B1AF9FC-D65C-4925-862B-67DAD83381FA}"/>
              </a:ext>
            </a:extLst>
          </p:cNvPr>
          <p:cNvSpPr/>
          <p:nvPr/>
        </p:nvSpPr>
        <p:spPr>
          <a:xfrm>
            <a:off x="4898256" y="5848981"/>
            <a:ext cx="2346004" cy="73577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Preparação</a:t>
            </a:r>
          </a:p>
        </p:txBody>
      </p:sp>
      <p:sp>
        <p:nvSpPr>
          <p:cNvPr id="26" name="Seta: Divisa 25">
            <a:extLst>
              <a:ext uri="{FF2B5EF4-FFF2-40B4-BE49-F238E27FC236}">
                <a16:creationId xmlns:a16="http://schemas.microsoft.com/office/drawing/2014/main" id="{CC08ACB9-7C04-40B6-8AE2-C5167004BAF6}"/>
              </a:ext>
            </a:extLst>
          </p:cNvPr>
          <p:cNvSpPr/>
          <p:nvPr/>
        </p:nvSpPr>
        <p:spPr>
          <a:xfrm>
            <a:off x="7244259" y="5848448"/>
            <a:ext cx="2571253" cy="73577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Modelagem</a:t>
            </a:r>
          </a:p>
        </p:txBody>
      </p:sp>
      <p:sp>
        <p:nvSpPr>
          <p:cNvPr id="28" name="Seta: Divisa 27">
            <a:extLst>
              <a:ext uri="{FF2B5EF4-FFF2-40B4-BE49-F238E27FC236}">
                <a16:creationId xmlns:a16="http://schemas.microsoft.com/office/drawing/2014/main" id="{B7B9C147-2F78-428B-9F62-F5B2C626DE98}"/>
              </a:ext>
            </a:extLst>
          </p:cNvPr>
          <p:cNvSpPr/>
          <p:nvPr/>
        </p:nvSpPr>
        <p:spPr>
          <a:xfrm>
            <a:off x="9757428" y="5847915"/>
            <a:ext cx="2701272" cy="73577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Apresentação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3FA8CA5-B096-4EAA-A285-2DB2D36E9382}"/>
              </a:ext>
            </a:extLst>
          </p:cNvPr>
          <p:cNvSpPr txBox="1"/>
          <p:nvPr/>
        </p:nvSpPr>
        <p:spPr>
          <a:xfrm>
            <a:off x="206248" y="2312349"/>
            <a:ext cx="21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  <a:latin typeface="charter"/>
              </a:rPr>
              <a:t>Engenharia de Dados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9D734A4-C706-47E5-AE0C-752FB4A129D0}"/>
              </a:ext>
            </a:extLst>
          </p:cNvPr>
          <p:cNvSpPr txBox="1"/>
          <p:nvPr/>
        </p:nvSpPr>
        <p:spPr>
          <a:xfrm>
            <a:off x="7293726" y="2312349"/>
            <a:ext cx="145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harter"/>
              </a:rPr>
              <a:t>Analytics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arter"/>
              </a:rPr>
              <a:t>/ML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9376457-75C7-4924-8D77-C9AB207EE365}"/>
              </a:ext>
            </a:extLst>
          </p:cNvPr>
          <p:cNvSpPr txBox="1"/>
          <p:nvPr/>
        </p:nvSpPr>
        <p:spPr>
          <a:xfrm>
            <a:off x="9689218" y="2320325"/>
            <a:ext cx="13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 i="0">
                <a:solidFill>
                  <a:schemeClr val="accent1">
                    <a:lumMod val="75000"/>
                  </a:schemeClr>
                </a:solidFill>
                <a:effectLst/>
                <a:latin typeface="charter"/>
              </a:defRPr>
            </a:lvl1pPr>
          </a:lstStyle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Visualização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FBC61033-2FA6-4FF0-8AD7-0B9A812E3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14" y="4445951"/>
            <a:ext cx="1219209" cy="1219209"/>
          </a:xfrm>
          <a:prstGeom prst="rect">
            <a:avLst/>
          </a:prstGeom>
        </p:spPr>
      </p:pic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621036E2-BEDC-432D-A33E-83309D409AA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579" y="3633253"/>
            <a:ext cx="494014" cy="494014"/>
          </a:xfrm>
          <a:prstGeom prst="rect">
            <a:avLst/>
          </a:prstGeom>
        </p:spPr>
      </p:pic>
      <p:pic>
        <p:nvPicPr>
          <p:cNvPr id="1028" name="Picture 4" descr="Pie chart Icon | Free SVG / PNG, Premium Animated GIF / APNG Customizable  Icons · Loading.io">
            <a:extLst>
              <a:ext uri="{FF2B5EF4-FFF2-40B4-BE49-F238E27FC236}">
                <a16:creationId xmlns:a16="http://schemas.microsoft.com/office/drawing/2014/main" id="{E8600239-5A7B-4443-9B4A-AE6180E5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595" y="3111564"/>
            <a:ext cx="897428" cy="89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Imagem 59" descr="Gráfico, Ícone&#10;&#10;Descrição gerada automaticamente">
            <a:extLst>
              <a:ext uri="{FF2B5EF4-FFF2-40B4-BE49-F238E27FC236}">
                <a16:creationId xmlns:a16="http://schemas.microsoft.com/office/drawing/2014/main" id="{5E2A6022-7C1A-4C87-8C8A-44C4E5CE3E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b="17770"/>
          <a:stretch/>
        </p:blipFill>
        <p:spPr>
          <a:xfrm rot="1826080">
            <a:off x="9846101" y="3915161"/>
            <a:ext cx="923342" cy="926974"/>
          </a:xfrm>
          <a:prstGeom prst="rect">
            <a:avLst/>
          </a:prstGeom>
        </p:spPr>
      </p:pic>
      <p:cxnSp>
        <p:nvCxnSpPr>
          <p:cNvPr id="1024" name="Conector reto 1023">
            <a:extLst>
              <a:ext uri="{FF2B5EF4-FFF2-40B4-BE49-F238E27FC236}">
                <a16:creationId xmlns:a16="http://schemas.microsoft.com/office/drawing/2014/main" id="{53F9E111-2C22-4018-BA5F-E72B913B43B3}"/>
              </a:ext>
            </a:extLst>
          </p:cNvPr>
          <p:cNvCxnSpPr>
            <a:cxnSpLocks/>
          </p:cNvCxnSpPr>
          <p:nvPr/>
        </p:nvCxnSpPr>
        <p:spPr>
          <a:xfrm>
            <a:off x="5690758" y="5338367"/>
            <a:ext cx="2635045" cy="0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AC6B201-CA24-403C-8368-7B3D788633E3}"/>
              </a:ext>
            </a:extLst>
          </p:cNvPr>
          <p:cNvCxnSpPr>
            <a:cxnSpLocks/>
          </p:cNvCxnSpPr>
          <p:nvPr/>
        </p:nvCxnSpPr>
        <p:spPr>
          <a:xfrm>
            <a:off x="1599224" y="4115056"/>
            <a:ext cx="190106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Free Icon Download | Clouds">
            <a:extLst>
              <a:ext uri="{FF2B5EF4-FFF2-40B4-BE49-F238E27FC236}">
                <a16:creationId xmlns:a16="http://schemas.microsoft.com/office/drawing/2014/main" id="{559E6B0F-D501-4527-812E-6A9D82B2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07" y="3533305"/>
            <a:ext cx="959289" cy="95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Conector reto 1033">
            <a:extLst>
              <a:ext uri="{FF2B5EF4-FFF2-40B4-BE49-F238E27FC236}">
                <a16:creationId xmlns:a16="http://schemas.microsoft.com/office/drawing/2014/main" id="{A6F06067-0736-412D-9391-10BEFB0DEA6E}"/>
              </a:ext>
            </a:extLst>
          </p:cNvPr>
          <p:cNvCxnSpPr>
            <a:cxnSpLocks/>
          </p:cNvCxnSpPr>
          <p:nvPr/>
        </p:nvCxnSpPr>
        <p:spPr>
          <a:xfrm flipV="1">
            <a:off x="2023826" y="4677228"/>
            <a:ext cx="11786" cy="53466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43083D2-9792-4B4A-B188-394C39C225D4}"/>
              </a:ext>
            </a:extLst>
          </p:cNvPr>
          <p:cNvCxnSpPr>
            <a:cxnSpLocks/>
          </p:cNvCxnSpPr>
          <p:nvPr/>
        </p:nvCxnSpPr>
        <p:spPr>
          <a:xfrm>
            <a:off x="2020487" y="4666790"/>
            <a:ext cx="72825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1" name="Imagem 1040" descr="Logotipo&#10;&#10;Descrição gerada automaticamente">
            <a:extLst>
              <a:ext uri="{FF2B5EF4-FFF2-40B4-BE49-F238E27FC236}">
                <a16:creationId xmlns:a16="http://schemas.microsoft.com/office/drawing/2014/main" id="{4116A81E-80DC-4933-8E11-3250AD8A39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28" y="4323391"/>
            <a:ext cx="800129" cy="800129"/>
          </a:xfrm>
          <a:prstGeom prst="rect">
            <a:avLst/>
          </a:prstGeom>
        </p:spPr>
      </p:pic>
      <p:pic>
        <p:nvPicPr>
          <p:cNvPr id="1045" name="Imagem 1044" descr="Diagrama, Esquemático&#10;&#10;Descrição gerada automaticamente">
            <a:extLst>
              <a:ext uri="{FF2B5EF4-FFF2-40B4-BE49-F238E27FC236}">
                <a16:creationId xmlns:a16="http://schemas.microsoft.com/office/drawing/2014/main" id="{CC0069E3-04CA-4DDA-B13F-3413A3F00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71768" y="3131752"/>
            <a:ext cx="1774260" cy="1565308"/>
          </a:xfrm>
          <a:prstGeom prst="rect">
            <a:avLst/>
          </a:prstGeom>
        </p:spPr>
      </p:pic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BDF5D547-649D-4EFC-88A2-FD8FB8C1910C}"/>
              </a:ext>
            </a:extLst>
          </p:cNvPr>
          <p:cNvCxnSpPr/>
          <p:nvPr/>
        </p:nvCxnSpPr>
        <p:spPr>
          <a:xfrm>
            <a:off x="9062994" y="3881088"/>
            <a:ext cx="1278194" cy="1221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2B347A19-BA9B-4573-8778-B51E8E009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41" y="3307775"/>
            <a:ext cx="522648" cy="522648"/>
          </a:xfrm>
          <a:prstGeom prst="rect">
            <a:avLst/>
          </a:prstGeom>
        </p:spPr>
      </p:pic>
      <p:pic>
        <p:nvPicPr>
          <p:cNvPr id="1052" name="Imagem 1051" descr="Logotipo, nome da empresa&#10;&#10;Descrição gerada automaticamente">
            <a:extLst>
              <a:ext uri="{FF2B5EF4-FFF2-40B4-BE49-F238E27FC236}">
                <a16:creationId xmlns:a16="http://schemas.microsoft.com/office/drawing/2014/main" id="{9B2CED67-3169-4956-BDE6-99467AD49153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19" y="3865143"/>
            <a:ext cx="920749" cy="881135"/>
          </a:xfrm>
          <a:prstGeom prst="rect">
            <a:avLst/>
          </a:prstGeom>
        </p:spPr>
      </p:pic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DC6A4FAA-6E50-4362-87FD-C092407CAF61}"/>
              </a:ext>
            </a:extLst>
          </p:cNvPr>
          <p:cNvCxnSpPr>
            <a:cxnSpLocks/>
          </p:cNvCxnSpPr>
          <p:nvPr/>
        </p:nvCxnSpPr>
        <p:spPr>
          <a:xfrm flipV="1">
            <a:off x="6482113" y="4710038"/>
            <a:ext cx="0" cy="4504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DD1CF150-DFC4-4411-8BAB-19229914376C}"/>
              </a:ext>
            </a:extLst>
          </p:cNvPr>
          <p:cNvCxnSpPr>
            <a:cxnSpLocks/>
          </p:cNvCxnSpPr>
          <p:nvPr/>
        </p:nvCxnSpPr>
        <p:spPr>
          <a:xfrm flipH="1" flipV="1">
            <a:off x="6473493" y="5141275"/>
            <a:ext cx="2070564" cy="895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Imagem 1028" descr="Uma imagem contendo Forma&#10;&#10;Descrição gerada automaticamente">
            <a:extLst>
              <a:ext uri="{FF2B5EF4-FFF2-40B4-BE49-F238E27FC236}">
                <a16:creationId xmlns:a16="http://schemas.microsoft.com/office/drawing/2014/main" id="{522B6E00-A557-46D1-8462-226000F443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39" y="4574596"/>
            <a:ext cx="875071" cy="875071"/>
          </a:xfrm>
          <a:prstGeom prst="rect">
            <a:avLst/>
          </a:prstGeom>
        </p:spPr>
      </p:pic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67FC113-D71A-4A9E-8A1B-243372C709BE}"/>
              </a:ext>
            </a:extLst>
          </p:cNvPr>
          <p:cNvCxnSpPr>
            <a:cxnSpLocks/>
          </p:cNvCxnSpPr>
          <p:nvPr/>
        </p:nvCxnSpPr>
        <p:spPr>
          <a:xfrm flipH="1" flipV="1">
            <a:off x="3966097" y="3429000"/>
            <a:ext cx="1" cy="31616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7A559E5C-CB44-478D-AE1D-718D4AF69F6E}"/>
              </a:ext>
            </a:extLst>
          </p:cNvPr>
          <p:cNvCxnSpPr>
            <a:cxnSpLocks/>
          </p:cNvCxnSpPr>
          <p:nvPr/>
        </p:nvCxnSpPr>
        <p:spPr>
          <a:xfrm>
            <a:off x="3944796" y="3443199"/>
            <a:ext cx="2635045" cy="0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3D090C44-1FC6-4853-A811-7FAFB9D63497}"/>
              </a:ext>
            </a:extLst>
          </p:cNvPr>
          <p:cNvCxnSpPr>
            <a:cxnSpLocks/>
          </p:cNvCxnSpPr>
          <p:nvPr/>
        </p:nvCxnSpPr>
        <p:spPr>
          <a:xfrm>
            <a:off x="9393300" y="5070628"/>
            <a:ext cx="72825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B7918439-0F4F-4DED-AABB-B61D1BE73A98}"/>
              </a:ext>
            </a:extLst>
          </p:cNvPr>
          <p:cNvCxnSpPr>
            <a:cxnSpLocks/>
          </p:cNvCxnSpPr>
          <p:nvPr/>
        </p:nvCxnSpPr>
        <p:spPr>
          <a:xfrm>
            <a:off x="7008280" y="4229255"/>
            <a:ext cx="9140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2185446D-2D49-4BB5-8498-3F1F43DAE510}"/>
              </a:ext>
            </a:extLst>
          </p:cNvPr>
          <p:cNvCxnSpPr>
            <a:cxnSpLocks/>
          </p:cNvCxnSpPr>
          <p:nvPr/>
        </p:nvCxnSpPr>
        <p:spPr>
          <a:xfrm>
            <a:off x="4191338" y="4964821"/>
            <a:ext cx="1070980" cy="4731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Imagem 74" descr="Uma imagem contendo Forma&#10;&#10;Descrição gerada automaticamente">
            <a:extLst>
              <a:ext uri="{FF2B5EF4-FFF2-40B4-BE49-F238E27FC236}">
                <a16:creationId xmlns:a16="http://schemas.microsoft.com/office/drawing/2014/main" id="{6FD51590-EE3D-43A1-81C0-FF8E769DDD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68" y="3993590"/>
            <a:ext cx="499004" cy="499004"/>
          </a:xfrm>
          <a:prstGeom prst="rect">
            <a:avLst/>
          </a:prstGeom>
        </p:spPr>
      </p:pic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C15CEDF0-E1DE-4DF8-9DB0-1F99CDA59039}"/>
              </a:ext>
            </a:extLst>
          </p:cNvPr>
          <p:cNvCxnSpPr>
            <a:cxnSpLocks/>
          </p:cNvCxnSpPr>
          <p:nvPr/>
        </p:nvCxnSpPr>
        <p:spPr>
          <a:xfrm>
            <a:off x="4661932" y="4378648"/>
            <a:ext cx="33463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9" name="Imagem 1038" descr="Uma imagem contendo Ícone&#10;&#10;Descrição gerada automaticamente">
            <a:extLst>
              <a:ext uri="{FF2B5EF4-FFF2-40B4-BE49-F238E27FC236}">
                <a16:creationId xmlns:a16="http://schemas.microsoft.com/office/drawing/2014/main" id="{65975D76-DC83-4428-9DDF-7E9F5F77015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49" y="3351791"/>
            <a:ext cx="1550951" cy="1550951"/>
          </a:xfrm>
          <a:prstGeom prst="rect">
            <a:avLst/>
          </a:prstGeom>
        </p:spPr>
      </p:pic>
      <p:sp>
        <p:nvSpPr>
          <p:cNvPr id="6" name="Cilindro 5">
            <a:extLst>
              <a:ext uri="{FF2B5EF4-FFF2-40B4-BE49-F238E27FC236}">
                <a16:creationId xmlns:a16="http://schemas.microsoft.com/office/drawing/2014/main" id="{179FB994-46C0-4B4F-8852-754EE0681005}"/>
              </a:ext>
            </a:extLst>
          </p:cNvPr>
          <p:cNvSpPr/>
          <p:nvPr/>
        </p:nvSpPr>
        <p:spPr>
          <a:xfrm rot="16200000">
            <a:off x="29073" y="3144460"/>
            <a:ext cx="2651973" cy="2346004"/>
          </a:xfrm>
          <a:prstGeom prst="can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C6A8D329-D64D-44DF-82CC-B4C4D43C382A}"/>
              </a:ext>
            </a:extLst>
          </p:cNvPr>
          <p:cNvSpPr/>
          <p:nvPr/>
        </p:nvSpPr>
        <p:spPr>
          <a:xfrm rot="16200000">
            <a:off x="2399268" y="3144460"/>
            <a:ext cx="2651973" cy="2346004"/>
          </a:xfrm>
          <a:prstGeom prst="can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F710C5B2-803D-4893-8F75-1BE7FECB97D6}"/>
              </a:ext>
            </a:extLst>
          </p:cNvPr>
          <p:cNvSpPr/>
          <p:nvPr/>
        </p:nvSpPr>
        <p:spPr>
          <a:xfrm rot="16200000">
            <a:off x="4745273" y="3164573"/>
            <a:ext cx="2651973" cy="2346004"/>
          </a:xfrm>
          <a:prstGeom prst="can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6EC7B0E2-8BA5-48B6-BD90-52C2155ED0C9}"/>
              </a:ext>
            </a:extLst>
          </p:cNvPr>
          <p:cNvSpPr/>
          <p:nvPr/>
        </p:nvSpPr>
        <p:spPr>
          <a:xfrm rot="16200000">
            <a:off x="7140762" y="3164573"/>
            <a:ext cx="2651973" cy="2346004"/>
          </a:xfrm>
          <a:prstGeom prst="can">
            <a:avLst/>
          </a:prstGeom>
          <a:solidFill>
            <a:schemeClr val="accent2">
              <a:lumMod val="7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9DB342AB-2D70-4B4D-A088-F881BB0C71F0}"/>
              </a:ext>
            </a:extLst>
          </p:cNvPr>
          <p:cNvSpPr/>
          <p:nvPr/>
        </p:nvSpPr>
        <p:spPr>
          <a:xfrm rot="16200000">
            <a:off x="9486766" y="3164573"/>
            <a:ext cx="2651973" cy="2346004"/>
          </a:xfrm>
          <a:prstGeom prst="can">
            <a:avLst/>
          </a:prstGeom>
          <a:solidFill>
            <a:schemeClr val="accent3">
              <a:lumMod val="7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65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ACAC6-220E-4E0E-86D3-94A810AE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5" y="26029"/>
            <a:ext cx="10772775" cy="52447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Verdana" panose="020B0604030504040204" pitchFamily="34" charset="0"/>
              </a:rPr>
              <a:t>A</a:t>
            </a:r>
            <a:r>
              <a:rPr lang="pt-BR" sz="2400" b="0" i="0" u="none" strike="noStrike" baseline="0" dirty="0">
                <a:latin typeface="Verdana" panose="020B0604030504040204" pitchFamily="34" charset="0"/>
              </a:rPr>
              <a:t>rquitetura de referência</a:t>
            </a:r>
            <a:endParaRPr lang="pt-BR" sz="24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0ACC716-DA9E-4498-B3E1-D4B674703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63" b="38781"/>
          <a:stretch/>
        </p:blipFill>
        <p:spPr>
          <a:xfrm>
            <a:off x="2455933" y="550506"/>
            <a:ext cx="7553306" cy="65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576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202</TotalTime>
  <Words>621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Verdana</vt:lpstr>
      <vt:lpstr>Verdana-Bold</vt:lpstr>
      <vt:lpstr>Metropolitano</vt:lpstr>
      <vt:lpstr>Case Arquiteto de Dados</vt:lpstr>
      <vt:lpstr>Cenário Atual </vt:lpstr>
      <vt:lpstr>O que esperamos?</vt:lpstr>
      <vt:lpstr>Pipeline de dados</vt:lpstr>
      <vt:lpstr>Arquitetura de 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Arquiteto de Dados</dc:title>
  <dc:creator>Bruno Boscolo</dc:creator>
  <cp:lastModifiedBy>Bruno Boscolo</cp:lastModifiedBy>
  <cp:revision>14</cp:revision>
  <dcterms:created xsi:type="dcterms:W3CDTF">2020-11-03T01:57:19Z</dcterms:created>
  <dcterms:modified xsi:type="dcterms:W3CDTF">2020-11-03T05:19:32Z</dcterms:modified>
</cp:coreProperties>
</file>