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5DB0"/>
    <a:srgbClr val="5694E8"/>
    <a:srgbClr val="E35901"/>
    <a:srgbClr val="E34600"/>
    <a:srgbClr val="FE7524"/>
    <a:srgbClr val="FFA236"/>
    <a:srgbClr val="FFCB68"/>
    <a:srgbClr val="FF6600"/>
    <a:srgbClr val="006BFD"/>
    <a:srgbClr val="003B8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59" autoAdjust="0"/>
    <p:restoredTop sz="96057" autoAdjust="0"/>
  </p:normalViewPr>
  <p:slideViewPr>
    <p:cSldViewPr>
      <p:cViewPr>
        <p:scale>
          <a:sx n="70" d="100"/>
          <a:sy n="70" d="100"/>
        </p:scale>
        <p:origin x="-1854" y="-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F369E-974D-49A4-AF42-0B67B785ADDA}" type="datetimeFigureOut">
              <a:rPr lang="en-US" smtClean="0"/>
              <a:pPr/>
              <a:t>4/15/2013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35983-DB16-4F97-A0A5-7F04C444B1D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37974-E838-4106-B7D1-17F3718687EC}" type="datetimeFigureOut">
              <a:rPr lang="en-US" smtClean="0"/>
              <a:pPr/>
              <a:t>4/15/2013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091ED-72C6-42C0-96CB-72EF15154A4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091ED-72C6-42C0-96CB-72EF15154A4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_052_interior.jp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626" y="0"/>
            <a:ext cx="9142748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39624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8305800" y="381000"/>
            <a:ext cx="5067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fld id="{8EE5A1D1-2C50-45C9-911C-9FAF6516CDFE}" type="slidenum">
              <a:rPr lang="en-US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pPr eaLnBrk="0" hangingPunct="0"/>
              <a:t>‹nº›</a:t>
            </a:fld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 userDrawn="1"/>
        </p:nvSpPr>
        <p:spPr bwMode="auto">
          <a:xfrm>
            <a:off x="118533" y="6553200"/>
            <a:ext cx="4057650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Ctr="1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800" dirty="0" smtClean="0">
                <a:solidFill>
                  <a:schemeClr val="bg1"/>
                </a:solidFill>
                <a:cs typeface="Tahoma" pitchFamily="34" charset="0"/>
              </a:rPr>
              <a:t>Company </a:t>
            </a:r>
            <a:r>
              <a:rPr lang="en-US" sz="800" dirty="0">
                <a:solidFill>
                  <a:schemeClr val="bg1"/>
                </a:solidFill>
                <a:cs typeface="Tahoma" pitchFamily="34" charset="0"/>
              </a:rPr>
              <a:t>Proprietary and </a:t>
            </a:r>
            <a:r>
              <a:rPr lang="en-US" sz="800" dirty="0" smtClean="0">
                <a:solidFill>
                  <a:schemeClr val="bg1"/>
                </a:solidFill>
                <a:cs typeface="Tahoma" pitchFamily="34" charset="0"/>
              </a:rPr>
              <a:t>Confidential            Copyright Info Goes Here Just Like This</a:t>
            </a:r>
            <a:endParaRPr lang="en-US" sz="800" dirty="0">
              <a:solidFill>
                <a:schemeClr val="bg1"/>
              </a:solidFill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help.pagodabox.com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cebook/facebook-php-sdk/blob/master/examples/example.php" TargetMode="External"/><Relationship Id="rId2" Type="http://schemas.openxmlformats.org/officeDocument/2006/relationships/hyperlink" Target="https://github.com/facebook/facebook-php-sd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brunoflmg/phptalk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apps.facebook.com/phptalk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s.facebook.com/docs/plugins" TargetMode="External"/><Relationship Id="rId2" Type="http://schemas.openxmlformats.org/officeDocument/2006/relationships/hyperlink" Target="http://developers.facebook.com/docs/reference/plugins/lik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hyperlink" Target="http://developers.facebook.com/docs/reference/dialogs/feed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developers.facebook.com/docs/getting-started/graphapi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facebook.com/tools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s.facebook.com/docs/technical-guides/fql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facebook.com/docs/reference/api/" TargetMode="External"/><Relationship Id="rId2" Type="http://schemas.openxmlformats.org/officeDocument/2006/relationships/hyperlink" Target="https://developers.facebook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evelopers.facebook.com/docs/appsonfacebook/tutorial/" TargetMode="External"/><Relationship Id="rId4" Type="http://schemas.openxmlformats.org/officeDocument/2006/relationships/hyperlink" Target="https://pagodabox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facebook.com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runo\Desktop\face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1981200"/>
            <a:ext cx="6172200" cy="4629150"/>
          </a:xfrm>
          <a:prstGeom prst="rect">
            <a:avLst/>
          </a:prstGeom>
          <a:noFill/>
        </p:spPr>
      </p:pic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2209800" y="914401"/>
            <a:ext cx="50292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4000" b="1" dirty="0" smtClean="0">
                <a:solidFill>
                  <a:srgbClr val="5694E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DESENVOLVIMENTO DE APLICATIVOS PARA FACEBOOK</a:t>
            </a:r>
          </a:p>
          <a:p>
            <a:pPr>
              <a:spcBef>
                <a:spcPts val="0"/>
              </a:spcBef>
            </a:pPr>
            <a:endParaRPr lang="en-US" sz="4000" b="1" dirty="0" smtClean="0">
              <a:solidFill>
                <a:srgbClr val="5694E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>
              <a:spcBef>
                <a:spcPts val="0"/>
              </a:spcBef>
            </a:pPr>
            <a:r>
              <a:rPr lang="en-US" sz="2000" b="1" dirty="0" smtClean="0">
                <a:solidFill>
                  <a:srgbClr val="5694E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php sdk v.3.0.0</a:t>
            </a:r>
            <a:endParaRPr 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>
              <a:spcBef>
                <a:spcPts val="0"/>
              </a:spcBef>
            </a:pP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7" name="Imagem 6" descr="Captura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4945" y="152400"/>
            <a:ext cx="1829055" cy="514422"/>
          </a:xfrm>
          <a:prstGeom prst="rect">
            <a:avLst/>
          </a:prstGeom>
        </p:spPr>
      </p:pic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6019800" y="609600"/>
            <a:ext cx="3124200" cy="784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ts val="2600"/>
              </a:lnSpc>
              <a:spcBef>
                <a:spcPts val="0"/>
              </a:spcBef>
            </a:pPr>
            <a:r>
              <a:rPr lang="en-US" sz="1600" dirty="0" err="1" smtClean="0">
                <a:latin typeface="Calibri" pitchFamily="34" charset="0"/>
              </a:rPr>
              <a:t>Abril</a:t>
            </a:r>
            <a:r>
              <a:rPr lang="en-US" sz="1600" dirty="0" smtClean="0">
                <a:latin typeface="Calibri" pitchFamily="34" charset="0"/>
              </a:rPr>
              <a:t> de 2013</a:t>
            </a:r>
          </a:p>
          <a:p>
            <a:pPr algn="r">
              <a:lnSpc>
                <a:spcPts val="2600"/>
              </a:lnSpc>
              <a:spcBef>
                <a:spcPts val="0"/>
              </a:spcBef>
            </a:pPr>
            <a:endParaRPr lang="en-US" sz="28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620000" cy="487362"/>
          </a:xfrm>
        </p:spPr>
        <p:txBody>
          <a:bodyPr/>
          <a:lstStyle/>
          <a:p>
            <a:r>
              <a:rPr lang="en-US" sz="2800" b="1" dirty="0" smtClean="0">
                <a:solidFill>
                  <a:srgbClr val="5694E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CRIANDO MEU PRIMEIRO APP</a:t>
            </a:r>
            <a:endParaRPr lang="pt-B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066800"/>
            <a:ext cx="7467600" cy="55145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620000" cy="487362"/>
          </a:xfrm>
        </p:spPr>
        <p:txBody>
          <a:bodyPr/>
          <a:lstStyle/>
          <a:p>
            <a:r>
              <a:rPr lang="en-US" sz="2800" b="1" dirty="0" smtClean="0">
                <a:solidFill>
                  <a:srgbClr val="5694E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PAGODA BOX</a:t>
            </a:r>
            <a:endParaRPr lang="pt-B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143000"/>
            <a:ext cx="5334000" cy="3752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tângulo 4"/>
          <p:cNvSpPr/>
          <p:nvPr/>
        </p:nvSpPr>
        <p:spPr>
          <a:xfrm>
            <a:off x="1447800" y="5181600"/>
            <a:ext cx="6324600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 smtClean="0">
                <a:latin typeface="Calibri" pitchFamily="34" charset="0"/>
              </a:rPr>
              <a:t>Faça seu cadastro no site pagodabox.com e crie uma nova aplicação.</a:t>
            </a:r>
          </a:p>
          <a:p>
            <a:pPr algn="ctr"/>
            <a:endParaRPr lang="pt-BR" sz="1100" dirty="0" smtClean="0">
              <a:latin typeface="Calibri" pitchFamily="34" charset="0"/>
            </a:endParaRPr>
          </a:p>
          <a:p>
            <a:pPr algn="ctr"/>
            <a:r>
              <a:rPr lang="pt-BR" sz="1600" dirty="0" smtClean="0">
                <a:latin typeface="Calibri" pitchFamily="34" charset="0"/>
              </a:rPr>
              <a:t>Você pode usar qualquer serviço de hospedagem que forneça acesso SSL.</a:t>
            </a:r>
            <a:endParaRPr lang="pt-BR" sz="1600" b="1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620000" cy="487362"/>
          </a:xfrm>
        </p:spPr>
        <p:txBody>
          <a:bodyPr/>
          <a:lstStyle/>
          <a:p>
            <a:r>
              <a:rPr lang="en-US" sz="2800" b="1" dirty="0" smtClean="0">
                <a:solidFill>
                  <a:srgbClr val="5694E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PAGODABOX</a:t>
            </a:r>
            <a:endParaRPr lang="pt-B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0550" y="1219200"/>
            <a:ext cx="7943850" cy="39639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tângulo 5"/>
          <p:cNvSpPr/>
          <p:nvPr/>
        </p:nvSpPr>
        <p:spPr>
          <a:xfrm>
            <a:off x="914400" y="5291316"/>
            <a:ext cx="73914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 smtClean="0">
                <a:latin typeface="Calibri" pitchFamily="34" charset="0"/>
              </a:rPr>
              <a:t>Você pode gerenciar o </a:t>
            </a:r>
            <a:r>
              <a:rPr lang="pt-BR" sz="1600" dirty="0" err="1" smtClean="0">
                <a:latin typeface="Calibri" pitchFamily="34" charset="0"/>
              </a:rPr>
              <a:t>deploy</a:t>
            </a:r>
            <a:r>
              <a:rPr lang="pt-BR" sz="1600" dirty="0" smtClean="0">
                <a:latin typeface="Calibri" pitchFamily="34" charset="0"/>
              </a:rPr>
              <a:t> de sua aplicação com o </a:t>
            </a:r>
            <a:r>
              <a:rPr lang="pt-BR" sz="1600" dirty="0" err="1" smtClean="0">
                <a:latin typeface="Calibri" pitchFamily="34" charset="0"/>
              </a:rPr>
              <a:t>Git</a:t>
            </a:r>
            <a:r>
              <a:rPr lang="pt-BR" sz="1600" dirty="0" smtClean="0">
                <a:latin typeface="Calibri" pitchFamily="34" charset="0"/>
              </a:rPr>
              <a:t> ou SFTP, recomendo altamente o uso do </a:t>
            </a:r>
            <a:r>
              <a:rPr lang="pt-BR" sz="1600" dirty="0" err="1" smtClean="0">
                <a:latin typeface="Calibri" pitchFamily="34" charset="0"/>
              </a:rPr>
              <a:t>Git</a:t>
            </a:r>
            <a:r>
              <a:rPr lang="pt-BR" sz="1600" dirty="0" smtClean="0">
                <a:latin typeface="Calibri" pitchFamily="34" charset="0"/>
              </a:rPr>
              <a:t>.</a:t>
            </a:r>
          </a:p>
          <a:p>
            <a:pPr algn="ctr"/>
            <a:endParaRPr lang="pt-BR" sz="1100" dirty="0" smtClean="0">
              <a:latin typeface="Calibri" pitchFamily="34" charset="0"/>
            </a:endParaRPr>
          </a:p>
          <a:p>
            <a:pPr algn="ctr"/>
            <a:r>
              <a:rPr lang="pt-BR" sz="1600" dirty="0" smtClean="0">
                <a:latin typeface="Calibri" pitchFamily="34" charset="0"/>
              </a:rPr>
              <a:t>O site </a:t>
            </a:r>
            <a:r>
              <a:rPr lang="pt-BR" sz="1600" dirty="0" err="1" smtClean="0">
                <a:latin typeface="Calibri" pitchFamily="34" charset="0"/>
              </a:rPr>
              <a:t>pagodabox</a:t>
            </a:r>
            <a:r>
              <a:rPr lang="pt-BR" sz="1600" dirty="0" smtClean="0">
                <a:latin typeface="Calibri" pitchFamily="34" charset="0"/>
              </a:rPr>
              <a:t> conta com uma eficiente e simples documentação para te ajudar com o </a:t>
            </a:r>
            <a:r>
              <a:rPr lang="pt-BR" sz="1600" dirty="0" err="1" smtClean="0">
                <a:latin typeface="Calibri" pitchFamily="34" charset="0"/>
              </a:rPr>
              <a:t>Git</a:t>
            </a:r>
            <a:r>
              <a:rPr lang="pt-BR" sz="1600" dirty="0" smtClean="0">
                <a:latin typeface="Calibri" pitchFamily="34" charset="0"/>
              </a:rPr>
              <a:t>, disponível em </a:t>
            </a:r>
            <a:r>
              <a:rPr lang="pt-BR" sz="1600" dirty="0" smtClean="0">
                <a:latin typeface="Calibri" pitchFamily="34" charset="0"/>
                <a:hlinkClick r:id="rId3"/>
              </a:rPr>
              <a:t>http://help.pagodabox.com/</a:t>
            </a:r>
            <a:r>
              <a:rPr lang="pt-BR" sz="1600" dirty="0" smtClean="0">
                <a:latin typeface="Calibri" pitchFamily="34" charset="0"/>
              </a:rPr>
              <a:t>. O </a:t>
            </a:r>
            <a:r>
              <a:rPr lang="pt-BR" sz="1600" dirty="0" err="1" smtClean="0">
                <a:latin typeface="Calibri" pitchFamily="34" charset="0"/>
              </a:rPr>
              <a:t>Heroku</a:t>
            </a:r>
            <a:r>
              <a:rPr lang="pt-BR" sz="1600" dirty="0" smtClean="0">
                <a:latin typeface="Calibri" pitchFamily="34" charset="0"/>
              </a:rPr>
              <a:t> é muito mais complicado.</a:t>
            </a:r>
            <a:endParaRPr lang="pt-BR" sz="1600" b="1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620000" cy="487362"/>
          </a:xfrm>
        </p:spPr>
        <p:txBody>
          <a:bodyPr/>
          <a:lstStyle/>
          <a:p>
            <a:r>
              <a:rPr lang="en-US" sz="2800" b="1" dirty="0" smtClean="0">
                <a:solidFill>
                  <a:srgbClr val="5694E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PAGODABOX</a:t>
            </a:r>
            <a:endParaRPr lang="pt-B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914400" y="5291316"/>
            <a:ext cx="73914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 smtClean="0">
                <a:latin typeface="Calibri" pitchFamily="34" charset="0"/>
              </a:rPr>
              <a:t>Pegue a URL para poder clonar seu projeto.</a:t>
            </a:r>
          </a:p>
          <a:p>
            <a:pPr algn="ctr"/>
            <a:endParaRPr lang="pt-BR" sz="1200" dirty="0" smtClean="0">
              <a:latin typeface="Calibri" pitchFamily="34" charset="0"/>
            </a:endParaRPr>
          </a:p>
          <a:p>
            <a:pPr algn="ctr"/>
            <a:r>
              <a:rPr lang="pt-BR" sz="1600" dirty="0" smtClean="0">
                <a:latin typeface="Calibri" pitchFamily="34" charset="0"/>
              </a:rPr>
              <a:t>A partir de agora você já pode começar a codificar seu aplicativo!</a:t>
            </a:r>
          </a:p>
          <a:p>
            <a:pPr algn="ctr"/>
            <a:endParaRPr lang="pt-BR" sz="1600" b="1" dirty="0" smtClean="0">
              <a:latin typeface="Calibri" pitchFamily="34" charset="0"/>
            </a:endParaRPr>
          </a:p>
          <a:p>
            <a:pPr algn="ctr"/>
            <a:endParaRPr lang="pt-BR" sz="1600" b="1" dirty="0" smtClean="0">
              <a:latin typeface="Calibri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273416" cy="31956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620000" cy="487362"/>
          </a:xfrm>
        </p:spPr>
        <p:txBody>
          <a:bodyPr/>
          <a:lstStyle/>
          <a:p>
            <a:r>
              <a:rPr lang="en-US" sz="2800" b="1" dirty="0" smtClean="0">
                <a:solidFill>
                  <a:srgbClr val="5694E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FACEBOOK PHP SDK</a:t>
            </a:r>
            <a:endParaRPr lang="pt-B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914400" y="5105400"/>
            <a:ext cx="7391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 smtClean="0">
                <a:latin typeface="Calibri" pitchFamily="34" charset="0"/>
              </a:rPr>
              <a:t>Acesse a URL do SDK PHP, disponibilizado pelo Facebook em:</a:t>
            </a:r>
          </a:p>
          <a:p>
            <a:pPr algn="ctr"/>
            <a:r>
              <a:rPr lang="pt-BR" sz="1600" dirty="0" smtClean="0">
                <a:latin typeface="Calibri" pitchFamily="34" charset="0"/>
                <a:hlinkClick r:id="rId2"/>
              </a:rPr>
              <a:t>https://github.com/facebook/facebook-php-sdk</a:t>
            </a:r>
            <a:endParaRPr lang="pt-BR" sz="1600" dirty="0" smtClean="0">
              <a:latin typeface="Calibri" pitchFamily="34" charset="0"/>
            </a:endParaRPr>
          </a:p>
          <a:p>
            <a:pPr algn="ctr"/>
            <a:endParaRPr lang="pt-BR" sz="1600" dirty="0" smtClean="0">
              <a:latin typeface="Calibri" pitchFamily="34" charset="0"/>
            </a:endParaRPr>
          </a:p>
          <a:p>
            <a:pPr algn="ctr"/>
            <a:r>
              <a:rPr lang="pt-BR" sz="1600" dirty="0" smtClean="0">
                <a:latin typeface="Calibri" pitchFamily="34" charset="0"/>
              </a:rPr>
              <a:t>Veja o exemplo de utilização básica da API através do SDK:</a:t>
            </a:r>
          </a:p>
          <a:p>
            <a:pPr algn="ctr"/>
            <a:r>
              <a:rPr lang="pt-BR" sz="1600" dirty="0" smtClean="0">
                <a:latin typeface="Calibri" pitchFamily="34" charset="0"/>
                <a:hlinkClick r:id="rId3"/>
              </a:rPr>
              <a:t>https://github.com/facebook/facebook-php-sdk/blob/master/examples/example.php</a:t>
            </a:r>
            <a:endParaRPr lang="pt-BR" sz="1600" dirty="0" smtClean="0">
              <a:latin typeface="Calibri" pitchFamily="34" charset="0"/>
            </a:endParaRPr>
          </a:p>
          <a:p>
            <a:pPr algn="ctr"/>
            <a:endParaRPr lang="pt-BR" sz="1600" b="1" dirty="0" smtClean="0">
              <a:latin typeface="Calibri" pitchFamily="34" charset="0"/>
            </a:endParaRPr>
          </a:p>
          <a:p>
            <a:pPr algn="ctr"/>
            <a:endParaRPr lang="pt-BR" sz="1600" b="1" dirty="0" smtClean="0">
              <a:latin typeface="Calibri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1143000"/>
            <a:ext cx="7559916" cy="3581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620000" cy="487362"/>
          </a:xfrm>
        </p:spPr>
        <p:txBody>
          <a:bodyPr/>
          <a:lstStyle/>
          <a:p>
            <a:r>
              <a:rPr lang="en-US" sz="2800" b="1" dirty="0" smtClean="0">
                <a:solidFill>
                  <a:srgbClr val="5694E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APLICATIVO DE EXEMPLO</a:t>
            </a:r>
            <a:endParaRPr lang="pt-B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914400" y="5334001"/>
            <a:ext cx="7391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 smtClean="0">
                <a:latin typeface="Calibri" pitchFamily="34" charset="0"/>
              </a:rPr>
              <a:t>Você pode baixar o código do aplicativo de exemplo em:</a:t>
            </a:r>
          </a:p>
          <a:p>
            <a:pPr algn="ctr"/>
            <a:r>
              <a:rPr lang="pt-BR" sz="1600" dirty="0" smtClean="0">
                <a:latin typeface="Calibri" pitchFamily="34" charset="0"/>
                <a:hlinkClick r:id="rId2"/>
              </a:rPr>
              <a:t>https://github.com/brunoflmg/phptalks</a:t>
            </a:r>
            <a:endParaRPr lang="pt-BR" sz="1600" dirty="0" smtClean="0">
              <a:latin typeface="Calibri" pitchFamily="34" charset="0"/>
            </a:endParaRPr>
          </a:p>
          <a:p>
            <a:pPr algn="ctr"/>
            <a:endParaRPr lang="pt-BR" sz="1600" dirty="0" smtClean="0">
              <a:latin typeface="Calibri" pitchFamily="34" charset="0"/>
            </a:endParaRPr>
          </a:p>
          <a:p>
            <a:pPr algn="ctr"/>
            <a:endParaRPr lang="pt-BR" sz="1600" b="1" dirty="0" smtClean="0">
              <a:latin typeface="Calibri" pitchFamily="34" charset="0"/>
            </a:endParaRPr>
          </a:p>
          <a:p>
            <a:pPr algn="ctr"/>
            <a:endParaRPr lang="pt-BR" sz="1600" b="1" dirty="0" smtClean="0">
              <a:latin typeface="Calibr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1" y="1127998"/>
            <a:ext cx="7467599" cy="39012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620000" cy="487362"/>
          </a:xfrm>
        </p:spPr>
        <p:txBody>
          <a:bodyPr/>
          <a:lstStyle/>
          <a:p>
            <a:r>
              <a:rPr lang="en-US" sz="2800" b="1" dirty="0" smtClean="0">
                <a:solidFill>
                  <a:srgbClr val="5694E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APLICATIVO DE EXEMPLO</a:t>
            </a:r>
            <a:endParaRPr lang="pt-B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914400" y="5410200"/>
            <a:ext cx="7391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 smtClean="0">
                <a:latin typeface="Calibri" pitchFamily="34" charset="0"/>
              </a:rPr>
              <a:t>Você pode testar o aplicativo em:</a:t>
            </a:r>
          </a:p>
          <a:p>
            <a:pPr algn="ctr"/>
            <a:r>
              <a:rPr lang="pt-BR" sz="1600" dirty="0" smtClean="0">
                <a:latin typeface="Calibri" pitchFamily="34" charset="0"/>
                <a:hlinkClick r:id="rId2"/>
              </a:rPr>
              <a:t>https://apps.facebook.com/phptalks</a:t>
            </a:r>
            <a:endParaRPr lang="pt-BR" sz="1600" dirty="0" smtClean="0">
              <a:latin typeface="Calibri" pitchFamily="34" charset="0"/>
            </a:endParaRPr>
          </a:p>
          <a:p>
            <a:pPr algn="ctr"/>
            <a:endParaRPr lang="pt-BR" sz="1200" dirty="0" smtClean="0">
              <a:latin typeface="Calibri" pitchFamily="34" charset="0"/>
            </a:endParaRPr>
          </a:p>
          <a:p>
            <a:pPr algn="ctr"/>
            <a:r>
              <a:rPr lang="pt-BR" sz="1600" b="1" dirty="0" smtClean="0">
                <a:latin typeface="Calibri" pitchFamily="34" charset="0"/>
              </a:rPr>
              <a:t>OBS</a:t>
            </a:r>
            <a:r>
              <a:rPr lang="pt-BR" sz="1600" dirty="0" smtClean="0">
                <a:latin typeface="Calibri" pitchFamily="34" charset="0"/>
              </a:rPr>
              <a:t>.: vou manter o aplicativo online, mas o acesso ao mesmo está condicionado ao status da minha conta, ou seja, se eu cancelar a mesma... já era!</a:t>
            </a:r>
          </a:p>
          <a:p>
            <a:pPr algn="ctr"/>
            <a:endParaRPr lang="pt-BR" sz="1600" b="1" dirty="0" smtClean="0">
              <a:latin typeface="Calibri" pitchFamily="34" charset="0"/>
            </a:endParaRPr>
          </a:p>
          <a:p>
            <a:pPr algn="ctr"/>
            <a:endParaRPr lang="pt-BR" sz="1600" b="1" dirty="0" smtClean="0">
              <a:latin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066800"/>
            <a:ext cx="7541360" cy="4114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620000" cy="487362"/>
          </a:xfrm>
        </p:spPr>
        <p:txBody>
          <a:bodyPr/>
          <a:lstStyle/>
          <a:p>
            <a:r>
              <a:rPr lang="en-US" sz="2800" b="1" dirty="0" smtClean="0">
                <a:solidFill>
                  <a:srgbClr val="5694E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O QUE VOCÊ PRECISA SABER</a:t>
            </a:r>
            <a:endParaRPr lang="pt-B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914400" y="1219200"/>
            <a:ext cx="746760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alibri" pitchFamily="34" charset="0"/>
              </a:rPr>
              <a:t>Antes de </a:t>
            </a:r>
            <a:r>
              <a:rPr lang="en-US" sz="1600" dirty="0" err="1" smtClean="0">
                <a:latin typeface="Calibri" pitchFamily="34" charset="0"/>
              </a:rPr>
              <a:t>escrever</a:t>
            </a:r>
            <a:r>
              <a:rPr lang="en-US" sz="1600" dirty="0" smtClean="0">
                <a:latin typeface="Calibri" pitchFamily="34" charset="0"/>
              </a:rPr>
              <a:t> </a:t>
            </a:r>
            <a:r>
              <a:rPr lang="en-US" sz="1600" dirty="0" err="1" smtClean="0">
                <a:latin typeface="Calibri" pitchFamily="34" charset="0"/>
              </a:rPr>
              <a:t>qualquer</a:t>
            </a:r>
            <a:r>
              <a:rPr lang="en-US" sz="1600" dirty="0" smtClean="0">
                <a:latin typeface="Calibri" pitchFamily="34" charset="0"/>
              </a:rPr>
              <a:t> </a:t>
            </a:r>
            <a:r>
              <a:rPr lang="en-US" sz="1600" dirty="0" err="1" smtClean="0">
                <a:latin typeface="Calibri" pitchFamily="34" charset="0"/>
              </a:rPr>
              <a:t>linha</a:t>
            </a:r>
            <a:r>
              <a:rPr lang="en-US" sz="1600" dirty="0" smtClean="0">
                <a:latin typeface="Calibri" pitchFamily="34" charset="0"/>
              </a:rPr>
              <a:t> de </a:t>
            </a:r>
            <a:r>
              <a:rPr lang="en-US" sz="1600" dirty="0" err="1" smtClean="0">
                <a:latin typeface="Calibri" pitchFamily="34" charset="0"/>
              </a:rPr>
              <a:t>código</a:t>
            </a:r>
            <a:r>
              <a:rPr lang="en-US" sz="1600" dirty="0" smtClean="0">
                <a:latin typeface="Calibri" pitchFamily="34" charset="0"/>
              </a:rPr>
              <a:t> </a:t>
            </a:r>
            <a:r>
              <a:rPr lang="en-US" sz="1600" dirty="0" err="1" smtClean="0">
                <a:latin typeface="Calibri" pitchFamily="34" charset="0"/>
              </a:rPr>
              <a:t>eu</a:t>
            </a:r>
            <a:r>
              <a:rPr lang="en-US" sz="1600" dirty="0" smtClean="0">
                <a:latin typeface="Calibri" pitchFamily="34" charset="0"/>
              </a:rPr>
              <a:t> </a:t>
            </a:r>
            <a:r>
              <a:rPr lang="en-US" sz="1600" dirty="0" err="1" smtClean="0">
                <a:latin typeface="Calibri" pitchFamily="34" charset="0"/>
              </a:rPr>
              <a:t>sugiro</a:t>
            </a:r>
            <a:r>
              <a:rPr lang="en-US" sz="1600" dirty="0" smtClean="0">
                <a:latin typeface="Calibri" pitchFamily="34" charset="0"/>
              </a:rPr>
              <a:t> </a:t>
            </a:r>
            <a:r>
              <a:rPr lang="en-US" sz="1600" dirty="0" err="1" smtClean="0">
                <a:latin typeface="Calibri" pitchFamily="34" charset="0"/>
              </a:rPr>
              <a:t>que</a:t>
            </a:r>
            <a:r>
              <a:rPr lang="en-US" sz="1600" dirty="0" smtClean="0">
                <a:latin typeface="Calibri" pitchFamily="34" charset="0"/>
              </a:rPr>
              <a:t> </a:t>
            </a:r>
            <a:r>
              <a:rPr lang="en-US" sz="1600" dirty="0" err="1" smtClean="0">
                <a:latin typeface="Calibri" pitchFamily="34" charset="0"/>
              </a:rPr>
              <a:t>você</a:t>
            </a:r>
            <a:r>
              <a:rPr lang="en-US" sz="1600" dirty="0" smtClean="0">
                <a:latin typeface="Calibri" pitchFamily="34" charset="0"/>
              </a:rPr>
              <a:t> </a:t>
            </a:r>
            <a:r>
              <a:rPr lang="en-US" sz="1600" dirty="0" err="1" smtClean="0">
                <a:latin typeface="Calibri" pitchFamily="34" charset="0"/>
              </a:rPr>
              <a:t>aprenda</a:t>
            </a:r>
            <a:r>
              <a:rPr lang="en-US" sz="1600" dirty="0" smtClean="0">
                <a:latin typeface="Calibri" pitchFamily="34" charset="0"/>
              </a:rPr>
              <a:t> </a:t>
            </a:r>
            <a:r>
              <a:rPr lang="en-US" sz="1600" dirty="0" err="1" smtClean="0">
                <a:latin typeface="Calibri" pitchFamily="34" charset="0"/>
              </a:rPr>
              <a:t>como</a:t>
            </a:r>
            <a:r>
              <a:rPr lang="en-US" sz="1600" dirty="0" smtClean="0">
                <a:latin typeface="Calibri" pitchFamily="34" charset="0"/>
              </a:rPr>
              <a:t> a Graph API </a:t>
            </a:r>
            <a:r>
              <a:rPr lang="en-US" sz="1600" dirty="0" err="1" smtClean="0">
                <a:latin typeface="Calibri" pitchFamily="34" charset="0"/>
              </a:rPr>
              <a:t>funciona</a:t>
            </a:r>
            <a:r>
              <a:rPr lang="en-US" sz="1600" dirty="0" smtClean="0">
                <a:latin typeface="Calibri" pitchFamily="34" charset="0"/>
              </a:rPr>
              <a:t> .</a:t>
            </a:r>
          </a:p>
          <a:p>
            <a:endParaRPr lang="en-US" sz="1600" dirty="0" smtClean="0">
              <a:latin typeface="Calibri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Calibri" pitchFamily="34" charset="0"/>
              </a:rPr>
              <a:t>O Facebook </a:t>
            </a:r>
            <a:r>
              <a:rPr lang="en-US" sz="1600" dirty="0" err="1" smtClean="0">
                <a:latin typeface="Calibri" pitchFamily="34" charset="0"/>
              </a:rPr>
              <a:t>nunca</a:t>
            </a:r>
            <a:r>
              <a:rPr lang="en-US" sz="1600" dirty="0" smtClean="0">
                <a:latin typeface="Calibri" pitchFamily="34" charset="0"/>
              </a:rPr>
              <a:t> </a:t>
            </a:r>
            <a:r>
              <a:rPr lang="en-US" sz="1600" dirty="0" err="1" smtClean="0">
                <a:latin typeface="Calibri" pitchFamily="34" charset="0"/>
              </a:rPr>
              <a:t>irá</a:t>
            </a:r>
            <a:r>
              <a:rPr lang="en-US" sz="1600" dirty="0" smtClean="0">
                <a:latin typeface="Calibri" pitchFamily="34" charset="0"/>
              </a:rPr>
              <a:t> </a:t>
            </a:r>
            <a:r>
              <a:rPr lang="en-US" sz="1600" dirty="0" err="1" smtClean="0">
                <a:latin typeface="Calibri" pitchFamily="34" charset="0"/>
              </a:rPr>
              <a:t>lhe</a:t>
            </a:r>
            <a:r>
              <a:rPr lang="en-US" sz="1600" dirty="0" smtClean="0">
                <a:latin typeface="Calibri" pitchFamily="34" charset="0"/>
              </a:rPr>
              <a:t> </a:t>
            </a:r>
            <a:r>
              <a:rPr lang="en-US" sz="1600" dirty="0" err="1" smtClean="0">
                <a:latin typeface="Calibri" pitchFamily="34" charset="0"/>
              </a:rPr>
              <a:t>dizer</a:t>
            </a:r>
            <a:r>
              <a:rPr lang="en-US" sz="1600" dirty="0" smtClean="0">
                <a:latin typeface="Calibri" pitchFamily="34" charset="0"/>
              </a:rPr>
              <a:t> </a:t>
            </a:r>
            <a:r>
              <a:rPr lang="en-US" sz="1600" dirty="0" err="1" smtClean="0">
                <a:latin typeface="Calibri" pitchFamily="34" charset="0"/>
              </a:rPr>
              <a:t>qual</a:t>
            </a:r>
            <a:r>
              <a:rPr lang="en-US" sz="1600" dirty="0" smtClean="0">
                <a:latin typeface="Calibri" pitchFamily="34" charset="0"/>
              </a:rPr>
              <a:t> a </a:t>
            </a:r>
            <a:r>
              <a:rPr lang="en-US" sz="1600" dirty="0" err="1" smtClean="0">
                <a:latin typeface="Calibri" pitchFamily="34" charset="0"/>
              </a:rPr>
              <a:t>senha</a:t>
            </a:r>
            <a:r>
              <a:rPr lang="en-US" sz="1600" dirty="0" smtClean="0">
                <a:latin typeface="Calibri" pitchFamily="34" charset="0"/>
              </a:rPr>
              <a:t> do </a:t>
            </a:r>
            <a:r>
              <a:rPr lang="en-US" sz="1600" dirty="0" err="1" smtClean="0">
                <a:latin typeface="Calibri" pitchFamily="34" charset="0"/>
              </a:rPr>
              <a:t>usuário</a:t>
            </a:r>
            <a:r>
              <a:rPr lang="en-US" sz="1600" dirty="0" smtClean="0">
                <a:latin typeface="Calibri" pitchFamily="34" charset="0"/>
              </a:rPr>
              <a:t> ;)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Calibri" pitchFamily="34" charset="0"/>
              </a:rPr>
              <a:t>Se </a:t>
            </a:r>
            <a:r>
              <a:rPr lang="en-US" sz="1600" dirty="0" err="1" smtClean="0">
                <a:latin typeface="Calibri" pitchFamily="34" charset="0"/>
              </a:rPr>
              <a:t>você</a:t>
            </a:r>
            <a:r>
              <a:rPr lang="en-US" sz="1600" dirty="0" smtClean="0">
                <a:latin typeface="Calibri" pitchFamily="34" charset="0"/>
              </a:rPr>
              <a:t> </a:t>
            </a:r>
            <a:r>
              <a:rPr lang="en-US" sz="1600" dirty="0" err="1" smtClean="0">
                <a:latin typeface="Calibri" pitchFamily="34" charset="0"/>
              </a:rPr>
              <a:t>presente</a:t>
            </a:r>
            <a:r>
              <a:rPr lang="en-US" sz="1600" dirty="0" smtClean="0">
                <a:latin typeface="Calibri" pitchFamily="34" charset="0"/>
              </a:rPr>
              <a:t> </a:t>
            </a:r>
            <a:r>
              <a:rPr lang="en-US" sz="1600" dirty="0" err="1" smtClean="0">
                <a:latin typeface="Calibri" pitchFamily="34" charset="0"/>
              </a:rPr>
              <a:t>criar</a:t>
            </a:r>
            <a:r>
              <a:rPr lang="en-US" sz="1600" dirty="0" smtClean="0">
                <a:latin typeface="Calibri" pitchFamily="34" charset="0"/>
              </a:rPr>
              <a:t> um </a:t>
            </a:r>
            <a:r>
              <a:rPr lang="en-US" sz="1600" dirty="0" err="1" smtClean="0">
                <a:latin typeface="Calibri" pitchFamily="34" charset="0"/>
              </a:rPr>
              <a:t>aplicativo</a:t>
            </a:r>
            <a:r>
              <a:rPr lang="en-US" sz="1600" dirty="0" smtClean="0">
                <a:latin typeface="Calibri" pitchFamily="34" charset="0"/>
              </a:rPr>
              <a:t> </a:t>
            </a:r>
            <a:r>
              <a:rPr lang="en-US" sz="1600" dirty="0" err="1" smtClean="0">
                <a:latin typeface="Calibri" pitchFamily="34" charset="0"/>
              </a:rPr>
              <a:t>apenas</a:t>
            </a:r>
            <a:r>
              <a:rPr lang="en-US" sz="1600" dirty="0" smtClean="0">
                <a:latin typeface="Calibri" pitchFamily="34" charset="0"/>
              </a:rPr>
              <a:t> </a:t>
            </a:r>
            <a:r>
              <a:rPr lang="en-US" sz="1600" dirty="0" err="1" smtClean="0">
                <a:latin typeface="Calibri" pitchFamily="34" charset="0"/>
              </a:rPr>
              <a:t>para</a:t>
            </a:r>
            <a:r>
              <a:rPr lang="en-US" sz="1600" dirty="0" smtClean="0">
                <a:latin typeface="Calibri" pitchFamily="34" charset="0"/>
              </a:rPr>
              <a:t> </a:t>
            </a:r>
            <a:r>
              <a:rPr lang="en-US" sz="1600" dirty="0" err="1" smtClean="0">
                <a:latin typeface="Calibri" pitchFamily="34" charset="0"/>
              </a:rPr>
              <a:t>compartilhar</a:t>
            </a:r>
            <a:r>
              <a:rPr lang="en-US" sz="1600" dirty="0" smtClean="0">
                <a:latin typeface="Calibri" pitchFamily="34" charset="0"/>
              </a:rPr>
              <a:t> links, </a:t>
            </a:r>
            <a:r>
              <a:rPr lang="en-US" sz="1600" dirty="0" err="1" smtClean="0">
                <a:latin typeface="Calibri" pitchFamily="34" charset="0"/>
              </a:rPr>
              <a:t>então</a:t>
            </a:r>
            <a:r>
              <a:rPr lang="en-US" sz="1600" dirty="0" smtClean="0">
                <a:latin typeface="Calibri" pitchFamily="34" charset="0"/>
              </a:rPr>
              <a:t> </a:t>
            </a:r>
            <a:r>
              <a:rPr lang="en-US" sz="1600" dirty="0" err="1" smtClean="0">
                <a:latin typeface="Calibri" pitchFamily="34" charset="0"/>
              </a:rPr>
              <a:t>basta</a:t>
            </a:r>
            <a:r>
              <a:rPr lang="en-US" sz="1600" dirty="0" smtClean="0">
                <a:latin typeface="Calibri" pitchFamily="34" charset="0"/>
              </a:rPr>
              <a:t> </a:t>
            </a:r>
            <a:r>
              <a:rPr lang="en-US" sz="1600" dirty="0" err="1" smtClean="0">
                <a:latin typeface="Calibri" pitchFamily="34" charset="0"/>
              </a:rPr>
              <a:t>usar</a:t>
            </a:r>
            <a:r>
              <a:rPr lang="en-US" sz="1600" dirty="0" smtClean="0">
                <a:latin typeface="Calibri" pitchFamily="34" charset="0"/>
              </a:rPr>
              <a:t> o </a:t>
            </a:r>
            <a:r>
              <a:rPr lang="en-US" sz="1600" dirty="0" smtClean="0">
                <a:latin typeface="Calibri" pitchFamily="34" charset="0"/>
                <a:hlinkClick r:id="rId2"/>
              </a:rPr>
              <a:t>like </a:t>
            </a:r>
            <a:r>
              <a:rPr lang="en-US" sz="1600" dirty="0" err="1" smtClean="0">
                <a:latin typeface="Calibri" pitchFamily="34" charset="0"/>
                <a:hlinkClick r:id="rId2"/>
              </a:rPr>
              <a:t>plugin</a:t>
            </a:r>
            <a:r>
              <a:rPr lang="en-US" sz="1600" dirty="0" smtClean="0">
                <a:latin typeface="Calibri" pitchFamily="34" charset="0"/>
              </a:rPr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 smtClean="0">
                <a:latin typeface="Calibri" pitchFamily="34" charset="0"/>
              </a:rPr>
              <a:t>Conheça</a:t>
            </a:r>
            <a:r>
              <a:rPr lang="en-US" sz="1600" dirty="0" smtClean="0">
                <a:latin typeface="Calibri" pitchFamily="34" charset="0"/>
              </a:rPr>
              <a:t> </a:t>
            </a:r>
            <a:r>
              <a:rPr lang="en-US" sz="1600" dirty="0" err="1" smtClean="0">
                <a:latin typeface="Calibri" pitchFamily="34" charset="0"/>
              </a:rPr>
              <a:t>os</a:t>
            </a:r>
            <a:r>
              <a:rPr lang="en-US" sz="1600" dirty="0" smtClean="0">
                <a:latin typeface="Calibri" pitchFamily="34" charset="0"/>
              </a:rPr>
              <a:t> </a:t>
            </a:r>
            <a:r>
              <a:rPr lang="en-US" sz="1600" dirty="0" err="1" smtClean="0">
                <a:latin typeface="Calibri" pitchFamily="34" charset="0"/>
              </a:rPr>
              <a:t>diversos</a:t>
            </a:r>
            <a:r>
              <a:rPr lang="en-US" sz="1600" dirty="0" smtClean="0">
                <a:latin typeface="Calibri" pitchFamily="34" charset="0"/>
              </a:rPr>
              <a:t> </a:t>
            </a:r>
            <a:r>
              <a:rPr lang="en-US" sz="1600" dirty="0" smtClean="0">
                <a:latin typeface="Calibri" pitchFamily="34" charset="0"/>
                <a:hlinkClick r:id="rId3"/>
              </a:rPr>
              <a:t>social </a:t>
            </a:r>
            <a:r>
              <a:rPr lang="en-US" sz="1600" dirty="0" err="1" smtClean="0">
                <a:latin typeface="Calibri" pitchFamily="34" charset="0"/>
                <a:hlinkClick r:id="rId3"/>
              </a:rPr>
              <a:t>plugins</a:t>
            </a:r>
            <a:r>
              <a:rPr lang="en-US" sz="1600" dirty="0" smtClean="0">
                <a:latin typeface="Calibri" pitchFamily="34" charset="0"/>
              </a:rPr>
              <a:t> </a:t>
            </a:r>
            <a:r>
              <a:rPr lang="en-US" sz="1600" dirty="0" err="1" smtClean="0">
                <a:latin typeface="Calibri" pitchFamily="34" charset="0"/>
              </a:rPr>
              <a:t>que</a:t>
            </a:r>
            <a:r>
              <a:rPr lang="en-US" sz="1600" dirty="0" smtClean="0">
                <a:latin typeface="Calibri" pitchFamily="34" charset="0"/>
              </a:rPr>
              <a:t> o Facebook </a:t>
            </a:r>
            <a:r>
              <a:rPr lang="en-US" sz="1600" dirty="0" err="1" smtClean="0">
                <a:latin typeface="Calibri" pitchFamily="34" charset="0"/>
              </a:rPr>
              <a:t>disponibiliza</a:t>
            </a:r>
            <a:r>
              <a:rPr lang="en-US" sz="1600" dirty="0" smtClean="0">
                <a:latin typeface="Calibri" pitchFamily="34" charset="0"/>
              </a:rPr>
              <a:t>. </a:t>
            </a:r>
            <a:r>
              <a:rPr lang="en-US" sz="1600" dirty="0" err="1" smtClean="0">
                <a:latin typeface="Calibri" pitchFamily="34" charset="0"/>
              </a:rPr>
              <a:t>Certamente</a:t>
            </a:r>
            <a:r>
              <a:rPr lang="en-US" sz="1600" dirty="0" smtClean="0">
                <a:latin typeface="Calibri" pitchFamily="34" charset="0"/>
              </a:rPr>
              <a:t> </a:t>
            </a:r>
            <a:r>
              <a:rPr lang="en-US" sz="1600" dirty="0" err="1" smtClean="0">
                <a:latin typeface="Calibri" pitchFamily="34" charset="0"/>
              </a:rPr>
              <a:t>você</a:t>
            </a:r>
            <a:r>
              <a:rPr lang="en-US" sz="1600" dirty="0" smtClean="0">
                <a:latin typeface="Calibri" pitchFamily="34" charset="0"/>
              </a:rPr>
              <a:t> </a:t>
            </a:r>
            <a:r>
              <a:rPr lang="en-US" sz="1600" dirty="0" err="1" smtClean="0">
                <a:latin typeface="Calibri" pitchFamily="34" charset="0"/>
              </a:rPr>
              <a:t>irá</a:t>
            </a:r>
            <a:r>
              <a:rPr lang="en-US" sz="1600" dirty="0" smtClean="0">
                <a:latin typeface="Calibri" pitchFamily="34" charset="0"/>
              </a:rPr>
              <a:t> </a:t>
            </a:r>
            <a:r>
              <a:rPr lang="en-US" sz="1600" dirty="0" err="1" smtClean="0">
                <a:latin typeface="Calibri" pitchFamily="34" charset="0"/>
              </a:rPr>
              <a:t>utilizar</a:t>
            </a:r>
            <a:r>
              <a:rPr lang="en-US" sz="1600" dirty="0" smtClean="0">
                <a:latin typeface="Calibri" pitchFamily="34" charset="0"/>
              </a:rPr>
              <a:t> </a:t>
            </a:r>
            <a:r>
              <a:rPr lang="en-US" sz="1600" dirty="0" err="1" smtClean="0">
                <a:latin typeface="Calibri" pitchFamily="34" charset="0"/>
              </a:rPr>
              <a:t>alguns</a:t>
            </a:r>
            <a:r>
              <a:rPr lang="en-US" sz="1600" dirty="0" smtClean="0">
                <a:latin typeface="Calibri" pitchFamily="34" charset="0"/>
              </a:rPr>
              <a:t> deles, </a:t>
            </a:r>
            <a:r>
              <a:rPr lang="en-US" sz="1600" dirty="0" err="1" smtClean="0">
                <a:latin typeface="Calibri" pitchFamily="34" charset="0"/>
              </a:rPr>
              <a:t>sem</a:t>
            </a:r>
            <a:r>
              <a:rPr lang="en-US" sz="1600" dirty="0" smtClean="0">
                <a:latin typeface="Calibri" pitchFamily="34" charset="0"/>
              </a:rPr>
              <a:t> </a:t>
            </a:r>
            <a:r>
              <a:rPr lang="en-US" sz="1600" dirty="0" err="1" smtClean="0">
                <a:latin typeface="Calibri" pitchFamily="34" charset="0"/>
              </a:rPr>
              <a:t>precisar</a:t>
            </a:r>
            <a:r>
              <a:rPr lang="en-US" sz="1600" dirty="0" smtClean="0">
                <a:latin typeface="Calibri" pitchFamily="34" charset="0"/>
              </a:rPr>
              <a:t> </a:t>
            </a:r>
            <a:r>
              <a:rPr lang="en-US" sz="1600" dirty="0" err="1" smtClean="0">
                <a:latin typeface="Calibri" pitchFamily="34" charset="0"/>
              </a:rPr>
              <a:t>escrever</a:t>
            </a:r>
            <a:r>
              <a:rPr lang="en-US" sz="1600" dirty="0" smtClean="0">
                <a:latin typeface="Calibri" pitchFamily="34" charset="0"/>
              </a:rPr>
              <a:t> </a:t>
            </a:r>
            <a:r>
              <a:rPr lang="en-US" sz="1600" dirty="0" err="1" smtClean="0">
                <a:latin typeface="Calibri" pitchFamily="34" charset="0"/>
              </a:rPr>
              <a:t>uma</a:t>
            </a:r>
            <a:r>
              <a:rPr lang="en-US" sz="1600" dirty="0" smtClean="0">
                <a:latin typeface="Calibri" pitchFamily="34" charset="0"/>
              </a:rPr>
              <a:t> </a:t>
            </a:r>
            <a:r>
              <a:rPr lang="en-US" sz="1600" dirty="0" err="1" smtClean="0">
                <a:latin typeface="Calibri" pitchFamily="34" charset="0"/>
              </a:rPr>
              <a:t>linha</a:t>
            </a:r>
            <a:r>
              <a:rPr lang="en-US" sz="1600" dirty="0" smtClean="0">
                <a:latin typeface="Calibri" pitchFamily="34" charset="0"/>
              </a:rPr>
              <a:t> de </a:t>
            </a:r>
            <a:r>
              <a:rPr lang="en-US" sz="1600" dirty="0" err="1" smtClean="0">
                <a:latin typeface="Calibri" pitchFamily="34" charset="0"/>
              </a:rPr>
              <a:t>código</a:t>
            </a:r>
            <a:r>
              <a:rPr lang="en-US" sz="1600" dirty="0" smtClean="0">
                <a:latin typeface="Calibri" pitchFamily="34" charset="0"/>
              </a:rPr>
              <a:t> </a:t>
            </a:r>
            <a:r>
              <a:rPr lang="en-US" sz="1600" dirty="0" err="1" smtClean="0">
                <a:latin typeface="Calibri" pitchFamily="34" charset="0"/>
              </a:rPr>
              <a:t>sequer</a:t>
            </a:r>
            <a:r>
              <a:rPr lang="en-US" sz="1600" dirty="0" smtClean="0">
                <a:latin typeface="Calibri" pitchFamily="34" charset="0"/>
              </a:rPr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 smtClean="0">
                <a:latin typeface="Calibri" pitchFamily="34" charset="0"/>
              </a:rPr>
              <a:t>Ao</a:t>
            </a:r>
            <a:r>
              <a:rPr lang="en-US" sz="1600" dirty="0" smtClean="0">
                <a:latin typeface="Calibri" pitchFamily="34" charset="0"/>
              </a:rPr>
              <a:t> </a:t>
            </a:r>
            <a:r>
              <a:rPr lang="en-US" sz="1600" dirty="0" err="1" smtClean="0">
                <a:latin typeface="Calibri" pitchFamily="34" charset="0"/>
              </a:rPr>
              <a:t>usar</a:t>
            </a:r>
            <a:r>
              <a:rPr lang="en-US" sz="1600" dirty="0" smtClean="0">
                <a:latin typeface="Calibri" pitchFamily="34" charset="0"/>
              </a:rPr>
              <a:t> o “like </a:t>
            </a:r>
            <a:r>
              <a:rPr lang="en-US" sz="1600" dirty="0" err="1" smtClean="0">
                <a:latin typeface="Calibri" pitchFamily="34" charset="0"/>
              </a:rPr>
              <a:t>plugin</a:t>
            </a:r>
            <a:r>
              <a:rPr lang="en-US" sz="1600" dirty="0" smtClean="0">
                <a:latin typeface="Calibri" pitchFamily="34" charset="0"/>
              </a:rPr>
              <a:t>” </a:t>
            </a:r>
            <a:r>
              <a:rPr lang="en-US" sz="1600" dirty="0" err="1" smtClean="0">
                <a:latin typeface="Calibri" pitchFamily="34" charset="0"/>
              </a:rPr>
              <a:t>nenhuma</a:t>
            </a:r>
            <a:r>
              <a:rPr lang="en-US" sz="1600" dirty="0" smtClean="0">
                <a:latin typeface="Calibri" pitchFamily="34" charset="0"/>
              </a:rPr>
              <a:t> popup </a:t>
            </a:r>
            <a:r>
              <a:rPr lang="en-US" sz="1600" dirty="0" err="1" smtClean="0">
                <a:latin typeface="Calibri" pitchFamily="34" charset="0"/>
              </a:rPr>
              <a:t>será</a:t>
            </a:r>
            <a:r>
              <a:rPr lang="en-US" sz="1600" dirty="0" smtClean="0">
                <a:latin typeface="Calibri" pitchFamily="34" charset="0"/>
              </a:rPr>
              <a:t> </a:t>
            </a:r>
            <a:r>
              <a:rPr lang="en-US" sz="1600" dirty="0" err="1" smtClean="0">
                <a:latin typeface="Calibri" pitchFamily="34" charset="0"/>
              </a:rPr>
              <a:t>aberta</a:t>
            </a:r>
            <a:r>
              <a:rPr lang="en-US" sz="1600" dirty="0" smtClean="0">
                <a:latin typeface="Calibri" pitchFamily="34" charset="0"/>
              </a:rPr>
              <a:t> e o clique no </a:t>
            </a:r>
            <a:r>
              <a:rPr lang="en-US" sz="1600" dirty="0" err="1" smtClean="0">
                <a:latin typeface="Calibri" pitchFamily="34" charset="0"/>
              </a:rPr>
              <a:t>botão</a:t>
            </a:r>
            <a:r>
              <a:rPr lang="en-US" sz="1600" dirty="0" smtClean="0">
                <a:latin typeface="Calibri" pitchFamily="34" charset="0"/>
              </a:rPr>
              <a:t> like </a:t>
            </a:r>
            <a:r>
              <a:rPr lang="en-US" sz="1600" dirty="0" err="1" smtClean="0">
                <a:latin typeface="Calibri" pitchFamily="34" charset="0"/>
              </a:rPr>
              <a:t>automaticamente</a:t>
            </a:r>
            <a:r>
              <a:rPr lang="en-US" sz="1600" dirty="0" smtClean="0">
                <a:latin typeface="Calibri" pitchFamily="34" charset="0"/>
              </a:rPr>
              <a:t> </a:t>
            </a:r>
            <a:r>
              <a:rPr lang="en-US" sz="1600" dirty="0" err="1" smtClean="0">
                <a:latin typeface="Calibri" pitchFamily="34" charset="0"/>
              </a:rPr>
              <a:t>postará</a:t>
            </a:r>
            <a:r>
              <a:rPr lang="en-US" sz="1600" dirty="0" smtClean="0">
                <a:latin typeface="Calibri" pitchFamily="34" charset="0"/>
              </a:rPr>
              <a:t>  o link no mural do </a:t>
            </a:r>
            <a:r>
              <a:rPr lang="en-US" sz="1600" dirty="0" err="1" smtClean="0">
                <a:latin typeface="Calibri" pitchFamily="34" charset="0"/>
              </a:rPr>
              <a:t>usuário</a:t>
            </a:r>
            <a:r>
              <a:rPr lang="en-US" sz="1600" dirty="0" smtClean="0">
                <a:latin typeface="Calibri" pitchFamily="34" charset="0"/>
              </a:rPr>
              <a:t>. Think simple!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 smtClean="0">
                <a:latin typeface="Calibri" pitchFamily="34" charset="0"/>
              </a:rPr>
              <a:t>Você</a:t>
            </a:r>
            <a:r>
              <a:rPr lang="en-US" sz="1600" dirty="0" smtClean="0">
                <a:latin typeface="Calibri" pitchFamily="34" charset="0"/>
              </a:rPr>
              <a:t> </a:t>
            </a:r>
            <a:r>
              <a:rPr lang="en-US" sz="1600" dirty="0" err="1" smtClean="0">
                <a:latin typeface="Calibri" pitchFamily="34" charset="0"/>
              </a:rPr>
              <a:t>sempre</a:t>
            </a:r>
            <a:r>
              <a:rPr lang="en-US" sz="1600" dirty="0" smtClean="0">
                <a:latin typeface="Calibri" pitchFamily="34" charset="0"/>
              </a:rPr>
              <a:t> </a:t>
            </a:r>
            <a:r>
              <a:rPr lang="en-US" sz="1600" dirty="0" err="1" smtClean="0">
                <a:latin typeface="Calibri" pitchFamily="34" charset="0"/>
              </a:rPr>
              <a:t>poderá</a:t>
            </a:r>
            <a:r>
              <a:rPr lang="en-US" sz="1600" dirty="0" smtClean="0">
                <a:latin typeface="Calibri" pitchFamily="34" charset="0"/>
              </a:rPr>
              <a:t> </a:t>
            </a:r>
            <a:r>
              <a:rPr lang="en-US" sz="1600" dirty="0" err="1" smtClean="0">
                <a:latin typeface="Calibri" pitchFamily="34" charset="0"/>
              </a:rPr>
              <a:t>fazer</a:t>
            </a:r>
            <a:r>
              <a:rPr lang="en-US" sz="1600" dirty="0" smtClean="0">
                <a:latin typeface="Calibri" pitchFamily="34" charset="0"/>
              </a:rPr>
              <a:t> o </a:t>
            </a:r>
            <a:r>
              <a:rPr lang="en-US" sz="1600" dirty="0" err="1" smtClean="0">
                <a:latin typeface="Calibri" pitchFamily="34" charset="0"/>
              </a:rPr>
              <a:t>uso</a:t>
            </a:r>
            <a:r>
              <a:rPr lang="en-US" sz="1600" dirty="0" smtClean="0">
                <a:latin typeface="Calibri" pitchFamily="34" charset="0"/>
              </a:rPr>
              <a:t> do </a:t>
            </a:r>
            <a:r>
              <a:rPr lang="en-US" sz="1600" dirty="0" smtClean="0">
                <a:latin typeface="Calibri" pitchFamily="34" charset="0"/>
                <a:hlinkClick r:id="rId4"/>
              </a:rPr>
              <a:t>Feed Dialog</a:t>
            </a:r>
            <a:r>
              <a:rPr lang="en-US" sz="1600" dirty="0" smtClean="0">
                <a:latin typeface="Calibri" pitchFamily="34" charset="0"/>
              </a:rPr>
              <a:t>, </a:t>
            </a:r>
            <a:r>
              <a:rPr lang="en-US" sz="1600" dirty="0" err="1" smtClean="0">
                <a:latin typeface="Calibri" pitchFamily="34" charset="0"/>
              </a:rPr>
              <a:t>mesmo</a:t>
            </a:r>
            <a:r>
              <a:rPr lang="en-US" sz="1600" dirty="0" smtClean="0">
                <a:latin typeface="Calibri" pitchFamily="34" charset="0"/>
              </a:rPr>
              <a:t> se </a:t>
            </a:r>
            <a:r>
              <a:rPr lang="en-US" sz="1600" dirty="0" err="1" smtClean="0">
                <a:latin typeface="Calibri" pitchFamily="34" charset="0"/>
              </a:rPr>
              <a:t>estiver</a:t>
            </a:r>
            <a:r>
              <a:rPr lang="en-US" sz="1600" dirty="0" smtClean="0">
                <a:latin typeface="Calibri" pitchFamily="34" charset="0"/>
              </a:rPr>
              <a:t> </a:t>
            </a:r>
            <a:r>
              <a:rPr lang="en-US" sz="1600" dirty="0" err="1" smtClean="0">
                <a:latin typeface="Calibri" pitchFamily="34" charset="0"/>
              </a:rPr>
              <a:t>fazendo</a:t>
            </a:r>
            <a:r>
              <a:rPr lang="en-US" sz="1600" dirty="0" smtClean="0">
                <a:latin typeface="Calibri" pitchFamily="34" charset="0"/>
              </a:rPr>
              <a:t> o </a:t>
            </a:r>
            <a:r>
              <a:rPr lang="en-US" sz="1600" dirty="0" err="1" smtClean="0">
                <a:latin typeface="Calibri" pitchFamily="34" charset="0"/>
              </a:rPr>
              <a:t>uso</a:t>
            </a:r>
            <a:r>
              <a:rPr lang="en-US" sz="1600" dirty="0" smtClean="0">
                <a:latin typeface="Calibri" pitchFamily="34" charset="0"/>
              </a:rPr>
              <a:t> </a:t>
            </a:r>
            <a:r>
              <a:rPr lang="en-US" sz="1600" dirty="0" err="1" smtClean="0">
                <a:latin typeface="Calibri" pitchFamily="34" charset="0"/>
              </a:rPr>
              <a:t>da</a:t>
            </a:r>
            <a:r>
              <a:rPr lang="en-US" sz="1600" dirty="0" smtClean="0">
                <a:latin typeface="Calibri" pitchFamily="34" charset="0"/>
              </a:rPr>
              <a:t>  PHP SDK.</a:t>
            </a:r>
          </a:p>
          <a:p>
            <a:pPr>
              <a:buFont typeface="Arial" pitchFamily="34" charset="0"/>
              <a:buChar char="•"/>
            </a:pPr>
            <a:endParaRPr lang="pt-BR" sz="1200" dirty="0" smtClean="0">
              <a:latin typeface="Calibri" pitchFamily="34" charset="0"/>
            </a:endParaRPr>
          </a:p>
          <a:p>
            <a:pPr algn="ctr"/>
            <a:endParaRPr lang="pt-BR" sz="1600" b="1" dirty="0" smtClean="0">
              <a:latin typeface="Calibri" pitchFamily="34" charset="0"/>
            </a:endParaRPr>
          </a:p>
          <a:p>
            <a:pPr algn="ctr"/>
            <a:endParaRPr lang="pt-BR" sz="1600" b="1" dirty="0" smtClean="0">
              <a:latin typeface="Calibri" pitchFamily="34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66800" y="4281470"/>
            <a:ext cx="3352800" cy="19859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81600" y="4267200"/>
            <a:ext cx="3149233" cy="1981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Seta para a direita 10"/>
          <p:cNvSpPr/>
          <p:nvPr/>
        </p:nvSpPr>
        <p:spPr>
          <a:xfrm>
            <a:off x="4648200" y="4953000"/>
            <a:ext cx="304800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620000" cy="487362"/>
          </a:xfrm>
        </p:spPr>
        <p:txBody>
          <a:bodyPr/>
          <a:lstStyle/>
          <a:p>
            <a:r>
              <a:rPr lang="en-US" sz="2800" b="1" dirty="0" smtClean="0">
                <a:solidFill>
                  <a:srgbClr val="5694E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O QUE VOCÊ PRECISA SABER</a:t>
            </a:r>
            <a:endParaRPr lang="pt-B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914400" y="1219200"/>
            <a:ext cx="74676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1600" dirty="0" smtClean="0">
                <a:latin typeface="Calibri" pitchFamily="34" charset="0"/>
              </a:rPr>
              <a:t> A estrutura do Facebook muda constantemente, portanto atente-se para o </a:t>
            </a:r>
            <a:r>
              <a:rPr lang="pt-BR" sz="1600" dirty="0" err="1" smtClean="0">
                <a:latin typeface="Calibri" pitchFamily="34" charset="0"/>
              </a:rPr>
              <a:t>Changelog</a:t>
            </a:r>
            <a:r>
              <a:rPr lang="pt-BR" sz="1600" dirty="0" smtClean="0">
                <a:latin typeface="Calibri" pitchFamily="34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pt-BR" sz="12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pt-BR" sz="1600" dirty="0" smtClean="0">
                <a:latin typeface="Calibri" pitchFamily="34" charset="0"/>
              </a:rPr>
              <a:t> O Facebook irá alertá-lo caso você precise atualizar seu aplicativo, conforme abaixo:</a:t>
            </a:r>
          </a:p>
          <a:p>
            <a:pPr>
              <a:buFont typeface="Arial" pitchFamily="34" charset="0"/>
              <a:buChar char="•"/>
            </a:pPr>
            <a:endParaRPr lang="pt-BR" sz="1200" dirty="0" smtClean="0">
              <a:latin typeface="Calibri" pitchFamily="34" charset="0"/>
            </a:endParaRPr>
          </a:p>
          <a:p>
            <a:pPr algn="ctr"/>
            <a:endParaRPr lang="pt-BR" sz="1600" b="1" dirty="0" smtClean="0">
              <a:latin typeface="Calibri" pitchFamily="34" charset="0"/>
            </a:endParaRPr>
          </a:p>
          <a:p>
            <a:pPr algn="ctr"/>
            <a:endParaRPr lang="pt-BR" sz="1600" b="1" dirty="0" smtClean="0"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249331"/>
            <a:ext cx="7429500" cy="22464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tângulo 6"/>
          <p:cNvSpPr/>
          <p:nvPr/>
        </p:nvSpPr>
        <p:spPr>
          <a:xfrm>
            <a:off x="1066800" y="4800600"/>
            <a:ext cx="73914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1600" dirty="0" smtClean="0">
                <a:latin typeface="Calibri" pitchFamily="34" charset="0"/>
              </a:rPr>
              <a:t> Sempre procure por ajuda na documentação do Facebook primeiro. </a:t>
            </a:r>
          </a:p>
          <a:p>
            <a:pPr>
              <a:buFont typeface="Arial" pitchFamily="34" charset="0"/>
              <a:buChar char="•"/>
            </a:pPr>
            <a:endParaRPr lang="pt-BR" sz="16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pt-BR" sz="1600" dirty="0" smtClean="0">
                <a:latin typeface="Calibri" pitchFamily="34" charset="0"/>
              </a:rPr>
              <a:t> Como ocorrem várias mudanças na API os artigos e tutoriais espalhados na internet estarão com certeza defasados. Leve isso a sério... você poupará várias horas de trabalho até descobrir que não há nada de errado com o código que achou por aí.</a:t>
            </a:r>
          </a:p>
          <a:p>
            <a:pPr>
              <a:buFont typeface="Arial" pitchFamily="34" charset="0"/>
              <a:buChar char="•"/>
            </a:pPr>
            <a:endParaRPr lang="pt-BR" sz="16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pt-BR" sz="1600" dirty="0" smtClean="0">
                <a:latin typeface="Calibri" pitchFamily="34" charset="0"/>
              </a:rPr>
              <a:t> </a:t>
            </a:r>
            <a:r>
              <a:rPr lang="pt-BR" sz="1600" dirty="0" err="1" smtClean="0">
                <a:latin typeface="Calibri" pitchFamily="34" charset="0"/>
              </a:rPr>
              <a:t>Graph</a:t>
            </a:r>
            <a:r>
              <a:rPr lang="pt-BR" sz="1600" dirty="0" smtClean="0">
                <a:latin typeface="Calibri" pitchFamily="34" charset="0"/>
              </a:rPr>
              <a:t> API não é o mesmo que Open </a:t>
            </a:r>
            <a:r>
              <a:rPr lang="pt-BR" sz="1600" dirty="0" err="1" smtClean="0">
                <a:latin typeface="Calibri" pitchFamily="34" charset="0"/>
              </a:rPr>
              <a:t>Graph</a:t>
            </a:r>
            <a:r>
              <a:rPr lang="pt-BR" sz="1600" dirty="0" smtClean="0">
                <a:latin typeface="Calibri" pitchFamily="34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pt-BR" sz="1200" dirty="0" smtClean="0">
              <a:latin typeface="Calibri" pitchFamily="34" charset="0"/>
            </a:endParaRPr>
          </a:p>
          <a:p>
            <a:pPr algn="ctr"/>
            <a:endParaRPr lang="pt-BR" sz="1600" b="1" dirty="0" smtClean="0">
              <a:latin typeface="Calibri" pitchFamily="34" charset="0"/>
            </a:endParaRPr>
          </a:p>
          <a:p>
            <a:pPr algn="ctr"/>
            <a:endParaRPr lang="pt-BR" sz="1600" b="1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620000" cy="487362"/>
          </a:xfrm>
        </p:spPr>
        <p:txBody>
          <a:bodyPr/>
          <a:lstStyle/>
          <a:p>
            <a:r>
              <a:rPr lang="en-US" sz="2800" b="1" dirty="0" smtClean="0">
                <a:solidFill>
                  <a:srgbClr val="5694E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GRAPH API</a:t>
            </a:r>
            <a:endParaRPr lang="pt-B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914400" y="1219200"/>
            <a:ext cx="7467600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1600" dirty="0" smtClean="0">
                <a:latin typeface="Calibri" pitchFamily="34" charset="0"/>
              </a:rPr>
              <a:t> Através da </a:t>
            </a:r>
            <a:r>
              <a:rPr lang="pt-BR" sz="1600" dirty="0" err="1" smtClean="0">
                <a:latin typeface="Calibri" pitchFamily="34" charset="0"/>
              </a:rPr>
              <a:t>Graph</a:t>
            </a:r>
            <a:r>
              <a:rPr lang="pt-BR" sz="1600" dirty="0" smtClean="0">
                <a:latin typeface="Calibri" pitchFamily="34" charset="0"/>
              </a:rPr>
              <a:t> API que as informações são recuperadas ou postadas no Facebook. O </a:t>
            </a:r>
            <a:r>
              <a:rPr lang="pt-BR" sz="1600" dirty="0" err="1" smtClean="0">
                <a:latin typeface="Calibri" pitchFamily="34" charset="0"/>
              </a:rPr>
              <a:t>Getting</a:t>
            </a:r>
            <a:r>
              <a:rPr lang="pt-BR" sz="1600" dirty="0" smtClean="0">
                <a:latin typeface="Calibri" pitchFamily="34" charset="0"/>
              </a:rPr>
              <a:t> </a:t>
            </a:r>
            <a:r>
              <a:rPr lang="pt-BR" sz="1600" dirty="0" err="1" smtClean="0">
                <a:latin typeface="Calibri" pitchFamily="34" charset="0"/>
              </a:rPr>
              <a:t>Started</a:t>
            </a:r>
            <a:r>
              <a:rPr lang="pt-BR" sz="1600" dirty="0" smtClean="0">
                <a:latin typeface="Calibri" pitchFamily="34" charset="0"/>
              </a:rPr>
              <a:t> </a:t>
            </a:r>
            <a:r>
              <a:rPr lang="pt-BR" sz="1600" dirty="0" err="1" smtClean="0">
                <a:latin typeface="Calibri" pitchFamily="34" charset="0"/>
              </a:rPr>
              <a:t>Guide</a:t>
            </a:r>
            <a:r>
              <a:rPr lang="pt-BR" sz="1600" dirty="0" smtClean="0">
                <a:latin typeface="Calibri" pitchFamily="34" charset="0"/>
              </a:rPr>
              <a:t> contém uma introdução muito bem explicada com conceitos básicos da API, quais são os recursos/objetos com os quais você poderá interagir através da API, permissões, como usar a importante </a:t>
            </a:r>
            <a:r>
              <a:rPr lang="pt-BR" sz="1600" dirty="0" err="1" smtClean="0">
                <a:latin typeface="Calibri" pitchFamily="34" charset="0"/>
              </a:rPr>
              <a:t>Graph</a:t>
            </a:r>
            <a:r>
              <a:rPr lang="pt-BR" sz="1600" dirty="0" smtClean="0">
                <a:latin typeface="Calibri" pitchFamily="34" charset="0"/>
              </a:rPr>
              <a:t> API Explorer, e muito mais.</a:t>
            </a:r>
          </a:p>
          <a:p>
            <a:pPr>
              <a:buFont typeface="Arial" pitchFamily="34" charset="0"/>
              <a:buChar char="•"/>
            </a:pPr>
            <a:endParaRPr lang="pt-BR" sz="16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pt-BR" sz="1600" dirty="0" smtClean="0">
                <a:latin typeface="Calibri" pitchFamily="34" charset="0"/>
              </a:rPr>
              <a:t> Este </a:t>
            </a:r>
            <a:r>
              <a:rPr lang="pt-BR" sz="1600" dirty="0" err="1" smtClean="0">
                <a:latin typeface="Calibri" pitchFamily="34" charset="0"/>
              </a:rPr>
              <a:t>Getting</a:t>
            </a:r>
            <a:r>
              <a:rPr lang="pt-BR" sz="1600" dirty="0" smtClean="0">
                <a:latin typeface="Calibri" pitchFamily="34" charset="0"/>
              </a:rPr>
              <a:t> </a:t>
            </a:r>
            <a:r>
              <a:rPr lang="pt-BR" sz="1600" dirty="0" err="1" smtClean="0">
                <a:latin typeface="Calibri" pitchFamily="34" charset="0"/>
              </a:rPr>
              <a:t>Started</a:t>
            </a:r>
            <a:r>
              <a:rPr lang="pt-BR" sz="1600" dirty="0" smtClean="0">
                <a:latin typeface="Calibri" pitchFamily="34" charset="0"/>
              </a:rPr>
              <a:t> </a:t>
            </a:r>
            <a:r>
              <a:rPr lang="pt-BR" sz="1600" dirty="0" err="1" smtClean="0">
                <a:latin typeface="Calibri" pitchFamily="34" charset="0"/>
              </a:rPr>
              <a:t>Guide</a:t>
            </a:r>
            <a:r>
              <a:rPr lang="pt-BR" sz="1600" dirty="0" smtClean="0">
                <a:latin typeface="Calibri" pitchFamily="34" charset="0"/>
              </a:rPr>
              <a:t> é crucial para você começar a desenvolver para Facebook... não deixe de ler: </a:t>
            </a:r>
            <a:r>
              <a:rPr lang="pt-BR" sz="1600" dirty="0" smtClean="0">
                <a:latin typeface="Calibri" pitchFamily="34" charset="0"/>
                <a:hlinkClick r:id="rId2"/>
              </a:rPr>
              <a:t>https://developers.facebook.com/docs/getting-started/graphapi/</a:t>
            </a:r>
            <a:endParaRPr lang="pt-BR" sz="16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pt-BR" sz="1600" dirty="0" smtClean="0">
              <a:latin typeface="Calibri" pitchFamily="34" charset="0"/>
            </a:endParaRPr>
          </a:p>
          <a:p>
            <a:endParaRPr lang="pt-BR" sz="16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pt-BR" sz="1200" dirty="0" smtClean="0">
              <a:latin typeface="Calibri" pitchFamily="34" charset="0"/>
            </a:endParaRPr>
          </a:p>
          <a:p>
            <a:pPr algn="ctr"/>
            <a:endParaRPr lang="pt-BR" sz="1600" b="1" dirty="0" smtClean="0">
              <a:latin typeface="Calibri" pitchFamily="34" charset="0"/>
            </a:endParaRPr>
          </a:p>
          <a:p>
            <a:pPr algn="ctr"/>
            <a:endParaRPr lang="pt-BR" sz="1600" b="1" dirty="0" smtClean="0">
              <a:latin typeface="Calibri" pitchFamily="34" charset="0"/>
            </a:endParaRPr>
          </a:p>
        </p:txBody>
      </p:sp>
      <p:pic>
        <p:nvPicPr>
          <p:cNvPr id="2050" name="Picture 2" descr="http://lh3.ggpht.com/_N9kpbq3FL74/TT5ugAKEoBI/AAAAAAAAERc/qYsKBFtQGx0/facebookapi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3505200"/>
            <a:ext cx="4762500" cy="27146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487362"/>
          </a:xfrm>
        </p:spPr>
        <p:txBody>
          <a:bodyPr/>
          <a:lstStyle/>
          <a:p>
            <a:r>
              <a:rPr lang="en-US" sz="2800" b="1" dirty="0" smtClean="0">
                <a:solidFill>
                  <a:srgbClr val="5694E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FACILITADOR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67000" y="1600200"/>
            <a:ext cx="6019800" cy="4525963"/>
          </a:xfrm>
        </p:spPr>
        <p:txBody>
          <a:bodyPr/>
          <a:lstStyle/>
          <a:p>
            <a:pPr>
              <a:buNone/>
            </a:pP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Bruno Leite</a:t>
            </a:r>
          </a:p>
          <a:p>
            <a:pPr>
              <a:buNone/>
            </a:pPr>
            <a:endParaRPr lang="pt-BR" sz="2400" b="1" dirty="0" smtClean="0"/>
          </a:p>
          <a:p>
            <a:r>
              <a:rPr lang="pt-BR" sz="1600" b="1" dirty="0" smtClean="0">
                <a:latin typeface="Calibri" pitchFamily="34" charset="0"/>
              </a:rPr>
              <a:t>Bacharel em Sistemas de Informação </a:t>
            </a:r>
            <a:r>
              <a:rPr lang="pt-BR" sz="1600" dirty="0" smtClean="0">
                <a:latin typeface="Calibri" pitchFamily="34" charset="0"/>
              </a:rPr>
              <a:t>pela PUC Minas</a:t>
            </a:r>
          </a:p>
          <a:p>
            <a:r>
              <a:rPr lang="pt-BR" sz="1600" b="1" dirty="0" smtClean="0">
                <a:latin typeface="Calibri" pitchFamily="34" charset="0"/>
              </a:rPr>
              <a:t>Programador PHP </a:t>
            </a:r>
            <a:r>
              <a:rPr lang="pt-BR" sz="1600" dirty="0" smtClean="0">
                <a:latin typeface="Calibri" pitchFamily="34" charset="0"/>
              </a:rPr>
              <a:t>na Acelerada de Empresas</a:t>
            </a:r>
          </a:p>
          <a:p>
            <a:r>
              <a:rPr lang="pt-BR" sz="1600" b="1" dirty="0" smtClean="0">
                <a:latin typeface="Calibri" pitchFamily="34" charset="0"/>
              </a:rPr>
              <a:t>Mais de 6 anos de experiência</a:t>
            </a:r>
            <a:r>
              <a:rPr lang="pt-BR" sz="1600" dirty="0" smtClean="0">
                <a:latin typeface="Calibri" pitchFamily="34" charset="0"/>
              </a:rPr>
              <a:t> com desenvolvimento de </a:t>
            </a:r>
            <a:r>
              <a:rPr lang="pt-BR" sz="1600" dirty="0" smtClean="0">
                <a:latin typeface="Calibri" pitchFamily="34" charset="0"/>
              </a:rPr>
              <a:t>software</a:t>
            </a:r>
          </a:p>
          <a:p>
            <a:r>
              <a:rPr lang="pt-BR" sz="1600" b="1" dirty="0" err="1" smtClean="0">
                <a:latin typeface="Calibri" pitchFamily="34" charset="0"/>
              </a:rPr>
              <a:t>E-mail</a:t>
            </a:r>
            <a:r>
              <a:rPr lang="pt-BR" sz="1600" b="1" dirty="0" smtClean="0">
                <a:latin typeface="Calibri" pitchFamily="34" charset="0"/>
              </a:rPr>
              <a:t>: </a:t>
            </a:r>
            <a:r>
              <a:rPr lang="pt-BR" sz="1600" dirty="0" smtClean="0">
                <a:latin typeface="Calibri" pitchFamily="34" charset="0"/>
              </a:rPr>
              <a:t>brunoflmg@gmail.com</a:t>
            </a:r>
            <a:endParaRPr lang="pt-BR" sz="1600" b="1" dirty="0" smtClean="0">
              <a:latin typeface="Calibri" pitchFamily="34" charset="0"/>
            </a:endParaRPr>
          </a:p>
          <a:p>
            <a:endParaRPr lang="pt-BR" sz="1600" dirty="0"/>
          </a:p>
        </p:txBody>
      </p:sp>
      <p:pic>
        <p:nvPicPr>
          <p:cNvPr id="4" name="Imagem 3" descr="284107_1939896466152_352873_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1676400"/>
            <a:ext cx="1847850" cy="2543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620000" cy="487362"/>
          </a:xfrm>
        </p:spPr>
        <p:txBody>
          <a:bodyPr/>
          <a:lstStyle/>
          <a:p>
            <a:r>
              <a:rPr lang="en-US" sz="2800" b="1" dirty="0" smtClean="0">
                <a:solidFill>
                  <a:srgbClr val="5694E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OPEN GRAPH</a:t>
            </a:r>
            <a:endParaRPr lang="pt-B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914400" y="1219200"/>
            <a:ext cx="746760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1600" dirty="0" smtClean="0">
                <a:latin typeface="Calibri" pitchFamily="34" charset="0"/>
              </a:rPr>
              <a:t> A Open </a:t>
            </a:r>
            <a:r>
              <a:rPr lang="pt-BR" sz="1600" dirty="0" err="1" smtClean="0">
                <a:latin typeface="Calibri" pitchFamily="34" charset="0"/>
              </a:rPr>
              <a:t>Graph</a:t>
            </a:r>
            <a:r>
              <a:rPr lang="pt-BR" sz="1600" dirty="0" smtClean="0">
                <a:latin typeface="Calibri" pitchFamily="34" charset="0"/>
              </a:rPr>
              <a:t> permite que seu aplicativo “conte” histórias no Facebook através de uma API estruturada e fortemente </a:t>
            </a:r>
            <a:r>
              <a:rPr lang="pt-BR" sz="1600" dirty="0" err="1" smtClean="0">
                <a:latin typeface="Calibri" pitchFamily="34" charset="0"/>
              </a:rPr>
              <a:t>tipada</a:t>
            </a:r>
            <a:r>
              <a:rPr lang="pt-BR" sz="1600" dirty="0" smtClean="0">
                <a:latin typeface="Calibri" pitchFamily="34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pt-BR" sz="12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pt-BR" sz="1600" dirty="0" smtClean="0">
                <a:latin typeface="Calibri" pitchFamily="34" charset="0"/>
              </a:rPr>
              <a:t>As histórias podem contar o que as pessoas estão fazendo, as pessoas que estão com eles e os lugares onde tudo aconteceu. A Open </a:t>
            </a:r>
            <a:r>
              <a:rPr lang="pt-BR" sz="1600" dirty="0" err="1" smtClean="0">
                <a:latin typeface="Calibri" pitchFamily="34" charset="0"/>
              </a:rPr>
              <a:t>Graph</a:t>
            </a:r>
            <a:r>
              <a:rPr lang="pt-BR" sz="1600" dirty="0" smtClean="0">
                <a:latin typeface="Calibri" pitchFamily="34" charset="0"/>
              </a:rPr>
              <a:t> permite aos desenvolvedores integrar seus aplicativos a experiência superior no Facebook que aumenta o engajamento e a experiência do usuário.</a:t>
            </a:r>
          </a:p>
          <a:p>
            <a:endParaRPr lang="pt-BR" sz="16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pt-BR" sz="1200" dirty="0" smtClean="0">
              <a:latin typeface="Calibri" pitchFamily="34" charset="0"/>
            </a:endParaRPr>
          </a:p>
          <a:p>
            <a:pPr algn="ctr"/>
            <a:endParaRPr lang="pt-BR" sz="1600" b="1" dirty="0" smtClean="0">
              <a:latin typeface="Calibri" pitchFamily="34" charset="0"/>
            </a:endParaRPr>
          </a:p>
          <a:p>
            <a:pPr algn="ctr"/>
            <a:endParaRPr lang="pt-BR" sz="1600" b="1" dirty="0" smtClean="0">
              <a:latin typeface="Calibri" pitchFamily="34" charset="0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505200"/>
            <a:ext cx="4572000" cy="24768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3600" y="2895600"/>
            <a:ext cx="2486025" cy="3676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620000" cy="487362"/>
          </a:xfrm>
        </p:spPr>
        <p:txBody>
          <a:bodyPr/>
          <a:lstStyle/>
          <a:p>
            <a:r>
              <a:rPr lang="en-US" sz="2800" b="1" dirty="0" smtClean="0">
                <a:solidFill>
                  <a:srgbClr val="5694E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OPEN GRAPH</a:t>
            </a:r>
            <a:endParaRPr lang="pt-B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914400" y="1219200"/>
            <a:ext cx="746760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1600" dirty="0" smtClean="0">
                <a:latin typeface="Calibri" pitchFamily="34" charset="0"/>
              </a:rPr>
              <a:t> A Open </a:t>
            </a:r>
            <a:r>
              <a:rPr lang="pt-BR" sz="1600" dirty="0" err="1" smtClean="0">
                <a:latin typeface="Calibri" pitchFamily="34" charset="0"/>
              </a:rPr>
              <a:t>Graph</a:t>
            </a:r>
            <a:r>
              <a:rPr lang="pt-BR" sz="1600" dirty="0" smtClean="0">
                <a:latin typeface="Calibri" pitchFamily="34" charset="0"/>
              </a:rPr>
              <a:t> permite que seu aplicativo “conte” histórias no Facebook através de uma API estruturada e fortemente </a:t>
            </a:r>
            <a:r>
              <a:rPr lang="pt-BR" sz="1600" dirty="0" err="1" smtClean="0">
                <a:latin typeface="Calibri" pitchFamily="34" charset="0"/>
              </a:rPr>
              <a:t>tipada</a:t>
            </a:r>
            <a:r>
              <a:rPr lang="pt-BR" sz="1600" dirty="0" smtClean="0">
                <a:latin typeface="Calibri" pitchFamily="34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pt-BR" sz="12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pt-BR" sz="1600" dirty="0" smtClean="0">
                <a:latin typeface="Calibri" pitchFamily="34" charset="0"/>
              </a:rPr>
              <a:t>As histórias podem contar o que as pessoas estão fazendo, as pessoas que estão com eles e os lugares onde tudo aconteceu. A Open </a:t>
            </a:r>
            <a:r>
              <a:rPr lang="pt-BR" sz="1600" dirty="0" err="1" smtClean="0">
                <a:latin typeface="Calibri" pitchFamily="34" charset="0"/>
              </a:rPr>
              <a:t>Graph</a:t>
            </a:r>
            <a:r>
              <a:rPr lang="pt-BR" sz="1600" dirty="0" smtClean="0">
                <a:latin typeface="Calibri" pitchFamily="34" charset="0"/>
              </a:rPr>
              <a:t> permite aos desenvolvedores integrar seus aplicativos a experiência superior no Facebook que aumenta o engajamento e a experiência do usuário.</a:t>
            </a:r>
          </a:p>
          <a:p>
            <a:endParaRPr lang="pt-BR" sz="16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pt-BR" sz="1200" dirty="0" smtClean="0">
              <a:latin typeface="Calibri" pitchFamily="34" charset="0"/>
            </a:endParaRPr>
          </a:p>
          <a:p>
            <a:pPr algn="ctr"/>
            <a:endParaRPr lang="pt-BR" sz="1600" b="1" dirty="0" smtClean="0">
              <a:latin typeface="Calibri" pitchFamily="34" charset="0"/>
            </a:endParaRPr>
          </a:p>
          <a:p>
            <a:pPr algn="ctr"/>
            <a:endParaRPr lang="pt-BR" sz="1600" b="1" dirty="0" smtClean="0">
              <a:latin typeface="Calibri" pitchFamily="34" charset="0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505200"/>
            <a:ext cx="4572000" cy="24768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3600" y="2895600"/>
            <a:ext cx="2486025" cy="3676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620000" cy="487362"/>
          </a:xfrm>
        </p:spPr>
        <p:txBody>
          <a:bodyPr/>
          <a:lstStyle/>
          <a:p>
            <a:r>
              <a:rPr lang="en-US" sz="2800" b="1" dirty="0" smtClean="0">
                <a:solidFill>
                  <a:srgbClr val="5694E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FERRAMENTAS</a:t>
            </a:r>
            <a:endParaRPr lang="pt-B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914400" y="1219200"/>
            <a:ext cx="7467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Calibri" pitchFamily="34" charset="0"/>
              </a:rPr>
              <a:t>O Facebook provê uma série de ferramentas que o ajudarão a desenvolver, configurar e a </a:t>
            </a:r>
            <a:r>
              <a:rPr lang="pt-BR" sz="1600" dirty="0" err="1" smtClean="0">
                <a:latin typeface="Calibri" pitchFamily="34" charset="0"/>
              </a:rPr>
              <a:t>debugar</a:t>
            </a:r>
            <a:r>
              <a:rPr lang="pt-BR" sz="1600" dirty="0" smtClean="0">
                <a:latin typeface="Calibri" pitchFamily="34" charset="0"/>
              </a:rPr>
              <a:t> seus aplicativos. Uma vez que seu aplicativo já esteja publicado, você pode usar a ferramenta de insights e, também,  a de promoção de seu aplicativo com anúncios , histórias patrocinadas, etc.</a:t>
            </a:r>
          </a:p>
          <a:p>
            <a:endParaRPr lang="pt-BR" sz="12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pt-BR" sz="12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pt-BR" sz="1600" dirty="0" smtClean="0">
                <a:latin typeface="Calibri" pitchFamily="34" charset="0"/>
              </a:rPr>
              <a:t> </a:t>
            </a:r>
            <a:r>
              <a:rPr lang="pt-BR" sz="1600" dirty="0" err="1" smtClean="0">
                <a:latin typeface="Calibri" pitchFamily="34" charset="0"/>
              </a:rPr>
              <a:t>Graph</a:t>
            </a:r>
            <a:r>
              <a:rPr lang="pt-BR" sz="1600" dirty="0" smtClean="0">
                <a:latin typeface="Calibri" pitchFamily="34" charset="0"/>
              </a:rPr>
              <a:t> API Explorer</a:t>
            </a:r>
          </a:p>
          <a:p>
            <a:pPr lvl="1">
              <a:buFont typeface="Arial" pitchFamily="34" charset="0"/>
              <a:buChar char="•"/>
            </a:pPr>
            <a:r>
              <a:rPr lang="pt-BR" sz="1600" dirty="0" smtClean="0">
                <a:latin typeface="Calibri" pitchFamily="34" charset="0"/>
              </a:rPr>
              <a:t> </a:t>
            </a:r>
            <a:r>
              <a:rPr lang="pt-BR" sz="1600" dirty="0" err="1" smtClean="0">
                <a:latin typeface="Calibri" pitchFamily="34" charset="0"/>
              </a:rPr>
              <a:t>JavaScript</a:t>
            </a:r>
            <a:r>
              <a:rPr lang="pt-BR" sz="1600" dirty="0" smtClean="0">
                <a:latin typeface="Calibri" pitchFamily="34" charset="0"/>
              </a:rPr>
              <a:t> </a:t>
            </a:r>
            <a:r>
              <a:rPr lang="pt-BR" sz="1600" dirty="0" err="1" smtClean="0">
                <a:latin typeface="Calibri" pitchFamily="34" charset="0"/>
              </a:rPr>
              <a:t>Test</a:t>
            </a:r>
            <a:r>
              <a:rPr lang="pt-BR" sz="1600" dirty="0" smtClean="0">
                <a:latin typeface="Calibri" pitchFamily="34" charset="0"/>
              </a:rPr>
              <a:t> Console</a:t>
            </a:r>
          </a:p>
          <a:p>
            <a:pPr lvl="1">
              <a:buFont typeface="Arial" pitchFamily="34" charset="0"/>
              <a:buChar char="•"/>
            </a:pPr>
            <a:r>
              <a:rPr lang="pt-BR" sz="1600" dirty="0" smtClean="0">
                <a:latin typeface="Calibri" pitchFamily="34" charset="0"/>
              </a:rPr>
              <a:t> </a:t>
            </a:r>
            <a:r>
              <a:rPr lang="pt-BR" sz="1600" dirty="0" err="1" smtClean="0">
                <a:latin typeface="Calibri" pitchFamily="34" charset="0"/>
              </a:rPr>
              <a:t>App</a:t>
            </a:r>
            <a:r>
              <a:rPr lang="pt-BR" sz="1600" dirty="0" smtClean="0">
                <a:latin typeface="Calibri" pitchFamily="34" charset="0"/>
              </a:rPr>
              <a:t> </a:t>
            </a:r>
            <a:r>
              <a:rPr lang="pt-BR" sz="1600" dirty="0" err="1" smtClean="0">
                <a:latin typeface="Calibri" pitchFamily="34" charset="0"/>
              </a:rPr>
              <a:t>Dashboard</a:t>
            </a:r>
            <a:endParaRPr lang="pt-BR" sz="16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pt-BR" sz="1600" dirty="0" smtClean="0">
                <a:latin typeface="Calibri" pitchFamily="34" charset="0"/>
              </a:rPr>
              <a:t> Insights</a:t>
            </a:r>
          </a:p>
          <a:p>
            <a:pPr lvl="1">
              <a:buFont typeface="Arial" pitchFamily="34" charset="0"/>
              <a:buChar char="•"/>
            </a:pPr>
            <a:r>
              <a:rPr lang="pt-BR" sz="1600" dirty="0" smtClean="0">
                <a:latin typeface="Calibri" pitchFamily="34" charset="0"/>
              </a:rPr>
              <a:t> Beta </a:t>
            </a:r>
            <a:r>
              <a:rPr lang="pt-BR" sz="1600" dirty="0" err="1" smtClean="0">
                <a:latin typeface="Calibri" pitchFamily="34" charset="0"/>
              </a:rPr>
              <a:t>Tier</a:t>
            </a:r>
            <a:endParaRPr lang="pt-BR" sz="16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pt-BR" sz="1600" dirty="0" smtClean="0">
                <a:latin typeface="Calibri" pitchFamily="34" charset="0"/>
              </a:rPr>
              <a:t> </a:t>
            </a:r>
            <a:r>
              <a:rPr lang="pt-BR" sz="1600" dirty="0" err="1" smtClean="0">
                <a:latin typeface="Calibri" pitchFamily="34" charset="0"/>
              </a:rPr>
              <a:t>Test</a:t>
            </a:r>
            <a:r>
              <a:rPr lang="pt-BR" sz="1600" dirty="0" smtClean="0">
                <a:latin typeface="Calibri" pitchFamily="34" charset="0"/>
              </a:rPr>
              <a:t> </a:t>
            </a:r>
            <a:r>
              <a:rPr lang="pt-BR" sz="1600" dirty="0" err="1" smtClean="0">
                <a:latin typeface="Calibri" pitchFamily="34" charset="0"/>
              </a:rPr>
              <a:t>User</a:t>
            </a:r>
            <a:r>
              <a:rPr lang="pt-BR" sz="1600" dirty="0" smtClean="0">
                <a:latin typeface="Calibri" pitchFamily="34" charset="0"/>
              </a:rPr>
              <a:t> API</a:t>
            </a:r>
          </a:p>
          <a:p>
            <a:pPr lvl="1">
              <a:buFont typeface="Arial" pitchFamily="34" charset="0"/>
              <a:buChar char="•"/>
            </a:pPr>
            <a:r>
              <a:rPr lang="pt-BR" sz="1600" dirty="0" smtClean="0">
                <a:latin typeface="Calibri" pitchFamily="34" charset="0"/>
              </a:rPr>
              <a:t> </a:t>
            </a:r>
            <a:r>
              <a:rPr lang="pt-BR" sz="1600" dirty="0" err="1" smtClean="0">
                <a:latin typeface="Calibri" pitchFamily="34" charset="0"/>
              </a:rPr>
              <a:t>Debugger</a:t>
            </a:r>
            <a:endParaRPr lang="pt-BR" sz="16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pt-BR" sz="1600" dirty="0" smtClean="0">
                <a:latin typeface="Calibri" pitchFamily="34" charset="0"/>
              </a:rPr>
              <a:t> Access </a:t>
            </a:r>
            <a:r>
              <a:rPr lang="pt-BR" sz="1600" dirty="0" err="1" smtClean="0">
                <a:latin typeface="Calibri" pitchFamily="34" charset="0"/>
              </a:rPr>
              <a:t>Token</a:t>
            </a:r>
            <a:r>
              <a:rPr lang="pt-BR" sz="1600" dirty="0" smtClean="0">
                <a:latin typeface="Calibri" pitchFamily="34" charset="0"/>
              </a:rPr>
              <a:t> </a:t>
            </a:r>
            <a:r>
              <a:rPr lang="pt-BR" sz="1600" dirty="0" err="1" smtClean="0">
                <a:latin typeface="Calibri" pitchFamily="34" charset="0"/>
              </a:rPr>
              <a:t>Tool</a:t>
            </a:r>
            <a:endParaRPr lang="pt-BR" sz="16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pt-BR" sz="1600" dirty="0" smtClean="0">
                <a:latin typeface="Calibri" pitchFamily="34" charset="0"/>
              </a:rPr>
              <a:t> </a:t>
            </a:r>
            <a:r>
              <a:rPr lang="pt-BR" sz="1600" dirty="0" err="1" smtClean="0">
                <a:latin typeface="Calibri" pitchFamily="34" charset="0"/>
              </a:rPr>
              <a:t>Ads</a:t>
            </a:r>
            <a:r>
              <a:rPr lang="pt-BR" sz="1600" dirty="0" smtClean="0">
                <a:latin typeface="Calibri" pitchFamily="34" charset="0"/>
              </a:rPr>
              <a:t> Manager</a:t>
            </a:r>
          </a:p>
          <a:p>
            <a:pPr lvl="1">
              <a:buFont typeface="Arial" pitchFamily="34" charset="0"/>
              <a:buChar char="•"/>
            </a:pPr>
            <a:r>
              <a:rPr lang="pt-BR" sz="1600" dirty="0" smtClean="0">
                <a:latin typeface="Calibri" pitchFamily="34" charset="0"/>
              </a:rPr>
              <a:t> </a:t>
            </a:r>
            <a:r>
              <a:rPr lang="pt-BR" sz="1600" dirty="0" err="1" smtClean="0">
                <a:latin typeface="Calibri" pitchFamily="34" charset="0"/>
              </a:rPr>
              <a:t>Action</a:t>
            </a:r>
            <a:r>
              <a:rPr lang="pt-BR" sz="1600" dirty="0" smtClean="0">
                <a:latin typeface="Calibri" pitchFamily="34" charset="0"/>
              </a:rPr>
              <a:t> </a:t>
            </a:r>
            <a:r>
              <a:rPr lang="pt-BR" sz="1600" dirty="0" err="1" smtClean="0">
                <a:latin typeface="Calibri" pitchFamily="34" charset="0"/>
              </a:rPr>
              <a:t>Spec</a:t>
            </a:r>
            <a:r>
              <a:rPr lang="pt-BR" sz="1600" dirty="0" smtClean="0">
                <a:latin typeface="Calibri" pitchFamily="34" charset="0"/>
              </a:rPr>
              <a:t> </a:t>
            </a:r>
            <a:r>
              <a:rPr lang="pt-BR" sz="1600" dirty="0" err="1" smtClean="0">
                <a:latin typeface="Calibri" pitchFamily="34" charset="0"/>
              </a:rPr>
              <a:t>Preview</a:t>
            </a:r>
            <a:r>
              <a:rPr lang="pt-BR" sz="1600" dirty="0" smtClean="0">
                <a:latin typeface="Calibri" pitchFamily="34" charset="0"/>
              </a:rPr>
              <a:t> </a:t>
            </a:r>
            <a:r>
              <a:rPr lang="pt-BR" sz="1600" dirty="0" err="1" smtClean="0">
                <a:latin typeface="Calibri" pitchFamily="34" charset="0"/>
              </a:rPr>
              <a:t>Tool</a:t>
            </a:r>
            <a:endParaRPr lang="pt-BR" sz="16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pt-BR" sz="16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pt-BR" sz="1600" dirty="0" smtClean="0">
              <a:latin typeface="Calibri" pitchFamily="34" charset="0"/>
            </a:endParaRPr>
          </a:p>
          <a:p>
            <a:r>
              <a:rPr lang="pt-BR" sz="1600" dirty="0" smtClean="0">
                <a:latin typeface="Calibri" pitchFamily="34" charset="0"/>
              </a:rPr>
              <a:t>Acesse a página das ferramentas e descubra mais sobre cada uma delas.</a:t>
            </a:r>
          </a:p>
          <a:p>
            <a:r>
              <a:rPr lang="pt-BR" sz="1600" dirty="0" smtClean="0">
                <a:latin typeface="Calibri" pitchFamily="34" charset="0"/>
                <a:hlinkClick r:id="rId2"/>
              </a:rPr>
              <a:t>https://developers.facebook.com/tools/</a:t>
            </a:r>
            <a:endParaRPr lang="pt-BR" sz="16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pt-BR" sz="1200" dirty="0" smtClean="0">
              <a:latin typeface="Calibri" pitchFamily="34" charset="0"/>
            </a:endParaRPr>
          </a:p>
          <a:p>
            <a:pPr algn="ctr"/>
            <a:endParaRPr lang="pt-BR" sz="1600" b="1" dirty="0" smtClean="0">
              <a:latin typeface="Calibri" pitchFamily="34" charset="0"/>
            </a:endParaRPr>
          </a:p>
          <a:p>
            <a:pPr algn="ctr"/>
            <a:endParaRPr lang="pt-BR" sz="1600" b="1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620000" cy="487362"/>
          </a:xfrm>
        </p:spPr>
        <p:txBody>
          <a:bodyPr/>
          <a:lstStyle/>
          <a:p>
            <a:r>
              <a:rPr lang="en-US" sz="2800" b="1" dirty="0" smtClean="0">
                <a:solidFill>
                  <a:srgbClr val="5694E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GRAPH API EXPLORER</a:t>
            </a:r>
            <a:endParaRPr lang="pt-B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5842" name="Picture 2" descr="https://developers.facebook.com/attachment/api_explorer_highlight4.png/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045796"/>
            <a:ext cx="6019800" cy="55074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620000" cy="487362"/>
          </a:xfrm>
        </p:spPr>
        <p:txBody>
          <a:bodyPr/>
          <a:lstStyle/>
          <a:p>
            <a:r>
              <a:rPr lang="en-US" sz="2800" b="1" dirty="0" smtClean="0">
                <a:solidFill>
                  <a:srgbClr val="5694E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FQL – FACEBOOK QUERY LANGUAGE</a:t>
            </a:r>
            <a:endParaRPr lang="pt-B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871597"/>
            <a:ext cx="5410200" cy="46816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tângulo 4"/>
          <p:cNvSpPr/>
          <p:nvPr/>
        </p:nvSpPr>
        <p:spPr>
          <a:xfrm>
            <a:off x="990600" y="1066800"/>
            <a:ext cx="74676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 smtClean="0">
                <a:latin typeface="Calibri" pitchFamily="34" charset="0"/>
              </a:rPr>
              <a:t>Você poderá acessar informações - caso tenha solicitado a(s) permissão(</a:t>
            </a:r>
            <a:r>
              <a:rPr lang="pt-BR" sz="1600" dirty="0" err="1" smtClean="0">
                <a:latin typeface="Calibri" pitchFamily="34" charset="0"/>
              </a:rPr>
              <a:t>ões</a:t>
            </a:r>
            <a:r>
              <a:rPr lang="pt-BR" sz="1600" dirty="0" smtClean="0">
                <a:latin typeface="Calibri" pitchFamily="34" charset="0"/>
              </a:rPr>
              <a:t>) adequada(s) - diretamente através das tabelas pela API do Facebook.</a:t>
            </a:r>
          </a:p>
          <a:p>
            <a:pPr algn="ctr"/>
            <a:endParaRPr lang="pt-BR" sz="1600" dirty="0" smtClean="0">
              <a:latin typeface="Calibri" pitchFamily="34" charset="0"/>
            </a:endParaRPr>
          </a:p>
          <a:p>
            <a:pPr algn="ctr">
              <a:buFont typeface="Arial" pitchFamily="34" charset="0"/>
              <a:buChar char="•"/>
            </a:pPr>
            <a:endParaRPr lang="pt-BR" sz="1200" dirty="0" smtClean="0">
              <a:latin typeface="Calibri" pitchFamily="34" charset="0"/>
            </a:endParaRPr>
          </a:p>
          <a:p>
            <a:pPr algn="ctr"/>
            <a:endParaRPr lang="pt-BR" sz="1600" b="1" dirty="0" smtClean="0">
              <a:latin typeface="Calibri" pitchFamily="34" charset="0"/>
            </a:endParaRPr>
          </a:p>
          <a:p>
            <a:pPr algn="ctr"/>
            <a:endParaRPr lang="pt-BR" sz="1600" b="1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620000" cy="487362"/>
          </a:xfrm>
        </p:spPr>
        <p:txBody>
          <a:bodyPr/>
          <a:lstStyle/>
          <a:p>
            <a:r>
              <a:rPr lang="en-US" sz="2800" b="1" dirty="0" smtClean="0">
                <a:solidFill>
                  <a:srgbClr val="5694E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FQL – FACEBOOK QUERY LANGUAGE</a:t>
            </a:r>
            <a:endParaRPr lang="pt-B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990600" y="1066800"/>
            <a:ext cx="74676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 smtClean="0">
                <a:latin typeface="Calibri" pitchFamily="34" charset="0"/>
              </a:rPr>
              <a:t>Você poderá acessar informações - caso tenha solicitado a(s) permissão(</a:t>
            </a:r>
            <a:r>
              <a:rPr lang="pt-BR" sz="1600" dirty="0" err="1" smtClean="0">
                <a:latin typeface="Calibri" pitchFamily="34" charset="0"/>
              </a:rPr>
              <a:t>ões</a:t>
            </a:r>
            <a:r>
              <a:rPr lang="pt-BR" sz="1600" dirty="0" smtClean="0">
                <a:latin typeface="Calibri" pitchFamily="34" charset="0"/>
              </a:rPr>
              <a:t>) adequada(s) - diretamente através das tabelas pela API do Facebook.</a:t>
            </a:r>
          </a:p>
          <a:p>
            <a:pPr algn="ctr"/>
            <a:endParaRPr lang="pt-BR" sz="1600" dirty="0" smtClean="0">
              <a:latin typeface="Calibri" pitchFamily="34" charset="0"/>
            </a:endParaRPr>
          </a:p>
          <a:p>
            <a:pPr algn="ctr">
              <a:buFont typeface="Arial" pitchFamily="34" charset="0"/>
              <a:buChar char="•"/>
            </a:pPr>
            <a:endParaRPr lang="pt-BR" sz="1200" dirty="0" smtClean="0">
              <a:latin typeface="Calibri" pitchFamily="34" charset="0"/>
            </a:endParaRPr>
          </a:p>
          <a:p>
            <a:pPr algn="ctr"/>
            <a:endParaRPr lang="pt-BR" sz="1600" b="1" dirty="0" smtClean="0">
              <a:latin typeface="Calibri" pitchFamily="34" charset="0"/>
            </a:endParaRPr>
          </a:p>
          <a:p>
            <a:pPr algn="ctr"/>
            <a:endParaRPr lang="pt-BR" sz="1600" b="1" dirty="0" smtClean="0">
              <a:latin typeface="Calibri" pitchFamily="34" charset="0"/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1905000"/>
            <a:ext cx="3086100" cy="457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1" y="2667000"/>
            <a:ext cx="7620000" cy="32755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tângulo 6"/>
          <p:cNvSpPr/>
          <p:nvPr/>
        </p:nvSpPr>
        <p:spPr>
          <a:xfrm>
            <a:off x="1981200" y="6172200"/>
            <a:ext cx="594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Calibri" pitchFamily="34" charset="0"/>
                <a:hlinkClick r:id="rId4"/>
              </a:rPr>
              <a:t>https://developers.facebook.com/docs/technical-guides/fql/</a:t>
            </a:r>
            <a:endParaRPr lang="pt-BR" sz="16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620000" cy="487362"/>
          </a:xfrm>
        </p:spPr>
        <p:txBody>
          <a:bodyPr/>
          <a:lstStyle/>
          <a:p>
            <a:r>
              <a:rPr lang="en-US" sz="2800" b="1" dirty="0" smtClean="0">
                <a:solidFill>
                  <a:srgbClr val="5694E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REFERÊNCIAS</a:t>
            </a:r>
            <a:endParaRPr lang="pt-B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62000" y="1752600"/>
            <a:ext cx="7696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Facebook </a:t>
            </a:r>
            <a:r>
              <a:rPr lang="pt-BR" b="1" dirty="0" err="1" smtClean="0"/>
              <a:t>Developers</a:t>
            </a:r>
            <a:endParaRPr lang="pt-BR" b="1" dirty="0" smtClean="0"/>
          </a:p>
          <a:p>
            <a:r>
              <a:rPr lang="pt-BR" dirty="0" smtClean="0">
                <a:hlinkClick r:id="rId2"/>
              </a:rPr>
              <a:t>https://developers.facebook.com/</a:t>
            </a:r>
            <a:endParaRPr lang="pt-BR" dirty="0" smtClean="0"/>
          </a:p>
          <a:p>
            <a:endParaRPr lang="pt-BR" dirty="0" smtClean="0"/>
          </a:p>
          <a:p>
            <a:r>
              <a:rPr lang="pt-BR" b="1" dirty="0" err="1" smtClean="0"/>
              <a:t>Graph</a:t>
            </a:r>
            <a:r>
              <a:rPr lang="pt-BR" b="1" dirty="0" smtClean="0"/>
              <a:t> API </a:t>
            </a:r>
            <a:r>
              <a:rPr lang="pt-BR" b="1" dirty="0" err="1" smtClean="0"/>
              <a:t>docs</a:t>
            </a:r>
            <a:endParaRPr lang="pt-BR" b="1" dirty="0" smtClean="0"/>
          </a:p>
          <a:p>
            <a:r>
              <a:rPr lang="pt-BR" dirty="0" smtClean="0">
                <a:hlinkClick r:id="rId3"/>
              </a:rPr>
              <a:t>https://developers.facebook.com/docs/reference/api/</a:t>
            </a:r>
            <a:endParaRPr lang="pt-BR" dirty="0" smtClean="0"/>
          </a:p>
          <a:p>
            <a:r>
              <a:rPr lang="pt-BR" dirty="0" smtClean="0"/>
              <a:t> </a:t>
            </a:r>
          </a:p>
          <a:p>
            <a:r>
              <a:rPr lang="pt-BR" b="1" dirty="0" err="1" smtClean="0"/>
              <a:t>Pagodabox</a:t>
            </a:r>
            <a:endParaRPr lang="pt-BR" b="1" dirty="0" smtClean="0"/>
          </a:p>
          <a:p>
            <a:r>
              <a:rPr lang="pt-BR" dirty="0" smtClean="0">
                <a:hlinkClick r:id="rId4"/>
              </a:rPr>
              <a:t>https://pagodabox.com/</a:t>
            </a:r>
            <a:endParaRPr lang="pt-BR" dirty="0" smtClean="0"/>
          </a:p>
          <a:p>
            <a:endParaRPr lang="pt-BR" dirty="0" smtClean="0"/>
          </a:p>
          <a:p>
            <a:r>
              <a:rPr lang="pt-BR" b="1" dirty="0" smtClean="0"/>
              <a:t>Tutorial no Facebook </a:t>
            </a:r>
          </a:p>
          <a:p>
            <a:r>
              <a:rPr lang="pt-BR" dirty="0" smtClean="0">
                <a:hlinkClick r:id="rId5"/>
              </a:rPr>
              <a:t>http://developers.facebook.com/docs/appsonfacebook/tutorial/</a:t>
            </a:r>
            <a:endParaRPr lang="pt-BR" dirty="0" smtClean="0"/>
          </a:p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487362"/>
          </a:xfrm>
        </p:spPr>
        <p:txBody>
          <a:bodyPr/>
          <a:lstStyle/>
          <a:p>
            <a:r>
              <a:rPr lang="en-US" sz="2800" b="1" dirty="0" smtClean="0">
                <a:solidFill>
                  <a:srgbClr val="5694E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POR QUE CRIAR UM APP PARA FACEBOOK</a:t>
            </a:r>
            <a:endParaRPr lang="pt-B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pt-BR" sz="1600" dirty="0" smtClean="0"/>
          </a:p>
          <a:p>
            <a:r>
              <a:rPr lang="pt-BR" sz="2000" dirty="0" smtClean="0"/>
              <a:t>Terceira maior base de usuários no mundo com mais de 60 milhões de usuários (no </a:t>
            </a:r>
            <a:r>
              <a:rPr lang="pt-BR" sz="2000" dirty="0" err="1" smtClean="0"/>
              <a:t>Brazil</a:t>
            </a:r>
            <a:r>
              <a:rPr lang="pt-BR" sz="2000" dirty="0" smtClean="0"/>
              <a:t> 37 milhões)</a:t>
            </a:r>
          </a:p>
          <a:p>
            <a:r>
              <a:rPr lang="pt-BR" sz="2000" dirty="0" smtClean="0"/>
              <a:t>Facilidade de autenticação em aplicações web </a:t>
            </a:r>
          </a:p>
          <a:p>
            <a:r>
              <a:rPr lang="pt-BR" sz="2000" dirty="0" smtClean="0"/>
              <a:t>API rica e bem documentada</a:t>
            </a:r>
          </a:p>
          <a:p>
            <a:r>
              <a:rPr lang="pt-BR" sz="2000" dirty="0" smtClean="0"/>
              <a:t>É divertido criar aplicativos para Facebook</a:t>
            </a:r>
          </a:p>
          <a:p>
            <a:r>
              <a:rPr lang="pt-BR" sz="2000" dirty="0" err="1" smtClean="0"/>
              <a:t>Graph</a:t>
            </a:r>
            <a:r>
              <a:rPr lang="pt-BR" sz="2000" dirty="0" smtClean="0"/>
              <a:t> </a:t>
            </a:r>
            <a:r>
              <a:rPr lang="pt-BR" sz="2000" dirty="0" err="1" smtClean="0"/>
              <a:t>Api</a:t>
            </a:r>
            <a:r>
              <a:rPr lang="pt-BR" sz="2000" dirty="0" smtClean="0"/>
              <a:t> + Open </a:t>
            </a:r>
            <a:r>
              <a:rPr lang="pt-BR" sz="2000" dirty="0" err="1" smtClean="0"/>
              <a:t>Graph</a:t>
            </a:r>
            <a:r>
              <a:rPr lang="pt-BR" sz="2000" dirty="0" smtClean="0"/>
              <a:t> = grandes possibilidades</a:t>
            </a:r>
          </a:p>
          <a:p>
            <a:r>
              <a:rPr lang="pt-BR" sz="2000" dirty="0" smtClean="0"/>
              <a:t>Constante evolução e melhorias</a:t>
            </a:r>
          </a:p>
          <a:p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487362"/>
          </a:xfrm>
        </p:spPr>
        <p:txBody>
          <a:bodyPr/>
          <a:lstStyle/>
          <a:p>
            <a:r>
              <a:rPr lang="en-US" sz="2800" b="1" dirty="0" smtClean="0">
                <a:solidFill>
                  <a:srgbClr val="5694E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POR QUE CRIAR UM APP PARA FACEBOOK</a:t>
            </a:r>
            <a:endParaRPr lang="pt-B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1" y="1600201"/>
            <a:ext cx="8153399" cy="39623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487362"/>
          </a:xfrm>
        </p:spPr>
        <p:txBody>
          <a:bodyPr/>
          <a:lstStyle/>
          <a:p>
            <a:r>
              <a:rPr lang="en-US" sz="2800" b="1" dirty="0" smtClean="0">
                <a:solidFill>
                  <a:srgbClr val="5694E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POR QUE CRIAR UM APP PARA FACEBOOK</a:t>
            </a:r>
            <a:endParaRPr lang="pt-B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1" y="1600200"/>
            <a:ext cx="8063228" cy="3581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487362"/>
          </a:xfrm>
        </p:spPr>
        <p:txBody>
          <a:bodyPr/>
          <a:lstStyle/>
          <a:p>
            <a:r>
              <a:rPr lang="en-US" sz="2800" b="1" dirty="0" smtClean="0">
                <a:solidFill>
                  <a:srgbClr val="5694E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POR QUE CRIAR UM APP PARA FACEBOOK</a:t>
            </a:r>
            <a:endParaRPr lang="pt-B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00200"/>
            <a:ext cx="8077200" cy="3124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620000" cy="487362"/>
          </a:xfrm>
        </p:spPr>
        <p:txBody>
          <a:bodyPr/>
          <a:lstStyle/>
          <a:p>
            <a:r>
              <a:rPr lang="en-US" sz="2800" b="1" dirty="0" smtClean="0">
                <a:solidFill>
                  <a:srgbClr val="5694E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CRIANDO MEU PRIMEIRO APP</a:t>
            </a:r>
            <a:endParaRPr lang="pt-B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295400"/>
            <a:ext cx="6781800" cy="41488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tângulo 5"/>
          <p:cNvSpPr/>
          <p:nvPr/>
        </p:nvSpPr>
        <p:spPr>
          <a:xfrm>
            <a:off x="1828800" y="5638800"/>
            <a:ext cx="5181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 smtClean="0">
                <a:latin typeface="Calibri" pitchFamily="34" charset="0"/>
              </a:rPr>
              <a:t>Endereço de acesso ao Facebook </a:t>
            </a:r>
            <a:r>
              <a:rPr lang="pt-BR" sz="1600" dirty="0" err="1" smtClean="0">
                <a:latin typeface="Calibri" pitchFamily="34" charset="0"/>
              </a:rPr>
              <a:t>Developers</a:t>
            </a:r>
            <a:r>
              <a:rPr lang="pt-BR" sz="1600" dirty="0" smtClean="0">
                <a:latin typeface="Calibri" pitchFamily="34" charset="0"/>
              </a:rPr>
              <a:t> </a:t>
            </a:r>
          </a:p>
          <a:p>
            <a:pPr algn="ctr"/>
            <a:r>
              <a:rPr lang="pt-BR" sz="1600" dirty="0" smtClean="0">
                <a:latin typeface="Calibri" pitchFamily="34" charset="0"/>
                <a:hlinkClick r:id="rId3"/>
              </a:rPr>
              <a:t>https://developers.facebook.com</a:t>
            </a:r>
            <a:r>
              <a:rPr lang="pt-BR" sz="1600" dirty="0" smtClean="0">
                <a:latin typeface="Calibri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620000" cy="487362"/>
          </a:xfrm>
        </p:spPr>
        <p:txBody>
          <a:bodyPr/>
          <a:lstStyle/>
          <a:p>
            <a:r>
              <a:rPr lang="en-US" sz="2800" b="1" dirty="0" smtClean="0">
                <a:solidFill>
                  <a:srgbClr val="5694E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CRIANDO MEU PRIMEIRO APP</a:t>
            </a:r>
            <a:endParaRPr lang="pt-B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229600" cy="27804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tângulo 4"/>
          <p:cNvSpPr/>
          <p:nvPr/>
        </p:nvSpPr>
        <p:spPr>
          <a:xfrm>
            <a:off x="1828800" y="5257800"/>
            <a:ext cx="5181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 smtClean="0">
                <a:latin typeface="Calibri" pitchFamily="34" charset="0"/>
              </a:rPr>
              <a:t>Aqui nada demais, basta clicar em </a:t>
            </a:r>
          </a:p>
          <a:p>
            <a:pPr algn="ctr"/>
            <a:r>
              <a:rPr lang="pt-BR" sz="1600" dirty="0" smtClean="0">
                <a:latin typeface="Calibri" pitchFamily="34" charset="0"/>
              </a:rPr>
              <a:t>“</a:t>
            </a:r>
            <a:r>
              <a:rPr lang="pt-BR" sz="1600" b="1" dirty="0" smtClean="0">
                <a:latin typeface="Calibri" pitchFamily="34" charset="0"/>
              </a:rPr>
              <a:t>Criar novo Aplicativo</a:t>
            </a:r>
            <a:r>
              <a:rPr lang="pt-BR" sz="1600" dirty="0" smtClean="0">
                <a:latin typeface="Calibri" pitchFamily="34" charset="0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620000" cy="487362"/>
          </a:xfrm>
        </p:spPr>
        <p:txBody>
          <a:bodyPr/>
          <a:lstStyle/>
          <a:p>
            <a:r>
              <a:rPr lang="en-US" sz="2800" b="1" dirty="0" smtClean="0">
                <a:solidFill>
                  <a:srgbClr val="5694E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CRIANDO MEU PRIMEIRO APP</a:t>
            </a:r>
            <a:endParaRPr lang="pt-B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3988" y="1143000"/>
            <a:ext cx="6296025" cy="2971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tângulo 5"/>
          <p:cNvSpPr/>
          <p:nvPr/>
        </p:nvSpPr>
        <p:spPr>
          <a:xfrm>
            <a:off x="762000" y="4303455"/>
            <a:ext cx="7696200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 smtClean="0">
                <a:latin typeface="Calibri" pitchFamily="34" charset="0"/>
              </a:rPr>
              <a:t>É importante lembrar que não é preciso marcar a opção de hospedar o seu aplicativo gratuitamente no </a:t>
            </a:r>
            <a:r>
              <a:rPr lang="pt-BR" sz="1600" dirty="0" err="1" smtClean="0">
                <a:latin typeface="Calibri" pitchFamily="34" charset="0"/>
              </a:rPr>
              <a:t>Heroku</a:t>
            </a:r>
            <a:r>
              <a:rPr lang="pt-BR" sz="1600" dirty="0" smtClean="0">
                <a:latin typeface="Calibri" pitchFamily="34" charset="0"/>
              </a:rPr>
              <a:t>. </a:t>
            </a:r>
          </a:p>
          <a:p>
            <a:pPr algn="ctr"/>
            <a:endParaRPr lang="pt-BR" sz="1100" dirty="0" smtClean="0">
              <a:latin typeface="Calibri" pitchFamily="34" charset="0"/>
            </a:endParaRPr>
          </a:p>
          <a:p>
            <a:pPr algn="ctr"/>
            <a:r>
              <a:rPr lang="pt-BR" sz="1600" dirty="0" smtClean="0">
                <a:latin typeface="Calibri" pitchFamily="34" charset="0"/>
              </a:rPr>
              <a:t>O nome do aplicativo será utilizado para localização posterior na listagem de aplicativos no Facebook </a:t>
            </a:r>
            <a:r>
              <a:rPr lang="pt-BR" sz="1600" dirty="0" err="1" smtClean="0">
                <a:latin typeface="Calibri" pitchFamily="34" charset="0"/>
              </a:rPr>
              <a:t>Developers</a:t>
            </a:r>
            <a:r>
              <a:rPr lang="pt-BR" sz="1600" dirty="0" smtClean="0">
                <a:latin typeface="Calibri" pitchFamily="34" charset="0"/>
              </a:rPr>
              <a:t>. </a:t>
            </a:r>
          </a:p>
          <a:p>
            <a:pPr algn="ctr"/>
            <a:endParaRPr lang="pt-BR" sz="1100" dirty="0" smtClean="0">
              <a:latin typeface="Calibri" pitchFamily="34" charset="0"/>
            </a:endParaRPr>
          </a:p>
          <a:p>
            <a:pPr algn="ctr"/>
            <a:r>
              <a:rPr lang="pt-BR" sz="1600" dirty="0" smtClean="0">
                <a:latin typeface="Calibri" pitchFamily="34" charset="0"/>
              </a:rPr>
              <a:t>O </a:t>
            </a:r>
            <a:r>
              <a:rPr lang="pt-BR" sz="1600" dirty="0" err="1" smtClean="0">
                <a:latin typeface="Calibri" pitchFamily="34" charset="0"/>
              </a:rPr>
              <a:t>namespace</a:t>
            </a:r>
            <a:r>
              <a:rPr lang="pt-BR" sz="1600" dirty="0" smtClean="0">
                <a:latin typeface="Calibri" pitchFamily="34" charset="0"/>
              </a:rPr>
              <a:t> do aplicativo é o complemento da URL pelo qual o seu aplicativo será acessado posteriormente. Neste caso, o aplicativo poderá ser acessado pelo endereço </a:t>
            </a:r>
          </a:p>
          <a:p>
            <a:pPr algn="ctr"/>
            <a:r>
              <a:rPr lang="pt-BR" sz="1600" dirty="0" smtClean="0">
                <a:latin typeface="Calibri" pitchFamily="34" charset="0"/>
              </a:rPr>
              <a:t>https://apps.facebook.com/phptalks</a:t>
            </a:r>
            <a:endParaRPr lang="pt-BR" sz="1600" b="1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1850</TotalTime>
  <Words>1009</Words>
  <Application>Microsoft Office PowerPoint</Application>
  <PresentationFormat>Apresentação na tela (4:3)</PresentationFormat>
  <Paragraphs>144</Paragraphs>
  <Slides>26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Default Design</vt:lpstr>
      <vt:lpstr>Slide 1</vt:lpstr>
      <vt:lpstr>FACILITADOR</vt:lpstr>
      <vt:lpstr>POR QUE CRIAR UM APP PARA FACEBOOK</vt:lpstr>
      <vt:lpstr>POR QUE CRIAR UM APP PARA FACEBOOK</vt:lpstr>
      <vt:lpstr>POR QUE CRIAR UM APP PARA FACEBOOK</vt:lpstr>
      <vt:lpstr>POR QUE CRIAR UM APP PARA FACEBOOK</vt:lpstr>
      <vt:lpstr>CRIANDO MEU PRIMEIRO APP</vt:lpstr>
      <vt:lpstr>CRIANDO MEU PRIMEIRO APP</vt:lpstr>
      <vt:lpstr>CRIANDO MEU PRIMEIRO APP</vt:lpstr>
      <vt:lpstr>CRIANDO MEU PRIMEIRO APP</vt:lpstr>
      <vt:lpstr>PAGODA BOX</vt:lpstr>
      <vt:lpstr>PAGODABOX</vt:lpstr>
      <vt:lpstr>PAGODABOX</vt:lpstr>
      <vt:lpstr>FACEBOOK PHP SDK</vt:lpstr>
      <vt:lpstr>APLICATIVO DE EXEMPLO</vt:lpstr>
      <vt:lpstr>APLICATIVO DE EXEMPLO</vt:lpstr>
      <vt:lpstr>O QUE VOCÊ PRECISA SABER</vt:lpstr>
      <vt:lpstr>O QUE VOCÊ PRECISA SABER</vt:lpstr>
      <vt:lpstr>GRAPH API</vt:lpstr>
      <vt:lpstr>OPEN GRAPH</vt:lpstr>
      <vt:lpstr>OPEN GRAPH</vt:lpstr>
      <vt:lpstr>FERRAMENTAS</vt:lpstr>
      <vt:lpstr>GRAPH API EXPLORER</vt:lpstr>
      <vt:lpstr>FQL – FACEBOOK QUERY LANGUAGE</vt:lpstr>
      <vt:lpstr>FQL – FACEBOOK QUERY LANGUAGE</vt:lpstr>
      <vt:lpstr>REFERÊNCIAS</vt:lpstr>
    </vt:vector>
  </TitlesOfParts>
  <Company>Qualcomm, Incorporated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Bruno</dc:creator>
  <cp:lastModifiedBy>Bruno</cp:lastModifiedBy>
  <cp:revision>290</cp:revision>
  <dcterms:created xsi:type="dcterms:W3CDTF">2010-06-04T22:49:08Z</dcterms:created>
  <dcterms:modified xsi:type="dcterms:W3CDTF">2013-04-15T14:14:20Z</dcterms:modified>
</cp:coreProperties>
</file>