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4" r:id="rId21"/>
    <p:sldId id="275" r:id="rId22"/>
    <p:sldId id="276" r:id="rId23"/>
    <p:sldId id="277" r:id="rId24"/>
    <p:sldId id="278" r:id="rId25"/>
    <p:sldId id="279"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2" d="100"/>
          <a:sy n="92" d="100"/>
        </p:scale>
        <p:origin x="6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85BA-84C6-0158-F39B-F144E0527EA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10994F7-B1B2-0A06-BEFB-0AEA901F0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18F0E05-840A-28BA-9535-45E90A082DD5}"/>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DCE97A4C-3665-C4AE-1E18-6CF446123B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A5A414-0147-3A46-69B4-697B551DA277}"/>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222853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7FA2-D94E-D012-0EB1-A11B2BB8F23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C48392A-91C1-C17C-8881-7C7F4992CDC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D5F202E-DF1F-ED90-38A8-834EA81B5F80}"/>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9A231C09-4A60-68B7-7DE4-AE7CB166AC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0A2EEB-B0C7-CDDE-74DF-8EC12868CC07}"/>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122098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3FE06D-197C-9895-B230-2F830262922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004ACCB-8DDB-0DF5-B9B6-AC11EA9B7F8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26B0803-79D4-58DE-4B3D-94515CE355C3}"/>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2864F16B-D55D-06B4-10C5-B438DD90806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BD3433-305F-B934-A15F-1062C70A1B40}"/>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63278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95F82-D1BB-AE1D-832B-15BED61795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3AC16B9-EB15-11E4-F975-7AE3F6DA2C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FE5891-D66D-8336-BD22-D46023C3167B}"/>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7F0F3F9A-24BB-6E00-AD92-00EE933A62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567B065-E0F3-F027-8852-EC43E1600793}"/>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302514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7DED2-7809-3C04-833E-FABAEF5795D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F9F9D28-6C19-229A-35FB-C933B06C22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6EED706-CCE3-2809-C7B5-9A73FB534476}"/>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1C1FFC8E-AD90-4255-1F79-23DCCCEC81F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F8DB197-2DF4-7CD7-587C-CE81D65E28EE}"/>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117616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888C8-B45E-5C0F-08DC-E7BB347FC9B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AD5AB7-3FA7-B234-782F-CE8E02E8076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B5A040D-48D7-9ABA-9CC2-2431FCEFA0E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729A579-CBD5-F715-D978-9BEDDE5347EC}"/>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6" name="Espaço Reservado para Rodapé 5">
            <a:extLst>
              <a:ext uri="{FF2B5EF4-FFF2-40B4-BE49-F238E27FC236}">
                <a16:creationId xmlns:a16="http://schemas.microsoft.com/office/drawing/2014/main" id="{54F0DF7F-A6C3-69A4-9A44-B015786E47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C6685ED-AB4C-FCBB-8AFA-4E8AE88B040F}"/>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56165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072BF-1346-F767-2D1B-AAEFD32BACB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A1D5D20-06F3-AA49-3D42-C6E2E3365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5A2DA6C-9880-31C4-23E6-6E4FDDD4F95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5F40E8E-BEC8-A3E3-8679-AE8213499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869F5A2-1479-0CBE-01CC-41C5C4D5AC5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B234899-E033-5FAE-6996-894341C5DD57}"/>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8" name="Espaço Reservado para Rodapé 7">
            <a:extLst>
              <a:ext uri="{FF2B5EF4-FFF2-40B4-BE49-F238E27FC236}">
                <a16:creationId xmlns:a16="http://schemas.microsoft.com/office/drawing/2014/main" id="{0243BFD1-5A56-76E8-14DE-9ECDDC7178B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D578E2B-3199-8858-5710-C82DA633521B}"/>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117924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2235A-655A-992A-497F-99CB42094EC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E3B89C3-CDB3-356F-F8DD-36C6EA424BF9}"/>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4" name="Espaço Reservado para Rodapé 3">
            <a:extLst>
              <a:ext uri="{FF2B5EF4-FFF2-40B4-BE49-F238E27FC236}">
                <a16:creationId xmlns:a16="http://schemas.microsoft.com/office/drawing/2014/main" id="{F9AEC2DF-31C4-92FF-B780-A4AFEC7E245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0473E5-3297-9CFA-CE64-A54A44ED18F8}"/>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302055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2E66CE3-FD69-EB93-7BC1-E6A2ADB650B3}"/>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3" name="Espaço Reservado para Rodapé 2">
            <a:extLst>
              <a:ext uri="{FF2B5EF4-FFF2-40B4-BE49-F238E27FC236}">
                <a16:creationId xmlns:a16="http://schemas.microsoft.com/office/drawing/2014/main" id="{0E2FA40B-8E3E-CAAB-F48A-AB37C25AE0A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8121211-0610-F6BA-8B73-7A6622013224}"/>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34306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997EE-2884-0964-DF15-A2BAA2F37E5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A96189A-4514-6FB8-7DDD-034EA106A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B2A71FE-6F29-CDFF-22DC-6CD858833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E960E0E-0290-96C5-2A38-7C35516661A3}"/>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6" name="Espaço Reservado para Rodapé 5">
            <a:extLst>
              <a:ext uri="{FF2B5EF4-FFF2-40B4-BE49-F238E27FC236}">
                <a16:creationId xmlns:a16="http://schemas.microsoft.com/office/drawing/2014/main" id="{79EDA7DD-D9D8-D6ED-4DA8-A575B25EEF8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BA86FCE-2CEA-E525-6682-0E681CE88B73}"/>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66354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4D0A3-95B4-4660-BC9B-809A8F3E7AB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5E8ACD6-9145-9D5B-DEEE-1FA5692EB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CA48613-E1D2-4037-1FEE-4928ADBD3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6EED436-13D5-0063-2AD6-73319D906DA9}"/>
              </a:ext>
            </a:extLst>
          </p:cNvPr>
          <p:cNvSpPr>
            <a:spLocks noGrp="1"/>
          </p:cNvSpPr>
          <p:nvPr>
            <p:ph type="dt" sz="half" idx="10"/>
          </p:nvPr>
        </p:nvSpPr>
        <p:spPr/>
        <p:txBody>
          <a:bodyPr/>
          <a:lstStyle/>
          <a:p>
            <a:fld id="{1BEE2F7A-449C-4DD0-B16E-BBE8F5367B1F}" type="datetimeFigureOut">
              <a:rPr lang="pt-BR" smtClean="0"/>
              <a:t>18/03/2024</a:t>
            </a:fld>
            <a:endParaRPr lang="pt-BR"/>
          </a:p>
        </p:txBody>
      </p:sp>
      <p:sp>
        <p:nvSpPr>
          <p:cNvPr id="6" name="Espaço Reservado para Rodapé 5">
            <a:extLst>
              <a:ext uri="{FF2B5EF4-FFF2-40B4-BE49-F238E27FC236}">
                <a16:creationId xmlns:a16="http://schemas.microsoft.com/office/drawing/2014/main" id="{0F676DAD-70A8-A9EA-DBB6-6DB99D87890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ED9A9D1-D33B-8074-5FD6-23F1D0BAD99B}"/>
              </a:ext>
            </a:extLst>
          </p:cNvPr>
          <p:cNvSpPr>
            <a:spLocks noGrp="1"/>
          </p:cNvSpPr>
          <p:nvPr>
            <p:ph type="sldNum" sz="quarter" idx="12"/>
          </p:nvPr>
        </p:nvSpPr>
        <p:spPr/>
        <p:txBody>
          <a:bodyPr/>
          <a:lstStyle/>
          <a:p>
            <a:fld id="{02141401-2E05-4445-B6D2-166669B14B4E}" type="slidenum">
              <a:rPr lang="pt-BR" smtClean="0"/>
              <a:t>‹nº›</a:t>
            </a:fld>
            <a:endParaRPr lang="pt-BR"/>
          </a:p>
        </p:txBody>
      </p:sp>
    </p:spTree>
    <p:extLst>
      <p:ext uri="{BB962C8B-B14F-4D97-AF65-F5344CB8AC3E}">
        <p14:creationId xmlns:p14="http://schemas.microsoft.com/office/powerpoint/2010/main" val="51454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7911FD1-E7DC-EF86-A98A-F9C14D909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2E3D5F4-10C5-3D6D-2B53-968FB1C2E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ECF52A6-386E-6C4B-59CB-95346B135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EE2F7A-449C-4DD0-B16E-BBE8F5367B1F}" type="datetimeFigureOut">
              <a:rPr lang="pt-BR" smtClean="0"/>
              <a:t>18/03/2024</a:t>
            </a:fld>
            <a:endParaRPr lang="pt-BR"/>
          </a:p>
        </p:txBody>
      </p:sp>
      <p:sp>
        <p:nvSpPr>
          <p:cNvPr id="5" name="Espaço Reservado para Rodapé 4">
            <a:extLst>
              <a:ext uri="{FF2B5EF4-FFF2-40B4-BE49-F238E27FC236}">
                <a16:creationId xmlns:a16="http://schemas.microsoft.com/office/drawing/2014/main" id="{CA7D7C7F-FCB8-1D12-0A30-02D4B1DF5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03ADE64-8AE1-9BC8-486B-D86200D2F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141401-2E05-4445-B6D2-166669B14B4E}" type="slidenum">
              <a:rPr lang="pt-BR" smtClean="0"/>
              <a:t>‹nº›</a:t>
            </a:fld>
            <a:endParaRPr lang="pt-BR"/>
          </a:p>
        </p:txBody>
      </p:sp>
    </p:spTree>
    <p:extLst>
      <p:ext uri="{BB962C8B-B14F-4D97-AF65-F5344CB8AC3E}">
        <p14:creationId xmlns:p14="http://schemas.microsoft.com/office/powerpoint/2010/main" val="152668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10A784-1DF7-04CE-D878-867B6EF94D9B}"/>
              </a:ext>
            </a:extLst>
          </p:cNvPr>
          <p:cNvSpPr>
            <a:spLocks noGrp="1"/>
          </p:cNvSpPr>
          <p:nvPr>
            <p:ph type="ctrTitle"/>
          </p:nvPr>
        </p:nvSpPr>
        <p:spPr>
          <a:xfrm>
            <a:off x="5297762" y="640080"/>
            <a:ext cx="6251110" cy="3566160"/>
          </a:xfrm>
        </p:spPr>
        <p:txBody>
          <a:bodyPr anchor="b">
            <a:normAutofit/>
          </a:bodyPr>
          <a:lstStyle/>
          <a:p>
            <a:pPr algn="l"/>
            <a:r>
              <a:rPr lang="pt-BR" sz="5400" b="1" kern="100">
                <a:effectLst/>
                <a:latin typeface="Calibri" panose="020F0502020204030204" pitchFamily="34" charset="0"/>
                <a:ea typeface="Calibri" panose="020F0502020204030204" pitchFamily="34" charset="0"/>
                <a:cs typeface="Times New Roman" panose="02020603050405020304" pitchFamily="18" charset="0"/>
              </a:rPr>
              <a:t>Introdução IA</a:t>
            </a:r>
            <a:br>
              <a:rPr lang="pt-BR" sz="5400" kern="100">
                <a:effectLst/>
                <a:latin typeface="Calibri" panose="020F0502020204030204" pitchFamily="34" charset="0"/>
                <a:ea typeface="Calibri" panose="020F0502020204030204" pitchFamily="34" charset="0"/>
                <a:cs typeface="Times New Roman" panose="02020603050405020304" pitchFamily="18" charset="0"/>
              </a:rPr>
            </a:br>
            <a:endParaRPr lang="pt-BR" sz="5400"/>
          </a:p>
        </p:txBody>
      </p:sp>
      <p:sp>
        <p:nvSpPr>
          <p:cNvPr id="3" name="Subtítulo 2">
            <a:extLst>
              <a:ext uri="{FF2B5EF4-FFF2-40B4-BE49-F238E27FC236}">
                <a16:creationId xmlns:a16="http://schemas.microsoft.com/office/drawing/2014/main" id="{55B59093-C031-7B10-A40E-851C4019C649}"/>
              </a:ext>
            </a:extLst>
          </p:cNvPr>
          <p:cNvSpPr>
            <a:spLocks noGrp="1"/>
          </p:cNvSpPr>
          <p:nvPr>
            <p:ph type="subTitle" idx="1"/>
          </p:nvPr>
        </p:nvSpPr>
        <p:spPr>
          <a:xfrm>
            <a:off x="5297760" y="4636008"/>
            <a:ext cx="6251111" cy="1572768"/>
          </a:xfrm>
        </p:spPr>
        <p:txBody>
          <a:bodyPr>
            <a:normAutofit/>
          </a:bodyPr>
          <a:lstStyle/>
          <a:p>
            <a:pPr algn="l"/>
            <a:r>
              <a:rPr lang="pt-BR" b="1" kern="0" spc="-10">
                <a:effectLst/>
                <a:latin typeface="Source Sans Pro" panose="020B0503030403020204" pitchFamily="34" charset="0"/>
                <a:ea typeface="Times New Roman" panose="02020603050405020304" pitchFamily="18" charset="0"/>
                <a:cs typeface="Times New Roman" panose="02020603050405020304" pitchFamily="18" charset="0"/>
              </a:rPr>
              <a:t>A inteligência artificial, ou IA, é uma tecnologia que permite que computadores e máquinas simulem a inteligência humana e as capacidades de resolução de problemas.</a:t>
            </a:r>
            <a:endParaRPr lang="pt-BR" kern="100">
              <a:effectLst/>
              <a:latin typeface="Calibri" panose="020F0502020204030204" pitchFamily="34" charset="0"/>
              <a:ea typeface="Calibri" panose="020F0502020204030204" pitchFamily="34" charset="0"/>
              <a:cs typeface="Times New Roman" panose="02020603050405020304" pitchFamily="18" charset="0"/>
            </a:endParaRPr>
          </a:p>
          <a:p>
            <a:pPr algn="l"/>
            <a:endParaRPr lang="pt-BR"/>
          </a:p>
        </p:txBody>
      </p:sp>
      <p:pic>
        <p:nvPicPr>
          <p:cNvPr id="5" name="Picture 4" descr="Imagem em preto e branco&#10;&#10;Descrição gerada automaticamente com confiança média">
            <a:extLst>
              <a:ext uri="{FF2B5EF4-FFF2-40B4-BE49-F238E27FC236}">
                <a16:creationId xmlns:a16="http://schemas.microsoft.com/office/drawing/2014/main" id="{50D35F6F-4BCA-3751-F2A6-5D032DBD7611}"/>
              </a:ext>
            </a:extLst>
          </p:cNvPr>
          <p:cNvPicPr>
            <a:picLocks noChangeAspect="1"/>
          </p:cNvPicPr>
          <p:nvPr/>
        </p:nvPicPr>
        <p:blipFill rotWithShape="1">
          <a:blip r:embed="rId2"/>
          <a:srcRect l="50484" r="724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4087E04-C99E-4195-8EBA-1BD4C451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6" name="Group 15">
            <a:extLst>
              <a:ext uri="{FF2B5EF4-FFF2-40B4-BE49-F238E27FC236}">
                <a16:creationId xmlns:a16="http://schemas.microsoft.com/office/drawing/2014/main" id="{3BB791AC-7337-46DA-B66B-FDB89A4937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7" name="Rectangle 16">
              <a:extLst>
                <a:ext uri="{FF2B5EF4-FFF2-40B4-BE49-F238E27FC236}">
                  <a16:creationId xmlns:a16="http://schemas.microsoft.com/office/drawing/2014/main" id="{833FF6E8-7D52-4189-A347-8A63C30CA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B1C304A-C36A-4CD1-8AB4-EA545D38E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0" name="Freeform: Shape 19">
            <a:extLst>
              <a:ext uri="{FF2B5EF4-FFF2-40B4-BE49-F238E27FC236}">
                <a16:creationId xmlns:a16="http://schemas.microsoft.com/office/drawing/2014/main" id="{2FEFA492-1F90-4DD2-B51D-E6471B05E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Espaço Reservado para Conteúdo 3" descr="Diagrama">
            <a:extLst>
              <a:ext uri="{FF2B5EF4-FFF2-40B4-BE49-F238E27FC236}">
                <a16:creationId xmlns:a16="http://schemas.microsoft.com/office/drawing/2014/main" id="{7664C87D-E1A1-6567-13E1-B1E22BE58D85}"/>
              </a:ext>
            </a:extLst>
          </p:cNvPr>
          <p:cNvPicPr>
            <a:picLocks noGrp="1" noChangeAspect="1"/>
          </p:cNvPicPr>
          <p:nvPr>
            <p:ph idx="1"/>
          </p:nvPr>
        </p:nvPicPr>
        <p:blipFill rotWithShape="1">
          <a:blip r:embed="rId2"/>
          <a:srcRect t="2535" b="21905"/>
          <a:stretch/>
        </p:blipFill>
        <p:spPr>
          <a:xfrm>
            <a:off x="457200" y="457200"/>
            <a:ext cx="11277599" cy="5943599"/>
          </a:xfrm>
          <a:prstGeom prst="rect">
            <a:avLst/>
          </a:prstGeom>
          <a:noFill/>
          <a:ln w="12700" cap="flat" cmpd="sng" algn="ctr">
            <a:noFill/>
            <a:prstDash val="solid"/>
            <a:miter lim="800000"/>
          </a:ln>
          <a:effectLst>
            <a:outerShdw blurRad="317500" algn="ctr" rotWithShape="0">
              <a:schemeClr val="tx1">
                <a:alpha val="25000"/>
              </a:schemeClr>
            </a:outerShdw>
          </a:effectLst>
        </p:spPr>
      </p:pic>
    </p:spTree>
    <p:extLst>
      <p:ext uri="{BB962C8B-B14F-4D97-AF65-F5344CB8AC3E}">
        <p14:creationId xmlns:p14="http://schemas.microsoft.com/office/powerpoint/2010/main" val="290051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6C33D3-0A2E-EEEB-1C6E-655053A4ECCF}"/>
              </a:ext>
            </a:extLst>
          </p:cNvPr>
          <p:cNvSpPr>
            <a:spLocks noGrp="1"/>
          </p:cNvSpPr>
          <p:nvPr>
            <p:ph type="title"/>
          </p:nvPr>
        </p:nvSpPr>
        <p:spPr>
          <a:xfrm>
            <a:off x="5297762" y="329184"/>
            <a:ext cx="6251110" cy="1783080"/>
          </a:xfrm>
        </p:spPr>
        <p:txBody>
          <a:bodyPr anchor="b">
            <a:normAutofit/>
          </a:bodyPr>
          <a:lstStyle/>
          <a:p>
            <a:r>
              <a:rPr lang="pt-BR" sz="4200" b="1" kern="0" spc="-10">
                <a:effectLst/>
                <a:latin typeface="Source Sans Pro" panose="020B0503030403020204" pitchFamily="34" charset="0"/>
                <a:ea typeface="Times New Roman" panose="02020603050405020304" pitchFamily="18" charset="0"/>
                <a:cs typeface="Times New Roman" panose="02020603050405020304" pitchFamily="18" charset="0"/>
              </a:rPr>
              <a:t>Aprendizado de máquina:</a:t>
            </a:r>
            <a:br>
              <a:rPr lang="pt-BR" sz="4200" kern="100">
                <a:effectLst/>
                <a:latin typeface="Calibri" panose="020F0502020204030204" pitchFamily="34" charset="0"/>
                <a:ea typeface="Calibri" panose="020F0502020204030204" pitchFamily="34" charset="0"/>
                <a:cs typeface="Times New Roman" panose="02020603050405020304" pitchFamily="18" charset="0"/>
              </a:rPr>
            </a:br>
            <a:endParaRPr lang="pt-BR" sz="4200"/>
          </a:p>
        </p:txBody>
      </p:sp>
      <p:pic>
        <p:nvPicPr>
          <p:cNvPr id="5" name="Picture 4" descr="Lâmpada em tela de fundo amarela com cabo e feixes de luz traçados">
            <a:extLst>
              <a:ext uri="{FF2B5EF4-FFF2-40B4-BE49-F238E27FC236}">
                <a16:creationId xmlns:a16="http://schemas.microsoft.com/office/drawing/2014/main" id="{BCCF0C9D-14A2-A03F-11E4-5F0588C671E3}"/>
              </a:ext>
            </a:extLst>
          </p:cNvPr>
          <p:cNvPicPr>
            <a:picLocks noChangeAspect="1"/>
          </p:cNvPicPr>
          <p:nvPr/>
        </p:nvPicPr>
        <p:blipFill rotWithShape="1">
          <a:blip r:embed="rId2"/>
          <a:srcRect l="51543" r="669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5004E72-77BA-B8EC-BA76-FBC91732A53F}"/>
              </a:ext>
            </a:extLst>
          </p:cNvPr>
          <p:cNvSpPr>
            <a:spLocks noGrp="1"/>
          </p:cNvSpPr>
          <p:nvPr>
            <p:ph idx="1"/>
          </p:nvPr>
        </p:nvSpPr>
        <p:spPr>
          <a:xfrm>
            <a:off x="5297762" y="2706624"/>
            <a:ext cx="6251110" cy="3483864"/>
          </a:xfrm>
        </p:spPr>
        <p:txBody>
          <a:bodyPr>
            <a:normAutofit/>
          </a:bodyPr>
          <a:lstStyle/>
          <a:p>
            <a:pPr>
              <a:spcBef>
                <a:spcPts val="1800"/>
              </a:spcBef>
            </a:pPr>
            <a:r>
              <a:rPr lang="pt-BR" sz="2000" spc="-10">
                <a:effectLst/>
                <a:latin typeface="Source Sans Pro" panose="020B0503030403020204" pitchFamily="34" charset="0"/>
                <a:ea typeface="Times New Roman" panose="02020603050405020304" pitchFamily="18" charset="0"/>
              </a:rPr>
              <a:t>O aprendizado de máquina é baseado em algoritmos em que uma máquina aprende com os dados anteriores e ações anteriores. Ele começa com as observações dos dados para procurar padrões nos dados e toma melhores decisões de acordo.</a:t>
            </a:r>
            <a:endParaRPr lang="pt-BR" sz="2000">
              <a:effectLst/>
              <a:latin typeface="Times New Roman" panose="02020603050405020304" pitchFamily="18" charset="0"/>
              <a:ea typeface="Times New Roman" panose="02020603050405020304" pitchFamily="18" charset="0"/>
            </a:endParaRPr>
          </a:p>
          <a:p>
            <a:pPr>
              <a:spcBef>
                <a:spcPts val="1800"/>
              </a:spcBef>
            </a:pPr>
            <a:r>
              <a:rPr lang="pt-BR" sz="2000" spc="-10">
                <a:effectLst/>
                <a:latin typeface="Source Sans Pro" panose="020B0503030403020204" pitchFamily="34" charset="0"/>
                <a:ea typeface="Times New Roman" panose="02020603050405020304" pitchFamily="18" charset="0"/>
              </a:rPr>
              <a:t>O aprendizado de máquina oferece aos computadores a capacidade de analisar e classificar grandes volumes de dados. O processo começa com dados, instruções e observações para tomar melhores decisões no futuro.</a:t>
            </a:r>
            <a:endParaRPr lang="pt-BR" sz="2000">
              <a:effectLst/>
              <a:latin typeface="Times New Roman" panose="02020603050405020304" pitchFamily="18" charset="0"/>
              <a:ea typeface="Times New Roman" panose="02020603050405020304" pitchFamily="18" charset="0"/>
            </a:endParaRPr>
          </a:p>
          <a:p>
            <a:endParaRPr lang="pt-BR" sz="2000"/>
          </a:p>
        </p:txBody>
      </p:sp>
    </p:spTree>
    <p:extLst>
      <p:ext uri="{BB962C8B-B14F-4D97-AF65-F5344CB8AC3E}">
        <p14:creationId xmlns:p14="http://schemas.microsoft.com/office/powerpoint/2010/main" val="279046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6C33D3-0A2E-EEEB-1C6E-655053A4ECCF}"/>
              </a:ext>
            </a:extLst>
          </p:cNvPr>
          <p:cNvSpPr>
            <a:spLocks noGrp="1"/>
          </p:cNvSpPr>
          <p:nvPr>
            <p:ph type="title"/>
          </p:nvPr>
        </p:nvSpPr>
        <p:spPr>
          <a:xfrm>
            <a:off x="640080" y="325369"/>
            <a:ext cx="4368602" cy="1956841"/>
          </a:xfrm>
        </p:spPr>
        <p:txBody>
          <a:bodyPr anchor="b">
            <a:normAutofit/>
          </a:bodyPr>
          <a:lstStyle/>
          <a:p>
            <a:pPr>
              <a:spcAft>
                <a:spcPts val="800"/>
              </a:spcAft>
            </a:pPr>
            <a:r>
              <a:rPr lang="pt-BR" sz="5400" b="1" kern="0" spc="-10">
                <a:effectLst/>
                <a:latin typeface="Source Sans Pro" panose="020B0503030403020204" pitchFamily="34" charset="0"/>
                <a:ea typeface="Times New Roman" panose="02020603050405020304" pitchFamily="18" charset="0"/>
                <a:cs typeface="Times New Roman" panose="02020603050405020304" pitchFamily="18" charset="0"/>
              </a:rPr>
              <a:t>Aprendizado profundo:</a:t>
            </a:r>
            <a:endParaRPr lang="pt-BR" sz="54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5004E72-77BA-B8EC-BA76-FBC91732A53F}"/>
              </a:ext>
            </a:extLst>
          </p:cNvPr>
          <p:cNvSpPr>
            <a:spLocks noGrp="1"/>
          </p:cNvSpPr>
          <p:nvPr>
            <p:ph idx="1"/>
          </p:nvPr>
        </p:nvSpPr>
        <p:spPr>
          <a:xfrm>
            <a:off x="640080" y="2872899"/>
            <a:ext cx="4243589" cy="3320668"/>
          </a:xfrm>
        </p:spPr>
        <p:txBody>
          <a:bodyPr>
            <a:normAutofit/>
          </a:bodyPr>
          <a:lstStyle/>
          <a:p>
            <a:pPr>
              <a:spcBef>
                <a:spcPts val="1800"/>
              </a:spcBef>
            </a:pPr>
            <a:r>
              <a:rPr lang="pt-BR" sz="1700" spc="-10">
                <a:effectLst/>
                <a:latin typeface="Source Sans Pro" panose="020B0503030403020204" pitchFamily="34" charset="0"/>
                <a:ea typeface="Times New Roman" panose="02020603050405020304" pitchFamily="18" charset="0"/>
              </a:rPr>
              <a:t>Aprendizagem profunda é um subconjunto de IA e ML inspirado na estrutura e função do cérebro humano com nódulos de neurônios conectados como uma teia. Aprendizado profundo é a tecnologia usada por trás dos carros sem motorista.</a:t>
            </a:r>
            <a:endParaRPr lang="pt-BR" sz="1700">
              <a:effectLst/>
              <a:latin typeface="Times New Roman" panose="02020603050405020304" pitchFamily="18" charset="0"/>
              <a:ea typeface="Times New Roman" panose="02020603050405020304" pitchFamily="18" charset="0"/>
            </a:endParaRPr>
          </a:p>
          <a:p>
            <a:pPr>
              <a:spcBef>
                <a:spcPts val="1800"/>
              </a:spcBef>
            </a:pPr>
            <a:r>
              <a:rPr lang="pt-BR" sz="1700" spc="-10">
                <a:effectLst/>
                <a:latin typeface="Source Sans Pro" panose="020B0503030403020204" pitchFamily="34" charset="0"/>
                <a:ea typeface="Times New Roman" panose="02020603050405020304" pitchFamily="18" charset="0"/>
              </a:rPr>
              <a:t>O aprendizado de máquina prepara as máquinas para fazer o que os humanos nascem naturalmente, para realizar tarefas rapidamente a partir do som, imagens ou texto, com incrível precisão, às vezes mais do que desempenho de nível humano.</a:t>
            </a:r>
            <a:endParaRPr lang="pt-BR" sz="1700">
              <a:effectLst/>
              <a:latin typeface="Times New Roman" panose="02020603050405020304" pitchFamily="18" charset="0"/>
              <a:ea typeface="Times New Roman" panose="02020603050405020304" pitchFamily="18" charset="0"/>
            </a:endParaRPr>
          </a:p>
          <a:p>
            <a:endParaRPr lang="pt-BR" sz="1700"/>
          </a:p>
        </p:txBody>
      </p:sp>
      <p:pic>
        <p:nvPicPr>
          <p:cNvPr id="5" name="Picture 4" descr="Esfera de malha e nós">
            <a:extLst>
              <a:ext uri="{FF2B5EF4-FFF2-40B4-BE49-F238E27FC236}">
                <a16:creationId xmlns:a16="http://schemas.microsoft.com/office/drawing/2014/main" id="{AEA4D9F8-74ED-4C46-61ED-B7C71CF4A653}"/>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0207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3623CB-275F-E08F-D487-B9C169843565}"/>
              </a:ext>
            </a:extLst>
          </p:cNvPr>
          <p:cNvSpPr>
            <a:spLocks noGrp="1"/>
          </p:cNvSpPr>
          <p:nvPr>
            <p:ph type="title"/>
          </p:nvPr>
        </p:nvSpPr>
        <p:spPr>
          <a:xfrm>
            <a:off x="5297762" y="329184"/>
            <a:ext cx="6251110" cy="1783080"/>
          </a:xfrm>
        </p:spPr>
        <p:txBody>
          <a:bodyPr anchor="b">
            <a:normAutofit/>
          </a:bodyPr>
          <a:lstStyle/>
          <a:p>
            <a:r>
              <a:rPr lang="pt-BR" sz="3800" b="1" kern="0" spc="-10">
                <a:effectLst/>
                <a:latin typeface="Source Sans Pro" panose="020B0503030403020204" pitchFamily="34" charset="0"/>
                <a:ea typeface="Times New Roman" panose="02020603050405020304" pitchFamily="18" charset="0"/>
                <a:cs typeface="Times New Roman" panose="02020603050405020304" pitchFamily="18" charset="0"/>
              </a:rPr>
              <a:t> Aprendizagem por reforço:</a:t>
            </a:r>
            <a:br>
              <a:rPr lang="pt-BR" sz="3800" kern="100">
                <a:effectLst/>
                <a:latin typeface="Calibri" panose="020F0502020204030204" pitchFamily="34" charset="0"/>
                <a:ea typeface="Calibri" panose="020F0502020204030204" pitchFamily="34" charset="0"/>
                <a:cs typeface="Times New Roman" panose="02020603050405020304" pitchFamily="18" charset="0"/>
              </a:rPr>
            </a:br>
            <a:endParaRPr lang="pt-BR" sz="3800"/>
          </a:p>
        </p:txBody>
      </p:sp>
      <p:pic>
        <p:nvPicPr>
          <p:cNvPr id="5" name="Picture 4" descr="Quebra-cabeça branco com uma peça vermelha">
            <a:extLst>
              <a:ext uri="{FF2B5EF4-FFF2-40B4-BE49-F238E27FC236}">
                <a16:creationId xmlns:a16="http://schemas.microsoft.com/office/drawing/2014/main" id="{2909C739-1B85-9DBE-D909-919EC8720286}"/>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8E6E7A6A-B4EB-D4DF-2544-9D9729B52704}"/>
              </a:ext>
            </a:extLst>
          </p:cNvPr>
          <p:cNvSpPr>
            <a:spLocks noGrp="1"/>
          </p:cNvSpPr>
          <p:nvPr>
            <p:ph idx="1"/>
          </p:nvPr>
        </p:nvSpPr>
        <p:spPr>
          <a:xfrm>
            <a:off x="5297762" y="2706624"/>
            <a:ext cx="6251110" cy="3483864"/>
          </a:xfrm>
        </p:spPr>
        <p:txBody>
          <a:bodyPr>
            <a:normAutofit/>
          </a:bodyPr>
          <a:lstStyle/>
          <a:p>
            <a:r>
              <a:rPr lang="pt-BR" sz="2000" spc="-10">
                <a:effectLst/>
                <a:latin typeface="Source Sans Pro" panose="020B0503030403020204" pitchFamily="34" charset="0"/>
                <a:ea typeface="Times New Roman" panose="02020603050405020304" pitchFamily="18" charset="0"/>
              </a:rPr>
              <a:t>O aprendizado por reforço envolve a tomada de decisões sequencialmente para maximizar a recompensa em qualquer situação particular. Um algoritmo de reforço aprende interagindo com seu ambiente, a saída aqui depende do estado da entrada atual.</a:t>
            </a:r>
          </a:p>
          <a:p>
            <a:r>
              <a:rPr lang="pt-BR" sz="2000" spc="-10">
                <a:effectLst/>
                <a:latin typeface="Source Sans Pro" panose="020B0503030403020204" pitchFamily="34" charset="0"/>
                <a:ea typeface="Times New Roman" panose="02020603050405020304" pitchFamily="18" charset="0"/>
              </a:rPr>
              <a:t>O aprendizado por reforço é orientado para metas e pode ser usado para tarefas com objetivos, como carros autônomos ou robôs jogando futebol, e muito mais. Ele também se adapta a novos ambientes automaticamente.</a:t>
            </a:r>
            <a:endParaRPr lang="pt-BR" sz="2000">
              <a:effectLst/>
              <a:latin typeface="Times New Roman" panose="02020603050405020304" pitchFamily="18" charset="0"/>
              <a:ea typeface="Times New Roman" panose="02020603050405020304" pitchFamily="18" charset="0"/>
            </a:endParaRPr>
          </a:p>
          <a:p>
            <a:endParaRPr lang="pt-BR" sz="2000">
              <a:effectLst/>
              <a:latin typeface="Times New Roman" panose="02020603050405020304" pitchFamily="18" charset="0"/>
              <a:ea typeface="Times New Roman" panose="02020603050405020304" pitchFamily="18" charset="0"/>
            </a:endParaRPr>
          </a:p>
          <a:p>
            <a:endParaRPr lang="pt-BR" sz="2000"/>
          </a:p>
        </p:txBody>
      </p:sp>
    </p:spTree>
    <p:extLst>
      <p:ext uri="{BB962C8B-B14F-4D97-AF65-F5344CB8AC3E}">
        <p14:creationId xmlns:p14="http://schemas.microsoft.com/office/powerpoint/2010/main" val="16697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44BBF6-EBC5-3CB8-36B1-2EDA0767D6CD}"/>
              </a:ext>
            </a:extLst>
          </p:cNvPr>
          <p:cNvSpPr>
            <a:spLocks noGrp="1"/>
          </p:cNvSpPr>
          <p:nvPr>
            <p:ph type="title"/>
          </p:nvPr>
        </p:nvSpPr>
        <p:spPr>
          <a:xfrm>
            <a:off x="4654296" y="329184"/>
            <a:ext cx="6894576" cy="1783080"/>
          </a:xfrm>
        </p:spPr>
        <p:txBody>
          <a:bodyPr anchor="b">
            <a:normAutofit/>
          </a:bodyPr>
          <a:lstStyle/>
          <a:p>
            <a:r>
              <a:rPr lang="pt-BR" sz="5000" b="1" spc="-10">
                <a:effectLst/>
                <a:latin typeface="Source Sans Pro" panose="020B0503030403020204" pitchFamily="34" charset="0"/>
                <a:ea typeface="Times New Roman" panose="02020603050405020304" pitchFamily="18" charset="0"/>
              </a:rPr>
              <a:t>IA na força de trabalho</a:t>
            </a:r>
            <a:br>
              <a:rPr lang="pt-BR" sz="5000" b="1">
                <a:effectLst/>
                <a:latin typeface="Times New Roman" panose="02020603050405020304" pitchFamily="18" charset="0"/>
                <a:ea typeface="Times New Roman" panose="02020603050405020304" pitchFamily="18" charset="0"/>
              </a:rPr>
            </a:br>
            <a:endParaRPr lang="pt-BR" sz="5000"/>
          </a:p>
        </p:txBody>
      </p:sp>
      <p:pic>
        <p:nvPicPr>
          <p:cNvPr id="5" name="Picture 4">
            <a:extLst>
              <a:ext uri="{FF2B5EF4-FFF2-40B4-BE49-F238E27FC236}">
                <a16:creationId xmlns:a16="http://schemas.microsoft.com/office/drawing/2014/main" id="{E6468F77-1252-AC72-9B6B-89A1707F165D}"/>
              </a:ext>
            </a:extLst>
          </p:cNvPr>
          <p:cNvPicPr>
            <a:picLocks noChangeAspect="1"/>
          </p:cNvPicPr>
          <p:nvPr/>
        </p:nvPicPr>
        <p:blipFill rotWithShape="1">
          <a:blip r:embed="rId2"/>
          <a:srcRect l="22401" r="4436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5AA7CCE-2A0D-166E-F907-393962B78402}"/>
              </a:ext>
            </a:extLst>
          </p:cNvPr>
          <p:cNvSpPr>
            <a:spLocks noGrp="1"/>
          </p:cNvSpPr>
          <p:nvPr>
            <p:ph idx="1"/>
          </p:nvPr>
        </p:nvSpPr>
        <p:spPr>
          <a:xfrm>
            <a:off x="4654296" y="2706624"/>
            <a:ext cx="6894576"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A inteligência artificial é predominante em muitos setores. Automatizar tarefas que não exigem intervenção humana economiza dinheiro e tempo e pode reduzir o risco de erro humano. Aqui estão algumas maneiras pelas quais a IA pode ser empregada em diferentes indústrias:</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384674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44BBF6-EBC5-3CB8-36B1-2EDA0767D6CD}"/>
              </a:ext>
            </a:extLst>
          </p:cNvPr>
          <p:cNvSpPr>
            <a:spLocks noGrp="1"/>
          </p:cNvSpPr>
          <p:nvPr>
            <p:ph type="title"/>
          </p:nvPr>
        </p:nvSpPr>
        <p:spPr>
          <a:xfrm>
            <a:off x="4654296" y="329184"/>
            <a:ext cx="6894576" cy="1783080"/>
          </a:xfrm>
        </p:spPr>
        <p:txBody>
          <a:bodyPr anchor="b">
            <a:normAutofit/>
          </a:bodyPr>
          <a:lstStyle/>
          <a:p>
            <a:r>
              <a:rPr lang="pt-BR" sz="5000" b="1" spc="-10" dirty="0">
                <a:effectLst/>
                <a:latin typeface="Source Sans Pro" panose="020B0503030403020204" pitchFamily="34" charset="0"/>
                <a:ea typeface="Times New Roman" panose="02020603050405020304" pitchFamily="18" charset="0"/>
              </a:rPr>
              <a:t>IA na força de trabalho</a:t>
            </a:r>
            <a:br>
              <a:rPr lang="pt-BR" sz="5000" b="1" dirty="0">
                <a:effectLst/>
                <a:latin typeface="Times New Roman" panose="02020603050405020304" pitchFamily="18" charset="0"/>
                <a:ea typeface="Times New Roman" panose="02020603050405020304" pitchFamily="18" charset="0"/>
              </a:rPr>
            </a:br>
            <a:endParaRPr lang="pt-BR" sz="5000" dirty="0"/>
          </a:p>
        </p:txBody>
      </p:sp>
      <p:pic>
        <p:nvPicPr>
          <p:cNvPr id="5" name="Picture 4" descr="Lupa mostrando declínio de desempenho">
            <a:extLst>
              <a:ext uri="{FF2B5EF4-FFF2-40B4-BE49-F238E27FC236}">
                <a16:creationId xmlns:a16="http://schemas.microsoft.com/office/drawing/2014/main" id="{A3E943A8-99A8-7DB6-D698-C8FF78BC8B84}"/>
              </a:ext>
            </a:extLst>
          </p:cNvPr>
          <p:cNvPicPr>
            <a:picLocks noChangeAspect="1"/>
          </p:cNvPicPr>
          <p:nvPr/>
        </p:nvPicPr>
        <p:blipFill rotWithShape="1">
          <a:blip r:embed="rId2"/>
          <a:srcRect l="14996" r="4555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5AA7CCE-2A0D-166E-F907-393962B78402}"/>
              </a:ext>
            </a:extLst>
          </p:cNvPr>
          <p:cNvSpPr>
            <a:spLocks noGrp="1"/>
          </p:cNvSpPr>
          <p:nvPr>
            <p:ph idx="1"/>
          </p:nvPr>
        </p:nvSpPr>
        <p:spPr>
          <a:xfrm>
            <a:off x="4654296" y="2706624"/>
            <a:ext cx="6894576" cy="3483864"/>
          </a:xfrm>
        </p:spPr>
        <p:txBody>
          <a:bodyPr>
            <a:normAutofit/>
          </a:bodyPr>
          <a:lstStyle/>
          <a:p>
            <a:pPr marL="342900" lvl="0" indent="-342900">
              <a:buFont typeface="+mj-lt"/>
              <a:buAutoNum type="arabicPeriod"/>
              <a:tabLst>
                <a:tab pos="457200" algn="l"/>
              </a:tabLst>
            </a:pPr>
            <a:r>
              <a:rPr lang="pt-BR" sz="2200" b="1" spc="-10">
                <a:effectLst/>
                <a:latin typeface="Source Sans Pro" panose="020B0503030403020204" pitchFamily="34" charset="0"/>
                <a:ea typeface="Times New Roman" panose="02020603050405020304" pitchFamily="18" charset="0"/>
              </a:rPr>
              <a:t>Setor financeiro. </a:t>
            </a:r>
            <a:r>
              <a:rPr lang="pt-BR" sz="2200" spc="-10">
                <a:effectLst/>
                <a:latin typeface="Source Sans Pro" panose="020B0503030403020204" pitchFamily="34" charset="0"/>
                <a:ea typeface="Times New Roman" panose="02020603050405020304" pitchFamily="18" charset="0"/>
              </a:rPr>
              <a:t>A detecção de fraude é um caso de uso notável para a IA no setor financeiro. A capacidade da IA de analisar grandes quantidades de dados permite detectar anomalias ou padrões que sinalizam comportamento fraudulento.</a:t>
            </a:r>
            <a:endParaRPr lang="pt-BR" sz="22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pt-BR" sz="2200" b="1" spc="-10">
                <a:effectLst/>
                <a:latin typeface="Source Sans Pro" panose="020B0503030403020204" pitchFamily="34" charset="0"/>
                <a:ea typeface="Times New Roman" panose="02020603050405020304" pitchFamily="18" charset="0"/>
              </a:rPr>
              <a:t>Indústria de cuidados de saúde. </a:t>
            </a:r>
            <a:r>
              <a:rPr lang="pt-BR" sz="2200" spc="-10">
                <a:effectLst/>
                <a:latin typeface="Source Sans Pro" panose="020B0503030403020204" pitchFamily="34" charset="0"/>
                <a:ea typeface="Times New Roman" panose="02020603050405020304" pitchFamily="18" charset="0"/>
              </a:rPr>
              <a:t>A robótica alimentada por IA pode apoiar cirurgias próximas a órgãos ou tecidos altamente delicados para mitigar a perda de sangue ou o risco de infecção.</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72770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2FBED2-B7C3-36D1-EEF4-02B6EC08E9C8}"/>
              </a:ext>
            </a:extLst>
          </p:cNvPr>
          <p:cNvSpPr>
            <a:spLocks noGrp="1"/>
          </p:cNvSpPr>
          <p:nvPr>
            <p:ph type="title"/>
          </p:nvPr>
        </p:nvSpPr>
        <p:spPr>
          <a:xfrm>
            <a:off x="4654296" y="329184"/>
            <a:ext cx="6894576" cy="1783080"/>
          </a:xfrm>
        </p:spPr>
        <p:txBody>
          <a:bodyPr anchor="b">
            <a:normAutofit/>
          </a:bodyPr>
          <a:lstStyle/>
          <a:p>
            <a:r>
              <a:rPr lang="pt-BR" sz="3800" b="1" spc="-10">
                <a:effectLst/>
                <a:latin typeface="Source Sans Pro" panose="020B0503030403020204" pitchFamily="34" charset="0"/>
                <a:ea typeface="Times New Roman" panose="02020603050405020304" pitchFamily="18" charset="0"/>
              </a:rPr>
              <a:t>O que é inteligência artificial geral (AGI)? </a:t>
            </a:r>
            <a:br>
              <a:rPr lang="pt-BR" sz="3800" b="1">
                <a:effectLst/>
                <a:latin typeface="Times New Roman" panose="02020603050405020304" pitchFamily="18" charset="0"/>
                <a:ea typeface="Times New Roman" panose="02020603050405020304" pitchFamily="18" charset="0"/>
              </a:rPr>
            </a:br>
            <a:endParaRPr lang="pt-BR" sz="3800"/>
          </a:p>
        </p:txBody>
      </p:sp>
      <p:pic>
        <p:nvPicPr>
          <p:cNvPr id="5" name="Picture 4" descr="Exibição de ângulo do circuito em formato de Brain">
            <a:extLst>
              <a:ext uri="{FF2B5EF4-FFF2-40B4-BE49-F238E27FC236}">
                <a16:creationId xmlns:a16="http://schemas.microsoft.com/office/drawing/2014/main" id="{C678EE88-7F52-65CD-C179-86E13D03C03F}"/>
              </a:ext>
            </a:extLst>
          </p:cNvPr>
          <p:cNvPicPr>
            <a:picLocks noChangeAspect="1"/>
          </p:cNvPicPr>
          <p:nvPr/>
        </p:nvPicPr>
        <p:blipFill rotWithShape="1">
          <a:blip r:embed="rId2"/>
          <a:srcRect l="29464" r="29320"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D996357E-27F6-E074-DA95-D65979046A16}"/>
              </a:ext>
            </a:extLst>
          </p:cNvPr>
          <p:cNvSpPr>
            <a:spLocks noGrp="1"/>
          </p:cNvSpPr>
          <p:nvPr>
            <p:ph idx="1"/>
          </p:nvPr>
        </p:nvSpPr>
        <p:spPr>
          <a:xfrm>
            <a:off x="4654296" y="2706624"/>
            <a:ext cx="6894576"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Inteligência artificial geral (AGI) refere-se a um estado teórico no qual os sistemas computacionais serão capazes de alcançar ou exceder a inteligência humana. Em outras palavras, AGI é a "verdadeira" inteligência artificial retratada em inúmeros romances de ficção científica, programas de televisão, filmes e quadrinhos. </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240784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3F0987-96AC-04D2-A93D-AAC74E437AEC}"/>
              </a:ext>
            </a:extLst>
          </p:cNvPr>
          <p:cNvSpPr>
            <a:spLocks noGrp="1"/>
          </p:cNvSpPr>
          <p:nvPr>
            <p:ph type="title"/>
          </p:nvPr>
        </p:nvSpPr>
        <p:spPr>
          <a:xfrm>
            <a:off x="1171074" y="1396686"/>
            <a:ext cx="3240506" cy="4064628"/>
          </a:xfrm>
        </p:spPr>
        <p:txBody>
          <a:bodyPr>
            <a:normAutofit/>
          </a:bodyPr>
          <a:lstStyle/>
          <a:p>
            <a:r>
              <a:rPr lang="pt-BR" b="1" spc="-10" dirty="0">
                <a:solidFill>
                  <a:srgbClr val="FFFFFF"/>
                </a:solidFill>
                <a:effectLst/>
                <a:latin typeface="Source Sans Pro" panose="020B0503030403020204" pitchFamily="34" charset="0"/>
                <a:ea typeface="Times New Roman" panose="02020603050405020304" pitchFamily="18" charset="0"/>
              </a:rPr>
              <a:t>O que é inteligência artificial geral (AGI)? </a:t>
            </a:r>
            <a:br>
              <a:rPr lang="pt-BR" b="1" dirty="0">
                <a:solidFill>
                  <a:srgbClr val="FFFFFF"/>
                </a:solidFill>
                <a:effectLst/>
                <a:latin typeface="Times New Roman" panose="02020603050405020304" pitchFamily="18" charset="0"/>
                <a:ea typeface="Times New Roman" panose="02020603050405020304" pitchFamily="18" charset="0"/>
              </a:rPr>
            </a:br>
            <a:endParaRPr lang="pt-BR" dirty="0">
              <a:solidFill>
                <a:srgbClr val="FFFFFF"/>
              </a:solidFill>
            </a:endParaRPr>
          </a:p>
        </p:txBody>
      </p:sp>
      <p:sp>
        <p:nvSpPr>
          <p:cNvPr id="37"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8"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F60B58B2-CA61-7B24-E0DE-E71D0CEF0596}"/>
              </a:ext>
            </a:extLst>
          </p:cNvPr>
          <p:cNvSpPr>
            <a:spLocks noGrp="1"/>
          </p:cNvSpPr>
          <p:nvPr>
            <p:ph idx="1"/>
          </p:nvPr>
        </p:nvSpPr>
        <p:spPr>
          <a:xfrm>
            <a:off x="5370153" y="1526033"/>
            <a:ext cx="5536397" cy="3935281"/>
          </a:xfrm>
        </p:spPr>
        <p:txBody>
          <a:bodyPr>
            <a:normAutofit/>
          </a:bodyPr>
          <a:lstStyle/>
          <a:p>
            <a:r>
              <a:rPr lang="pt-BR" sz="2000" spc="-10">
                <a:effectLst/>
                <a:latin typeface="Source Sans Pro" panose="020B0503030403020204" pitchFamily="34" charset="0"/>
                <a:ea typeface="Times New Roman" panose="02020603050405020304" pitchFamily="18" charset="0"/>
              </a:rPr>
              <a:t>Quanto ao significado preciso de "IA" em si, os pesquisadores não concordam muito sobre como reconheceríamos a "verdadeira" inteligência artificial geral quando ela aparece. No entanto, a abordagem mais famosa para identificar se uma máquina é inteligente ou não é conhecida como Teste de Turing ou Jogo de Imitação, um experimento que foi delineado pela primeira vez pelo influente matemático, cientista da computação e criptoanalista Alan Turing em um artigo de 1950 sobre inteligência computacional. </a:t>
            </a:r>
            <a:endParaRPr lang="pt-BR" sz="2000"/>
          </a:p>
        </p:txBody>
      </p:sp>
    </p:spTree>
    <p:extLst>
      <p:ext uri="{BB962C8B-B14F-4D97-AF65-F5344CB8AC3E}">
        <p14:creationId xmlns:p14="http://schemas.microsoft.com/office/powerpoint/2010/main" val="123372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0E38C3F9-C313-4371-7F1E-A83B5B0FC0DC}"/>
              </a:ext>
            </a:extLst>
          </p:cNvPr>
          <p:cNvSpPr>
            <a:spLocks noGrp="1"/>
          </p:cNvSpPr>
          <p:nvPr>
            <p:ph idx="1"/>
          </p:nvPr>
        </p:nvSpPr>
        <p:spPr>
          <a:xfrm>
            <a:off x="838200" y="1461360"/>
            <a:ext cx="5536397" cy="3935281"/>
          </a:xfrm>
        </p:spPr>
        <p:txBody>
          <a:bodyPr>
            <a:normAutofit/>
          </a:bodyPr>
          <a:lstStyle/>
          <a:p>
            <a:r>
              <a:rPr lang="pt-BR" sz="2400" spc="-10" dirty="0">
                <a:effectLst/>
                <a:latin typeface="Source Sans Pro" panose="020B0503030403020204" pitchFamily="34" charset="0"/>
                <a:ea typeface="Times New Roman" panose="02020603050405020304" pitchFamily="18" charset="0"/>
              </a:rPr>
              <a:t>Nesse artigo, Turing descreveu um jogo de três jogadores em que um "interrogador" humano é solicitado a se comunicar via texto com outro humano e uma máquina e juiz que compôs cada resposta. Se o interrogador não consegue identificar o humano de forma confiável, então Turing diz que a máquina pode ser considerada inteligente. </a:t>
            </a:r>
            <a:endParaRPr lang="pt-BR" sz="2400" dirty="0">
              <a:effectLst/>
              <a:latin typeface="Times New Roman" panose="02020603050405020304" pitchFamily="18" charset="0"/>
              <a:ea typeface="Times New Roman" panose="02020603050405020304" pitchFamily="18" charset="0"/>
            </a:endParaRPr>
          </a:p>
          <a:p>
            <a:endParaRPr lang="pt-BR" sz="2400" dirty="0"/>
          </a:p>
        </p:txBody>
      </p:sp>
      <p:sp>
        <p:nvSpPr>
          <p:cNvPr id="32" name="Oval 3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0685569-80DD-162A-DD5C-64D7FC88ECA4}"/>
              </a:ext>
            </a:extLst>
          </p:cNvPr>
          <p:cNvSpPr>
            <a:spLocks noGrp="1"/>
          </p:cNvSpPr>
          <p:nvPr>
            <p:ph type="title"/>
          </p:nvPr>
        </p:nvSpPr>
        <p:spPr>
          <a:xfrm>
            <a:off x="7474281" y="1396686"/>
            <a:ext cx="3240506" cy="4064628"/>
          </a:xfrm>
        </p:spPr>
        <p:txBody>
          <a:bodyPr>
            <a:normAutofit/>
          </a:bodyPr>
          <a:lstStyle/>
          <a:p>
            <a:r>
              <a:rPr lang="pt-BR" b="1" spc="-10">
                <a:solidFill>
                  <a:srgbClr val="FFFFFF"/>
                </a:solidFill>
                <a:effectLst/>
                <a:latin typeface="Source Sans Pro" panose="020B0503030403020204" pitchFamily="34" charset="0"/>
                <a:ea typeface="Times New Roman" panose="02020603050405020304" pitchFamily="18" charset="0"/>
              </a:rPr>
              <a:t>O que é inteligência artificial geral (AGI)? </a:t>
            </a:r>
            <a:endParaRPr lang="pt-BR">
              <a:solidFill>
                <a:srgbClr val="FFFFFF"/>
              </a:solidFill>
            </a:endParaRPr>
          </a:p>
        </p:txBody>
      </p:sp>
    </p:spTree>
    <p:extLst>
      <p:ext uri="{BB962C8B-B14F-4D97-AF65-F5344CB8AC3E}">
        <p14:creationId xmlns:p14="http://schemas.microsoft.com/office/powerpoint/2010/main" val="317078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52EC1C-59C8-BC57-E1F4-9FE21E35F782}"/>
              </a:ext>
            </a:extLst>
          </p:cNvPr>
          <p:cNvSpPr>
            <a:spLocks noGrp="1"/>
          </p:cNvSpPr>
          <p:nvPr>
            <p:ph type="title"/>
          </p:nvPr>
        </p:nvSpPr>
        <p:spPr>
          <a:xfrm>
            <a:off x="4654296" y="329184"/>
            <a:ext cx="6894576" cy="1783080"/>
          </a:xfrm>
        </p:spPr>
        <p:txBody>
          <a:bodyPr anchor="b">
            <a:normAutofit/>
          </a:bodyPr>
          <a:lstStyle/>
          <a:p>
            <a:r>
              <a:rPr lang="pt-BR" sz="3800" b="1" spc="-10">
                <a:effectLst/>
                <a:latin typeface="Source Sans Pro" panose="020B0503030403020204" pitchFamily="34" charset="0"/>
                <a:ea typeface="Times New Roman" panose="02020603050405020304" pitchFamily="18" charset="0"/>
              </a:rPr>
              <a:t>O que é inteligência artificial geral (AGI)? </a:t>
            </a:r>
            <a:br>
              <a:rPr lang="pt-BR" sz="3800" b="1">
                <a:effectLst/>
                <a:latin typeface="Times New Roman" panose="02020603050405020304" pitchFamily="18" charset="0"/>
                <a:ea typeface="Times New Roman" panose="02020603050405020304" pitchFamily="18" charset="0"/>
              </a:rPr>
            </a:br>
            <a:endParaRPr lang="pt-BR" sz="3800"/>
          </a:p>
        </p:txBody>
      </p:sp>
      <p:pic>
        <p:nvPicPr>
          <p:cNvPr id="5" name="Picture 4" descr="Um na multidão">
            <a:extLst>
              <a:ext uri="{FF2B5EF4-FFF2-40B4-BE49-F238E27FC236}">
                <a16:creationId xmlns:a16="http://schemas.microsoft.com/office/drawing/2014/main" id="{CDF6E56A-6AFC-4943-1D6A-57C9925B4E23}"/>
              </a:ext>
            </a:extLst>
          </p:cNvPr>
          <p:cNvPicPr>
            <a:picLocks noChangeAspect="1"/>
          </p:cNvPicPr>
          <p:nvPr/>
        </p:nvPicPr>
        <p:blipFill rotWithShape="1">
          <a:blip r:embed="rId2"/>
          <a:srcRect l="32199" r="2348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8E910D70-6C8A-7CBB-7F61-CF83C6293C71}"/>
              </a:ext>
            </a:extLst>
          </p:cNvPr>
          <p:cNvSpPr>
            <a:spLocks noGrp="1"/>
          </p:cNvSpPr>
          <p:nvPr>
            <p:ph idx="1"/>
          </p:nvPr>
        </p:nvSpPr>
        <p:spPr>
          <a:xfrm>
            <a:off x="4654296" y="2706624"/>
            <a:ext cx="6894576"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Para complicar, pesquisadores e filósofos também não conseguem concordar se estamos começando a alcançar AGI, se ainda está longe, ou simplesmente totalmente impossível. Por exemplo, enquanto um artigo recente da Microsoft Research e OpenAI argumenta que o Chat GPT-4 é uma forma inicial de AGI, Muitos outros pesquisadores são céticos em relação a essas alegações e argumentam que elas foram feitas apenas para publicidade.</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199241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9A3A22-9543-2534-2811-B0BF8ADA7A55}"/>
              </a:ext>
            </a:extLst>
          </p:cNvPr>
          <p:cNvSpPr>
            <a:spLocks noGrp="1"/>
          </p:cNvSpPr>
          <p:nvPr>
            <p:ph type="title"/>
          </p:nvPr>
        </p:nvSpPr>
        <p:spPr>
          <a:xfrm>
            <a:off x="5297762" y="329184"/>
            <a:ext cx="6251110" cy="1783080"/>
          </a:xfrm>
        </p:spPr>
        <p:txBody>
          <a:bodyPr anchor="b">
            <a:normAutofit/>
          </a:bodyPr>
          <a:lstStyle/>
          <a:p>
            <a:r>
              <a:rPr lang="pt-BR" sz="5400"/>
              <a:t>Introdução IA</a:t>
            </a:r>
            <a:br>
              <a:rPr lang="pt-BR" sz="5400"/>
            </a:br>
            <a:endParaRPr lang="pt-BR" sz="5400"/>
          </a:p>
        </p:txBody>
      </p:sp>
      <p:pic>
        <p:nvPicPr>
          <p:cNvPr id="29" name="Picture 4" descr="Tela de fundo abstrata de dados">
            <a:extLst>
              <a:ext uri="{FF2B5EF4-FFF2-40B4-BE49-F238E27FC236}">
                <a16:creationId xmlns:a16="http://schemas.microsoft.com/office/drawing/2014/main" id="{F1285806-A923-E8E9-B20E-80BD688F9666}"/>
              </a:ext>
            </a:extLst>
          </p:cNvPr>
          <p:cNvPicPr>
            <a:picLocks noChangeAspect="1"/>
          </p:cNvPicPr>
          <p:nvPr/>
        </p:nvPicPr>
        <p:blipFill rotWithShape="1">
          <a:blip r:embed="rId2"/>
          <a:srcRect l="26690" r="351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3D07AA4-8EA8-7B3B-C52E-D35074F47F7D}"/>
              </a:ext>
            </a:extLst>
          </p:cNvPr>
          <p:cNvSpPr>
            <a:spLocks noGrp="1"/>
          </p:cNvSpPr>
          <p:nvPr>
            <p:ph idx="1"/>
          </p:nvPr>
        </p:nvSpPr>
        <p:spPr>
          <a:xfrm>
            <a:off x="5297762" y="2706624"/>
            <a:ext cx="6251110" cy="3483864"/>
          </a:xfrm>
        </p:spPr>
        <p:txBody>
          <a:bodyPr>
            <a:normAutofit/>
          </a:bodyPr>
          <a:lstStyle/>
          <a:p>
            <a:r>
              <a:rPr lang="pt-BR" sz="2200"/>
              <a:t>A inteligência artificial, ou IA, é uma tecnologia que permite que computadores e máquinas simulem a inteligência humana e as capacidades de resolução de problemas.</a:t>
            </a:r>
          </a:p>
          <a:p>
            <a:endParaRPr lang="pt-BR" sz="2200"/>
          </a:p>
        </p:txBody>
      </p:sp>
    </p:spTree>
    <p:extLst>
      <p:ext uri="{BB962C8B-B14F-4D97-AF65-F5344CB8AC3E}">
        <p14:creationId xmlns:p14="http://schemas.microsoft.com/office/powerpoint/2010/main" val="106919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7E2EF7-FF5C-3C1F-D681-85405FA8AA15}"/>
              </a:ext>
            </a:extLst>
          </p:cNvPr>
          <p:cNvSpPr>
            <a:spLocks noGrp="1"/>
          </p:cNvSpPr>
          <p:nvPr>
            <p:ph type="title"/>
          </p:nvPr>
        </p:nvSpPr>
        <p:spPr>
          <a:xfrm>
            <a:off x="640080" y="325369"/>
            <a:ext cx="4368602" cy="1956841"/>
          </a:xfrm>
        </p:spPr>
        <p:txBody>
          <a:bodyPr anchor="b">
            <a:normAutofit/>
          </a:bodyPr>
          <a:lstStyle/>
          <a:p>
            <a:r>
              <a:rPr lang="pt-BR" sz="3400" b="1" spc="-10">
                <a:effectLst/>
                <a:latin typeface="Source Sans Pro" panose="020B0503030403020204" pitchFamily="34" charset="0"/>
                <a:ea typeface="Times New Roman" panose="02020603050405020304" pitchFamily="18" charset="0"/>
              </a:rPr>
              <a:t>O que é inteligência artificial geral (AGI)? </a:t>
            </a:r>
            <a:br>
              <a:rPr lang="pt-BR" sz="3400" b="1">
                <a:effectLst/>
                <a:latin typeface="Times New Roman" panose="02020603050405020304" pitchFamily="18" charset="0"/>
                <a:ea typeface="Times New Roman" panose="02020603050405020304" pitchFamily="18" charset="0"/>
              </a:rPr>
            </a:br>
            <a:endParaRPr lang="pt-BR" sz="3400"/>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786A39B-34C2-8EA8-859B-91A8D2405D41}"/>
              </a:ext>
            </a:extLst>
          </p:cNvPr>
          <p:cNvSpPr>
            <a:spLocks noGrp="1"/>
          </p:cNvSpPr>
          <p:nvPr>
            <p:ph idx="1"/>
          </p:nvPr>
        </p:nvSpPr>
        <p:spPr>
          <a:xfrm>
            <a:off x="640080" y="2872899"/>
            <a:ext cx="4243589" cy="3320668"/>
          </a:xfrm>
        </p:spPr>
        <p:txBody>
          <a:bodyPr>
            <a:normAutofit/>
          </a:bodyPr>
          <a:lstStyle/>
          <a:p>
            <a:r>
              <a:rPr lang="pt-BR" sz="2200" spc="-10">
                <a:effectLst/>
                <a:latin typeface="Source Sans Pro" panose="020B0503030403020204" pitchFamily="34" charset="0"/>
                <a:ea typeface="Times New Roman" panose="02020603050405020304" pitchFamily="18" charset="0"/>
              </a:rPr>
              <a:t>Independentemente de quão longe estamos de alcançar AGI, Você pode supor que quando alguém usa o termo inteligência artificial geral, está se referindo ao tipo de programas de computador e máquinas sencientes que são comumente encontrados na ficção científica popular.</a:t>
            </a:r>
            <a:endParaRPr lang="pt-BR" sz="2200">
              <a:effectLst/>
              <a:latin typeface="Times New Roman" panose="02020603050405020304" pitchFamily="18" charset="0"/>
              <a:ea typeface="Times New Roman" panose="02020603050405020304" pitchFamily="18" charset="0"/>
            </a:endParaRPr>
          </a:p>
          <a:p>
            <a:endParaRPr lang="pt-BR" sz="2200"/>
          </a:p>
        </p:txBody>
      </p:sp>
      <p:pic>
        <p:nvPicPr>
          <p:cNvPr id="5" name="Picture 4" descr="Robô operando uma máquina">
            <a:extLst>
              <a:ext uri="{FF2B5EF4-FFF2-40B4-BE49-F238E27FC236}">
                <a16:creationId xmlns:a16="http://schemas.microsoft.com/office/drawing/2014/main" id="{75AB5EDF-E88D-51A6-6816-6311C1690B49}"/>
              </a:ext>
            </a:extLst>
          </p:cNvPr>
          <p:cNvPicPr>
            <a:picLocks noChangeAspect="1"/>
          </p:cNvPicPr>
          <p:nvPr/>
        </p:nvPicPr>
        <p:blipFill rotWithShape="1">
          <a:blip r:embed="rId2"/>
          <a:srcRect l="11868" r="1115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8709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4425B3-B69B-5144-A6E8-9CDEA81A44B3}"/>
              </a:ext>
            </a:extLst>
          </p:cNvPr>
          <p:cNvSpPr>
            <a:spLocks noGrp="1"/>
          </p:cNvSpPr>
          <p:nvPr>
            <p:ph type="title"/>
          </p:nvPr>
        </p:nvSpPr>
        <p:spPr>
          <a:xfrm>
            <a:off x="5297762" y="329184"/>
            <a:ext cx="6251110" cy="1783080"/>
          </a:xfrm>
        </p:spPr>
        <p:txBody>
          <a:bodyPr anchor="b">
            <a:normAutofit/>
          </a:bodyPr>
          <a:lstStyle/>
          <a:p>
            <a:r>
              <a:rPr lang="pt-BR" sz="5400" b="1" spc="-10">
                <a:effectLst/>
                <a:latin typeface="Source Sans Pro" panose="020B0503030403020204" pitchFamily="34" charset="0"/>
                <a:ea typeface="Times New Roman" panose="02020603050405020304" pitchFamily="18" charset="0"/>
              </a:rPr>
              <a:t>Os 4 tipos de IA</a:t>
            </a:r>
            <a:br>
              <a:rPr lang="pt-BR" sz="5400" b="1">
                <a:effectLst/>
                <a:latin typeface="Times New Roman" panose="02020603050405020304" pitchFamily="18" charset="0"/>
                <a:ea typeface="Times New Roman" panose="02020603050405020304" pitchFamily="18" charset="0"/>
              </a:rPr>
            </a:br>
            <a:endParaRPr lang="pt-BR" sz="5400"/>
          </a:p>
        </p:txBody>
      </p:sp>
      <p:pic>
        <p:nvPicPr>
          <p:cNvPr id="5" name="Picture 4" descr="CPU com números binários e plantas">
            <a:extLst>
              <a:ext uri="{FF2B5EF4-FFF2-40B4-BE49-F238E27FC236}">
                <a16:creationId xmlns:a16="http://schemas.microsoft.com/office/drawing/2014/main" id="{4160A796-CBFF-E84B-B394-0BBAB56079C6}"/>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8742E3A-2476-8B8A-ACC7-D02620A685B4}"/>
              </a:ext>
            </a:extLst>
          </p:cNvPr>
          <p:cNvSpPr>
            <a:spLocks noGrp="1"/>
          </p:cNvSpPr>
          <p:nvPr>
            <p:ph idx="1"/>
          </p:nvPr>
        </p:nvSpPr>
        <p:spPr>
          <a:xfrm>
            <a:off x="5297762" y="2706624"/>
            <a:ext cx="6251110" cy="3483864"/>
          </a:xfrm>
        </p:spPr>
        <p:txBody>
          <a:bodyPr>
            <a:normAutofit/>
          </a:bodyPr>
          <a:lstStyle/>
          <a:p>
            <a:r>
              <a:rPr lang="pt-BR" sz="2200" spc="-10" dirty="0">
                <a:effectLst/>
                <a:latin typeface="Source Sans Pro" panose="020B0503030403020204" pitchFamily="34" charset="0"/>
                <a:ea typeface="Times New Roman" panose="02020603050405020304" pitchFamily="18" charset="0"/>
              </a:rPr>
              <a:t>À medida que os pesquisadores tentam construir formas mais avançadas de inteligência artificial, eles também devem começar a formular entendimentos mais sutis do que a inteligência ou mesmo a consciência significam precisamente. Na tentativa de esclarecer esses conceitos, os pesquisadores delinearam </a:t>
            </a:r>
            <a:r>
              <a:rPr lang="pt-BR" sz="2200" u="sng" spc="-10" dirty="0">
                <a:effectLst/>
                <a:latin typeface="Source Sans Pro" panose="020B0503030403020204" pitchFamily="34" charset="0"/>
                <a:ea typeface="Times New Roman" panose="02020603050405020304" pitchFamily="18" charset="0"/>
              </a:rPr>
              <a:t>quatro tipos de inteligência artificial</a:t>
            </a:r>
            <a:r>
              <a:rPr lang="pt-BR" sz="2200" spc="-10" dirty="0">
                <a:effectLst/>
                <a:latin typeface="Source Sans Pro" panose="020B0503030403020204" pitchFamily="34" charset="0"/>
                <a:ea typeface="Times New Roman" panose="02020603050405020304" pitchFamily="18" charset="0"/>
              </a:rPr>
              <a:t>.</a:t>
            </a:r>
            <a:endParaRPr lang="pt-BR" sz="2200" dirty="0">
              <a:effectLst/>
              <a:latin typeface="Times New Roman" panose="02020603050405020304" pitchFamily="18" charset="0"/>
              <a:ea typeface="Times New Roman" panose="02020603050405020304" pitchFamily="18" charset="0"/>
            </a:endParaRPr>
          </a:p>
          <a:p>
            <a:endParaRPr lang="pt-BR" sz="2200" dirty="0"/>
          </a:p>
        </p:txBody>
      </p:sp>
    </p:spTree>
    <p:extLst>
      <p:ext uri="{BB962C8B-B14F-4D97-AF65-F5344CB8AC3E}">
        <p14:creationId xmlns:p14="http://schemas.microsoft.com/office/powerpoint/2010/main" val="41731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B98E06-0CFF-8FED-2F21-80DF3541FD62}"/>
              </a:ext>
            </a:extLst>
          </p:cNvPr>
          <p:cNvSpPr>
            <a:spLocks noGrp="1"/>
          </p:cNvSpPr>
          <p:nvPr>
            <p:ph type="title"/>
          </p:nvPr>
        </p:nvSpPr>
        <p:spPr>
          <a:xfrm>
            <a:off x="4654296" y="329184"/>
            <a:ext cx="6894576" cy="1783080"/>
          </a:xfrm>
        </p:spPr>
        <p:txBody>
          <a:bodyPr anchor="b">
            <a:normAutofit/>
          </a:bodyPr>
          <a:lstStyle/>
          <a:p>
            <a:r>
              <a:rPr lang="pt-BR" sz="5400" b="1" spc="-10">
                <a:effectLst/>
                <a:latin typeface="Source Sans Pro" panose="020B0503030403020204" pitchFamily="34" charset="0"/>
                <a:ea typeface="Times New Roman" panose="02020603050405020304" pitchFamily="18" charset="0"/>
              </a:rPr>
              <a:t>1. Máquinas reativas</a:t>
            </a:r>
            <a:endParaRPr lang="pt-BR" sz="5400" b="1">
              <a:effectLst/>
              <a:latin typeface="Times New Roman" panose="02020603050405020304" pitchFamily="18" charset="0"/>
              <a:ea typeface="Times New Roman" panose="02020603050405020304" pitchFamily="18" charset="0"/>
            </a:endParaRPr>
          </a:p>
        </p:txBody>
      </p:sp>
      <p:pic>
        <p:nvPicPr>
          <p:cNvPr id="5" name="Picture 4" descr="Peças de máquinas usadas">
            <a:extLst>
              <a:ext uri="{FF2B5EF4-FFF2-40B4-BE49-F238E27FC236}">
                <a16:creationId xmlns:a16="http://schemas.microsoft.com/office/drawing/2014/main" id="{1DBE733B-5183-656B-99AC-92B4EFB7A89F}"/>
              </a:ext>
            </a:extLst>
          </p:cNvPr>
          <p:cNvPicPr>
            <a:picLocks noChangeAspect="1"/>
          </p:cNvPicPr>
          <p:nvPr/>
        </p:nvPicPr>
        <p:blipFill rotWithShape="1">
          <a:blip r:embed="rId2"/>
          <a:srcRect l="40396" r="2015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3AC1AA46-DD4A-AE6C-83E3-656228300E5C}"/>
              </a:ext>
            </a:extLst>
          </p:cNvPr>
          <p:cNvSpPr>
            <a:spLocks noGrp="1"/>
          </p:cNvSpPr>
          <p:nvPr>
            <p:ph idx="1"/>
          </p:nvPr>
        </p:nvSpPr>
        <p:spPr>
          <a:xfrm>
            <a:off x="4654296" y="2706624"/>
            <a:ext cx="6894576"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As máquinas reativas são o tipo mais básico de inteligência artificial. Máquinas construídas dessa forma não possuem nenhum conhecimento de eventos anteriores, mas apenas "reagem" ao que está diante delas em um determinado momento. Como resultado, eles só podem executar certas tarefas avançadas dentro de um escopo muito restrito, como por exemplo jogar xadrez, porém, são incapazes de executar tarefas fora de seu contexto limitado. </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1188099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49CD0B-6803-9850-A0FC-FE18F30E0EBB}"/>
              </a:ext>
            </a:extLst>
          </p:cNvPr>
          <p:cNvSpPr>
            <a:spLocks noGrp="1"/>
          </p:cNvSpPr>
          <p:nvPr>
            <p:ph type="title"/>
          </p:nvPr>
        </p:nvSpPr>
        <p:spPr>
          <a:xfrm>
            <a:off x="640080" y="325369"/>
            <a:ext cx="4368602" cy="1956841"/>
          </a:xfrm>
        </p:spPr>
        <p:txBody>
          <a:bodyPr anchor="b">
            <a:normAutofit/>
          </a:bodyPr>
          <a:lstStyle/>
          <a:p>
            <a:r>
              <a:rPr lang="pt-BR" sz="3800" b="1" spc="-10">
                <a:effectLst/>
                <a:latin typeface="Source Sans Pro" panose="020B0503030403020204" pitchFamily="34" charset="0"/>
                <a:ea typeface="Times New Roman" panose="02020603050405020304" pitchFamily="18" charset="0"/>
              </a:rPr>
              <a:t>2. Máquinas de memória limitada</a:t>
            </a:r>
            <a:br>
              <a:rPr lang="pt-BR" sz="3800" b="1">
                <a:effectLst/>
                <a:latin typeface="Times New Roman" panose="02020603050405020304" pitchFamily="18" charset="0"/>
                <a:ea typeface="Times New Roman" panose="02020603050405020304" pitchFamily="18" charset="0"/>
              </a:rPr>
            </a:br>
            <a:endParaRPr lang="pt-BR" sz="38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0E009B2F-148E-3976-303B-06F48A28BEE9}"/>
              </a:ext>
            </a:extLst>
          </p:cNvPr>
          <p:cNvSpPr>
            <a:spLocks noGrp="1"/>
          </p:cNvSpPr>
          <p:nvPr>
            <p:ph idx="1"/>
          </p:nvPr>
        </p:nvSpPr>
        <p:spPr>
          <a:xfrm>
            <a:off x="640080" y="2872899"/>
            <a:ext cx="4243589" cy="3320668"/>
          </a:xfrm>
        </p:spPr>
        <p:txBody>
          <a:bodyPr>
            <a:normAutofit/>
          </a:bodyPr>
          <a:lstStyle/>
          <a:p>
            <a:r>
              <a:rPr lang="pt-BR" sz="1500" spc="-10">
                <a:effectLst/>
                <a:latin typeface="Source Sans Pro" panose="020B0503030403020204" pitchFamily="34" charset="0"/>
                <a:ea typeface="Times New Roman" panose="02020603050405020304" pitchFamily="18" charset="0"/>
              </a:rPr>
              <a:t>Máquinas com memória limitada possuem uma compreensão limitada de eventos passados. Eles podem interagir mais com o mundo ao seu redor do que as máquinas reativas. Por exemplo, os carros autônomos usam uma forma de memória limitada para fazer curvas, observar veículos que se aproximam e ajustar sua velocidade. No entanto, máquinas com apenas memória limitada não podem formar uma compreensão completa do mundo porque sua lembrança de eventos passados é limitada e usada apenas em uma estreita faixa de tempo.</a:t>
            </a:r>
            <a:endParaRPr lang="pt-BR" sz="1500">
              <a:effectLst/>
              <a:latin typeface="Times New Roman" panose="02020603050405020304" pitchFamily="18" charset="0"/>
              <a:ea typeface="Times New Roman" panose="02020603050405020304" pitchFamily="18" charset="0"/>
            </a:endParaRPr>
          </a:p>
          <a:p>
            <a:endParaRPr lang="pt-BR" sz="1500"/>
          </a:p>
        </p:txBody>
      </p:sp>
      <p:pic>
        <p:nvPicPr>
          <p:cNvPr id="5" name="Picture 4" descr="Teclas de caixa registradora antiga">
            <a:extLst>
              <a:ext uri="{FF2B5EF4-FFF2-40B4-BE49-F238E27FC236}">
                <a16:creationId xmlns:a16="http://schemas.microsoft.com/office/drawing/2014/main" id="{E594D5EE-A327-6DF7-0106-6C8F57FB3DD5}"/>
              </a:ext>
            </a:extLst>
          </p:cNvPr>
          <p:cNvPicPr>
            <a:picLocks noChangeAspect="1"/>
          </p:cNvPicPr>
          <p:nvPr/>
        </p:nvPicPr>
        <p:blipFill rotWithShape="1">
          <a:blip r:embed="rId2"/>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8574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2978A1-2940-DF7E-A4CE-AF44C2E75774}"/>
              </a:ext>
            </a:extLst>
          </p:cNvPr>
          <p:cNvSpPr>
            <a:spLocks noGrp="1"/>
          </p:cNvSpPr>
          <p:nvPr>
            <p:ph type="title"/>
          </p:nvPr>
        </p:nvSpPr>
        <p:spPr>
          <a:xfrm>
            <a:off x="5297762" y="329184"/>
            <a:ext cx="6251110" cy="1783080"/>
          </a:xfrm>
        </p:spPr>
        <p:txBody>
          <a:bodyPr anchor="b">
            <a:normAutofit/>
          </a:bodyPr>
          <a:lstStyle/>
          <a:p>
            <a:r>
              <a:rPr lang="pt-BR" sz="3800" b="1" spc="-10">
                <a:effectLst/>
                <a:latin typeface="Source Sans Pro" panose="020B0503030403020204" pitchFamily="34" charset="0"/>
                <a:ea typeface="Times New Roman" panose="02020603050405020304" pitchFamily="18" charset="0"/>
              </a:rPr>
              <a:t>3. Teoria das máquinas mentais</a:t>
            </a:r>
            <a:br>
              <a:rPr lang="pt-BR" sz="3800" b="1">
                <a:effectLst/>
                <a:latin typeface="Times New Roman" panose="02020603050405020304" pitchFamily="18" charset="0"/>
                <a:ea typeface="Times New Roman" panose="02020603050405020304" pitchFamily="18" charset="0"/>
              </a:rPr>
            </a:br>
            <a:endParaRPr lang="pt-BR" sz="3800"/>
          </a:p>
        </p:txBody>
      </p:sp>
      <p:pic>
        <p:nvPicPr>
          <p:cNvPr id="5" name="Picture 4">
            <a:extLst>
              <a:ext uri="{FF2B5EF4-FFF2-40B4-BE49-F238E27FC236}">
                <a16:creationId xmlns:a16="http://schemas.microsoft.com/office/drawing/2014/main" id="{7BA396AF-DBB2-3D0B-FF86-B6C74C8848B0}"/>
              </a:ext>
            </a:extLst>
          </p:cNvPr>
          <p:cNvPicPr>
            <a:picLocks noChangeAspect="1"/>
          </p:cNvPicPr>
          <p:nvPr/>
        </p:nvPicPr>
        <p:blipFill rotWithShape="1">
          <a:blip r:embed="rId2"/>
          <a:srcRect l="33673" r="2812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E33BC32-AC63-0401-8174-9582911F8028}"/>
              </a:ext>
            </a:extLst>
          </p:cNvPr>
          <p:cNvSpPr>
            <a:spLocks noGrp="1"/>
          </p:cNvSpPr>
          <p:nvPr>
            <p:ph idx="1"/>
          </p:nvPr>
        </p:nvSpPr>
        <p:spPr>
          <a:xfrm>
            <a:off x="5297762" y="2706624"/>
            <a:ext cx="6251110"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Máquinas que possuem uma "teoria da mente" representam uma forma primitiva de inteligência artificial geral. Além de serem capazes de criar representações do mundo, máquinas desse tipo também teriam uma compreensão de outras entidades que existem dentro do mundo. Até o momento, essa realidade ainda não se concretizou.</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268264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DFBC29-728C-A27B-3BE4-5446DDF13156}"/>
              </a:ext>
            </a:extLst>
          </p:cNvPr>
          <p:cNvSpPr>
            <a:spLocks noGrp="1"/>
          </p:cNvSpPr>
          <p:nvPr>
            <p:ph type="title"/>
          </p:nvPr>
        </p:nvSpPr>
        <p:spPr>
          <a:xfrm>
            <a:off x="640080" y="325369"/>
            <a:ext cx="4368602" cy="1956841"/>
          </a:xfrm>
        </p:spPr>
        <p:txBody>
          <a:bodyPr anchor="b">
            <a:normAutofit/>
          </a:bodyPr>
          <a:lstStyle/>
          <a:p>
            <a:r>
              <a:rPr lang="pt-BR" sz="4200" b="1" spc="-10">
                <a:effectLst/>
                <a:latin typeface="Source Sans Pro" panose="020B0503030403020204" pitchFamily="34" charset="0"/>
                <a:ea typeface="Times New Roman" panose="02020603050405020304" pitchFamily="18" charset="0"/>
              </a:rPr>
              <a:t>4. Máquinas autoconscientes</a:t>
            </a:r>
            <a:br>
              <a:rPr lang="pt-BR" sz="4200" b="1">
                <a:effectLst/>
                <a:latin typeface="Times New Roman" panose="02020603050405020304" pitchFamily="18" charset="0"/>
                <a:ea typeface="Times New Roman" panose="02020603050405020304" pitchFamily="18" charset="0"/>
              </a:rPr>
            </a:br>
            <a:endParaRPr lang="pt-BR" sz="420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F18BBFE-0EC4-62DA-C684-CE80BA4348B5}"/>
              </a:ext>
            </a:extLst>
          </p:cNvPr>
          <p:cNvSpPr>
            <a:spLocks noGrp="1"/>
          </p:cNvSpPr>
          <p:nvPr>
            <p:ph idx="1"/>
          </p:nvPr>
        </p:nvSpPr>
        <p:spPr>
          <a:xfrm>
            <a:off x="640080" y="2872899"/>
            <a:ext cx="4243589" cy="3320668"/>
          </a:xfrm>
        </p:spPr>
        <p:txBody>
          <a:bodyPr>
            <a:normAutofit/>
          </a:bodyPr>
          <a:lstStyle/>
          <a:p>
            <a:r>
              <a:rPr lang="pt-BR" sz="2200" spc="-10">
                <a:effectLst/>
                <a:latin typeface="Source Sans Pro" panose="020B0503030403020204" pitchFamily="34" charset="0"/>
                <a:ea typeface="Times New Roman" panose="02020603050405020304" pitchFamily="18" charset="0"/>
              </a:rPr>
              <a:t>Máquinas com autoconsciência são o tipo teoricamente mais avançado de IA e possuiriam uma compreensão do mundo, dos outros e de si mesmo. Isso é o que a maioria das pessoas quer dizer quando fala em alcançar o AGI. Atualmente, essa é uma realidade distante.</a:t>
            </a:r>
            <a:endParaRPr lang="pt-BR" sz="2200">
              <a:effectLst/>
              <a:latin typeface="Times New Roman" panose="02020603050405020304" pitchFamily="18" charset="0"/>
              <a:ea typeface="Times New Roman" panose="02020603050405020304" pitchFamily="18" charset="0"/>
            </a:endParaRPr>
          </a:p>
          <a:p>
            <a:endParaRPr lang="pt-BR" sz="2200"/>
          </a:p>
        </p:txBody>
      </p:sp>
      <p:pic>
        <p:nvPicPr>
          <p:cNvPr id="5" name="Picture 4" descr="Robôs de brinquedo apertando as mãos">
            <a:extLst>
              <a:ext uri="{FF2B5EF4-FFF2-40B4-BE49-F238E27FC236}">
                <a16:creationId xmlns:a16="http://schemas.microsoft.com/office/drawing/2014/main" id="{BFC64033-063F-1E07-462F-04D3D88827B0}"/>
              </a:ext>
            </a:extLst>
          </p:cNvPr>
          <p:cNvPicPr>
            <a:picLocks noChangeAspect="1"/>
          </p:cNvPicPr>
          <p:nvPr/>
        </p:nvPicPr>
        <p:blipFill rotWithShape="1">
          <a:blip r:embed="rId2"/>
          <a:srcRect l="24330" r="896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6848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A1248E-D38D-3C17-DEB8-F5623998120A}"/>
              </a:ext>
            </a:extLst>
          </p:cNvPr>
          <p:cNvSpPr>
            <a:spLocks noGrp="1"/>
          </p:cNvSpPr>
          <p:nvPr>
            <p:ph type="title"/>
          </p:nvPr>
        </p:nvSpPr>
        <p:spPr>
          <a:xfrm>
            <a:off x="5297762" y="329184"/>
            <a:ext cx="6251110" cy="1783080"/>
          </a:xfrm>
        </p:spPr>
        <p:txBody>
          <a:bodyPr anchor="b">
            <a:normAutofit/>
          </a:bodyPr>
          <a:lstStyle/>
          <a:p>
            <a:r>
              <a:rPr lang="pt-BR" sz="5400" b="1" kern="100">
                <a:effectLst/>
                <a:latin typeface="Calibri" panose="020F0502020204030204" pitchFamily="34" charset="0"/>
                <a:ea typeface="Calibri" panose="020F0502020204030204" pitchFamily="34" charset="0"/>
                <a:cs typeface="Times New Roman" panose="02020603050405020304" pitchFamily="18" charset="0"/>
              </a:rPr>
              <a:t>Introdução</a:t>
            </a:r>
            <a:endParaRPr lang="pt-BR" sz="5400"/>
          </a:p>
        </p:txBody>
      </p:sp>
      <p:pic>
        <p:nvPicPr>
          <p:cNvPr id="5" name="Picture 4" descr="Dispositivo móvel com aplicativos">
            <a:extLst>
              <a:ext uri="{FF2B5EF4-FFF2-40B4-BE49-F238E27FC236}">
                <a16:creationId xmlns:a16="http://schemas.microsoft.com/office/drawing/2014/main" id="{9C3BB7D2-C56A-FE51-1CB6-7444DB7FA986}"/>
              </a:ext>
            </a:extLst>
          </p:cNvPr>
          <p:cNvPicPr>
            <a:picLocks noChangeAspect="1"/>
          </p:cNvPicPr>
          <p:nvPr/>
        </p:nvPicPr>
        <p:blipFill rotWithShape="1">
          <a:blip r:embed="rId2"/>
          <a:srcRect l="50744" r="1105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C0AFDC5-403A-EFEF-5EFE-9C8A6928E8C8}"/>
              </a:ext>
            </a:extLst>
          </p:cNvPr>
          <p:cNvSpPr>
            <a:spLocks noGrp="1"/>
          </p:cNvSpPr>
          <p:nvPr>
            <p:ph idx="1"/>
          </p:nvPr>
        </p:nvSpPr>
        <p:spPr>
          <a:xfrm>
            <a:off x="5297762" y="2706624"/>
            <a:ext cx="6251110" cy="3483864"/>
          </a:xfrm>
        </p:spPr>
        <p:txBody>
          <a:bodyPr>
            <a:normAutofit/>
          </a:bodyPr>
          <a:lstStyle/>
          <a:p>
            <a:r>
              <a:rPr lang="pt-BR" sz="2200" spc="-10">
                <a:effectLst/>
                <a:latin typeface="Source Sans Pro" panose="020B0503030403020204" pitchFamily="34" charset="0"/>
                <a:ea typeface="Times New Roman" panose="02020603050405020304" pitchFamily="18" charset="0"/>
              </a:rPr>
              <a:t>Hoje, o termo "IA" descreve uma ampla gama de tecnologias que alimentam muitos dos serviços e bens que usamos todos os dias – de aplicativos que recomendam programas de TV a chatbots que fornecem suporte ao cliente em tempo real. Mas será que tudo isso realmente constitui inteligência artificial como a maioria de nós imagina? E se não, então por que usamos o termo com tanta frequência?</a:t>
            </a:r>
            <a:endParaRPr lang="pt-BR" sz="2200">
              <a:effectLst/>
              <a:latin typeface="Times New Roman" panose="02020603050405020304" pitchFamily="18" charset="0"/>
              <a:ea typeface="Times New Roman" panose="02020603050405020304" pitchFamily="18" charset="0"/>
            </a:endParaRPr>
          </a:p>
          <a:p>
            <a:endParaRPr lang="pt-BR" sz="2200"/>
          </a:p>
        </p:txBody>
      </p:sp>
    </p:spTree>
    <p:extLst>
      <p:ext uri="{BB962C8B-B14F-4D97-AF65-F5344CB8AC3E}">
        <p14:creationId xmlns:p14="http://schemas.microsoft.com/office/powerpoint/2010/main" val="386743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F63F6F-BE46-7712-9764-E9039BB71463}"/>
              </a:ext>
            </a:extLst>
          </p:cNvPr>
          <p:cNvSpPr>
            <a:spLocks noGrp="1"/>
          </p:cNvSpPr>
          <p:nvPr>
            <p:ph type="title"/>
          </p:nvPr>
        </p:nvSpPr>
        <p:spPr>
          <a:xfrm>
            <a:off x="841248" y="548640"/>
            <a:ext cx="3600860" cy="5431536"/>
          </a:xfrm>
        </p:spPr>
        <p:txBody>
          <a:bodyPr>
            <a:normAutofit/>
          </a:bodyPr>
          <a:lstStyle/>
          <a:p>
            <a:r>
              <a:rPr lang="pt-BR" sz="5000" b="1" kern="0" spc="-10">
                <a:effectLst/>
                <a:latin typeface="Source Sans Pro" panose="020B0503030403020204" pitchFamily="34" charset="0"/>
                <a:ea typeface="Times New Roman" panose="02020603050405020304" pitchFamily="18" charset="0"/>
                <a:cs typeface="Times New Roman" panose="02020603050405020304" pitchFamily="18" charset="0"/>
              </a:rPr>
              <a:t>O que é inteligência artificial?</a:t>
            </a:r>
            <a:br>
              <a:rPr lang="pt-BR" sz="5000" kern="100">
                <a:effectLst/>
                <a:latin typeface="Calibri" panose="020F0502020204030204" pitchFamily="34" charset="0"/>
                <a:ea typeface="Calibri" panose="020F0502020204030204" pitchFamily="34" charset="0"/>
                <a:cs typeface="Times New Roman" panose="02020603050405020304" pitchFamily="18" charset="0"/>
              </a:rPr>
            </a:br>
            <a:endParaRPr lang="pt-BR" sz="50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0A527720-898D-30B5-D9D9-4041600CD392}"/>
              </a:ext>
            </a:extLst>
          </p:cNvPr>
          <p:cNvSpPr>
            <a:spLocks noGrp="1"/>
          </p:cNvSpPr>
          <p:nvPr>
            <p:ph idx="1"/>
          </p:nvPr>
        </p:nvSpPr>
        <p:spPr>
          <a:xfrm>
            <a:off x="5126418" y="552091"/>
            <a:ext cx="6224335" cy="5431536"/>
          </a:xfrm>
        </p:spPr>
        <p:txBody>
          <a:bodyPr anchor="ctr">
            <a:normAutofit/>
          </a:bodyPr>
          <a:lstStyle/>
          <a:p>
            <a:r>
              <a:rPr lang="pt-BR" sz="2200" b="1" kern="0" spc="-10">
                <a:effectLst/>
                <a:latin typeface="Source Sans Pro" panose="020B0503030403020204" pitchFamily="34" charset="0"/>
                <a:ea typeface="Times New Roman" panose="02020603050405020304" pitchFamily="18" charset="0"/>
                <a:cs typeface="Times New Roman" panose="02020603050405020304" pitchFamily="18" charset="0"/>
              </a:rPr>
              <a:t>A inteligência artificial (IA)</a:t>
            </a:r>
            <a:r>
              <a:rPr lang="pt-BR" sz="2200" kern="0" spc="-10">
                <a:effectLst/>
                <a:latin typeface="Source Sans Pro" panose="020B0503030403020204" pitchFamily="34" charset="0"/>
                <a:ea typeface="Times New Roman" panose="02020603050405020304" pitchFamily="18" charset="0"/>
                <a:cs typeface="Times New Roman" panose="02020603050405020304" pitchFamily="18" charset="0"/>
              </a:rPr>
              <a:t> é a teoria e o desenvolvimento de sistemas computacionais capazes de realizar tarefas que historicamente exigiam inteligência humana, como reconhecer a fala, tomar decisões e identificar padrões. IA é um termo abrangente que engloba uma ampla variedade de tecnologias, incluindo </a:t>
            </a:r>
            <a:r>
              <a:rPr lang="pt-BR" sz="2200" b="1" kern="0" spc="-10">
                <a:effectLst/>
                <a:latin typeface="Source Sans Pro" panose="020B0503030403020204" pitchFamily="34" charset="0"/>
                <a:ea typeface="Times New Roman" panose="02020603050405020304" pitchFamily="18" charset="0"/>
                <a:cs typeface="Times New Roman" panose="02020603050405020304" pitchFamily="18" charset="0"/>
              </a:rPr>
              <a:t>aprendizado de máquina</a:t>
            </a:r>
            <a:r>
              <a:rPr lang="pt-BR" sz="2200" kern="0" spc="-10">
                <a:effectLst/>
                <a:latin typeface="Source Sans Pro" panose="020B0503030403020204" pitchFamily="34" charset="0"/>
                <a:ea typeface="Times New Roman" panose="02020603050405020304" pitchFamily="18" charset="0"/>
                <a:cs typeface="Times New Roman" panose="02020603050405020304" pitchFamily="18" charset="0"/>
              </a:rPr>
              <a:t>, </a:t>
            </a:r>
            <a:r>
              <a:rPr lang="pt-BR" sz="2200" b="1" kern="0" spc="-10">
                <a:effectLst/>
                <a:latin typeface="Source Sans Pro" panose="020B0503030403020204" pitchFamily="34" charset="0"/>
                <a:ea typeface="Times New Roman" panose="02020603050405020304" pitchFamily="18" charset="0"/>
                <a:cs typeface="Times New Roman" panose="02020603050405020304" pitchFamily="18" charset="0"/>
              </a:rPr>
              <a:t>aprendizado profundo</a:t>
            </a:r>
            <a:r>
              <a:rPr lang="pt-BR" sz="2200" kern="0" spc="-10">
                <a:effectLst/>
                <a:latin typeface="Source Sans Pro" panose="020B0503030403020204" pitchFamily="34" charset="0"/>
                <a:ea typeface="Times New Roman" panose="02020603050405020304" pitchFamily="18" charset="0"/>
                <a:cs typeface="Times New Roman" panose="02020603050405020304" pitchFamily="18" charset="0"/>
              </a:rPr>
              <a:t> e </a:t>
            </a:r>
            <a:r>
              <a:rPr lang="pt-BR" sz="2200" b="1" kern="0" spc="-10">
                <a:effectLst/>
                <a:latin typeface="Source Sans Pro" panose="020B0503030403020204" pitchFamily="34" charset="0"/>
                <a:ea typeface="Times New Roman" panose="02020603050405020304" pitchFamily="18" charset="0"/>
                <a:cs typeface="Times New Roman" panose="02020603050405020304" pitchFamily="18" charset="0"/>
              </a:rPr>
              <a:t>processamento de linguagem natural (NLP)</a:t>
            </a:r>
            <a:r>
              <a:rPr lang="pt-BR" sz="2200" kern="0" spc="-10">
                <a:effectLst/>
                <a:latin typeface="Source Sans Pro" panose="020B0503030403020204" pitchFamily="34" charset="0"/>
                <a:ea typeface="Times New Roman" panose="02020603050405020304" pitchFamily="18" charset="0"/>
                <a:cs typeface="Times New Roman" panose="02020603050405020304" pitchFamily="18" charset="0"/>
              </a:rPr>
              <a:t>. </a:t>
            </a:r>
            <a:endParaRPr lang="pt-BR"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pt-BR" sz="2200"/>
          </a:p>
        </p:txBody>
      </p:sp>
    </p:spTree>
    <p:extLst>
      <p:ext uri="{BB962C8B-B14F-4D97-AF65-F5344CB8AC3E}">
        <p14:creationId xmlns:p14="http://schemas.microsoft.com/office/powerpoint/2010/main" val="52692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3619AE-33BC-6C6D-EDF1-C831C4E4F805}"/>
              </a:ext>
            </a:extLst>
          </p:cNvPr>
          <p:cNvSpPr>
            <a:spLocks noGrp="1"/>
          </p:cNvSpPr>
          <p:nvPr>
            <p:ph type="title"/>
          </p:nvPr>
        </p:nvSpPr>
        <p:spPr>
          <a:xfrm>
            <a:off x="5297762" y="329184"/>
            <a:ext cx="6251110" cy="1783080"/>
          </a:xfrm>
        </p:spPr>
        <p:txBody>
          <a:bodyPr anchor="b">
            <a:normAutofit/>
          </a:bodyPr>
          <a:lstStyle/>
          <a:p>
            <a:r>
              <a:rPr lang="pt-BR" sz="3800" b="1" kern="0" spc="-10">
                <a:effectLst/>
                <a:latin typeface="Source Sans Pro" panose="020B0503030403020204" pitchFamily="34" charset="0"/>
                <a:ea typeface="Times New Roman" panose="02020603050405020304" pitchFamily="18" charset="0"/>
                <a:cs typeface="Times New Roman" panose="02020603050405020304" pitchFamily="18" charset="0"/>
              </a:rPr>
              <a:t>O que é inteligência artificial?</a:t>
            </a:r>
            <a:br>
              <a:rPr lang="pt-BR" sz="3800" kern="100">
                <a:effectLst/>
                <a:latin typeface="Calibri" panose="020F0502020204030204" pitchFamily="34" charset="0"/>
                <a:ea typeface="Calibri" panose="020F0502020204030204" pitchFamily="34" charset="0"/>
                <a:cs typeface="Times New Roman" panose="02020603050405020304" pitchFamily="18" charset="0"/>
              </a:rPr>
            </a:br>
            <a:endParaRPr lang="pt-BR" sz="3800"/>
          </a:p>
        </p:txBody>
      </p:sp>
      <p:pic>
        <p:nvPicPr>
          <p:cNvPr id="5" name="Picture 4" descr="Robô amarelo fofo">
            <a:extLst>
              <a:ext uri="{FF2B5EF4-FFF2-40B4-BE49-F238E27FC236}">
                <a16:creationId xmlns:a16="http://schemas.microsoft.com/office/drawing/2014/main" id="{770D420F-CAF6-2935-2D6B-4267A1C6B862}"/>
              </a:ext>
            </a:extLst>
          </p:cNvPr>
          <p:cNvPicPr>
            <a:picLocks noChangeAspect="1"/>
          </p:cNvPicPr>
          <p:nvPr/>
        </p:nvPicPr>
        <p:blipFill rotWithShape="1">
          <a:blip r:embed="rId2"/>
          <a:srcRect l="49690" r="497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09A9E75-0EE5-838F-575E-8A32CE9B1C09}"/>
              </a:ext>
            </a:extLst>
          </p:cNvPr>
          <p:cNvSpPr>
            <a:spLocks noGrp="1"/>
          </p:cNvSpPr>
          <p:nvPr>
            <p:ph idx="1"/>
          </p:nvPr>
        </p:nvSpPr>
        <p:spPr>
          <a:xfrm>
            <a:off x="5297762" y="2706624"/>
            <a:ext cx="6251110" cy="3483864"/>
          </a:xfrm>
        </p:spPr>
        <p:txBody>
          <a:bodyPr>
            <a:normAutofit/>
          </a:bodyPr>
          <a:lstStyle/>
          <a:p>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Embora o termo seja comumente usado para descrever uma série de diferentes tecnologias em uso hoje, </a:t>
            </a:r>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muitos discordam </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sobre se elas realmente constituem inteligência artificial. Em vez disso, alguns argumentam que grande parte da tecnologia usada no mundo real hoje na verdade constitui aprendizado de máquina altamente avançado que é simplesmente um primeiro passo para a verdadeira inteligência artificial, ou "inteligência artificial geral" (</a:t>
            </a:r>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AGI</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a:t>
            </a:r>
            <a:endParaRPr lang="pt-BR"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2200" dirty="0"/>
          </a:p>
        </p:txBody>
      </p:sp>
    </p:spTree>
    <p:extLst>
      <p:ext uri="{BB962C8B-B14F-4D97-AF65-F5344CB8AC3E}">
        <p14:creationId xmlns:p14="http://schemas.microsoft.com/office/powerpoint/2010/main" val="19628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887AE9-4FBC-0ECF-3FBE-2B6ABA86141D}"/>
              </a:ext>
            </a:extLst>
          </p:cNvPr>
          <p:cNvSpPr>
            <a:spLocks noGrp="1"/>
          </p:cNvSpPr>
          <p:nvPr>
            <p:ph type="title"/>
          </p:nvPr>
        </p:nvSpPr>
        <p:spPr>
          <a:xfrm>
            <a:off x="5297762" y="329184"/>
            <a:ext cx="6251110" cy="1783080"/>
          </a:xfrm>
        </p:spPr>
        <p:txBody>
          <a:bodyPr anchor="b">
            <a:normAutofit/>
          </a:bodyPr>
          <a:lstStyle/>
          <a:p>
            <a:r>
              <a:rPr lang="pt-BR" sz="3800" b="1" kern="0" spc="-10">
                <a:effectLst/>
                <a:latin typeface="Source Sans Pro" panose="020B0503030403020204" pitchFamily="34" charset="0"/>
                <a:ea typeface="Times New Roman" panose="02020603050405020304" pitchFamily="18" charset="0"/>
                <a:cs typeface="Times New Roman" panose="02020603050405020304" pitchFamily="18" charset="0"/>
              </a:rPr>
              <a:t>O que é inteligência artificial?</a:t>
            </a:r>
            <a:br>
              <a:rPr lang="pt-BR" sz="3800" kern="100">
                <a:effectLst/>
                <a:latin typeface="Calibri" panose="020F0502020204030204" pitchFamily="34" charset="0"/>
                <a:ea typeface="Calibri" panose="020F0502020204030204" pitchFamily="34" charset="0"/>
                <a:cs typeface="Times New Roman" panose="02020603050405020304" pitchFamily="18" charset="0"/>
              </a:rPr>
            </a:br>
            <a:endParaRPr lang="pt-BR" sz="3800"/>
          </a:p>
        </p:txBody>
      </p:sp>
      <p:pic>
        <p:nvPicPr>
          <p:cNvPr id="12" name="Picture 11" descr="Gráfico em documento com caneta">
            <a:extLst>
              <a:ext uri="{FF2B5EF4-FFF2-40B4-BE49-F238E27FC236}">
                <a16:creationId xmlns:a16="http://schemas.microsoft.com/office/drawing/2014/main" id="{E4BB5937-39AE-AD6F-8D29-7C6B3E5CC796}"/>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9D835E9-006D-B8B1-8BFE-283EA020CE88}"/>
              </a:ext>
            </a:extLst>
          </p:cNvPr>
          <p:cNvSpPr>
            <a:spLocks noGrp="1"/>
          </p:cNvSpPr>
          <p:nvPr>
            <p:ph idx="1"/>
          </p:nvPr>
        </p:nvSpPr>
        <p:spPr>
          <a:xfrm>
            <a:off x="5297762" y="2706624"/>
            <a:ext cx="6251110" cy="3483864"/>
          </a:xfrm>
        </p:spPr>
        <p:txBody>
          <a:bodyPr>
            <a:normAutofit/>
          </a:bodyPr>
          <a:lstStyle/>
          <a:p>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No entanto, apesar das muitas divergências filosóficas sobre se as "verdadeiras" máquinas inteligentes realmente existem, quando a maioria das pessoas usa o termo </a:t>
            </a:r>
            <a:r>
              <a:rPr lang="pt-BR" sz="2200" u="none" strike="noStrike" kern="0" spc="-10" dirty="0">
                <a:effectLst/>
                <a:latin typeface="Source Sans Pro" panose="020B0503030403020204" pitchFamily="34" charset="0"/>
                <a:ea typeface="Times New Roman" panose="02020603050405020304" pitchFamily="18" charset="0"/>
                <a:cs typeface="Times New Roman" panose="02020603050405020304" pitchFamily="18" charset="0"/>
              </a:rPr>
              <a:t>IA</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hoje, elas estão se referindo a um conjunto de tecnologias alimentadas por aprendizado de máquina, como </a:t>
            </a:r>
            <a:r>
              <a:rPr lang="pt-BR" sz="2200" b="1" u="none" strike="noStrike" kern="0" spc="-10" dirty="0">
                <a:effectLst/>
                <a:latin typeface="Source Sans Pro" panose="020B0503030403020204" pitchFamily="34" charset="0"/>
                <a:ea typeface="Times New Roman" panose="02020603050405020304" pitchFamily="18" charset="0"/>
                <a:cs typeface="Times New Roman" panose="02020603050405020304" pitchFamily="18" charset="0"/>
              </a:rPr>
              <a:t>ChatGPT</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que permitem que as máquinas executem tarefas que antes apenas os humanos podem fazer, como gerar conteúdo escrito, dirigir um carro,  ou análise de dados. </a:t>
            </a:r>
            <a:endParaRPr lang="pt-BR"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2200" dirty="0"/>
          </a:p>
        </p:txBody>
      </p:sp>
    </p:spTree>
    <p:extLst>
      <p:ext uri="{BB962C8B-B14F-4D97-AF65-F5344CB8AC3E}">
        <p14:creationId xmlns:p14="http://schemas.microsoft.com/office/powerpoint/2010/main" val="180894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35A9F4-C53C-7F92-67D0-1C1FDFA5B185}"/>
              </a:ext>
            </a:extLst>
          </p:cNvPr>
          <p:cNvSpPr>
            <a:spLocks noGrp="1"/>
          </p:cNvSpPr>
          <p:nvPr>
            <p:ph type="title"/>
          </p:nvPr>
        </p:nvSpPr>
        <p:spPr>
          <a:xfrm>
            <a:off x="5297762" y="329184"/>
            <a:ext cx="6251110" cy="1783080"/>
          </a:xfrm>
        </p:spPr>
        <p:txBody>
          <a:bodyPr anchor="b">
            <a:normAutofit/>
          </a:bodyPr>
          <a:lstStyle/>
          <a:p>
            <a:r>
              <a:rPr lang="pt-BR" sz="3800" b="1" kern="0" spc="-10">
                <a:effectLst/>
                <a:latin typeface="Source Sans Pro" panose="020B0503030403020204" pitchFamily="34" charset="0"/>
                <a:ea typeface="Times New Roman" panose="02020603050405020304" pitchFamily="18" charset="0"/>
                <a:cs typeface="Times New Roman" panose="02020603050405020304" pitchFamily="18" charset="0"/>
              </a:rPr>
              <a:t>Exemplos de inteligência artificial</a:t>
            </a:r>
            <a:br>
              <a:rPr lang="pt-BR" sz="3800" kern="100">
                <a:effectLst/>
                <a:latin typeface="Calibri" panose="020F0502020204030204" pitchFamily="34" charset="0"/>
                <a:ea typeface="Calibri" panose="020F0502020204030204" pitchFamily="34" charset="0"/>
                <a:cs typeface="Times New Roman" panose="02020603050405020304" pitchFamily="18" charset="0"/>
              </a:rPr>
            </a:br>
            <a:endParaRPr lang="pt-BR" sz="3800"/>
          </a:p>
        </p:txBody>
      </p:sp>
      <p:pic>
        <p:nvPicPr>
          <p:cNvPr id="5" name="Picture 4" descr="Dois robôs graciosos">
            <a:extLst>
              <a:ext uri="{FF2B5EF4-FFF2-40B4-BE49-F238E27FC236}">
                <a16:creationId xmlns:a16="http://schemas.microsoft.com/office/drawing/2014/main" id="{094202A2-47A5-0F18-5309-B11F3A87A65D}"/>
              </a:ext>
            </a:extLst>
          </p:cNvPr>
          <p:cNvPicPr>
            <a:picLocks noChangeAspect="1"/>
          </p:cNvPicPr>
          <p:nvPr/>
        </p:nvPicPr>
        <p:blipFill rotWithShape="1">
          <a:blip r:embed="rId2"/>
          <a:srcRect l="39505" r="2229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A3BE004-35CE-210F-6138-C690ED5EE763}"/>
              </a:ext>
            </a:extLst>
          </p:cNvPr>
          <p:cNvSpPr>
            <a:spLocks noGrp="1"/>
          </p:cNvSpPr>
          <p:nvPr>
            <p:ph idx="1"/>
          </p:nvPr>
        </p:nvSpPr>
        <p:spPr>
          <a:xfrm>
            <a:off x="5297762" y="2706624"/>
            <a:ext cx="6251110" cy="3483864"/>
          </a:xfrm>
        </p:spPr>
        <p:txBody>
          <a:bodyPr>
            <a:normAutofit/>
          </a:bodyPr>
          <a:lstStyle/>
          <a:p>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Embora os robôs humanoides frequentemente associados à IA (</a:t>
            </a:r>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C3PO</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ou </a:t>
            </a:r>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R2D2 </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de</a:t>
            </a:r>
            <a:r>
              <a:rPr lang="pt-BR" sz="2200" i="1" kern="0" spc="-10" dirty="0">
                <a:effectLst/>
                <a:latin typeface="Source Sans Pro" panose="020B0503030403020204" pitchFamily="34" charset="0"/>
                <a:ea typeface="Times New Roman" panose="02020603050405020304" pitchFamily="18" charset="0"/>
                <a:cs typeface="Times New Roman" panose="02020603050405020304" pitchFamily="18" charset="0"/>
              </a:rPr>
              <a:t> Star Wars </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ou  no </a:t>
            </a:r>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T-800</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a:t>
            </a:r>
            <a:r>
              <a:rPr lang="pt-BR" sz="2200" i="1" kern="0" spc="-10" dirty="0">
                <a:effectLst/>
                <a:latin typeface="Source Sans Pro" panose="020B0503030403020204" pitchFamily="34" charset="0"/>
                <a:ea typeface="Times New Roman" panose="02020603050405020304" pitchFamily="18" charset="0"/>
                <a:cs typeface="Times New Roman" panose="02020603050405020304" pitchFamily="18" charset="0"/>
              </a:rPr>
              <a:t>do Exterminador do Futuro</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ainda não existam, você provavelmente já interagiu com serviços ou dispositivos alimentados por aprendizado de máquina muitas vezes antes. </a:t>
            </a:r>
            <a:endParaRPr lang="pt-BR"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2200" dirty="0"/>
          </a:p>
        </p:txBody>
      </p:sp>
    </p:spTree>
    <p:extLst>
      <p:ext uri="{BB962C8B-B14F-4D97-AF65-F5344CB8AC3E}">
        <p14:creationId xmlns:p14="http://schemas.microsoft.com/office/powerpoint/2010/main" val="210271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2A9275-EBAF-F136-7CC2-6B64E313C44D}"/>
              </a:ext>
            </a:extLst>
          </p:cNvPr>
          <p:cNvSpPr>
            <a:spLocks noGrp="1"/>
          </p:cNvSpPr>
          <p:nvPr>
            <p:ph type="title"/>
          </p:nvPr>
        </p:nvSpPr>
        <p:spPr>
          <a:xfrm>
            <a:off x="5297762" y="329184"/>
            <a:ext cx="6251110" cy="1783080"/>
          </a:xfrm>
        </p:spPr>
        <p:txBody>
          <a:bodyPr anchor="b">
            <a:normAutofit/>
          </a:bodyPr>
          <a:lstStyle/>
          <a:p>
            <a:r>
              <a:rPr lang="pt-BR" sz="3800" b="1" kern="0" spc="-10">
                <a:effectLst/>
                <a:latin typeface="Source Sans Pro" panose="020B0503030403020204" pitchFamily="34" charset="0"/>
                <a:ea typeface="Times New Roman" panose="02020603050405020304" pitchFamily="18" charset="0"/>
                <a:cs typeface="Times New Roman" panose="02020603050405020304" pitchFamily="18" charset="0"/>
              </a:rPr>
              <a:t>Exemplos de inteligência artificial</a:t>
            </a:r>
            <a:br>
              <a:rPr lang="pt-BR" sz="3800" kern="100">
                <a:effectLst/>
                <a:latin typeface="Calibri" panose="020F0502020204030204" pitchFamily="34" charset="0"/>
                <a:ea typeface="Calibri" panose="020F0502020204030204" pitchFamily="34" charset="0"/>
                <a:cs typeface="Times New Roman" panose="02020603050405020304" pitchFamily="18" charset="0"/>
              </a:rPr>
            </a:br>
            <a:endParaRPr lang="pt-BR" sz="3800"/>
          </a:p>
        </p:txBody>
      </p:sp>
      <p:pic>
        <p:nvPicPr>
          <p:cNvPr id="5" name="Picture 4" descr="Muitos pontos de interrogação em tela de fundo preta">
            <a:extLst>
              <a:ext uri="{FF2B5EF4-FFF2-40B4-BE49-F238E27FC236}">
                <a16:creationId xmlns:a16="http://schemas.microsoft.com/office/drawing/2014/main" id="{FB8A73A4-772F-CFE6-5FB2-B80A4994989C}"/>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852C897-FCEC-363F-E8A6-39F6BD0A2B87}"/>
              </a:ext>
            </a:extLst>
          </p:cNvPr>
          <p:cNvSpPr>
            <a:spLocks noGrp="1"/>
          </p:cNvSpPr>
          <p:nvPr>
            <p:ph idx="1"/>
          </p:nvPr>
        </p:nvSpPr>
        <p:spPr>
          <a:xfrm>
            <a:off x="5297762" y="2706624"/>
            <a:ext cx="6251110" cy="3483864"/>
          </a:xfrm>
        </p:spPr>
        <p:txBody>
          <a:bodyPr>
            <a:normAutofit/>
          </a:bodyPr>
          <a:lstStyle/>
          <a:p>
            <a:r>
              <a:rPr lang="pt-BR" sz="22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No nível mais simples</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o aprendizado de máquina usa </a:t>
            </a:r>
            <a:r>
              <a:rPr lang="pt-BR" sz="2200" u="none" strike="noStrike" kern="0" spc="-10" dirty="0">
                <a:effectLst/>
                <a:latin typeface="Source Sans Pro" panose="020B0503030403020204" pitchFamily="34" charset="0"/>
                <a:ea typeface="Times New Roman" panose="02020603050405020304" pitchFamily="18" charset="0"/>
                <a:cs typeface="Times New Roman" panose="02020603050405020304" pitchFamily="18" charset="0"/>
              </a:rPr>
              <a:t>algoritmos</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treinados em conjuntos de dados para criar </a:t>
            </a:r>
            <a:r>
              <a:rPr lang="pt-BR" sz="2200" u="none" strike="noStrike" kern="0" spc="-10" dirty="0">
                <a:effectLst/>
                <a:latin typeface="Source Sans Pro" panose="020B0503030403020204" pitchFamily="34" charset="0"/>
                <a:ea typeface="Times New Roman" panose="02020603050405020304" pitchFamily="18" charset="0"/>
                <a:cs typeface="Times New Roman" panose="02020603050405020304" pitchFamily="18" charset="0"/>
              </a:rPr>
              <a:t>modelos de aprendizado de máquina</a:t>
            </a:r>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 que permitem que os sistemas de computador executem tarefas como fazer recomendações de músicas, identificar a maneira mais rápida de viajar para um destino ou traduzir texto de um idioma para outro. </a:t>
            </a:r>
          </a:p>
          <a:p>
            <a:r>
              <a:rPr lang="pt-BR" sz="2200" kern="0" spc="-10" dirty="0">
                <a:effectLst/>
                <a:latin typeface="Source Sans Pro" panose="020B0503030403020204" pitchFamily="34" charset="0"/>
                <a:ea typeface="Times New Roman" panose="02020603050405020304" pitchFamily="18" charset="0"/>
                <a:cs typeface="Times New Roman" panose="02020603050405020304" pitchFamily="18" charset="0"/>
              </a:rPr>
              <a:t>Alguns dos exemplos mais comuns de IA em uso atualmente incluem: </a:t>
            </a:r>
            <a:endParaRPr lang="pt-BR"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2200" dirty="0"/>
          </a:p>
        </p:txBody>
      </p:sp>
    </p:spTree>
    <p:extLst>
      <p:ext uri="{BB962C8B-B14F-4D97-AF65-F5344CB8AC3E}">
        <p14:creationId xmlns:p14="http://schemas.microsoft.com/office/powerpoint/2010/main" val="375789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751C52-23A4-31E7-D816-3D1B7DDB4061}"/>
              </a:ext>
            </a:extLst>
          </p:cNvPr>
          <p:cNvSpPr>
            <a:spLocks noGrp="1"/>
          </p:cNvSpPr>
          <p:nvPr>
            <p:ph type="title"/>
          </p:nvPr>
        </p:nvSpPr>
        <p:spPr>
          <a:xfrm>
            <a:off x="4654296" y="329184"/>
            <a:ext cx="6894576" cy="1783080"/>
          </a:xfrm>
        </p:spPr>
        <p:txBody>
          <a:bodyPr anchor="b">
            <a:normAutofit/>
          </a:bodyPr>
          <a:lstStyle/>
          <a:p>
            <a:r>
              <a:rPr lang="pt-BR" sz="3800" b="1" kern="0" spc="-10" dirty="0">
                <a:effectLst/>
                <a:latin typeface="Source Sans Pro" panose="020B0503030403020204" pitchFamily="34" charset="0"/>
                <a:ea typeface="Times New Roman" panose="02020603050405020304" pitchFamily="18" charset="0"/>
                <a:cs typeface="Times New Roman" panose="02020603050405020304" pitchFamily="18" charset="0"/>
              </a:rPr>
              <a:t>Exemplos de inteligência artificial</a:t>
            </a:r>
            <a:br>
              <a:rPr lang="pt-BR" sz="3800" kern="100" dirty="0">
                <a:effectLst/>
                <a:latin typeface="Calibri" panose="020F0502020204030204" pitchFamily="34" charset="0"/>
                <a:ea typeface="Calibri" panose="020F0502020204030204" pitchFamily="34" charset="0"/>
                <a:cs typeface="Times New Roman" panose="02020603050405020304" pitchFamily="18" charset="0"/>
              </a:rPr>
            </a:br>
            <a:endParaRPr lang="pt-BR" sz="3800" dirty="0"/>
          </a:p>
        </p:txBody>
      </p:sp>
      <p:pic>
        <p:nvPicPr>
          <p:cNvPr id="5" name="Picture 4" descr="Script de computador em uma tela">
            <a:extLst>
              <a:ext uri="{FF2B5EF4-FFF2-40B4-BE49-F238E27FC236}">
                <a16:creationId xmlns:a16="http://schemas.microsoft.com/office/drawing/2014/main" id="{9B391569-25BC-89EA-271F-3DBE0E03BBBC}"/>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1EDBEA6-2202-7A71-BF91-90D8009DC722}"/>
              </a:ext>
            </a:extLst>
          </p:cNvPr>
          <p:cNvSpPr>
            <a:spLocks noGrp="1"/>
          </p:cNvSpPr>
          <p:nvPr>
            <p:ph idx="1"/>
          </p:nvPr>
        </p:nvSpPr>
        <p:spPr>
          <a:xfrm>
            <a:off x="4654296" y="2706624"/>
            <a:ext cx="6894576" cy="3483864"/>
          </a:xfrm>
        </p:spPr>
        <p:txBody>
          <a:bodyPr>
            <a:normAutofit/>
          </a:bodyPr>
          <a:lstStyle/>
          <a:p>
            <a:pPr marL="342900" lvl="0" indent="-342900">
              <a:buFont typeface="+mj-lt"/>
              <a:buAutoNum type="arabicPeriod"/>
            </a:pPr>
            <a:r>
              <a:rPr lang="pt-BR" sz="2000" b="1" u="none" strike="noStrike" kern="0" spc="-10">
                <a:effectLst/>
                <a:latin typeface="Source Sans Pro" panose="020B0503030403020204" pitchFamily="34" charset="0"/>
                <a:ea typeface="Times New Roman" panose="02020603050405020304" pitchFamily="18" charset="0"/>
                <a:cs typeface="Times New Roman" panose="02020603050405020304" pitchFamily="18" charset="0"/>
              </a:rPr>
              <a:t>ChatGPT</a:t>
            </a:r>
            <a:r>
              <a:rPr lang="pt-BR" sz="2000" b="1" kern="0" spc="-10">
                <a:effectLst/>
                <a:latin typeface="Source Sans Pro" panose="020B0503030403020204" pitchFamily="34" charset="0"/>
                <a:ea typeface="Times New Roman" panose="02020603050405020304" pitchFamily="18" charset="0"/>
                <a:cs typeface="Times New Roman" panose="02020603050405020304" pitchFamily="18" charset="0"/>
              </a:rPr>
              <a:t>:</a:t>
            </a:r>
            <a:r>
              <a:rPr lang="pt-BR" sz="2000" kern="0" spc="-10">
                <a:effectLst/>
                <a:latin typeface="Source Sans Pro" panose="020B0503030403020204" pitchFamily="34" charset="0"/>
                <a:ea typeface="Times New Roman" panose="02020603050405020304" pitchFamily="18" charset="0"/>
                <a:cs typeface="Times New Roman" panose="02020603050405020304" pitchFamily="18" charset="0"/>
              </a:rPr>
              <a:t> usa modelos de linguagem grandes (LLMs) para gerar texto em resposta a perguntas ou comentários feitos a ele. </a:t>
            </a:r>
            <a:endParaRPr lang="pt-BR" sz="20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pt-BR" sz="2000" b="1" kern="0" spc="-10">
                <a:effectLst/>
                <a:latin typeface="Source Sans Pro" panose="020B0503030403020204" pitchFamily="34" charset="0"/>
                <a:ea typeface="Times New Roman" panose="02020603050405020304" pitchFamily="18" charset="0"/>
                <a:cs typeface="Times New Roman" panose="02020603050405020304" pitchFamily="18" charset="0"/>
              </a:rPr>
              <a:t>Google Tradutor:</a:t>
            </a:r>
            <a:r>
              <a:rPr lang="pt-BR" sz="2000" kern="0" spc="-10">
                <a:effectLst/>
                <a:latin typeface="Source Sans Pro" panose="020B0503030403020204" pitchFamily="34" charset="0"/>
                <a:ea typeface="Times New Roman" panose="02020603050405020304" pitchFamily="18" charset="0"/>
                <a:cs typeface="Times New Roman" panose="02020603050405020304" pitchFamily="18" charset="0"/>
              </a:rPr>
              <a:t> usa algoritmos de aprendizado profundo para traduzir texto de um idioma para outro. </a:t>
            </a:r>
            <a:endParaRPr lang="pt-BR" sz="20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pt-BR" sz="2000" b="1" kern="0" spc="-10">
                <a:effectLst/>
                <a:latin typeface="Source Sans Pro" panose="020B0503030403020204" pitchFamily="34" charset="0"/>
                <a:ea typeface="Times New Roman" panose="02020603050405020304" pitchFamily="18" charset="0"/>
                <a:cs typeface="Times New Roman" panose="02020603050405020304" pitchFamily="18" charset="0"/>
              </a:rPr>
              <a:t>Netflix:</a:t>
            </a:r>
            <a:r>
              <a:rPr lang="pt-BR" sz="2000" kern="0" spc="-10">
                <a:effectLst/>
                <a:latin typeface="Source Sans Pro" panose="020B0503030403020204" pitchFamily="34" charset="0"/>
                <a:ea typeface="Times New Roman" panose="02020603050405020304" pitchFamily="18" charset="0"/>
                <a:cs typeface="Times New Roman" panose="02020603050405020304" pitchFamily="18" charset="0"/>
              </a:rPr>
              <a:t> usa algoritmos de aprendizado de máquina para criar mecanismos de recomendação personalizados para usuários com base em seu histórico de visualização anterior. </a:t>
            </a:r>
            <a:endParaRPr lang="pt-BR" sz="20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pPr>
            <a:r>
              <a:rPr lang="pt-BR" sz="2000" b="1" kern="0" spc="-10">
                <a:effectLst/>
                <a:latin typeface="Source Sans Pro" panose="020B0503030403020204" pitchFamily="34" charset="0"/>
                <a:ea typeface="Times New Roman" panose="02020603050405020304" pitchFamily="18" charset="0"/>
                <a:cs typeface="Times New Roman" panose="02020603050405020304" pitchFamily="18" charset="0"/>
              </a:rPr>
              <a:t>Tesla:</a:t>
            </a:r>
            <a:r>
              <a:rPr lang="pt-BR" sz="2000" kern="0" spc="-10">
                <a:effectLst/>
                <a:latin typeface="Source Sans Pro" panose="020B0503030403020204" pitchFamily="34" charset="0"/>
                <a:ea typeface="Times New Roman" panose="02020603050405020304" pitchFamily="18" charset="0"/>
                <a:cs typeface="Times New Roman" panose="02020603050405020304" pitchFamily="18" charset="0"/>
              </a:rPr>
              <a:t> Usa visão computacional para alimentar recursos de direção autônoma em seus carros. </a:t>
            </a:r>
            <a:endParaRPr lang="pt-BR"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pt-BR" sz="2000"/>
          </a:p>
        </p:txBody>
      </p:sp>
    </p:spTree>
    <p:extLst>
      <p:ext uri="{BB962C8B-B14F-4D97-AF65-F5344CB8AC3E}">
        <p14:creationId xmlns:p14="http://schemas.microsoft.com/office/powerpoint/2010/main" val="48408505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1664</Words>
  <Application>Microsoft Office PowerPoint</Application>
  <PresentationFormat>Widescreen</PresentationFormat>
  <Paragraphs>56</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Aptos</vt:lpstr>
      <vt:lpstr>Aptos Display</vt:lpstr>
      <vt:lpstr>Arial</vt:lpstr>
      <vt:lpstr>Calibri</vt:lpstr>
      <vt:lpstr>Source Sans Pro</vt:lpstr>
      <vt:lpstr>Times New Roman</vt:lpstr>
      <vt:lpstr>Tema do Office</vt:lpstr>
      <vt:lpstr>Introdução IA </vt:lpstr>
      <vt:lpstr>Introdução IA </vt:lpstr>
      <vt:lpstr>Introdução</vt:lpstr>
      <vt:lpstr>O que é inteligência artificial? </vt:lpstr>
      <vt:lpstr>O que é inteligência artificial? </vt:lpstr>
      <vt:lpstr>O que é inteligência artificial? </vt:lpstr>
      <vt:lpstr>Exemplos de inteligência artificial </vt:lpstr>
      <vt:lpstr>Exemplos de inteligência artificial </vt:lpstr>
      <vt:lpstr>Exemplos de inteligência artificial </vt:lpstr>
      <vt:lpstr>Apresentação do PowerPoint</vt:lpstr>
      <vt:lpstr>Aprendizado de máquina: </vt:lpstr>
      <vt:lpstr>Aprendizado profundo:</vt:lpstr>
      <vt:lpstr> Aprendizagem por reforço: </vt:lpstr>
      <vt:lpstr>IA na força de trabalho </vt:lpstr>
      <vt:lpstr>IA na força de trabalho </vt:lpstr>
      <vt:lpstr>O que é inteligência artificial geral (AGI)?  </vt:lpstr>
      <vt:lpstr>O que é inteligência artificial geral (AGI)?  </vt:lpstr>
      <vt:lpstr>O que é inteligência artificial geral (AGI)? </vt:lpstr>
      <vt:lpstr>O que é inteligência artificial geral (AGI)?  </vt:lpstr>
      <vt:lpstr>O que é inteligência artificial geral (AGI)?  </vt:lpstr>
      <vt:lpstr>Os 4 tipos de IA </vt:lpstr>
      <vt:lpstr>1. Máquinas reativas</vt:lpstr>
      <vt:lpstr>2. Máquinas de memória limitada </vt:lpstr>
      <vt:lpstr>3. Teoria das máquinas mentais </vt:lpstr>
      <vt:lpstr>4. Máquinas autoconscientes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IA </dc:title>
  <dc:creator>Bruno Gabriel Corrêa Pereira</dc:creator>
  <cp:lastModifiedBy>Bruno Gabriel Corrêa Pereira</cp:lastModifiedBy>
  <cp:revision>1</cp:revision>
  <dcterms:created xsi:type="dcterms:W3CDTF">2024-03-19T01:35:02Z</dcterms:created>
  <dcterms:modified xsi:type="dcterms:W3CDTF">2024-03-19T02:00:57Z</dcterms:modified>
</cp:coreProperties>
</file>