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0" r:id="rId4"/>
    <p:sldId id="273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4" r:id="rId15"/>
    <p:sldId id="272" r:id="rId16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9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DBE9F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3195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DBE9F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DBE9F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3195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DBE9F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DBE9F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3195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DBE9F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DBE9F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3195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DBE9F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3195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D2A4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48155" cy="55168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16807" y="572846"/>
            <a:ext cx="4358385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DBE9F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2554" y="1320139"/>
            <a:ext cx="11146891" cy="139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665966" y="6393419"/>
            <a:ext cx="472440" cy="4229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DBE9F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3195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brunogkonzen/BreadTrack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br/database/what-is-database/" TargetMode="External"/><Relationship Id="rId2" Type="http://schemas.openxmlformats.org/officeDocument/2006/relationships/hyperlink" Target="http://www.ibm.com/docs/pt-br/control-center/6.1.1?topic=users-using-example-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www.devmedia.com.br/conceitos-fundamentais-de-banco-de-dados/1649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br/database/what-is-database/" TargetMode="External"/><Relationship Id="rId2" Type="http://schemas.openxmlformats.org/officeDocument/2006/relationships/hyperlink" Target="http://www.ibm.com/docs/pt-br/control-center/6.1.1?topic=users-using-example-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www.devmedia.com.br/conceitos-fundamentais-de-banco-de-dados/1649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brunogkonzen@hotmail.com" TargetMode="External"/><Relationship Id="rId5" Type="http://schemas.openxmlformats.org/officeDocument/2006/relationships/hyperlink" Target="mailto:arthurkochem12@gmail.com" TargetMode="External"/><Relationship Id="rId4" Type="http://schemas.openxmlformats.org/officeDocument/2006/relationships/hyperlink" Target="mailto:arthurgruber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048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D2A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5080" y="2251328"/>
            <a:ext cx="3799204" cy="1188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6380"/>
              </a:lnSpc>
              <a:spcBef>
                <a:spcPts val="100"/>
              </a:spcBef>
            </a:pPr>
            <a:r>
              <a:rPr sz="5400" spc="-5" dirty="0">
                <a:solidFill>
                  <a:srgbClr val="FFFFFF"/>
                </a:solidFill>
              </a:rPr>
              <a:t>BreadTrack</a:t>
            </a:r>
            <a:endParaRPr sz="5400"/>
          </a:p>
          <a:p>
            <a:pPr algn="ctr">
              <a:lnSpc>
                <a:spcPts val="2780"/>
              </a:lnSpc>
            </a:pPr>
            <a:r>
              <a:rPr sz="2400" b="0" dirty="0">
                <a:solidFill>
                  <a:srgbClr val="FFFFFF"/>
                </a:solidFill>
                <a:latin typeface="Arial MT"/>
                <a:cs typeface="Arial MT"/>
              </a:rPr>
              <a:t>SGBD</a:t>
            </a:r>
            <a:r>
              <a:rPr sz="2400" b="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Arial MT"/>
                <a:cs typeface="Arial MT"/>
              </a:rPr>
              <a:t>para</a:t>
            </a:r>
            <a:r>
              <a:rPr sz="2400" b="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Arial MT"/>
                <a:cs typeface="Arial MT"/>
              </a:rPr>
              <a:t>uma</a:t>
            </a:r>
            <a:r>
              <a:rPr sz="2400" b="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Arial MT"/>
                <a:cs typeface="Arial MT"/>
              </a:rPr>
              <a:t>Padaria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2865" y="4343400"/>
            <a:ext cx="3876955" cy="1089401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95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Arthur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Kochem,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Arthur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Gruber</a:t>
            </a:r>
            <a:r>
              <a:rPr lang="pt-BR" sz="2000" spc="-35" dirty="0">
                <a:solidFill>
                  <a:srgbClr val="FFFFFF"/>
                </a:solidFill>
                <a:latin typeface="Arial MT"/>
                <a:cs typeface="Arial MT"/>
              </a:rPr>
              <a:t>,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Bruno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Konzen</a:t>
            </a:r>
            <a:r>
              <a:rPr lang="pt-BR" sz="2000" dirty="0">
                <a:solidFill>
                  <a:srgbClr val="FFFFFF"/>
                </a:solidFill>
                <a:latin typeface="Arial MT"/>
                <a:cs typeface="Arial MT"/>
              </a:rPr>
              <a:t> e Leonardo Costa</a:t>
            </a:r>
            <a:endParaRPr sz="2000" dirty="0">
              <a:latin typeface="Arial MT"/>
              <a:cs typeface="Arial MT"/>
            </a:endParaRPr>
          </a:p>
          <a:p>
            <a:pPr marL="1270" algn="ctr">
              <a:lnSpc>
                <a:spcPct val="100000"/>
              </a:lnSpc>
              <a:spcBef>
                <a:spcPts val="600"/>
              </a:spcBef>
            </a:pPr>
            <a:r>
              <a:rPr lang="pt-BR" sz="2000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ª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Fase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–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Ciência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da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Computação</a:t>
            </a:r>
            <a:endParaRPr sz="2000" dirty="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6492"/>
            <a:ext cx="1665731" cy="89611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391401" y="6396024"/>
            <a:ext cx="457949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São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Miguel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do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Oeste,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pt-BR" sz="2000" spc="-40" dirty="0">
                <a:solidFill>
                  <a:srgbClr val="FFFFFF"/>
                </a:solidFill>
                <a:latin typeface="Arial MT"/>
                <a:cs typeface="Arial MT"/>
              </a:rPr>
              <a:t>novembro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2023</a:t>
            </a:r>
            <a:endParaRPr sz="2000" dirty="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65976" y="1367027"/>
            <a:ext cx="4762500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3801" y="572846"/>
            <a:ext cx="30232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RELAT</a:t>
            </a:r>
            <a:r>
              <a:rPr spc="-15" dirty="0"/>
              <a:t>Ó</a:t>
            </a:r>
            <a:r>
              <a:rPr dirty="0"/>
              <a:t>RIOS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54383" y="44196"/>
            <a:ext cx="646176" cy="64617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776476" y="1425955"/>
            <a:ext cx="3090545" cy="2357120"/>
            <a:chOff x="1776476" y="1425955"/>
            <a:chExt cx="3090545" cy="23571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9176" y="1438655"/>
              <a:ext cx="3064764" cy="233172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782826" y="1432305"/>
              <a:ext cx="3077845" cy="2344420"/>
            </a:xfrm>
            <a:custGeom>
              <a:avLst/>
              <a:gdLst/>
              <a:ahLst/>
              <a:cxnLst/>
              <a:rect l="l" t="t" r="r" b="b"/>
              <a:pathLst>
                <a:path w="3077845" h="2344420">
                  <a:moveTo>
                    <a:pt x="0" y="2344420"/>
                  </a:moveTo>
                  <a:lnTo>
                    <a:pt x="3077464" y="2344420"/>
                  </a:lnTo>
                  <a:lnTo>
                    <a:pt x="3077464" y="0"/>
                  </a:lnTo>
                  <a:lnTo>
                    <a:pt x="0" y="0"/>
                  </a:lnTo>
                  <a:lnTo>
                    <a:pt x="0" y="2344420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235455" y="3996944"/>
            <a:ext cx="4173854" cy="2263140"/>
            <a:chOff x="1235455" y="3996944"/>
            <a:chExt cx="4173854" cy="226314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8155" y="4009644"/>
              <a:ext cx="4148328" cy="223723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241805" y="4003294"/>
              <a:ext cx="4161154" cy="2250440"/>
            </a:xfrm>
            <a:custGeom>
              <a:avLst/>
              <a:gdLst/>
              <a:ahLst/>
              <a:cxnLst/>
              <a:rect l="l" t="t" r="r" b="b"/>
              <a:pathLst>
                <a:path w="4161154" h="2250440">
                  <a:moveTo>
                    <a:pt x="0" y="2249931"/>
                  </a:moveTo>
                  <a:lnTo>
                    <a:pt x="4161028" y="2249931"/>
                  </a:lnTo>
                  <a:lnTo>
                    <a:pt x="4161028" y="0"/>
                  </a:lnTo>
                  <a:lnTo>
                    <a:pt x="0" y="0"/>
                  </a:lnTo>
                  <a:lnTo>
                    <a:pt x="0" y="224993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299072" y="1669491"/>
            <a:ext cx="43961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669668"/>
                </a:solidFill>
                <a:latin typeface="Courier New"/>
                <a:cs typeface="Courier New"/>
              </a:rPr>
              <a:t>--3)</a:t>
            </a:r>
            <a:r>
              <a:rPr sz="1800" spc="-25" dirty="0">
                <a:solidFill>
                  <a:srgbClr val="669668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Relação dos</a:t>
            </a:r>
            <a:r>
              <a:rPr sz="1800" spc="-25" dirty="0">
                <a:solidFill>
                  <a:srgbClr val="669668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top</a:t>
            </a:r>
            <a:r>
              <a:rPr sz="1800" spc="-25" dirty="0">
                <a:solidFill>
                  <a:srgbClr val="669668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10</a:t>
            </a:r>
            <a:r>
              <a:rPr sz="1800" spc="-5" dirty="0">
                <a:solidFill>
                  <a:srgbClr val="669668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produtos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vendidos</a:t>
            </a:r>
            <a:r>
              <a:rPr sz="1800" spc="-40" dirty="0">
                <a:solidFill>
                  <a:srgbClr val="669668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em</a:t>
            </a:r>
            <a:r>
              <a:rPr sz="1800" spc="-40" dirty="0">
                <a:solidFill>
                  <a:srgbClr val="669668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2023;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195"/>
              </a:lnSpc>
            </a:pPr>
            <a:r>
              <a:rPr spc="-5" dirty="0"/>
              <a:t>12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299072" y="4016502"/>
            <a:ext cx="493966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--4) Relação de meses, quantidade </a:t>
            </a:r>
            <a:r>
              <a:rPr sz="1800" spc="-5" dirty="0">
                <a:solidFill>
                  <a:srgbClr val="669668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total </a:t>
            </a:r>
            <a:r>
              <a:rPr sz="1800" spc="-5" dirty="0">
                <a:solidFill>
                  <a:srgbClr val="669668"/>
                </a:solidFill>
                <a:latin typeface="Courier New"/>
                <a:cs typeface="Courier New"/>
              </a:rPr>
              <a:t>de </a:t>
            </a: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vendas, valor total de </a:t>
            </a:r>
            <a:r>
              <a:rPr sz="1800" spc="-5" dirty="0">
                <a:solidFill>
                  <a:srgbClr val="669668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vendas por mês. Relacionar somente </a:t>
            </a:r>
            <a:r>
              <a:rPr sz="1800" spc="-5" dirty="0">
                <a:solidFill>
                  <a:srgbClr val="669668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meses com quantidade de vendas acima </a:t>
            </a:r>
            <a:r>
              <a:rPr sz="1800" spc="-1070" dirty="0">
                <a:solidFill>
                  <a:srgbClr val="669668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669668"/>
                </a:solidFill>
                <a:latin typeface="Courier New"/>
                <a:cs typeface="Courier New"/>
              </a:rPr>
              <a:t>de </a:t>
            </a: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100. Ordenar </a:t>
            </a:r>
            <a:r>
              <a:rPr sz="1800" dirty="0">
                <a:solidFill>
                  <a:srgbClr val="669668"/>
                </a:solidFill>
                <a:latin typeface="Courier New"/>
                <a:cs typeface="Courier New"/>
              </a:rPr>
              <a:t>o </a:t>
            </a: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relatório </a:t>
            </a:r>
            <a:r>
              <a:rPr sz="1800" spc="-5" dirty="0">
                <a:solidFill>
                  <a:srgbClr val="669668"/>
                </a:solidFill>
                <a:latin typeface="Courier New"/>
                <a:cs typeface="Courier New"/>
              </a:rPr>
              <a:t>do </a:t>
            </a: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mês </a:t>
            </a:r>
            <a:r>
              <a:rPr sz="1800" spc="-5" dirty="0">
                <a:solidFill>
                  <a:srgbClr val="669668"/>
                </a:solidFill>
                <a:latin typeface="Courier New"/>
                <a:cs typeface="Courier New"/>
              </a:rPr>
              <a:t> com </a:t>
            </a:r>
            <a:r>
              <a:rPr sz="1800" dirty="0">
                <a:solidFill>
                  <a:srgbClr val="669668"/>
                </a:solidFill>
                <a:latin typeface="Courier New"/>
                <a:cs typeface="Courier New"/>
              </a:rPr>
              <a:t>o </a:t>
            </a: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maior valor(R$) </a:t>
            </a:r>
            <a:r>
              <a:rPr sz="1800" spc="-5" dirty="0">
                <a:solidFill>
                  <a:srgbClr val="669668"/>
                </a:solidFill>
                <a:latin typeface="Courier New"/>
                <a:cs typeface="Courier New"/>
              </a:rPr>
              <a:t>em </a:t>
            </a: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vendas para </a:t>
            </a:r>
            <a:r>
              <a:rPr sz="1800" spc="-1070" dirty="0">
                <a:solidFill>
                  <a:srgbClr val="669668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669668"/>
                </a:solidFill>
                <a:latin typeface="Courier New"/>
                <a:cs typeface="Courier New"/>
              </a:rPr>
              <a:t>o</a:t>
            </a: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 mês</a:t>
            </a:r>
            <a:r>
              <a:rPr sz="1800" spc="-20" dirty="0">
                <a:solidFill>
                  <a:srgbClr val="669668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com</a:t>
            </a:r>
            <a:r>
              <a:rPr sz="1800" spc="-20" dirty="0">
                <a:solidFill>
                  <a:srgbClr val="669668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menos</a:t>
            </a:r>
            <a:r>
              <a:rPr sz="1800" spc="-15" dirty="0">
                <a:solidFill>
                  <a:srgbClr val="669668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vendas.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0432" y="572846"/>
            <a:ext cx="779843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PONTOS</a:t>
            </a:r>
            <a:r>
              <a:rPr spc="-15" dirty="0"/>
              <a:t> </a:t>
            </a:r>
            <a:r>
              <a:rPr spc="-5" dirty="0">
                <a:solidFill>
                  <a:srgbClr val="00AF50"/>
                </a:solidFill>
              </a:rPr>
              <a:t>POSITIVOS</a:t>
            </a:r>
            <a:r>
              <a:rPr spc="-10" dirty="0">
                <a:solidFill>
                  <a:srgbClr val="00AF50"/>
                </a:solidFill>
              </a:rPr>
              <a:t> </a:t>
            </a:r>
            <a:r>
              <a:rPr dirty="0"/>
              <a:t>E</a:t>
            </a:r>
            <a:r>
              <a:rPr spc="-25" dirty="0"/>
              <a:t> </a:t>
            </a:r>
            <a:r>
              <a:rPr dirty="0">
                <a:solidFill>
                  <a:srgbClr val="FF0000"/>
                </a:solidFill>
              </a:rPr>
              <a:t>NEGATIVOS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7867" y="1576552"/>
            <a:ext cx="5169535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2000" dirty="0">
                <a:solidFill>
                  <a:srgbClr val="00AF50"/>
                </a:solidFill>
                <a:latin typeface="Arial MT"/>
                <a:cs typeface="Arial MT"/>
              </a:rPr>
              <a:t>Autonomia </a:t>
            </a:r>
            <a:r>
              <a:rPr sz="2000" spc="-5" dirty="0">
                <a:solidFill>
                  <a:srgbClr val="00AF50"/>
                </a:solidFill>
                <a:latin typeface="Arial MT"/>
                <a:cs typeface="Arial MT"/>
              </a:rPr>
              <a:t>pra fazer </a:t>
            </a:r>
            <a:r>
              <a:rPr sz="2000" dirty="0">
                <a:solidFill>
                  <a:srgbClr val="00AF50"/>
                </a:solidFill>
                <a:latin typeface="Arial MT"/>
                <a:cs typeface="Arial MT"/>
              </a:rPr>
              <a:t>o </a:t>
            </a:r>
            <a:r>
              <a:rPr sz="2000" spc="-5" dirty="0">
                <a:solidFill>
                  <a:srgbClr val="00AF50"/>
                </a:solidFill>
                <a:latin typeface="Arial MT"/>
                <a:cs typeface="Arial MT"/>
              </a:rPr>
              <a:t>trabalho, </a:t>
            </a:r>
            <a:r>
              <a:rPr sz="2000" dirty="0">
                <a:solidFill>
                  <a:srgbClr val="00AF50"/>
                </a:solidFill>
                <a:latin typeface="Arial MT"/>
                <a:cs typeface="Arial MT"/>
              </a:rPr>
              <a:t>escolha de </a:t>
            </a:r>
            <a:r>
              <a:rPr sz="2000" spc="5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AF50"/>
                </a:solidFill>
                <a:latin typeface="Arial MT"/>
                <a:cs typeface="Arial MT"/>
              </a:rPr>
              <a:t>tema</a:t>
            </a:r>
            <a:r>
              <a:rPr sz="2000" spc="5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Arial MT"/>
                <a:cs typeface="Arial MT"/>
              </a:rPr>
              <a:t>livre,</a:t>
            </a:r>
            <a:r>
              <a:rPr sz="2000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Arial MT"/>
                <a:cs typeface="Arial MT"/>
              </a:rPr>
              <a:t>inserção</a:t>
            </a:r>
            <a:r>
              <a:rPr sz="2000" dirty="0">
                <a:solidFill>
                  <a:srgbClr val="00AF50"/>
                </a:solidFill>
                <a:latin typeface="Arial MT"/>
                <a:cs typeface="Arial MT"/>
              </a:rPr>
              <a:t> de</a:t>
            </a:r>
            <a:r>
              <a:rPr sz="2000" spc="5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Arial MT"/>
                <a:cs typeface="Arial MT"/>
              </a:rPr>
              <a:t>temas</a:t>
            </a:r>
            <a:r>
              <a:rPr sz="2000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Arial MT"/>
                <a:cs typeface="Arial MT"/>
              </a:rPr>
              <a:t>pertinentes </a:t>
            </a:r>
            <a:r>
              <a:rPr sz="2000" dirty="0">
                <a:solidFill>
                  <a:srgbClr val="00AF50"/>
                </a:solidFill>
                <a:latin typeface="Arial MT"/>
                <a:cs typeface="Arial MT"/>
              </a:rPr>
              <a:t> sobre</a:t>
            </a:r>
            <a:r>
              <a:rPr sz="2000" spc="-40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AF50"/>
                </a:solidFill>
                <a:latin typeface="Arial MT"/>
                <a:cs typeface="Arial MT"/>
              </a:rPr>
              <a:t>a</a:t>
            </a:r>
            <a:r>
              <a:rPr sz="2000" spc="-5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AF50"/>
                </a:solidFill>
                <a:latin typeface="Arial MT"/>
                <a:cs typeface="Arial MT"/>
              </a:rPr>
              <a:t>área</a:t>
            </a:r>
            <a:r>
              <a:rPr sz="2000" spc="-30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AF50"/>
                </a:solidFill>
                <a:latin typeface="Arial MT"/>
                <a:cs typeface="Arial MT"/>
              </a:rPr>
              <a:t>de</a:t>
            </a:r>
            <a:r>
              <a:rPr sz="2000" spc="-20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AF50"/>
                </a:solidFill>
                <a:latin typeface="Arial MT"/>
                <a:cs typeface="Arial MT"/>
              </a:rPr>
              <a:t>gerenciamento</a:t>
            </a:r>
            <a:r>
              <a:rPr sz="2000" spc="-50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AF50"/>
                </a:solidFill>
                <a:latin typeface="Arial MT"/>
                <a:cs typeface="Arial MT"/>
              </a:rPr>
              <a:t>de</a:t>
            </a:r>
            <a:r>
              <a:rPr sz="2000" spc="-5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AF50"/>
                </a:solidFill>
                <a:latin typeface="Arial MT"/>
                <a:cs typeface="Arial MT"/>
              </a:rPr>
              <a:t>dados;</a:t>
            </a:r>
            <a:endParaRPr sz="20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 dirty="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00AF50"/>
                </a:solidFill>
                <a:latin typeface="Arial MT"/>
                <a:cs typeface="Arial MT"/>
              </a:rPr>
              <a:t>Utilização</a:t>
            </a:r>
            <a:r>
              <a:rPr sz="2000" spc="425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Arial MT"/>
                <a:cs typeface="Arial MT"/>
              </a:rPr>
              <a:t>prática</a:t>
            </a:r>
            <a:r>
              <a:rPr sz="2000" spc="420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Arial MT"/>
                <a:cs typeface="Arial MT"/>
              </a:rPr>
              <a:t>dos</a:t>
            </a:r>
            <a:r>
              <a:rPr sz="2000" spc="430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Arial MT"/>
                <a:cs typeface="Arial MT"/>
              </a:rPr>
              <a:t>conteúdos</a:t>
            </a:r>
            <a:r>
              <a:rPr sz="2000" spc="430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Arial MT"/>
                <a:cs typeface="Arial MT"/>
              </a:rPr>
              <a:t>abordados</a:t>
            </a:r>
            <a:endParaRPr sz="2000" dirty="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00AF50"/>
                </a:solidFill>
                <a:latin typeface="Arial MT"/>
                <a:cs typeface="Arial MT"/>
              </a:rPr>
              <a:t>na</a:t>
            </a:r>
            <a:r>
              <a:rPr sz="2000" spc="-55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AF50"/>
                </a:solidFill>
                <a:latin typeface="Arial MT"/>
                <a:cs typeface="Arial MT"/>
              </a:rPr>
              <a:t>matéria;</a:t>
            </a:r>
            <a:endParaRPr sz="20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75754" y="1620195"/>
            <a:ext cx="4183379" cy="1855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Agradecemos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 a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oportunidade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de </a:t>
            </a:r>
            <a:r>
              <a:rPr sz="2000" spc="-5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trabalhar com o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banco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de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dados e 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com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toda experiencia ganha.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mais </a:t>
            </a:r>
            <a:r>
              <a:rPr sz="2000" spc="-5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uma</a:t>
            </a:r>
            <a:r>
              <a:rPr sz="20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vez</a:t>
            </a:r>
            <a:r>
              <a:rPr sz="20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destacamos</a:t>
            </a:r>
            <a:r>
              <a:rPr sz="20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nossos</a:t>
            </a:r>
            <a:r>
              <a:rPr sz="20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erros</a:t>
            </a:r>
            <a:r>
              <a:rPr sz="20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75754" y="3450437"/>
            <a:ext cx="131064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deixamos 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pr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ra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os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28126" y="3450437"/>
            <a:ext cx="27305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335">
              <a:lnSpc>
                <a:spcPct val="150000"/>
              </a:lnSpc>
              <a:spcBef>
                <a:spcPts val="100"/>
              </a:spcBef>
              <a:tabLst>
                <a:tab pos="688975" algn="l"/>
                <a:tab pos="955675" algn="l"/>
                <a:tab pos="1548765" algn="l"/>
                <a:tab pos="1757680" algn="l"/>
                <a:tab pos="2070100" algn="l"/>
              </a:tabLst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cla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o		que		e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  para	seguir	em	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f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ren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75754" y="4364157"/>
            <a:ext cx="4182745" cy="941069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  <a:tabLst>
                <a:tab pos="681355" algn="l"/>
                <a:tab pos="1012190" algn="l"/>
                <a:tab pos="1978025" algn="l"/>
                <a:tab pos="2308860" algn="l"/>
                <a:tab pos="3048635" algn="l"/>
                <a:tab pos="3633470" algn="l"/>
              </a:tabLst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com	o	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rojeto	e	cada	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ez	ma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buscando</a:t>
            </a:r>
            <a:r>
              <a:rPr sz="20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sua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perfeição.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44056" y="1606296"/>
            <a:ext cx="0" cy="5252085"/>
          </a:xfrm>
          <a:custGeom>
            <a:avLst/>
            <a:gdLst/>
            <a:ahLst/>
            <a:cxnLst/>
            <a:rect l="l" t="t" r="r" b="b"/>
            <a:pathLst>
              <a:path h="5252084">
                <a:moveTo>
                  <a:pt x="0" y="0"/>
                </a:moveTo>
                <a:lnTo>
                  <a:pt x="0" y="5251663"/>
                </a:lnTo>
              </a:path>
            </a:pathLst>
          </a:custGeom>
          <a:ln w="57150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62643" y="5379718"/>
            <a:ext cx="1368552" cy="136702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49579" y="4741855"/>
            <a:ext cx="5168900" cy="13414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5"/>
              </a:spcBef>
            </a:pPr>
            <a:r>
              <a:rPr lang="pt-BR" sz="2000" dirty="0">
                <a:solidFill>
                  <a:srgbClr val="FF0000"/>
                </a:solidFill>
                <a:latin typeface="Arial MT"/>
                <a:cs typeface="Arial MT"/>
              </a:rPr>
              <a:t>O projeto pode apresentar falhas e/ou erros, por mais que o tempo foi suficiente, não conseguimos deixar 100% funcional. </a:t>
            </a:r>
            <a:endParaRPr sz="2000" dirty="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195"/>
              </a:lnSpc>
            </a:pPr>
            <a:r>
              <a:rPr spc="-5" dirty="0"/>
              <a:t>13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5164" y="572846"/>
            <a:ext cx="56381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ANEXOS</a:t>
            </a:r>
            <a:r>
              <a:rPr spc="-45" dirty="0"/>
              <a:t> </a:t>
            </a:r>
            <a:r>
              <a:rPr dirty="0"/>
              <a:t>(LINK</a:t>
            </a:r>
            <a:r>
              <a:rPr spc="-35" dirty="0"/>
              <a:t> </a:t>
            </a:r>
            <a:r>
              <a:rPr spc="-5" dirty="0"/>
              <a:t>GITHUB)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195"/>
              </a:lnSpc>
            </a:pPr>
            <a:r>
              <a:rPr spc="-5" dirty="0"/>
              <a:t>14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438400" y="5638800"/>
            <a:ext cx="76962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u="heavy" spc="-5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pt-BR" sz="2800" i="1" u="heavy" spc="-5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</a:t>
            </a:r>
            <a:r>
              <a:rPr sz="2800" i="1" u="heavy" spc="-5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ithub.com/brunogkonzen/</a:t>
            </a:r>
            <a:r>
              <a:rPr lang="pt-BR" sz="2800" i="1" u="heavy" spc="-5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BreadTrack</a:t>
            </a:r>
            <a:r>
              <a:rPr sz="2800" i="1" u="heavy" spc="-5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pt-BR" sz="2800" i="1" u="heavy" spc="-5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 MT"/>
              <a:cs typeface="Arial MT"/>
            </a:endParaRPr>
          </a:p>
        </p:txBody>
      </p:sp>
      <p:pic>
        <p:nvPicPr>
          <p:cNvPr id="1028" name="Picture 4" descr="Logotipo do github - ícones de mídia social grátis">
            <a:extLst>
              <a:ext uri="{FF2B5EF4-FFF2-40B4-BE49-F238E27FC236}">
                <a16:creationId xmlns:a16="http://schemas.microsoft.com/office/drawing/2014/main" id="{251F516C-6A81-8D52-4B62-57A64C6E8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14859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0831" y="572846"/>
            <a:ext cx="33045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REFERÊNCIAS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0831" y="1557655"/>
            <a:ext cx="10158095" cy="444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 algn="just">
              <a:lnSpc>
                <a:spcPct val="15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ALVES,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Roberson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J. </a:t>
            </a:r>
            <a:r>
              <a:rPr sz="1800" spc="-100" dirty="0">
                <a:solidFill>
                  <a:srgbClr val="FFFFFF"/>
                </a:solidFill>
                <a:latin typeface="Arial MT"/>
                <a:cs typeface="Arial MT"/>
              </a:rPr>
              <a:t>F.</a:t>
            </a:r>
            <a:r>
              <a:rPr sz="18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Apostila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Banco de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Dados. São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Miguel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do Oeste: Unoesc, 2023.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Material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 didático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r>
              <a:rPr sz="180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Acesso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em: 28,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jun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2023.</a:t>
            </a:r>
            <a:endParaRPr sz="1800">
              <a:latin typeface="Arial MT"/>
              <a:cs typeface="Arial MT"/>
            </a:endParaRPr>
          </a:p>
          <a:p>
            <a:pPr marL="12700" marR="5080" algn="just">
              <a:lnSpc>
                <a:spcPct val="150000"/>
              </a:lnSpc>
              <a:spcBef>
                <a:spcPts val="79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AUTOR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DESCONHECIDO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Usando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scripts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 de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exemplo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para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criar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bancos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 de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dados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DB2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. </a:t>
            </a:r>
            <a:r>
              <a:rPr sz="1800" spc="-4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Disponível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em: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https://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  <a:hlinkClick r:id="rId2"/>
              </a:rPr>
              <a:t>www.ibm.com/docs/pt-br/control-center/6.1.1?topic=users-using-example- </a:t>
            </a:r>
            <a:r>
              <a:rPr sz="1800" spc="-4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scripts-create-db2-databases.</a:t>
            </a:r>
            <a:r>
              <a:rPr sz="18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Acesso em: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22,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jun 2023.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ORACLE.</a:t>
            </a:r>
            <a:r>
              <a:rPr sz="1800" spc="540" dirty="0">
                <a:solidFill>
                  <a:srgbClr val="FFFFFF"/>
                </a:solidFill>
                <a:latin typeface="Arial MT"/>
                <a:cs typeface="Arial MT"/>
              </a:rPr>
              <a:t>   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O       </a:t>
            </a:r>
            <a:r>
              <a:rPr sz="1800" b="1" spc="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que       </a:t>
            </a:r>
            <a:r>
              <a:rPr sz="1800" b="1" spc="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é       </a:t>
            </a:r>
            <a:r>
              <a:rPr sz="1800" b="1" spc="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um       </a:t>
            </a:r>
            <a:r>
              <a:rPr sz="1800" b="1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Banco</a:t>
            </a:r>
            <a:r>
              <a:rPr sz="1800" b="1" spc="540" dirty="0">
                <a:solidFill>
                  <a:srgbClr val="FFFFFF"/>
                </a:solidFill>
                <a:latin typeface="Arial"/>
                <a:cs typeface="Arial"/>
              </a:rPr>
              <a:t>   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      </a:t>
            </a:r>
            <a:r>
              <a:rPr sz="1800" b="1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Dados?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r>
              <a:rPr sz="1800" spc="540" dirty="0">
                <a:solidFill>
                  <a:srgbClr val="FFFFFF"/>
                </a:solidFill>
                <a:latin typeface="Arial MT"/>
                <a:cs typeface="Arial MT"/>
              </a:rPr>
              <a:t>   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Disponível</a:t>
            </a:r>
            <a:r>
              <a:rPr sz="1800" spc="540" dirty="0">
                <a:solidFill>
                  <a:srgbClr val="FFFFFF"/>
                </a:solidFill>
                <a:latin typeface="Arial MT"/>
                <a:cs typeface="Arial MT"/>
              </a:rPr>
              <a:t>   </a:t>
            </a:r>
            <a:r>
              <a:rPr sz="1800" spc="5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em:</a:t>
            </a:r>
            <a:endParaRPr sz="180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1085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https://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  <a:hlinkClick r:id="rId3"/>
              </a:rPr>
              <a:t>www.oracle.com/br/database/what-is-database/.</a:t>
            </a:r>
            <a:r>
              <a:rPr sz="1800" spc="-55" dirty="0">
                <a:solidFill>
                  <a:srgbClr val="FFFFFF"/>
                </a:solidFill>
                <a:latin typeface="Arial MT"/>
                <a:cs typeface="Arial MT"/>
                <a:hlinkClick r:id="rId3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Acesso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em: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15,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jun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2023.</a:t>
            </a:r>
            <a:endParaRPr sz="1800">
              <a:latin typeface="Arial MT"/>
              <a:cs typeface="Arial MT"/>
            </a:endParaRPr>
          </a:p>
          <a:p>
            <a:pPr marL="12700" marR="5080" algn="just">
              <a:lnSpc>
                <a:spcPct val="150000"/>
              </a:lnSpc>
              <a:spcBef>
                <a:spcPts val="80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REZENDE,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Ricardo.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Conceitos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Fundamentais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 de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Banco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 de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Dados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Disponível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em: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https://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  <a:hlinkClick r:id="rId4"/>
              </a:rPr>
              <a:t>www.devmedia.com.br/conceitos-fundamentais-de-banco-de-dados/1649.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Acesso em: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01,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jul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2023.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454383" y="44196"/>
            <a:ext cx="646176" cy="64617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0831" y="572846"/>
            <a:ext cx="33045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REFERÊNCIAS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0831" y="1557655"/>
            <a:ext cx="10158095" cy="444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 algn="just">
              <a:lnSpc>
                <a:spcPct val="15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ALVES,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Roberson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J. </a:t>
            </a:r>
            <a:r>
              <a:rPr sz="1800" spc="-100" dirty="0">
                <a:solidFill>
                  <a:srgbClr val="FFFFFF"/>
                </a:solidFill>
                <a:latin typeface="Arial MT"/>
                <a:cs typeface="Arial MT"/>
              </a:rPr>
              <a:t>F.</a:t>
            </a:r>
            <a:r>
              <a:rPr sz="18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Apostila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Banco de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Dados. São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Miguel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do Oeste: Unoesc, 2023.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Material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 didático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r>
              <a:rPr sz="180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Acesso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em: 28,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jun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2023.</a:t>
            </a:r>
            <a:endParaRPr sz="1800">
              <a:latin typeface="Arial MT"/>
              <a:cs typeface="Arial MT"/>
            </a:endParaRPr>
          </a:p>
          <a:p>
            <a:pPr marL="12700" marR="5080" algn="just">
              <a:lnSpc>
                <a:spcPct val="150000"/>
              </a:lnSpc>
              <a:spcBef>
                <a:spcPts val="79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AUTOR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DESCONHECIDO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Usando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scripts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 de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exemplo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para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criar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bancos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 de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dados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DB2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. </a:t>
            </a:r>
            <a:r>
              <a:rPr sz="1800" spc="-4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Disponível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em: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https://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  <a:hlinkClick r:id="rId2"/>
              </a:rPr>
              <a:t>www.ibm.com/docs/pt-br/control-center/6.1.1?topic=users-using-example- </a:t>
            </a:r>
            <a:r>
              <a:rPr sz="1800" spc="-4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scripts-create-db2-databases.</a:t>
            </a:r>
            <a:r>
              <a:rPr sz="18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Acesso em: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22,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jun 2023.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ORACLE.</a:t>
            </a:r>
            <a:r>
              <a:rPr sz="1800" spc="540" dirty="0">
                <a:solidFill>
                  <a:srgbClr val="FFFFFF"/>
                </a:solidFill>
                <a:latin typeface="Arial MT"/>
                <a:cs typeface="Arial MT"/>
              </a:rPr>
              <a:t>   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O       </a:t>
            </a:r>
            <a:r>
              <a:rPr sz="1800" b="1" spc="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que       </a:t>
            </a:r>
            <a:r>
              <a:rPr sz="1800" b="1" spc="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é       </a:t>
            </a:r>
            <a:r>
              <a:rPr sz="1800" b="1" spc="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um       </a:t>
            </a:r>
            <a:r>
              <a:rPr sz="1800" b="1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Banco</a:t>
            </a:r>
            <a:r>
              <a:rPr sz="1800" b="1" spc="540" dirty="0">
                <a:solidFill>
                  <a:srgbClr val="FFFFFF"/>
                </a:solidFill>
                <a:latin typeface="Arial"/>
                <a:cs typeface="Arial"/>
              </a:rPr>
              <a:t>   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       </a:t>
            </a:r>
            <a:r>
              <a:rPr sz="1800" b="1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Dados?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r>
              <a:rPr sz="1800" spc="540" dirty="0">
                <a:solidFill>
                  <a:srgbClr val="FFFFFF"/>
                </a:solidFill>
                <a:latin typeface="Arial MT"/>
                <a:cs typeface="Arial MT"/>
              </a:rPr>
              <a:t>   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Disponível</a:t>
            </a:r>
            <a:r>
              <a:rPr sz="1800" spc="540" dirty="0">
                <a:solidFill>
                  <a:srgbClr val="FFFFFF"/>
                </a:solidFill>
                <a:latin typeface="Arial MT"/>
                <a:cs typeface="Arial MT"/>
              </a:rPr>
              <a:t>   </a:t>
            </a:r>
            <a:r>
              <a:rPr sz="1800" spc="5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em:</a:t>
            </a:r>
            <a:endParaRPr sz="180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1085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https://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  <a:hlinkClick r:id="rId3"/>
              </a:rPr>
              <a:t>www.oracle.com/br/database/what-is-database/.</a:t>
            </a:r>
            <a:r>
              <a:rPr sz="1800" spc="-55" dirty="0">
                <a:solidFill>
                  <a:srgbClr val="FFFFFF"/>
                </a:solidFill>
                <a:latin typeface="Arial MT"/>
                <a:cs typeface="Arial MT"/>
                <a:hlinkClick r:id="rId3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Acesso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em: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15,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jun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2023.</a:t>
            </a:r>
            <a:endParaRPr sz="1800">
              <a:latin typeface="Arial MT"/>
              <a:cs typeface="Arial MT"/>
            </a:endParaRPr>
          </a:p>
          <a:p>
            <a:pPr marL="12700" marR="5080" algn="just">
              <a:lnSpc>
                <a:spcPct val="150000"/>
              </a:lnSpc>
              <a:spcBef>
                <a:spcPts val="80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REZENDE,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Ricardo.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Conceitos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Fundamentais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 de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Banco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 de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Dados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Disponível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em: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https://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  <a:hlinkClick r:id="rId4"/>
              </a:rPr>
              <a:t>www.devmedia.com.br/conceitos-fundamentais-de-banco-de-dados/1649.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Acesso em: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01,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jul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2023.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454383" y="44196"/>
            <a:ext cx="646176" cy="64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745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8435">
              <a:lnSpc>
                <a:spcPct val="100000"/>
              </a:lnSpc>
              <a:spcBef>
                <a:spcPts val="100"/>
              </a:spcBef>
            </a:pPr>
            <a:r>
              <a:rPr dirty="0"/>
              <a:t>ALGUMA</a:t>
            </a:r>
            <a:r>
              <a:rPr spc="-65" dirty="0"/>
              <a:t> </a:t>
            </a:r>
            <a:r>
              <a:rPr spc="-5" dirty="0"/>
              <a:t>DÚVIDA?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522464" y="44196"/>
            <a:ext cx="4669790" cy="6814184"/>
            <a:chOff x="7522464" y="44196"/>
            <a:chExt cx="4669790" cy="681418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22464" y="1684018"/>
              <a:ext cx="4669535" cy="517397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654284" y="713231"/>
              <a:ext cx="1274445" cy="1607820"/>
            </a:xfrm>
            <a:custGeom>
              <a:avLst/>
              <a:gdLst/>
              <a:ahLst/>
              <a:cxnLst/>
              <a:rect l="l" t="t" r="r" b="b"/>
              <a:pathLst>
                <a:path w="1274445" h="1607820">
                  <a:moveTo>
                    <a:pt x="1274064" y="0"/>
                  </a:moveTo>
                  <a:lnTo>
                    <a:pt x="627888" y="0"/>
                  </a:lnTo>
                  <a:lnTo>
                    <a:pt x="627888" y="484632"/>
                  </a:lnTo>
                  <a:lnTo>
                    <a:pt x="0" y="484632"/>
                  </a:lnTo>
                  <a:lnTo>
                    <a:pt x="0" y="1607820"/>
                  </a:lnTo>
                  <a:lnTo>
                    <a:pt x="646176" y="1607820"/>
                  </a:lnTo>
                  <a:lnTo>
                    <a:pt x="646176" y="1123188"/>
                  </a:lnTo>
                  <a:lnTo>
                    <a:pt x="1274064" y="1123188"/>
                  </a:lnTo>
                  <a:lnTo>
                    <a:pt x="1274064" y="0"/>
                  </a:lnTo>
                  <a:close/>
                </a:path>
              </a:pathLst>
            </a:custGeom>
            <a:solidFill>
              <a:srgbClr val="0D2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54384" y="44196"/>
              <a:ext cx="646176" cy="64617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971674" y="1684018"/>
            <a:ext cx="4139565" cy="56625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24840">
              <a:lnSpc>
                <a:spcPct val="15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E-mail: </a:t>
            </a:r>
            <a:r>
              <a:rPr sz="20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  <a:hlinkClick r:id="rId4"/>
              </a:rPr>
              <a:t>arthurcg21@gmail.com </a:t>
            </a:r>
            <a:r>
              <a:rPr sz="2000" spc="-5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Telefone: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(49)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9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9157-1654</a:t>
            </a:r>
            <a:endParaRPr sz="2000" dirty="0">
              <a:latin typeface="Arial MT"/>
              <a:cs typeface="Arial MT"/>
            </a:endParaRPr>
          </a:p>
          <a:p>
            <a:pPr marL="12700" marR="5080">
              <a:lnSpc>
                <a:spcPct val="150000"/>
              </a:lnSpc>
              <a:spcBef>
                <a:spcPts val="1689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E-mail: </a:t>
            </a:r>
            <a:r>
              <a:rPr sz="20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  <a:hlinkClick r:id="rId5"/>
              </a:rPr>
              <a:t>arthurkochem12@gmail.com </a:t>
            </a:r>
            <a:r>
              <a:rPr sz="2000" spc="-5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Telefone: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(49)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9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8501-7031</a:t>
            </a:r>
            <a:endParaRPr sz="2000" dirty="0">
              <a:latin typeface="Arial MT"/>
              <a:cs typeface="Arial MT"/>
            </a:endParaRPr>
          </a:p>
          <a:p>
            <a:pPr marL="12700" marR="17145">
              <a:lnSpc>
                <a:spcPct val="150100"/>
              </a:lnSpc>
              <a:spcBef>
                <a:spcPts val="1685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E-mail:</a:t>
            </a:r>
            <a:r>
              <a:rPr sz="20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  <a:hlinkClick r:id="rId6"/>
              </a:rPr>
              <a:t>brunogkonzen@hotmail.com </a:t>
            </a:r>
            <a:r>
              <a:rPr sz="2000" spc="-5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Telefone: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(49)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9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8400-4883</a:t>
            </a:r>
            <a:endParaRPr lang="pt-BR" sz="2000" dirty="0">
              <a:solidFill>
                <a:srgbClr val="FFFFFF"/>
              </a:solidFill>
              <a:latin typeface="Arial MT"/>
              <a:cs typeface="Arial MT"/>
            </a:endParaRPr>
          </a:p>
          <a:p>
            <a:pPr marL="12700" marR="17145">
              <a:lnSpc>
                <a:spcPct val="150100"/>
              </a:lnSpc>
              <a:spcBef>
                <a:spcPts val="1685"/>
              </a:spcBef>
            </a:pPr>
            <a:r>
              <a:rPr lang="it-IT" sz="2000" dirty="0">
                <a:solidFill>
                  <a:srgbClr val="FFFFFF"/>
                </a:solidFill>
                <a:latin typeface="Arial MT"/>
                <a:cs typeface="Arial MT"/>
              </a:rPr>
              <a:t>E-mail:</a:t>
            </a:r>
            <a:r>
              <a:rPr lang="it-IT" sz="20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it-IT" sz="20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  <a:hlinkClick r:id="rId6"/>
              </a:rPr>
              <a:t>laccosta1242@gmail.com </a:t>
            </a:r>
            <a:r>
              <a:rPr lang="it-IT" sz="2000" spc="-5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it-IT" sz="2000" dirty="0">
                <a:solidFill>
                  <a:srgbClr val="FFFFFF"/>
                </a:solidFill>
                <a:latin typeface="Arial MT"/>
                <a:cs typeface="Arial MT"/>
              </a:rPr>
              <a:t>Telefone:</a:t>
            </a:r>
            <a:r>
              <a:rPr lang="it-IT"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it-IT" sz="2000" dirty="0">
                <a:solidFill>
                  <a:srgbClr val="FFFFFF"/>
                </a:solidFill>
                <a:latin typeface="Arial MT"/>
                <a:cs typeface="Arial MT"/>
              </a:rPr>
              <a:t>(49)</a:t>
            </a:r>
            <a:r>
              <a:rPr lang="it-IT"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it-IT" sz="2000" dirty="0">
                <a:solidFill>
                  <a:srgbClr val="FFFFFF"/>
                </a:solidFill>
                <a:latin typeface="Arial MT"/>
                <a:cs typeface="Arial MT"/>
              </a:rPr>
              <a:t>9</a:t>
            </a:r>
            <a:r>
              <a:rPr lang="it-IT" sz="20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it-IT" sz="2000" dirty="0">
                <a:solidFill>
                  <a:srgbClr val="FFFFFF"/>
                </a:solidFill>
                <a:latin typeface="Arial MT"/>
                <a:cs typeface="Arial MT"/>
              </a:rPr>
              <a:t>9172-0437</a:t>
            </a:r>
          </a:p>
          <a:p>
            <a:pPr marL="12700" marR="17145">
              <a:lnSpc>
                <a:spcPct val="150100"/>
              </a:lnSpc>
              <a:spcBef>
                <a:spcPts val="1685"/>
              </a:spcBef>
            </a:pPr>
            <a:endParaRPr lang="pt-BR" sz="2000" dirty="0">
              <a:solidFill>
                <a:srgbClr val="FFFFFF"/>
              </a:solidFill>
              <a:latin typeface="Arial MT"/>
              <a:cs typeface="Arial MT"/>
            </a:endParaRPr>
          </a:p>
          <a:p>
            <a:pPr marL="12700" marR="17145">
              <a:lnSpc>
                <a:spcPct val="150100"/>
              </a:lnSpc>
              <a:spcBef>
                <a:spcPts val="1685"/>
              </a:spcBef>
            </a:pPr>
            <a:endParaRPr sz="2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9032" y="388111"/>
            <a:ext cx="7748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BR" dirty="0"/>
              <a:t>RECAPTULAÇÃO (BD1)</a:t>
            </a:r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54383" y="44196"/>
            <a:ext cx="646176" cy="646176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195"/>
              </a:lnSpc>
            </a:pPr>
            <a:r>
              <a:rPr spc="-5" dirty="0"/>
              <a:t>1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EFA82981-BB53-A723-DBC3-965166253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118094"/>
            <a:ext cx="5736863" cy="2951746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84E5286-ADCB-2F24-78EC-333EA642D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1254" y="2256047"/>
            <a:ext cx="5501412" cy="25716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1038" y="537972"/>
            <a:ext cx="62099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INICIO</a:t>
            </a:r>
            <a:r>
              <a:rPr spc="-50" dirty="0"/>
              <a:t> </a:t>
            </a:r>
            <a:r>
              <a:rPr dirty="0"/>
              <a:t>DO</a:t>
            </a:r>
            <a:r>
              <a:rPr spc="-30" dirty="0"/>
              <a:t> </a:t>
            </a:r>
            <a:r>
              <a:rPr spc="-5" dirty="0"/>
              <a:t>PROJETO</a:t>
            </a:r>
            <a:r>
              <a:rPr lang="pt-BR" spc="-5" dirty="0"/>
              <a:t> (BD1)</a:t>
            </a:r>
            <a:endParaRPr spc="-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54383" y="44196"/>
            <a:ext cx="646176" cy="64617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26207" y="1516380"/>
            <a:ext cx="7339583" cy="481888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195"/>
              </a:lnSpc>
            </a:pPr>
            <a:r>
              <a:rPr lang="pt-BR" spc="-5" dirty="0"/>
              <a:t>2</a:t>
            </a:r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72140" y="644347"/>
            <a:ext cx="38477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dirty="0"/>
              <a:t>INTRODUÇÃO</a:t>
            </a:r>
            <a:endParaRPr spc="-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54383" y="44196"/>
            <a:ext cx="646176" cy="64617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195"/>
              </a:lnSpc>
            </a:pPr>
            <a:r>
              <a:rPr lang="pt-BR" spc="-5" dirty="0"/>
              <a:t>2</a:t>
            </a:r>
            <a:endParaRPr spc="-5"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4BD63BCE-ACBC-B853-2DFF-53098DFC696C}"/>
              </a:ext>
            </a:extLst>
          </p:cNvPr>
          <p:cNvSpPr txBox="1"/>
          <p:nvPr/>
        </p:nvSpPr>
        <p:spPr>
          <a:xfrm>
            <a:off x="1151940" y="1578965"/>
            <a:ext cx="5007610" cy="32028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50000"/>
              </a:lnSpc>
              <a:spcBef>
                <a:spcPts val="100"/>
              </a:spcBef>
              <a:buSzPct val="45000"/>
              <a:buChar char="•"/>
              <a:tabLst>
                <a:tab pos="355600" algn="l"/>
              </a:tabLst>
            </a:pPr>
            <a:r>
              <a:rPr lang="pt-BR" sz="2000" b="1" dirty="0">
                <a:solidFill>
                  <a:srgbClr val="FFFFFF"/>
                </a:solidFill>
                <a:latin typeface="Arial MT"/>
                <a:cs typeface="Arial"/>
              </a:rPr>
              <a:t>BreadTrack &gt; </a:t>
            </a:r>
            <a:r>
              <a:rPr lang="pt-BR" sz="2000" dirty="0">
                <a:solidFill>
                  <a:srgbClr val="FFFFFF"/>
                </a:solidFill>
                <a:latin typeface="Arial MT"/>
                <a:cs typeface="Arial"/>
              </a:rPr>
              <a:t>Gestão de entregas, pedidos, vendas e compras de uma padaria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Arial MT"/>
              <a:buChar char="•"/>
            </a:pPr>
            <a:endParaRPr sz="3100" dirty="0">
              <a:latin typeface="Arial"/>
              <a:cs typeface="Arial"/>
            </a:endParaRPr>
          </a:p>
          <a:p>
            <a:pPr marL="354965" marR="5080" indent="-342900" algn="just">
              <a:lnSpc>
                <a:spcPct val="150000"/>
              </a:lnSpc>
              <a:buSzPct val="45000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Essa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etapa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foi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 mais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trabalhosa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pois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 vários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desafios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foram surgindo com o 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tempo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20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185472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8495" y="572846"/>
            <a:ext cx="30486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MODE</a:t>
            </a:r>
            <a:r>
              <a:rPr spc="-15" dirty="0"/>
              <a:t>L</a:t>
            </a:r>
            <a:r>
              <a:rPr dirty="0"/>
              <a:t>AGEM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54383" y="44196"/>
            <a:ext cx="646176" cy="64617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51940" y="1578965"/>
            <a:ext cx="5007610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50000"/>
              </a:lnSpc>
              <a:spcBef>
                <a:spcPts val="100"/>
              </a:spcBef>
              <a:buSzPct val="45000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Depois de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deixar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o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diagrama completo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, </a:t>
            </a:r>
            <a:r>
              <a:rPr sz="2000" spc="-5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partimos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então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para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 o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dBeaver,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para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realizar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 os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inserts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para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popular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o 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banco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selects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para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resolver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os </a:t>
            </a:r>
            <a:r>
              <a:rPr sz="2000" b="1" spc="-5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relatórios</a:t>
            </a:r>
            <a:r>
              <a:rPr sz="2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(criação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do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banco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si)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Arial MT"/>
              <a:buChar char="•"/>
            </a:pPr>
            <a:endParaRPr sz="3100" dirty="0">
              <a:latin typeface="Arial"/>
              <a:cs typeface="Arial"/>
            </a:endParaRPr>
          </a:p>
          <a:p>
            <a:pPr marL="354965" marR="5080" indent="-342900" algn="just">
              <a:lnSpc>
                <a:spcPct val="150000"/>
              </a:lnSpc>
              <a:buSzPct val="45000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Essa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etapa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foi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 mais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trabalhosa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pois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 vários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desafios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foram surgindo com o 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tempo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2000" dirty="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999541" y="2419921"/>
            <a:ext cx="4458335" cy="2546985"/>
            <a:chOff x="6999541" y="2419921"/>
            <a:chExt cx="4458335" cy="254698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2780" y="2423159"/>
              <a:ext cx="4451604" cy="254050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001129" y="2421508"/>
              <a:ext cx="4455160" cy="2543810"/>
            </a:xfrm>
            <a:custGeom>
              <a:avLst/>
              <a:gdLst/>
              <a:ahLst/>
              <a:cxnLst/>
              <a:rect l="l" t="t" r="r" b="b"/>
              <a:pathLst>
                <a:path w="4455159" h="2543810">
                  <a:moveTo>
                    <a:pt x="0" y="2543683"/>
                  </a:moveTo>
                  <a:lnTo>
                    <a:pt x="4454779" y="2543683"/>
                  </a:lnTo>
                  <a:lnTo>
                    <a:pt x="4454779" y="0"/>
                  </a:lnTo>
                  <a:lnTo>
                    <a:pt x="0" y="0"/>
                  </a:lnTo>
                  <a:lnTo>
                    <a:pt x="0" y="254368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195"/>
              </a:lnSpc>
            </a:pPr>
            <a:r>
              <a:rPr spc="-5" dirty="0"/>
              <a:t>7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53076" y="572846"/>
            <a:ext cx="20085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INSERTS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54383" y="44196"/>
            <a:ext cx="646176" cy="64617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51940" y="1320139"/>
            <a:ext cx="10519410" cy="231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715" indent="-342900" algn="just">
              <a:lnSpc>
                <a:spcPct val="150000"/>
              </a:lnSpc>
              <a:spcBef>
                <a:spcPts val="100"/>
              </a:spcBef>
              <a:buSzPct val="45000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Como dito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anteriormente,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essa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etapa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foi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muito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trabalhosa.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Lembrando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que todos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esses 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scripts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 +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arquivos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utilizados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no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trabalho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estarão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disponíveis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 ao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final</a:t>
            </a:r>
            <a:r>
              <a:rPr sz="2000" b="1" spc="5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da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apresentação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spcBef>
                <a:spcPts val="1200"/>
              </a:spcBef>
              <a:buSzPct val="45000"/>
              <a:buChar char="•"/>
              <a:tabLst>
                <a:tab pos="354965" algn="l"/>
                <a:tab pos="355600" algn="l"/>
                <a:tab pos="655955" algn="l"/>
                <a:tab pos="1339850" algn="l"/>
                <a:tab pos="2402205" algn="l"/>
                <a:tab pos="2688590" algn="l"/>
                <a:tab pos="3638550" algn="l"/>
                <a:tab pos="4938395" algn="l"/>
                <a:tab pos="5337810" algn="l"/>
                <a:tab pos="6613525" algn="l"/>
                <a:tab pos="7153275" algn="l"/>
                <a:tab pos="8441055" algn="l"/>
                <a:tab pos="9079865" algn="l"/>
              </a:tabLst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	após	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po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ular	o	ban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,	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cia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	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as	pesquis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	d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	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rel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ó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rios	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ara	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cam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nhar</a:t>
            </a:r>
            <a:endParaRPr sz="20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nosso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projeto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para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final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296160" y="4108196"/>
            <a:ext cx="7599680" cy="2118360"/>
            <a:chOff x="2296160" y="4108196"/>
            <a:chExt cx="7599680" cy="211836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08860" y="4120896"/>
              <a:ext cx="7574280" cy="209245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302510" y="4114546"/>
              <a:ext cx="7586980" cy="2105660"/>
            </a:xfrm>
            <a:custGeom>
              <a:avLst/>
              <a:gdLst/>
              <a:ahLst/>
              <a:cxnLst/>
              <a:rect l="l" t="t" r="r" b="b"/>
              <a:pathLst>
                <a:path w="7586980" h="2105660">
                  <a:moveTo>
                    <a:pt x="0" y="2105152"/>
                  </a:moveTo>
                  <a:lnTo>
                    <a:pt x="7586980" y="2105152"/>
                  </a:lnTo>
                  <a:lnTo>
                    <a:pt x="7586980" y="0"/>
                  </a:lnTo>
                  <a:lnTo>
                    <a:pt x="0" y="0"/>
                  </a:lnTo>
                  <a:lnTo>
                    <a:pt x="0" y="210515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195"/>
              </a:lnSpc>
            </a:pPr>
            <a:r>
              <a:rPr spc="-5" dirty="0"/>
              <a:t>8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7064" y="572846"/>
            <a:ext cx="21355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SELECTS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54383" y="44196"/>
            <a:ext cx="646176" cy="64617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984250" indent="-342900">
              <a:lnSpc>
                <a:spcPct val="100000"/>
              </a:lnSpc>
              <a:spcBef>
                <a:spcPts val="1300"/>
              </a:spcBef>
              <a:buSzPct val="45000"/>
              <a:buFont typeface="Arial MT"/>
              <a:buChar char="•"/>
              <a:tabLst>
                <a:tab pos="984250" algn="l"/>
                <a:tab pos="984885" algn="l"/>
              </a:tabLst>
            </a:pPr>
            <a:r>
              <a:rPr b="1" dirty="0">
                <a:latin typeface="Arial"/>
                <a:cs typeface="Arial"/>
              </a:rPr>
              <a:t>Por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fim</a:t>
            </a:r>
            <a:r>
              <a:rPr spc="-5" dirty="0"/>
              <a:t>,</a:t>
            </a:r>
            <a:r>
              <a:rPr spc="-25" dirty="0"/>
              <a:t> </a:t>
            </a:r>
            <a:r>
              <a:rPr dirty="0"/>
              <a:t>chegamos</a:t>
            </a:r>
            <a:r>
              <a:rPr spc="-35" dirty="0"/>
              <a:t> </a:t>
            </a:r>
            <a:r>
              <a:rPr dirty="0"/>
              <a:t>aos</a:t>
            </a:r>
            <a:r>
              <a:rPr spc="-10" dirty="0"/>
              <a:t> </a:t>
            </a:r>
            <a:r>
              <a:rPr b="1" dirty="0">
                <a:latin typeface="Arial"/>
                <a:cs typeface="Arial"/>
              </a:rPr>
              <a:t>relatórios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dirty="0"/>
              <a:t>pedidos</a:t>
            </a:r>
            <a:r>
              <a:rPr spc="-20" dirty="0"/>
              <a:t> </a:t>
            </a:r>
            <a:r>
              <a:rPr dirty="0"/>
              <a:t>pelo</a:t>
            </a:r>
            <a:r>
              <a:rPr spc="5" dirty="0"/>
              <a:t> </a:t>
            </a:r>
            <a:r>
              <a:rPr b="1" dirty="0">
                <a:latin typeface="Arial"/>
                <a:cs typeface="Arial"/>
              </a:rPr>
              <a:t>professor</a:t>
            </a:r>
            <a:r>
              <a:rPr dirty="0"/>
              <a:t>.</a:t>
            </a:r>
          </a:p>
          <a:p>
            <a:pPr marL="984250" indent="-342900">
              <a:lnSpc>
                <a:spcPct val="100000"/>
              </a:lnSpc>
              <a:spcBef>
                <a:spcPts val="1200"/>
              </a:spcBef>
              <a:buSzPct val="45000"/>
              <a:buFont typeface="Arial MT"/>
              <a:buChar char="•"/>
              <a:tabLst>
                <a:tab pos="984250" algn="l"/>
                <a:tab pos="984885" algn="l"/>
                <a:tab pos="2638425" algn="l"/>
                <a:tab pos="3430904" algn="l"/>
                <a:tab pos="5041900" algn="l"/>
                <a:tab pos="5692775" algn="l"/>
                <a:tab pos="7092315" algn="l"/>
                <a:tab pos="7660640" algn="l"/>
                <a:tab pos="9128760" algn="l"/>
                <a:tab pos="9413240" algn="l"/>
                <a:tab pos="10867390" algn="l"/>
              </a:tabLst>
            </a:pPr>
            <a:r>
              <a:rPr b="1" dirty="0">
                <a:latin typeface="Arial"/>
                <a:cs typeface="Arial"/>
              </a:rPr>
              <a:t>Dif</a:t>
            </a:r>
            <a:r>
              <a:rPr b="1" spc="-15" dirty="0">
                <a:latin typeface="Arial"/>
                <a:cs typeface="Arial"/>
              </a:rPr>
              <a:t>i</a:t>
            </a:r>
            <a:r>
              <a:rPr b="1" dirty="0">
                <a:latin typeface="Arial"/>
                <a:cs typeface="Arial"/>
              </a:rPr>
              <a:t>culdades	</a:t>
            </a:r>
            <a:r>
              <a:rPr dirty="0"/>
              <a:t>for</a:t>
            </a:r>
            <a:r>
              <a:rPr spc="-10" dirty="0"/>
              <a:t>a</a:t>
            </a:r>
            <a:r>
              <a:rPr dirty="0"/>
              <a:t>m	e</a:t>
            </a:r>
            <a:r>
              <a:rPr spc="-10" dirty="0"/>
              <a:t>n</a:t>
            </a:r>
            <a:r>
              <a:rPr dirty="0"/>
              <a:t>con</a:t>
            </a:r>
            <a:r>
              <a:rPr spc="-10" dirty="0"/>
              <a:t>tr</a:t>
            </a:r>
            <a:r>
              <a:rPr dirty="0"/>
              <a:t>ad</a:t>
            </a:r>
            <a:r>
              <a:rPr spc="-10" dirty="0"/>
              <a:t>a</a:t>
            </a:r>
            <a:r>
              <a:rPr spc="5" dirty="0"/>
              <a:t>s</a:t>
            </a:r>
            <a:r>
              <a:rPr b="1" dirty="0">
                <a:latin typeface="Arial"/>
                <a:cs typeface="Arial"/>
              </a:rPr>
              <a:t>,	m</a:t>
            </a:r>
            <a:r>
              <a:rPr b="1" spc="-20" dirty="0">
                <a:latin typeface="Arial"/>
                <a:cs typeface="Arial"/>
              </a:rPr>
              <a:t>a</a:t>
            </a:r>
            <a:r>
              <a:rPr b="1" dirty="0">
                <a:latin typeface="Arial"/>
                <a:cs typeface="Arial"/>
              </a:rPr>
              <a:t>s	</a:t>
            </a:r>
            <a:r>
              <a:rPr dirty="0"/>
              <a:t>nova</a:t>
            </a:r>
            <a:r>
              <a:rPr spc="-15" dirty="0"/>
              <a:t>m</a:t>
            </a:r>
            <a:r>
              <a:rPr dirty="0"/>
              <a:t>ente	não	</a:t>
            </a:r>
            <a:r>
              <a:rPr b="1" dirty="0">
                <a:latin typeface="Arial"/>
                <a:cs typeface="Arial"/>
              </a:rPr>
              <a:t>des</a:t>
            </a:r>
            <a:r>
              <a:rPr b="1" spc="-15" dirty="0">
                <a:latin typeface="Arial"/>
                <a:cs typeface="Arial"/>
              </a:rPr>
              <a:t>i</a:t>
            </a:r>
            <a:r>
              <a:rPr b="1" dirty="0">
                <a:latin typeface="Arial"/>
                <a:cs typeface="Arial"/>
              </a:rPr>
              <a:t>st</a:t>
            </a:r>
            <a:r>
              <a:rPr b="1" spc="-25" dirty="0">
                <a:latin typeface="Arial"/>
                <a:cs typeface="Arial"/>
              </a:rPr>
              <a:t>i</a:t>
            </a:r>
            <a:r>
              <a:rPr b="1" dirty="0">
                <a:latin typeface="Arial"/>
                <a:cs typeface="Arial"/>
              </a:rPr>
              <a:t>mos	</a:t>
            </a:r>
            <a:r>
              <a:rPr dirty="0"/>
              <a:t>e	</a:t>
            </a:r>
            <a:r>
              <a:rPr b="1" dirty="0">
                <a:latin typeface="Arial"/>
                <a:cs typeface="Arial"/>
              </a:rPr>
              <a:t>re</a:t>
            </a:r>
            <a:r>
              <a:rPr b="1" spc="-10" dirty="0">
                <a:latin typeface="Arial"/>
                <a:cs typeface="Arial"/>
              </a:rPr>
              <a:t>a</a:t>
            </a:r>
            <a:r>
              <a:rPr b="1" dirty="0">
                <a:latin typeface="Arial"/>
                <a:cs typeface="Arial"/>
              </a:rPr>
              <a:t>l</a:t>
            </a:r>
            <a:r>
              <a:rPr b="1" spc="-25" dirty="0">
                <a:latin typeface="Arial"/>
                <a:cs typeface="Arial"/>
              </a:rPr>
              <a:t>i</a:t>
            </a:r>
            <a:r>
              <a:rPr b="1" dirty="0">
                <a:latin typeface="Arial"/>
                <a:cs typeface="Arial"/>
              </a:rPr>
              <a:t>z</a:t>
            </a:r>
            <a:r>
              <a:rPr b="1" spc="5" dirty="0">
                <a:latin typeface="Arial"/>
                <a:cs typeface="Arial"/>
              </a:rPr>
              <a:t>a</a:t>
            </a:r>
            <a:r>
              <a:rPr b="1" dirty="0">
                <a:latin typeface="Arial"/>
                <a:cs typeface="Arial"/>
              </a:rPr>
              <a:t>mos	</a:t>
            </a:r>
            <a:r>
              <a:rPr spc="-15" dirty="0"/>
              <a:t>as</a:t>
            </a:r>
          </a:p>
          <a:p>
            <a:pPr marL="984250">
              <a:lnSpc>
                <a:spcPct val="100000"/>
              </a:lnSpc>
              <a:spcBef>
                <a:spcPts val="1200"/>
              </a:spcBef>
            </a:pPr>
            <a:r>
              <a:rPr b="1" dirty="0">
                <a:latin typeface="Arial"/>
                <a:cs typeface="Arial"/>
              </a:rPr>
              <a:t>pesquisas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em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nosso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banco.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2858516" y="3416300"/>
            <a:ext cx="6647180" cy="3087370"/>
            <a:chOff x="2858516" y="3416300"/>
            <a:chExt cx="6647180" cy="308737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71216" y="3429000"/>
              <a:ext cx="6621780" cy="306171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864866" y="3422650"/>
              <a:ext cx="6634480" cy="3074670"/>
            </a:xfrm>
            <a:custGeom>
              <a:avLst/>
              <a:gdLst/>
              <a:ahLst/>
              <a:cxnLst/>
              <a:rect l="l" t="t" r="r" b="b"/>
              <a:pathLst>
                <a:path w="6634480" h="3074670">
                  <a:moveTo>
                    <a:pt x="0" y="3074416"/>
                  </a:moveTo>
                  <a:lnTo>
                    <a:pt x="6634480" y="3074416"/>
                  </a:lnTo>
                  <a:lnTo>
                    <a:pt x="6634480" y="0"/>
                  </a:lnTo>
                  <a:lnTo>
                    <a:pt x="0" y="0"/>
                  </a:lnTo>
                  <a:lnTo>
                    <a:pt x="0" y="307441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195"/>
              </a:lnSpc>
            </a:pPr>
            <a:r>
              <a:rPr spc="-5" dirty="0"/>
              <a:t>9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7064" y="572846"/>
            <a:ext cx="21355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SELECTS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54383" y="44196"/>
            <a:ext cx="646176" cy="64617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209292" y="1761235"/>
            <a:ext cx="7773670" cy="3335654"/>
            <a:chOff x="2209292" y="1761235"/>
            <a:chExt cx="7773670" cy="3335654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21992" y="1773935"/>
              <a:ext cx="7748016" cy="331012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215642" y="1767585"/>
              <a:ext cx="7760970" cy="3322954"/>
            </a:xfrm>
            <a:custGeom>
              <a:avLst/>
              <a:gdLst/>
              <a:ahLst/>
              <a:cxnLst/>
              <a:rect l="l" t="t" r="r" b="b"/>
              <a:pathLst>
                <a:path w="7760970" h="3322954">
                  <a:moveTo>
                    <a:pt x="0" y="3322828"/>
                  </a:moveTo>
                  <a:lnTo>
                    <a:pt x="7760716" y="3322828"/>
                  </a:lnTo>
                  <a:lnTo>
                    <a:pt x="7760716" y="0"/>
                  </a:lnTo>
                  <a:lnTo>
                    <a:pt x="0" y="0"/>
                  </a:lnTo>
                  <a:lnTo>
                    <a:pt x="0" y="332282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195"/>
              </a:lnSpc>
            </a:pPr>
            <a:r>
              <a:rPr spc="-5" dirty="0"/>
              <a:t>10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3801" y="572846"/>
            <a:ext cx="30232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RELAT</a:t>
            </a:r>
            <a:r>
              <a:rPr spc="-15" dirty="0"/>
              <a:t>Ó</a:t>
            </a:r>
            <a:r>
              <a:rPr dirty="0"/>
              <a:t>RIOS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54383" y="44196"/>
            <a:ext cx="646176" cy="64617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220216" y="1558544"/>
            <a:ext cx="3216910" cy="1883410"/>
            <a:chOff x="1220216" y="1558544"/>
            <a:chExt cx="3216910" cy="188341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2916" y="1571244"/>
              <a:ext cx="3191256" cy="185775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226566" y="1564894"/>
              <a:ext cx="3204210" cy="1870710"/>
            </a:xfrm>
            <a:custGeom>
              <a:avLst/>
              <a:gdLst/>
              <a:ahLst/>
              <a:cxnLst/>
              <a:rect l="l" t="t" r="r" b="b"/>
              <a:pathLst>
                <a:path w="3204210" h="1870710">
                  <a:moveTo>
                    <a:pt x="0" y="1870455"/>
                  </a:moveTo>
                  <a:lnTo>
                    <a:pt x="3203956" y="1870455"/>
                  </a:lnTo>
                  <a:lnTo>
                    <a:pt x="3203956" y="0"/>
                  </a:lnTo>
                  <a:lnTo>
                    <a:pt x="0" y="0"/>
                  </a:lnTo>
                  <a:lnTo>
                    <a:pt x="0" y="187045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220216" y="4216400"/>
            <a:ext cx="3216910" cy="2096770"/>
            <a:chOff x="1220216" y="4216400"/>
            <a:chExt cx="3216910" cy="209677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2916" y="4229100"/>
              <a:ext cx="3191256" cy="207111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226566" y="4222750"/>
              <a:ext cx="3204210" cy="2084070"/>
            </a:xfrm>
            <a:custGeom>
              <a:avLst/>
              <a:gdLst/>
              <a:ahLst/>
              <a:cxnLst/>
              <a:rect l="l" t="t" r="r" b="b"/>
              <a:pathLst>
                <a:path w="3204210" h="2084070">
                  <a:moveTo>
                    <a:pt x="0" y="2083815"/>
                  </a:moveTo>
                  <a:lnTo>
                    <a:pt x="3203956" y="2083815"/>
                  </a:lnTo>
                  <a:lnTo>
                    <a:pt x="3203956" y="0"/>
                  </a:lnTo>
                  <a:lnTo>
                    <a:pt x="0" y="0"/>
                  </a:lnTo>
                  <a:lnTo>
                    <a:pt x="0" y="208381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927472" y="1803272"/>
            <a:ext cx="616585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--1) Relatório de clientes </a:t>
            </a:r>
            <a:r>
              <a:rPr sz="1800" spc="-5" dirty="0">
                <a:solidFill>
                  <a:srgbClr val="669668"/>
                </a:solidFill>
                <a:latin typeface="Courier New"/>
                <a:cs typeface="Courier New"/>
              </a:rPr>
              <a:t>com </a:t>
            </a:r>
            <a:r>
              <a:rPr sz="1800" dirty="0">
                <a:solidFill>
                  <a:srgbClr val="669668"/>
                </a:solidFill>
                <a:latin typeface="Courier New"/>
                <a:cs typeface="Courier New"/>
              </a:rPr>
              <a:t>o </a:t>
            </a: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nome, sexo </a:t>
            </a:r>
            <a:r>
              <a:rPr sz="1800" dirty="0">
                <a:solidFill>
                  <a:srgbClr val="669668"/>
                </a:solidFill>
                <a:latin typeface="Courier New"/>
                <a:cs typeface="Courier New"/>
              </a:rPr>
              <a:t>e </a:t>
            </a:r>
            <a:r>
              <a:rPr sz="1800" spc="-1070" dirty="0">
                <a:solidFill>
                  <a:srgbClr val="669668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idade </a:t>
            </a:r>
            <a:r>
              <a:rPr sz="1800" spc="-5" dirty="0">
                <a:solidFill>
                  <a:srgbClr val="669668"/>
                </a:solidFill>
                <a:latin typeface="Courier New"/>
                <a:cs typeface="Courier New"/>
              </a:rPr>
              <a:t>em </a:t>
            </a: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ordem crescente </a:t>
            </a:r>
            <a:r>
              <a:rPr sz="1800" spc="-5" dirty="0">
                <a:solidFill>
                  <a:srgbClr val="669668"/>
                </a:solidFill>
                <a:latin typeface="Courier New"/>
                <a:cs typeface="Courier New"/>
              </a:rPr>
              <a:t>de </a:t>
            </a: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nome. Relacionar </a:t>
            </a:r>
            <a:r>
              <a:rPr sz="1800" spc="-5" dirty="0">
                <a:solidFill>
                  <a:srgbClr val="669668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somente</a:t>
            </a:r>
            <a:r>
              <a:rPr sz="1800" spc="-25" dirty="0">
                <a:solidFill>
                  <a:srgbClr val="669668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clientes</a:t>
            </a:r>
            <a:r>
              <a:rPr sz="1800" spc="-15" dirty="0">
                <a:solidFill>
                  <a:srgbClr val="669668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cadastrados</a:t>
            </a:r>
            <a:r>
              <a:rPr sz="1800" spc="-5" dirty="0">
                <a:solidFill>
                  <a:srgbClr val="669668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antes</a:t>
            </a:r>
            <a:r>
              <a:rPr sz="1800" dirty="0">
                <a:solidFill>
                  <a:srgbClr val="669668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de</a:t>
            </a:r>
            <a:r>
              <a:rPr sz="1800" spc="-20" dirty="0">
                <a:solidFill>
                  <a:srgbClr val="669668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2023;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195"/>
              </a:lnSpc>
            </a:pPr>
            <a:r>
              <a:rPr spc="-5" dirty="0"/>
              <a:t>11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927472" y="4354448"/>
            <a:ext cx="5757545" cy="112903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--2) Relação de produtos(nome </a:t>
            </a:r>
            <a:r>
              <a:rPr sz="1800" dirty="0">
                <a:solidFill>
                  <a:srgbClr val="669668"/>
                </a:solidFill>
                <a:latin typeface="Courier New"/>
                <a:cs typeface="Courier New"/>
              </a:rPr>
              <a:t>e </a:t>
            </a: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descrição) </a:t>
            </a:r>
            <a:r>
              <a:rPr sz="1800" spc="-1070" dirty="0">
                <a:solidFill>
                  <a:srgbClr val="669668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vendidos nos meses pares </a:t>
            </a:r>
            <a:r>
              <a:rPr sz="1800" spc="-5" dirty="0">
                <a:solidFill>
                  <a:srgbClr val="669668"/>
                </a:solidFill>
                <a:latin typeface="Courier New"/>
                <a:cs typeface="Courier New"/>
              </a:rPr>
              <a:t>de </a:t>
            </a: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2022. Ordene </a:t>
            </a:r>
            <a:r>
              <a:rPr sz="1800" dirty="0">
                <a:solidFill>
                  <a:srgbClr val="669668"/>
                </a:solidFill>
                <a:latin typeface="Courier New"/>
                <a:cs typeface="Courier New"/>
              </a:rPr>
              <a:t>o </a:t>
            </a:r>
            <a:r>
              <a:rPr sz="1800" spc="-1070" dirty="0">
                <a:solidFill>
                  <a:srgbClr val="669668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relatório pelo nome do produto de forma </a:t>
            </a:r>
            <a:r>
              <a:rPr sz="1800" spc="-5" dirty="0">
                <a:solidFill>
                  <a:srgbClr val="669668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669668"/>
                </a:solidFill>
                <a:latin typeface="Courier New"/>
                <a:cs typeface="Courier New"/>
              </a:rPr>
              <a:t>ascendente;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842</Words>
  <Application>Microsoft Office PowerPoint</Application>
  <PresentationFormat>Widescreen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Arial MT</vt:lpstr>
      <vt:lpstr>Calibri</vt:lpstr>
      <vt:lpstr>Courier New</vt:lpstr>
      <vt:lpstr>Office Theme</vt:lpstr>
      <vt:lpstr>BreadTrack SGBD para uma Padaria</vt:lpstr>
      <vt:lpstr>RECAPTULAÇÃO (BD1)</vt:lpstr>
      <vt:lpstr>INICIO DO PROJETO (BD1)</vt:lpstr>
      <vt:lpstr>INTRODUÇÃO</vt:lpstr>
      <vt:lpstr>MODELAGEM</vt:lpstr>
      <vt:lpstr>INSERTS</vt:lpstr>
      <vt:lpstr>SELECTS</vt:lpstr>
      <vt:lpstr>SELECTS</vt:lpstr>
      <vt:lpstr>RELATÓRIOS</vt:lpstr>
      <vt:lpstr>RELATÓRIOS</vt:lpstr>
      <vt:lpstr>PONTOS POSITIVOS E NEGATIVOS</vt:lpstr>
      <vt:lpstr>ANEXOS (LINK GITHUB)</vt:lpstr>
      <vt:lpstr>REFERÊNCIAS</vt:lpstr>
      <vt:lpstr>REFERÊNCIAS</vt:lpstr>
      <vt:lpstr>ALGUMA DÚVIDA?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BreadTrack SGBD para uma Padaria</dc:title>
  <dc:creator>Bruno Konzen</dc:creator>
  <cp:lastModifiedBy>Bruno Konzen</cp:lastModifiedBy>
  <cp:revision>2</cp:revision>
  <dcterms:created xsi:type="dcterms:W3CDTF">2023-11-27T00:40:49Z</dcterms:created>
  <dcterms:modified xsi:type="dcterms:W3CDTF">2023-11-27T02:38:25Z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2023-07-04T00:00:00Z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2023-11-27T00:00:00Z</vt:filetime>
  </property>
</Properties>
</file>