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73" r:id="rId5"/>
    <p:sldId id="275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4" r:id="rId15"/>
    <p:sldId id="272" r:id="rId16"/>
    <p:sldId id="270" r:id="rId17"/>
    <p:sldId id="276" r:id="rId1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48155" cy="551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6807" y="572846"/>
            <a:ext cx="43583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554" y="1320139"/>
            <a:ext cx="11146891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65966" y="6393419"/>
            <a:ext cx="47244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unogkonzen@hotmail.com" TargetMode="External"/><Relationship Id="rId5" Type="http://schemas.openxmlformats.org/officeDocument/2006/relationships/hyperlink" Target="mailto:arthurkochem12@gmail.com" TargetMode="External"/><Relationship Id="rId4" Type="http://schemas.openxmlformats.org/officeDocument/2006/relationships/hyperlink" Target="mailto:arthurgruber@gmail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1601152"/>
            <a:ext cx="3799204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38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</a:rPr>
              <a:t>BreadTrack</a:t>
            </a:r>
            <a:endParaRPr sz="5400" dirty="0"/>
          </a:p>
          <a:p>
            <a:pPr algn="ctr">
              <a:lnSpc>
                <a:spcPts val="2780"/>
              </a:lnSpc>
            </a:pPr>
            <a:r>
              <a:rPr sz="2400" b="0" dirty="0">
                <a:solidFill>
                  <a:srgbClr val="FFFFFF"/>
                </a:solidFill>
                <a:latin typeface="Arial MT"/>
                <a:cs typeface="Arial MT"/>
              </a:rPr>
              <a:t>SGBD</a:t>
            </a:r>
            <a:r>
              <a:rPr sz="24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4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 MT"/>
                <a:cs typeface="Arial MT"/>
              </a:rPr>
              <a:t>um</a:t>
            </a:r>
            <a:r>
              <a:rPr lang="pt-BR" sz="2400" b="0" spc="-5" dirty="0">
                <a:solidFill>
                  <a:srgbClr val="FFFFFF"/>
                </a:solidFill>
                <a:latin typeface="Arial MT"/>
                <a:cs typeface="Arial MT"/>
              </a:rPr>
              <a:t>a Padaria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865" y="4343400"/>
            <a:ext cx="3876955" cy="108940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Arthur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Kochem,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Arthur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Gruber</a:t>
            </a:r>
            <a:r>
              <a:rPr lang="pt-BR" sz="2000" spc="-35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Bruno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Konzen</a:t>
            </a:r>
            <a:r>
              <a:rPr lang="pt-BR" sz="2000" dirty="0">
                <a:solidFill>
                  <a:srgbClr val="FFFFFF"/>
                </a:solidFill>
                <a:latin typeface="Arial MT"/>
                <a:cs typeface="Arial MT"/>
              </a:rPr>
              <a:t> e Leonardo Costa</a:t>
            </a:r>
            <a:endParaRPr sz="2000" dirty="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lang="pt-BR" sz="20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ª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Fase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Ciência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Computação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492"/>
            <a:ext cx="1665731" cy="8961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1401" y="6396024"/>
            <a:ext cx="45794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Miguel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Oeste,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2000" spc="-40" dirty="0">
                <a:solidFill>
                  <a:srgbClr val="FFFFFF"/>
                </a:solidFill>
                <a:latin typeface="Arial MT"/>
                <a:cs typeface="Arial MT"/>
              </a:rPr>
              <a:t>novembro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5976" y="1367027"/>
            <a:ext cx="4762500" cy="47625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3FCFF28-67FD-AEC8-8F6B-CDE9C96D87E9}"/>
              </a:ext>
            </a:extLst>
          </p:cNvPr>
          <p:cNvSpPr txBox="1"/>
          <p:nvPr/>
        </p:nvSpPr>
        <p:spPr>
          <a:xfrm>
            <a:off x="585152" y="2930162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95"/>
              </a:spcBef>
            </a:pPr>
            <a:r>
              <a:rPr lang="pt-BR" i="1" dirty="0">
                <a:solidFill>
                  <a:srgbClr val="FFFFFF"/>
                </a:solidFill>
                <a:latin typeface="Arial MT"/>
              </a:rPr>
              <a:t>Trabalho Integrado – Banco de Dados II, Engenharia de Software I e Programação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3801" y="572846"/>
            <a:ext cx="302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</a:t>
            </a:r>
            <a:r>
              <a:rPr spc="-15" dirty="0"/>
              <a:t>Ó</a:t>
            </a:r>
            <a:r>
              <a:rPr dirty="0"/>
              <a:t>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0216" y="1558544"/>
            <a:ext cx="3216910" cy="1883410"/>
            <a:chOff x="1220216" y="1558544"/>
            <a:chExt cx="3216910" cy="18834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6" y="1571244"/>
              <a:ext cx="3191256" cy="1857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6566" y="1564894"/>
              <a:ext cx="3204210" cy="1870710"/>
            </a:xfrm>
            <a:custGeom>
              <a:avLst/>
              <a:gdLst/>
              <a:ahLst/>
              <a:cxnLst/>
              <a:rect l="l" t="t" r="r" b="b"/>
              <a:pathLst>
                <a:path w="3204210" h="1870710">
                  <a:moveTo>
                    <a:pt x="0" y="1870455"/>
                  </a:moveTo>
                  <a:lnTo>
                    <a:pt x="3203956" y="1870455"/>
                  </a:lnTo>
                  <a:lnTo>
                    <a:pt x="3203956" y="0"/>
                  </a:lnTo>
                  <a:lnTo>
                    <a:pt x="0" y="0"/>
                  </a:lnTo>
                  <a:lnTo>
                    <a:pt x="0" y="18704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20216" y="4216400"/>
            <a:ext cx="3216910" cy="2096770"/>
            <a:chOff x="1220216" y="4216400"/>
            <a:chExt cx="3216910" cy="20967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4229100"/>
              <a:ext cx="3191256" cy="20711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26566" y="4222750"/>
              <a:ext cx="3204210" cy="2084070"/>
            </a:xfrm>
            <a:custGeom>
              <a:avLst/>
              <a:gdLst/>
              <a:ahLst/>
              <a:cxnLst/>
              <a:rect l="l" t="t" r="r" b="b"/>
              <a:pathLst>
                <a:path w="3204210" h="2084070">
                  <a:moveTo>
                    <a:pt x="0" y="2083815"/>
                  </a:moveTo>
                  <a:lnTo>
                    <a:pt x="3203956" y="2083815"/>
                  </a:lnTo>
                  <a:lnTo>
                    <a:pt x="3203956" y="0"/>
                  </a:lnTo>
                  <a:lnTo>
                    <a:pt x="0" y="0"/>
                  </a:lnTo>
                  <a:lnTo>
                    <a:pt x="0" y="20838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27472" y="1803272"/>
            <a:ext cx="61658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--1) Relatório de clientes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com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nome, sexo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e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idade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ordem crescente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nome. Relacionar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somente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clientes</a:t>
            </a:r>
            <a:r>
              <a:rPr sz="1800" spc="-1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cadastrados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antes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de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27472" y="4354448"/>
            <a:ext cx="5757545" cy="1129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--2) Relação de produtos(nome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descrição)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vendidos nos meses pares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2022. Ordene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relatório pelo nome do produto de forma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ascendente;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3801" y="572846"/>
            <a:ext cx="302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</a:t>
            </a:r>
            <a:r>
              <a:rPr spc="-15" dirty="0"/>
              <a:t>Ó</a:t>
            </a:r>
            <a:r>
              <a:rPr dirty="0"/>
              <a:t>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76476" y="1425955"/>
            <a:ext cx="3090545" cy="2357120"/>
            <a:chOff x="1776476" y="1425955"/>
            <a:chExt cx="3090545" cy="2357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9176" y="1438655"/>
              <a:ext cx="3064764" cy="23317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82826" y="1432305"/>
              <a:ext cx="3077845" cy="2344420"/>
            </a:xfrm>
            <a:custGeom>
              <a:avLst/>
              <a:gdLst/>
              <a:ahLst/>
              <a:cxnLst/>
              <a:rect l="l" t="t" r="r" b="b"/>
              <a:pathLst>
                <a:path w="3077845" h="2344420">
                  <a:moveTo>
                    <a:pt x="0" y="2344420"/>
                  </a:moveTo>
                  <a:lnTo>
                    <a:pt x="3077464" y="2344420"/>
                  </a:lnTo>
                  <a:lnTo>
                    <a:pt x="3077464" y="0"/>
                  </a:lnTo>
                  <a:lnTo>
                    <a:pt x="0" y="0"/>
                  </a:lnTo>
                  <a:lnTo>
                    <a:pt x="0" y="234442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35455" y="3996944"/>
            <a:ext cx="4173854" cy="2263140"/>
            <a:chOff x="1235455" y="3996944"/>
            <a:chExt cx="4173854" cy="22631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155" y="4009644"/>
              <a:ext cx="4148328" cy="2237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41805" y="4003294"/>
              <a:ext cx="4161154" cy="2250440"/>
            </a:xfrm>
            <a:custGeom>
              <a:avLst/>
              <a:gdLst/>
              <a:ahLst/>
              <a:cxnLst/>
              <a:rect l="l" t="t" r="r" b="b"/>
              <a:pathLst>
                <a:path w="4161154" h="2250440">
                  <a:moveTo>
                    <a:pt x="0" y="2249931"/>
                  </a:moveTo>
                  <a:lnTo>
                    <a:pt x="4161028" y="2249931"/>
                  </a:lnTo>
                  <a:lnTo>
                    <a:pt x="4161028" y="0"/>
                  </a:lnTo>
                  <a:lnTo>
                    <a:pt x="0" y="0"/>
                  </a:lnTo>
                  <a:lnTo>
                    <a:pt x="0" y="22499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99072" y="1669491"/>
            <a:ext cx="4396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--3)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Relação dos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top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10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produtos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vendidos</a:t>
            </a:r>
            <a:r>
              <a:rPr sz="1800" spc="-4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em</a:t>
            </a:r>
            <a:r>
              <a:rPr sz="1800" spc="-4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99072" y="4016502"/>
            <a:ext cx="49396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--4) Relação de meses, quantidade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total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vendas, valor total 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 por mês. Relacionar somente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meses com quantidade de vendas acima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100. Ordenar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relatório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mês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com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maior valor(R$)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 para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 mês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com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menos</a:t>
            </a:r>
            <a:r>
              <a:rPr sz="1800" spc="-1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432" y="572846"/>
            <a:ext cx="7798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PONTOS</a:t>
            </a:r>
            <a:r>
              <a:rPr spc="-15" dirty="0"/>
              <a:t> </a:t>
            </a:r>
            <a:r>
              <a:rPr spc="-5" dirty="0">
                <a:solidFill>
                  <a:srgbClr val="00AF50"/>
                </a:solidFill>
              </a:rPr>
              <a:t>POSITIVOS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/>
              <a:t>E</a:t>
            </a:r>
            <a:r>
              <a:rPr spc="-25" dirty="0"/>
              <a:t> </a:t>
            </a:r>
            <a:r>
              <a:rPr dirty="0">
                <a:solidFill>
                  <a:srgbClr val="FF0000"/>
                </a:solidFill>
              </a:rPr>
              <a:t>NEGATIVOS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1576552"/>
            <a:ext cx="516953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Autonomia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pra fazer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o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trabalho,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escolha de 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tema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livre,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inserção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de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temas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pertinentes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sobre</a:t>
            </a:r>
            <a:r>
              <a:rPr sz="20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área</a:t>
            </a:r>
            <a:r>
              <a:rPr sz="20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gerenciamento</a:t>
            </a:r>
            <a:r>
              <a:rPr sz="20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dados;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Utilização</a:t>
            </a:r>
            <a:r>
              <a:rPr sz="2000" spc="4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prática</a:t>
            </a:r>
            <a:r>
              <a:rPr sz="2000" spc="4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dos</a:t>
            </a:r>
            <a:r>
              <a:rPr sz="2000" spc="4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conteúdos</a:t>
            </a:r>
            <a:r>
              <a:rPr sz="2000" spc="4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abordados</a:t>
            </a:r>
            <a:endParaRPr sz="20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na</a:t>
            </a:r>
            <a:r>
              <a:rPr sz="2000" spc="-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matéria;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5754" y="1620195"/>
            <a:ext cx="4183379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Agradecemos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oportunidade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trabalhar com 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banco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dados e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toda experiencia ganha.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mais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destacamos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nossos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erros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5754" y="3450437"/>
            <a:ext cx="1310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deixamos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8126" y="3450437"/>
            <a:ext cx="2730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50000"/>
              </a:lnSpc>
              <a:spcBef>
                <a:spcPts val="100"/>
              </a:spcBef>
              <a:tabLst>
                <a:tab pos="688975" algn="l"/>
                <a:tab pos="955675" algn="l"/>
                <a:tab pos="1548765" algn="l"/>
                <a:tab pos="1757680" algn="l"/>
                <a:tab pos="20701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cla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		que		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  para	seguir	em	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754" y="4364157"/>
            <a:ext cx="418274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681355" algn="l"/>
                <a:tab pos="1012190" algn="l"/>
                <a:tab pos="1978025" algn="l"/>
                <a:tab pos="2308860" algn="l"/>
                <a:tab pos="3048635" algn="l"/>
                <a:tab pos="363347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	o	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rojeto	e	cada	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ez	ma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buscando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perfeição.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4056" y="1606296"/>
            <a:ext cx="0" cy="5252085"/>
          </a:xfrm>
          <a:custGeom>
            <a:avLst/>
            <a:gdLst/>
            <a:ahLst/>
            <a:cxnLst/>
            <a:rect l="l" t="t" r="r" b="b"/>
            <a:pathLst>
              <a:path h="5252084">
                <a:moveTo>
                  <a:pt x="0" y="0"/>
                </a:moveTo>
                <a:lnTo>
                  <a:pt x="0" y="5251663"/>
                </a:lnTo>
              </a:path>
            </a:pathLst>
          </a:custGeom>
          <a:ln w="5715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2643" y="5379718"/>
            <a:ext cx="1368552" cy="13670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9579" y="4741855"/>
            <a:ext cx="5168900" cy="13414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lang="pt-BR" sz="2000" dirty="0">
                <a:solidFill>
                  <a:srgbClr val="FF0000"/>
                </a:solidFill>
                <a:latin typeface="Arial MT"/>
                <a:cs typeface="Arial MT"/>
              </a:rPr>
              <a:t>O projeto pode apresentar falhas e/ou erros, por mais que o tempo foi suficiente, não conseguimos deixar 100% funcional. 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831" y="572846"/>
            <a:ext cx="3304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831" y="1557655"/>
            <a:ext cx="1015809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r>
              <a:rPr lang="pt-BR" spc="-5" dirty="0">
                <a:solidFill>
                  <a:srgbClr val="FFFFFF"/>
                </a:solidFill>
                <a:latin typeface="Arial MT"/>
              </a:rPr>
              <a:t>ALVEZ, 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Roberson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 J. F. 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Apostila de Banco de Dados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. São Miguel do Oeste: Unoesc, 2023. Material didático em PDF.</a:t>
            </a: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r>
              <a:rPr lang="pt-BR" spc="-5" dirty="0">
                <a:solidFill>
                  <a:srgbClr val="FFFFFF"/>
                </a:solidFill>
                <a:latin typeface="Arial MT"/>
              </a:rPr>
              <a:t>PETRY, Franciele C. 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ANÁLISE E PROJETO OO COM UML: INTRODUÇÃO E CASOS DE USO. 2023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. 34 slides. Apresentação de slides.</a:t>
            </a: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r>
              <a:rPr lang="pt-BR" spc="-5" dirty="0">
                <a:solidFill>
                  <a:srgbClr val="FFFFFF"/>
                </a:solidFill>
                <a:latin typeface="Arial MT"/>
              </a:rPr>
              <a:t>BARBOSA, 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Otilia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 D. 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Spring Boot API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. São Miguel do Oeste: Unoesc, 2023. Material didático em PDF.</a:t>
            </a: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r>
              <a:rPr lang="pt-BR" spc="-5" dirty="0">
                <a:solidFill>
                  <a:srgbClr val="FFFFFF"/>
                </a:solidFill>
                <a:latin typeface="Arial MT"/>
              </a:rPr>
              <a:t>IBM. 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API (JPA). 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Disponível em: https://www.ibm.com/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docs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pt-br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was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/8.5.5?topic=SSEQTP_8.5.5/com.ibm.websphere.nd.multiplatform.doc/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ae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/cejb_persistence.htm. Acesso em: 14 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nov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, 2023.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831" y="572846"/>
            <a:ext cx="3304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831" y="1557655"/>
            <a:ext cx="10158095" cy="4061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r>
              <a:rPr lang="pt-BR" spc="-5" dirty="0">
                <a:solidFill>
                  <a:srgbClr val="FFFFFF"/>
                </a:solidFill>
                <a:latin typeface="Arial MT"/>
              </a:rPr>
              <a:t>IBM. 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O que é Java Spring Boot?. 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Disponível em: https://www.ibm.com/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br-pt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topics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java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-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spring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-boot. Acesso em: 07 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nov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, 2023.</a:t>
            </a: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r>
              <a:rPr lang="pt-BR" spc="-5" dirty="0">
                <a:solidFill>
                  <a:srgbClr val="FFFFFF"/>
                </a:solidFill>
                <a:latin typeface="Arial MT"/>
              </a:rPr>
              <a:t>PostgreSQL. </a:t>
            </a:r>
            <a:r>
              <a:rPr lang="pt-BR" b="1" spc="-5" dirty="0" err="1">
                <a:solidFill>
                  <a:srgbClr val="FFFFFF"/>
                </a:solidFill>
                <a:latin typeface="Arial MT"/>
              </a:rPr>
              <a:t>Documentation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.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 Disponível em: https://www.postgresql.org/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docs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/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current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/sql-createview.html. Acesso em: 09 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nov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, 2023.</a:t>
            </a: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r>
              <a:rPr lang="pt-BR" spc="-5" dirty="0">
                <a:solidFill>
                  <a:srgbClr val="FFFFFF"/>
                </a:solidFill>
                <a:latin typeface="Arial MT"/>
              </a:rPr>
              <a:t>PETRY, Franciele C. 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Modelagem UML: DIAGRAMA DE CLASSES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. 2023. 26 slides. Apresentação de slides.</a:t>
            </a: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r>
              <a:rPr lang="pt-BR" spc="-5" dirty="0">
                <a:solidFill>
                  <a:srgbClr val="FFFFFF"/>
                </a:solidFill>
                <a:latin typeface="Arial MT"/>
              </a:rPr>
              <a:t>BARBOSA, </a:t>
            </a:r>
            <a:r>
              <a:rPr lang="pt-BR" spc="-5" dirty="0" err="1">
                <a:solidFill>
                  <a:srgbClr val="FFFFFF"/>
                </a:solidFill>
                <a:latin typeface="Arial MT"/>
              </a:rPr>
              <a:t>Otilia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 D. 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Anotações, </a:t>
            </a:r>
            <a:r>
              <a:rPr lang="pt-BR" b="1" spc="-5" dirty="0" err="1">
                <a:solidFill>
                  <a:srgbClr val="FFFFFF"/>
                </a:solidFill>
                <a:latin typeface="Arial MT"/>
              </a:rPr>
              <a:t>JavaDoc</a:t>
            </a:r>
            <a:r>
              <a:rPr lang="pt-BR" b="1" spc="-5" dirty="0">
                <a:solidFill>
                  <a:srgbClr val="FFFFFF"/>
                </a:solidFill>
                <a:latin typeface="Arial MT"/>
              </a:rPr>
              <a:t> e </a:t>
            </a:r>
            <a:r>
              <a:rPr lang="pt-BR" b="1" spc="-5" dirty="0" err="1">
                <a:solidFill>
                  <a:srgbClr val="FFFFFF"/>
                </a:solidFill>
                <a:latin typeface="Arial MT"/>
              </a:rPr>
              <a:t>JUnit</a:t>
            </a:r>
            <a:r>
              <a:rPr lang="pt-BR" spc="-5" dirty="0">
                <a:solidFill>
                  <a:srgbClr val="FFFFFF"/>
                </a:solidFill>
                <a:latin typeface="Arial MT"/>
              </a:rPr>
              <a:t>. São Miguel do Oeste: Unoesc, 2023. Material didático em PDF.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4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0"/>
              </a:spcBef>
            </a:pPr>
            <a:r>
              <a:rPr dirty="0"/>
              <a:t>ALGUMA</a:t>
            </a:r>
            <a:r>
              <a:rPr spc="-65" dirty="0"/>
              <a:t> </a:t>
            </a:r>
            <a:r>
              <a:rPr spc="-5" dirty="0"/>
              <a:t>DÚVIDA?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22464" y="44196"/>
            <a:ext cx="4669790" cy="6814184"/>
            <a:chOff x="7522464" y="44196"/>
            <a:chExt cx="4669790" cy="68141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2464" y="1684018"/>
              <a:ext cx="4669535" cy="51739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54284" y="713231"/>
              <a:ext cx="1274445" cy="1607820"/>
            </a:xfrm>
            <a:custGeom>
              <a:avLst/>
              <a:gdLst/>
              <a:ahLst/>
              <a:cxnLst/>
              <a:rect l="l" t="t" r="r" b="b"/>
              <a:pathLst>
                <a:path w="1274445" h="1607820">
                  <a:moveTo>
                    <a:pt x="1274064" y="0"/>
                  </a:moveTo>
                  <a:lnTo>
                    <a:pt x="627888" y="0"/>
                  </a:lnTo>
                  <a:lnTo>
                    <a:pt x="627888" y="484632"/>
                  </a:lnTo>
                  <a:lnTo>
                    <a:pt x="0" y="484632"/>
                  </a:lnTo>
                  <a:lnTo>
                    <a:pt x="0" y="1607820"/>
                  </a:lnTo>
                  <a:lnTo>
                    <a:pt x="646176" y="1607820"/>
                  </a:lnTo>
                  <a:lnTo>
                    <a:pt x="646176" y="1123188"/>
                  </a:lnTo>
                  <a:lnTo>
                    <a:pt x="1274064" y="1123188"/>
                  </a:lnTo>
                  <a:lnTo>
                    <a:pt x="1274064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4384" y="44196"/>
              <a:ext cx="646176" cy="6461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71674" y="1684018"/>
            <a:ext cx="4139565" cy="566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484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4"/>
              </a:rPr>
              <a:t>arthurcg21@gmail.com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9157-1654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1689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5"/>
              </a:rPr>
              <a:t>arthurkochem12@gmail.com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8501-7031</a:t>
            </a:r>
            <a:endParaRPr sz="2000" dirty="0"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6"/>
              </a:rPr>
              <a:t>brunogkonzen@hotmail.com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8400-4883</a:t>
            </a:r>
            <a:endParaRPr lang="pt-BR"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E-mail:</a:t>
            </a:r>
            <a:r>
              <a:rPr lang="it-IT"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6"/>
              </a:rPr>
              <a:t>laccosta1242@gmail.com </a:t>
            </a:r>
            <a:r>
              <a:rPr lang="it-IT"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lang="it-IT"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lang="it-IT"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lang="it-IT"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9172-0437</a:t>
            </a: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endParaRPr lang="pt-BR"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64" y="572846"/>
            <a:ext cx="5638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ANEXOS</a:t>
            </a:r>
            <a:r>
              <a:rPr spc="-45" dirty="0"/>
              <a:t> </a:t>
            </a:r>
            <a:r>
              <a:rPr dirty="0"/>
              <a:t>(LINK</a:t>
            </a:r>
            <a:r>
              <a:rPr spc="-35" dirty="0"/>
              <a:t> </a:t>
            </a:r>
            <a:r>
              <a:rPr spc="-5" dirty="0"/>
              <a:t>GITHUB)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14</a:t>
            </a:r>
          </a:p>
        </p:txBody>
      </p:sp>
      <p:pic>
        <p:nvPicPr>
          <p:cNvPr id="1028" name="Picture 4" descr="Logotipo do github - ícones de mídia social grátis">
            <a:extLst>
              <a:ext uri="{FF2B5EF4-FFF2-40B4-BE49-F238E27FC236}">
                <a16:creationId xmlns:a16="http://schemas.microsoft.com/office/drawing/2014/main" id="{251F516C-6A81-8D52-4B62-57A64C6E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504950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F7A0F52-A4A3-A8F8-6F70-27AB251E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18924"/>
            <a:ext cx="38481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382" y="551187"/>
            <a:ext cx="454723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ANEXOS</a:t>
            </a:r>
            <a:r>
              <a:rPr spc="-45" dirty="0"/>
              <a:t> </a:t>
            </a:r>
            <a:r>
              <a:rPr dirty="0"/>
              <a:t>(</a:t>
            </a:r>
            <a:r>
              <a:rPr lang="pt-BR" dirty="0"/>
              <a:t>ARTIGO</a:t>
            </a:r>
            <a:r>
              <a:rPr spc="-5" dirty="0"/>
              <a:t>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14</a:t>
            </a:r>
          </a:p>
        </p:txBody>
      </p:sp>
      <p:pic>
        <p:nvPicPr>
          <p:cNvPr id="5" name="Imagem 4" descr="Uma imagem contendo Círculo&#10;&#10;Descrição gerada automaticamente">
            <a:extLst>
              <a:ext uri="{FF2B5EF4-FFF2-40B4-BE49-F238E27FC236}">
                <a16:creationId xmlns:a16="http://schemas.microsoft.com/office/drawing/2014/main" id="{9D3F6878-ACDC-A287-415C-EB1403E2B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1560148"/>
            <a:ext cx="4761905" cy="4761905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D37ED8B5-9704-9C8D-5BFF-50254BC60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61449"/>
            <a:ext cx="4001151" cy="40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032" y="388111"/>
            <a:ext cx="774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RECAPTULAÇÃO (BD1)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FA82981-BB53-A723-DBC3-96516625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18094"/>
            <a:ext cx="5736863" cy="29517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84E5286-ADCB-2F24-78EC-333EA642D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54" y="2256047"/>
            <a:ext cx="5501412" cy="2571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038" y="537972"/>
            <a:ext cx="6209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INICIO</a:t>
            </a:r>
            <a:r>
              <a:rPr spc="-5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spc="-5" dirty="0"/>
              <a:t>PROJETO</a:t>
            </a:r>
            <a:r>
              <a:rPr lang="pt-BR" spc="-5" dirty="0"/>
              <a:t> (BD1)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lang="pt-BR" spc="-5" dirty="0"/>
              <a:t>2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3070" y="632282"/>
            <a:ext cx="2685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OBJETIVO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lang="pt-BR" spc="-5" dirty="0"/>
              <a:t>2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BD63BCE-ACBC-B853-2DFF-53098DFC696C}"/>
              </a:ext>
            </a:extLst>
          </p:cNvPr>
          <p:cNvSpPr txBox="1"/>
          <p:nvPr/>
        </p:nvSpPr>
        <p:spPr>
          <a:xfrm>
            <a:off x="1151940" y="1578965"/>
            <a:ext cx="959226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lang="pt-BR" sz="2000" b="1" dirty="0">
                <a:solidFill>
                  <a:srgbClr val="FFFFFF"/>
                </a:solidFill>
                <a:latin typeface="Arial MT"/>
                <a:cs typeface="Arial"/>
              </a:rPr>
              <a:t>BreadTrack &gt; </a:t>
            </a:r>
            <a:r>
              <a:rPr lang="pt-BR" sz="2000" dirty="0">
                <a:solidFill>
                  <a:srgbClr val="FFFFFF"/>
                </a:solidFill>
                <a:latin typeface="Arial MT"/>
                <a:cs typeface="Arial"/>
              </a:rPr>
              <a:t>Gestão de entregas, pedidos, vendas e compras de uma padaria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</a:pPr>
            <a:endParaRPr sz="3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4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2140" y="644347"/>
            <a:ext cx="3847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INTRODUÇÃO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lang="pt-BR" spc="-5" dirty="0"/>
              <a:t>2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BD63BCE-ACBC-B853-2DFF-53098DFC696C}"/>
              </a:ext>
            </a:extLst>
          </p:cNvPr>
          <p:cNvSpPr txBox="1"/>
          <p:nvPr/>
        </p:nvSpPr>
        <p:spPr>
          <a:xfrm>
            <a:off x="1151940" y="1578965"/>
            <a:ext cx="5007610" cy="3202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lang="pt-BR" sz="2000" b="1" dirty="0">
                <a:solidFill>
                  <a:srgbClr val="FFFFFF"/>
                </a:solidFill>
                <a:latin typeface="Arial MT"/>
                <a:cs typeface="Arial"/>
              </a:rPr>
              <a:t>BreadTrack &gt; </a:t>
            </a:r>
            <a:r>
              <a:rPr lang="pt-BR" sz="2000" dirty="0">
                <a:solidFill>
                  <a:srgbClr val="FFFFFF"/>
                </a:solidFill>
                <a:latin typeface="Arial MT"/>
                <a:cs typeface="Arial"/>
              </a:rPr>
              <a:t>Gestão de entregas, pedidos, vendas e compras de uma padaria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31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50000"/>
              </a:lnSpc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etapa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mais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trabalhosa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pois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vários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desafios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foram surgindo com o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tempo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5651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8495" y="572846"/>
            <a:ext cx="3048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</a:t>
            </a:r>
            <a:r>
              <a:rPr spc="-15" dirty="0"/>
              <a:t>L</a:t>
            </a:r>
            <a:r>
              <a:rPr dirty="0"/>
              <a:t>AGEM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1940" y="1578965"/>
            <a:ext cx="500761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Depois de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deixar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diagrama completo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partimos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então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dBeaver,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realizar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os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inserts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selects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resolver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relatórios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(criação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banco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si)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31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50000"/>
              </a:lnSpc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etapa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mais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trabalhosa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pois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vários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desafios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foram surgindo com o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tempo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99541" y="2419921"/>
            <a:ext cx="4458335" cy="2546985"/>
            <a:chOff x="6999541" y="2419921"/>
            <a:chExt cx="4458335" cy="2546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2780" y="2423159"/>
              <a:ext cx="4451604" cy="25405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01129" y="2421508"/>
              <a:ext cx="4455160" cy="2543810"/>
            </a:xfrm>
            <a:custGeom>
              <a:avLst/>
              <a:gdLst/>
              <a:ahLst/>
              <a:cxnLst/>
              <a:rect l="l" t="t" r="r" b="b"/>
              <a:pathLst>
                <a:path w="4455159" h="2543810">
                  <a:moveTo>
                    <a:pt x="0" y="2543683"/>
                  </a:moveTo>
                  <a:lnTo>
                    <a:pt x="4454779" y="2543683"/>
                  </a:lnTo>
                  <a:lnTo>
                    <a:pt x="4454779" y="0"/>
                  </a:lnTo>
                  <a:lnTo>
                    <a:pt x="0" y="0"/>
                  </a:lnTo>
                  <a:lnTo>
                    <a:pt x="0" y="25436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3076" y="572846"/>
            <a:ext cx="200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1940" y="1320139"/>
            <a:ext cx="1051941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Como dito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anteriormente,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etapa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muito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trabalhosa.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Lembrando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que todos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esses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+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arquivos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utilizados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trabalho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estarão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disponíveis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ao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000" b="1" spc="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apresentação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SzPct val="45000"/>
              <a:buChar char="•"/>
              <a:tabLst>
                <a:tab pos="354965" algn="l"/>
                <a:tab pos="355600" algn="l"/>
                <a:tab pos="655955" algn="l"/>
                <a:tab pos="1339850" algn="l"/>
                <a:tab pos="2402205" algn="l"/>
                <a:tab pos="2688590" algn="l"/>
                <a:tab pos="3638550" algn="l"/>
                <a:tab pos="4938395" algn="l"/>
                <a:tab pos="5337810" algn="l"/>
                <a:tab pos="6613525" algn="l"/>
                <a:tab pos="7153275" algn="l"/>
                <a:tab pos="8441055" algn="l"/>
                <a:tab pos="90798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	após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ular	o	ban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,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cia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	pesquis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	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rel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rios	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ara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cam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nhar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nosso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projeto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96160" y="4108196"/>
            <a:ext cx="7599680" cy="2118360"/>
            <a:chOff x="2296160" y="4108196"/>
            <a:chExt cx="7599680" cy="21183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8860" y="4120896"/>
              <a:ext cx="7574280" cy="20924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2510" y="4114546"/>
              <a:ext cx="7586980" cy="2105660"/>
            </a:xfrm>
            <a:custGeom>
              <a:avLst/>
              <a:gdLst/>
              <a:ahLst/>
              <a:cxnLst/>
              <a:rect l="l" t="t" r="r" b="b"/>
              <a:pathLst>
                <a:path w="7586980" h="2105660">
                  <a:moveTo>
                    <a:pt x="0" y="2105152"/>
                  </a:moveTo>
                  <a:lnTo>
                    <a:pt x="7586980" y="2105152"/>
                  </a:lnTo>
                  <a:lnTo>
                    <a:pt x="7586980" y="0"/>
                  </a:lnTo>
                  <a:lnTo>
                    <a:pt x="0" y="0"/>
                  </a:lnTo>
                  <a:lnTo>
                    <a:pt x="0" y="21051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572846"/>
            <a:ext cx="2135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984250" indent="-342900">
              <a:lnSpc>
                <a:spcPct val="100000"/>
              </a:lnSpc>
              <a:spcBef>
                <a:spcPts val="1300"/>
              </a:spcBef>
              <a:buSzPct val="45000"/>
              <a:buFont typeface="Arial MT"/>
              <a:buChar char="•"/>
              <a:tabLst>
                <a:tab pos="984250" algn="l"/>
                <a:tab pos="984885" algn="l"/>
              </a:tabLst>
            </a:pPr>
            <a:r>
              <a:rPr b="1" dirty="0">
                <a:latin typeface="Arial"/>
                <a:cs typeface="Arial"/>
              </a:rPr>
              <a:t>Por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fim</a:t>
            </a:r>
            <a:r>
              <a:rPr spc="-5" dirty="0"/>
              <a:t>,</a:t>
            </a:r>
            <a:r>
              <a:rPr spc="-25" dirty="0"/>
              <a:t> </a:t>
            </a:r>
            <a:r>
              <a:rPr dirty="0"/>
              <a:t>chegamos</a:t>
            </a:r>
            <a:r>
              <a:rPr spc="-35" dirty="0"/>
              <a:t> </a:t>
            </a:r>
            <a:r>
              <a:rPr dirty="0"/>
              <a:t>aos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relatórios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dirty="0"/>
              <a:t>pedidos</a:t>
            </a:r>
            <a:r>
              <a:rPr spc="-20" dirty="0"/>
              <a:t> </a:t>
            </a:r>
            <a:r>
              <a:rPr dirty="0"/>
              <a:t>pelo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professor</a:t>
            </a:r>
            <a:r>
              <a:rPr dirty="0"/>
              <a:t>.</a:t>
            </a:r>
          </a:p>
          <a:p>
            <a:pPr marL="984250" indent="-342900">
              <a:lnSpc>
                <a:spcPct val="100000"/>
              </a:lnSpc>
              <a:spcBef>
                <a:spcPts val="1200"/>
              </a:spcBef>
              <a:buSzPct val="45000"/>
              <a:buFont typeface="Arial MT"/>
              <a:buChar char="•"/>
              <a:tabLst>
                <a:tab pos="984250" algn="l"/>
                <a:tab pos="984885" algn="l"/>
                <a:tab pos="2638425" algn="l"/>
                <a:tab pos="3430904" algn="l"/>
                <a:tab pos="5041900" algn="l"/>
                <a:tab pos="5692775" algn="l"/>
                <a:tab pos="7092315" algn="l"/>
                <a:tab pos="7660640" algn="l"/>
                <a:tab pos="9128760" algn="l"/>
                <a:tab pos="9413240" algn="l"/>
                <a:tab pos="10867390" algn="l"/>
              </a:tabLst>
            </a:pPr>
            <a:r>
              <a:rPr b="1" dirty="0">
                <a:latin typeface="Arial"/>
                <a:cs typeface="Arial"/>
              </a:rPr>
              <a:t>Dif</a:t>
            </a:r>
            <a:r>
              <a:rPr b="1" spc="-1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culdades	</a:t>
            </a:r>
            <a:r>
              <a:rPr dirty="0"/>
              <a:t>for</a:t>
            </a:r>
            <a:r>
              <a:rPr spc="-10" dirty="0"/>
              <a:t>a</a:t>
            </a:r>
            <a:r>
              <a:rPr dirty="0"/>
              <a:t>m	e</a:t>
            </a:r>
            <a:r>
              <a:rPr spc="-10" dirty="0"/>
              <a:t>n</a:t>
            </a:r>
            <a:r>
              <a:rPr dirty="0"/>
              <a:t>con</a:t>
            </a:r>
            <a:r>
              <a:rPr spc="-10" dirty="0"/>
              <a:t>tr</a:t>
            </a:r>
            <a:r>
              <a:rPr dirty="0"/>
              <a:t>ad</a:t>
            </a:r>
            <a:r>
              <a:rPr spc="-10" dirty="0"/>
              <a:t>a</a:t>
            </a:r>
            <a:r>
              <a:rPr spc="5" dirty="0"/>
              <a:t>s</a:t>
            </a:r>
            <a:r>
              <a:rPr b="1" dirty="0">
                <a:latin typeface="Arial"/>
                <a:cs typeface="Arial"/>
              </a:rPr>
              <a:t>,	m</a:t>
            </a:r>
            <a:r>
              <a:rPr b="1" spc="-2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s	</a:t>
            </a:r>
            <a:r>
              <a:rPr dirty="0"/>
              <a:t>nova</a:t>
            </a:r>
            <a:r>
              <a:rPr spc="-15" dirty="0"/>
              <a:t>m</a:t>
            </a:r>
            <a:r>
              <a:rPr dirty="0"/>
              <a:t>ente	não	</a:t>
            </a:r>
            <a:r>
              <a:rPr b="1" dirty="0">
                <a:latin typeface="Arial"/>
                <a:cs typeface="Arial"/>
              </a:rPr>
              <a:t>des</a:t>
            </a:r>
            <a:r>
              <a:rPr b="1" spc="-1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st</a:t>
            </a:r>
            <a:r>
              <a:rPr b="1" spc="-2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mos	</a:t>
            </a:r>
            <a:r>
              <a:rPr dirty="0"/>
              <a:t>e	</a:t>
            </a:r>
            <a:r>
              <a:rPr b="1" dirty="0">
                <a:latin typeface="Arial"/>
                <a:cs typeface="Arial"/>
              </a:rPr>
              <a:t>re</a:t>
            </a:r>
            <a:r>
              <a:rPr b="1" spc="-1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-2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z</a:t>
            </a:r>
            <a:r>
              <a:rPr b="1" spc="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mos	</a:t>
            </a:r>
            <a:r>
              <a:rPr spc="-15" dirty="0"/>
              <a:t>as</a:t>
            </a:r>
          </a:p>
          <a:p>
            <a:pPr marL="984250">
              <a:lnSpc>
                <a:spcPct val="100000"/>
              </a:lnSpc>
              <a:spcBef>
                <a:spcPts val="1200"/>
              </a:spcBef>
            </a:pPr>
            <a:r>
              <a:rPr b="1" dirty="0">
                <a:latin typeface="Arial"/>
                <a:cs typeface="Arial"/>
              </a:rPr>
              <a:t>pesquisas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em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nosso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banco.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58516" y="3416300"/>
            <a:ext cx="6647180" cy="3087370"/>
            <a:chOff x="2858516" y="3416300"/>
            <a:chExt cx="6647180" cy="30873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1216" y="3429000"/>
              <a:ext cx="6621780" cy="30617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64866" y="3422650"/>
              <a:ext cx="6634480" cy="3074670"/>
            </a:xfrm>
            <a:custGeom>
              <a:avLst/>
              <a:gdLst/>
              <a:ahLst/>
              <a:cxnLst/>
              <a:rect l="l" t="t" r="r" b="b"/>
              <a:pathLst>
                <a:path w="6634480" h="3074670">
                  <a:moveTo>
                    <a:pt x="0" y="3074416"/>
                  </a:moveTo>
                  <a:lnTo>
                    <a:pt x="6634480" y="3074416"/>
                  </a:lnTo>
                  <a:lnTo>
                    <a:pt x="6634480" y="0"/>
                  </a:lnTo>
                  <a:lnTo>
                    <a:pt x="0" y="0"/>
                  </a:lnTo>
                  <a:lnTo>
                    <a:pt x="0" y="30744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572846"/>
            <a:ext cx="2135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09292" y="1761235"/>
            <a:ext cx="7773670" cy="3335654"/>
            <a:chOff x="2209292" y="1761235"/>
            <a:chExt cx="7773670" cy="33356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992" y="1773935"/>
              <a:ext cx="7748016" cy="33101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15642" y="1767585"/>
              <a:ext cx="7760970" cy="3322954"/>
            </a:xfrm>
            <a:custGeom>
              <a:avLst/>
              <a:gdLst/>
              <a:ahLst/>
              <a:cxnLst/>
              <a:rect l="l" t="t" r="r" b="b"/>
              <a:pathLst>
                <a:path w="7760970" h="3322954">
                  <a:moveTo>
                    <a:pt x="0" y="3322828"/>
                  </a:moveTo>
                  <a:lnTo>
                    <a:pt x="7760716" y="3322828"/>
                  </a:lnTo>
                  <a:lnTo>
                    <a:pt x="7760716" y="0"/>
                  </a:lnTo>
                  <a:lnTo>
                    <a:pt x="0" y="0"/>
                  </a:lnTo>
                  <a:lnTo>
                    <a:pt x="0" y="33228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815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Courier New</vt:lpstr>
      <vt:lpstr>Office Theme</vt:lpstr>
      <vt:lpstr>BreadTrack SGBD para uma Padaria</vt:lpstr>
      <vt:lpstr>RECAPTULAÇÃO (BD1)</vt:lpstr>
      <vt:lpstr>INICIO DO PROJETO (BD1)</vt:lpstr>
      <vt:lpstr>OBJETIVO</vt:lpstr>
      <vt:lpstr>INTRODUÇÃO</vt:lpstr>
      <vt:lpstr>MODELAGEM</vt:lpstr>
      <vt:lpstr>INSERTS</vt:lpstr>
      <vt:lpstr>SELECTS</vt:lpstr>
      <vt:lpstr>SELECTS</vt:lpstr>
      <vt:lpstr>RELATÓRIOS</vt:lpstr>
      <vt:lpstr>RELATÓRIOS</vt:lpstr>
      <vt:lpstr>PONTOS POSITIVOS E NEGATIVOS</vt:lpstr>
      <vt:lpstr>REFERÊNCIAS</vt:lpstr>
      <vt:lpstr>REFERÊNCIAS</vt:lpstr>
      <vt:lpstr>ALGUMA DÚVIDA?</vt:lpstr>
      <vt:lpstr>ANEXOS (LINK GITHUB)</vt:lpstr>
      <vt:lpstr>ANEXOS (ARTIGO)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BreadTrack SGBD para uma Padaria</dc:title>
  <dc:creator>Bruno Konzen</dc:creator>
  <cp:lastModifiedBy>Bruno Konzen</cp:lastModifiedBy>
  <cp:revision>3</cp:revision>
  <dcterms:created xsi:type="dcterms:W3CDTF">2023-11-27T00:40:49Z</dcterms:created>
  <dcterms:modified xsi:type="dcterms:W3CDTF">2023-11-28T17:58:01Z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2023-11-27T00:00:00Z</vt:filetime>
  </property>
</Properties>
</file>