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3" r:id="rId6"/>
    <p:sldId id="264" r:id="rId7"/>
    <p:sldId id="265" r:id="rId8"/>
    <p:sldId id="266" r:id="rId9"/>
    <p:sldId id="267" r:id="rId10"/>
    <p:sldId id="272" r:id="rId11"/>
    <p:sldId id="273" r:id="rId12"/>
    <p:sldId id="268" r:id="rId13"/>
    <p:sldId id="269" r:id="rId14"/>
    <p:sldId id="274" r:id="rId15"/>
    <p:sldId id="276" r:id="rId16"/>
    <p:sldId id="275" r:id="rId17"/>
    <p:sldId id="270" r:id="rId18"/>
    <p:sldId id="271" r:id="rId19"/>
    <p:sldId id="261" r:id="rId20"/>
    <p:sldId id="262" r:id="rId21"/>
    <p:sldId id="260" r:id="rId22"/>
  </p:sldIdLst>
  <p:sldSz cx="12192000" cy="6858000"/>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A+2nPyMWBN538PGGglQVWG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A2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AB1E5D0-1551-1BF3-79B1-A44A2FB5C8C5}"/>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FFD5DE05-5F3D-C4FB-C968-CBA8876CD1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20392C7A-38F1-BBB6-D341-3379FFFD00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65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1DA4F45-9A3C-A15F-883B-E93677C3902E}"/>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DDFFF52-A164-2858-05D9-375BF9E22E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EB7AD0AE-207E-1A61-9CC3-0E100719AB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304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7018835-C2DE-BD75-F557-776038E22B95}"/>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1E15ADB8-5C8F-2D88-D90B-68C278DFDA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099BB21-EBA1-FB4D-CFEB-C592F466DE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922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4BACCCC-BBE9-1EFA-72EC-6D87A49E2FD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A5C829C4-7933-66AC-302F-E2EB138C6C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F80D7582-9545-625B-ABE9-B5BCB90CAC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9212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ABC6725-7044-84A7-D7AB-29C50AE59657}"/>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0213105-9C41-1935-2150-964A2BB052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2CD476D2-8177-E19C-5DA2-044E5FAC8A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18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13156162-1A8A-E353-2621-E02E36B8F977}"/>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C84C040C-9333-AF8A-4BF2-50432B67F9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0146C157-2308-42E0-439D-1F8FCA35A1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5811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2CE99A5-009F-6700-E8F2-8385F78D05C6}"/>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FB3E4A41-378D-563D-B73B-599D3C422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2F4561D-E2CC-3FD9-6E89-A6AC23E63F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587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DB4521A-E188-9E12-E3C4-63DCC34F896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52DC29C-E6FF-1E33-50BD-206A44C454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CFCA6CC-4EFF-326B-FD1D-4C02B0BA28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100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B7B3EF-0A1F-42BA-0323-B23B18F239C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34A96421-8F7A-2608-818D-BE9F07C666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7FF48BA1-EA97-EA09-B923-DF3A789116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276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63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089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9EED591-42F5-3DE7-98B4-0DB02AAB443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145235E9-6ADF-77F3-A5E2-0F5185F751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49D8F6D-E4F6-4E62-7A5D-328AC42193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19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CBC2216-8C2C-F006-F115-85DE5E3DEEC0}"/>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A8A3B866-AD35-6265-140C-594A7D703E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8E8F7E81-E118-394B-32A6-DCC8B972D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65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D5F12C8-B3B9-381F-6672-AA098558CAB7}"/>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912BBD7-0C16-397F-C80F-5D739B4502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5C7C8936-A5D2-BD8F-C9E3-A29F4F2E4E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869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0E2D2836-FE03-28F1-4360-F00BF68141C9}"/>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DBC5E82-22C2-BEB2-8000-57EDAD18E8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B91D3DC7-33C2-91C6-6A29-53C9C141A6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50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03309DF-F8B8-F779-D9BE-1F7EC811DD0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905B996-1C69-30A4-027D-D4CCCF6242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B3300567-8B63-09EA-8D05-B2F36BE359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54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B62BD6E6-B0EB-66AD-0801-F8BD6A6CB42F}"/>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63BEB3BA-9C16-4024-7C29-1775D71C2F64}"/>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System Requirements</a:t>
            </a:r>
            <a:endParaRPr sz="2400" b="1" dirty="0">
              <a:latin typeface="Proxima Nova"/>
              <a:ea typeface="Proxima Nova"/>
              <a:cs typeface="Proxima Nova"/>
              <a:sym typeface="Proxima Nova"/>
            </a:endParaRPr>
          </a:p>
        </p:txBody>
      </p:sp>
      <p:sp>
        <p:nvSpPr>
          <p:cNvPr id="2" name="Google Shape;106;p4">
            <a:extLst>
              <a:ext uri="{FF2B5EF4-FFF2-40B4-BE49-F238E27FC236}">
                <a16:creationId xmlns:a16="http://schemas.microsoft.com/office/drawing/2014/main" id="{219237D0-4074-444F-5DEF-BF8962BA86BF}"/>
              </a:ext>
            </a:extLst>
          </p:cNvPr>
          <p:cNvSpPr txBox="1"/>
          <p:nvPr/>
        </p:nvSpPr>
        <p:spPr>
          <a:xfrm>
            <a:off x="442462" y="1111264"/>
            <a:ext cx="11175099" cy="4893617"/>
          </a:xfrm>
          <a:prstGeom prst="rect">
            <a:avLst/>
          </a:prstGeom>
          <a:noFill/>
          <a:ln>
            <a:noFill/>
          </a:ln>
        </p:spPr>
        <p:txBody>
          <a:bodyPr spcFirstLastPara="1" wrap="square" lIns="91425" tIns="91425" rIns="91425" bIns="91425" anchor="t" anchorCtr="0">
            <a:spAutoFit/>
          </a:bodyPr>
          <a:lstStyle/>
          <a:p>
            <a:r>
              <a:rPr lang="en-US" sz="1800" b="1" dirty="0"/>
              <a:t>Hardware Requirements: </a:t>
            </a:r>
          </a:p>
          <a:p>
            <a:endParaRPr lang="en-US" sz="1800" b="1" dirty="0"/>
          </a:p>
          <a:p>
            <a:pPr marL="285750" indent="-285750" eaLnBrk="0" fontAlgn="base" hangingPunct="0">
              <a:spcBef>
                <a:spcPct val="0"/>
              </a:spcBef>
              <a:spcAft>
                <a:spcPct val="0"/>
              </a:spcAft>
              <a:buClrTx/>
              <a:buFont typeface="Arial" panose="020B0604020202020204" pitchFamily="34" charset="0"/>
              <a:buChar char="•"/>
            </a:pPr>
            <a:r>
              <a:rPr lang="en-US" altLang="en-US" sz="1800" dirty="0">
                <a:solidFill>
                  <a:schemeClr val="tx1"/>
                </a:solidFill>
                <a:latin typeface="Arial" panose="020B0604020202020204" pitchFamily="34" charset="0"/>
              </a:rPr>
              <a:t>Processor: Intel i5 (6th Gen) / AMD equivalent</a:t>
            </a:r>
          </a:p>
          <a:p>
            <a:pPr marL="285750" lvl="0" indent="-285750" eaLnBrk="0" fontAlgn="base" hangingPunct="0">
              <a:spcBef>
                <a:spcPct val="0"/>
              </a:spcBef>
              <a:spcAft>
                <a:spcPct val="0"/>
              </a:spcAft>
              <a:buClrTx/>
              <a:buFont typeface="Arial" panose="020B0604020202020204" pitchFamily="34" charset="0"/>
              <a:buChar char="•"/>
            </a:pPr>
            <a:r>
              <a:rPr lang="en-US" altLang="en-US" sz="1800" dirty="0">
                <a:solidFill>
                  <a:schemeClr val="tx1"/>
                </a:solidFill>
                <a:latin typeface="Arial" panose="020B0604020202020204" pitchFamily="34" charset="0"/>
              </a:rPr>
              <a:t>RAM: 8 GB</a:t>
            </a:r>
          </a:p>
          <a:p>
            <a:pPr marL="285750" lvl="0" indent="-285750" eaLnBrk="0" fontAlgn="base" hangingPunct="0">
              <a:spcBef>
                <a:spcPct val="0"/>
              </a:spcBef>
              <a:spcAft>
                <a:spcPct val="0"/>
              </a:spcAft>
              <a:buClrTx/>
              <a:buFont typeface="Arial" panose="020B0604020202020204" pitchFamily="34" charset="0"/>
              <a:buChar char="•"/>
            </a:pPr>
            <a:r>
              <a:rPr lang="en-US" altLang="en-US" sz="1800" dirty="0">
                <a:solidFill>
                  <a:schemeClr val="tx1"/>
                </a:solidFill>
                <a:latin typeface="Arial" panose="020B0604020202020204" pitchFamily="34" charset="0"/>
              </a:rPr>
              <a:t>Storage: 256 GB SSD</a:t>
            </a:r>
          </a:p>
          <a:p>
            <a:pPr marL="285750" lvl="0" indent="-285750" eaLnBrk="0" fontAlgn="base" hangingPunct="0">
              <a:spcBef>
                <a:spcPct val="0"/>
              </a:spcBef>
              <a:spcAft>
                <a:spcPct val="0"/>
              </a:spcAft>
              <a:buClrTx/>
              <a:buFont typeface="Arial" panose="020B0604020202020204" pitchFamily="34" charset="0"/>
              <a:buChar char="•"/>
            </a:pPr>
            <a:r>
              <a:rPr lang="en-US" altLang="en-US" sz="1800" dirty="0">
                <a:solidFill>
                  <a:schemeClr val="tx1"/>
                </a:solidFill>
                <a:latin typeface="Arial" panose="020B0604020202020204" pitchFamily="34" charset="0"/>
              </a:rPr>
              <a:t>Display: 1366×768 resolution</a:t>
            </a:r>
          </a:p>
          <a:p>
            <a:pPr marL="285750" lvl="0" indent="-285750" eaLnBrk="0" fontAlgn="base" hangingPunct="0">
              <a:spcBef>
                <a:spcPct val="0"/>
              </a:spcBef>
              <a:spcAft>
                <a:spcPct val="0"/>
              </a:spcAft>
              <a:buClrTx/>
              <a:buFont typeface="Arial" panose="020B0604020202020204" pitchFamily="34" charset="0"/>
              <a:buChar char="•"/>
            </a:pPr>
            <a:r>
              <a:rPr lang="en-US" altLang="en-US" sz="1800" dirty="0">
                <a:solidFill>
                  <a:schemeClr val="tx1"/>
                </a:solidFill>
                <a:latin typeface="Arial" panose="020B0604020202020204" pitchFamily="34" charset="0"/>
              </a:rPr>
              <a:t>Internet: Stable broadband connection (for API calls &amp; database hosting)</a:t>
            </a:r>
            <a:endParaRPr lang="en-US" sz="1800" b="1" dirty="0"/>
          </a:p>
          <a:p>
            <a:endParaRPr lang="en-US" sz="1800" b="1" dirty="0"/>
          </a:p>
          <a:p>
            <a:endParaRPr lang="en-US" sz="1800" b="1" dirty="0"/>
          </a:p>
          <a:p>
            <a:r>
              <a:rPr lang="en-US" sz="1800" b="1" dirty="0"/>
              <a:t>Software Requirements: </a:t>
            </a:r>
          </a:p>
          <a:p>
            <a:pPr marL="285750" indent="-285750">
              <a:buFont typeface="Arial" panose="020B0604020202020204" pitchFamily="34" charset="0"/>
              <a:buChar char="•"/>
            </a:pPr>
            <a:r>
              <a:rPr lang="en-US" sz="1800" dirty="0"/>
              <a:t>Operating System</a:t>
            </a:r>
            <a:r>
              <a:rPr lang="en-US" sz="1800" b="1" dirty="0"/>
              <a:t>: </a:t>
            </a:r>
            <a:r>
              <a:rPr lang="en-US" sz="1800" dirty="0"/>
              <a:t>Windows 10 / 11, macOS (Monterey or newer), Linux (Ubuntu 20.04+ preferred for servers)</a:t>
            </a:r>
          </a:p>
          <a:p>
            <a:pPr marL="285750" indent="-285750">
              <a:buFont typeface="Arial" panose="020B0604020202020204" pitchFamily="34" charset="0"/>
              <a:buChar char="•"/>
            </a:pPr>
            <a:r>
              <a:rPr lang="en-US" sz="1800" dirty="0"/>
              <a:t>Development Environment</a:t>
            </a:r>
            <a:r>
              <a:rPr lang="en-US" sz="1800" b="1" dirty="0"/>
              <a:t>: </a:t>
            </a:r>
            <a:r>
              <a:rPr lang="en-US" sz="1800" dirty="0"/>
              <a:t>Node.js (v18+) – for backend &amp; frontend runtime, </a:t>
            </a:r>
            <a:r>
              <a:rPr lang="en-US" sz="1800" dirty="0" err="1"/>
              <a:t>npm</a:t>
            </a:r>
            <a:r>
              <a:rPr lang="en-US" sz="1800" dirty="0"/>
              <a:t> or yarn – package manager, VS Code (recommended IDE), Git (version control), Postman (API testing)</a:t>
            </a:r>
          </a:p>
          <a:p>
            <a:pPr marL="285750" indent="-285750">
              <a:buFont typeface="Arial" panose="020B0604020202020204" pitchFamily="34" charset="0"/>
              <a:buChar char="•"/>
            </a:pPr>
            <a:r>
              <a:rPr lang="en-US" sz="1800" dirty="0"/>
              <a:t>Frontend</a:t>
            </a:r>
            <a:r>
              <a:rPr lang="en-US" sz="1800" b="1" dirty="0"/>
              <a:t>: </a:t>
            </a:r>
            <a:r>
              <a:rPr lang="en-US" sz="1800" dirty="0"/>
              <a:t>Next.js 13+ (React.js Framework), </a:t>
            </a:r>
            <a:r>
              <a:rPr lang="en-US" sz="1800" dirty="0" err="1"/>
              <a:t>TailwindCSS</a:t>
            </a:r>
            <a:r>
              <a:rPr lang="en-US" sz="1800" dirty="0"/>
              <a:t> (UI styling)</a:t>
            </a:r>
          </a:p>
          <a:p>
            <a:pPr marL="285750" indent="-285750">
              <a:buFont typeface="Arial" panose="020B0604020202020204" pitchFamily="34" charset="0"/>
              <a:buChar char="•"/>
            </a:pPr>
            <a:r>
              <a:rPr lang="en-US" sz="1800" dirty="0"/>
              <a:t>Backend</a:t>
            </a:r>
            <a:r>
              <a:rPr lang="en-US" sz="1800" b="1" dirty="0"/>
              <a:t>: </a:t>
            </a:r>
            <a:r>
              <a:rPr lang="en-US" sz="1800" dirty="0"/>
              <a:t>Node.js (Express or Next.js API routes), Clerk (for authentication &amp; user management)</a:t>
            </a:r>
          </a:p>
          <a:p>
            <a:pPr marL="285750" indent="-285750">
              <a:buFont typeface="Arial" panose="020B0604020202020204" pitchFamily="34" charset="0"/>
              <a:buChar char="•"/>
            </a:pPr>
            <a:r>
              <a:rPr lang="en-US" sz="1800" dirty="0"/>
              <a:t>Database</a:t>
            </a:r>
            <a:r>
              <a:rPr lang="en-US" sz="1800" b="1" dirty="0"/>
              <a:t>: </a:t>
            </a:r>
            <a:r>
              <a:rPr lang="en-US" sz="1800" dirty="0"/>
              <a:t>PostgreSQL (hosted with Neon), Prisma ORM (schema &amp; queries)</a:t>
            </a:r>
          </a:p>
        </p:txBody>
      </p:sp>
    </p:spTree>
    <p:extLst>
      <p:ext uri="{BB962C8B-B14F-4D97-AF65-F5344CB8AC3E}">
        <p14:creationId xmlns:p14="http://schemas.microsoft.com/office/powerpoint/2010/main" val="276583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7C258B1D-EF09-2A75-A66B-B2DB6B563FE3}"/>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1C30A85-A359-9321-70C3-7BD467104099}"/>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Requirement Analysis</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CA5086C5-18CF-E3B9-4118-CE09C5C7EE69}"/>
              </a:ext>
            </a:extLst>
          </p:cNvPr>
          <p:cNvSpPr txBox="1"/>
          <p:nvPr/>
        </p:nvSpPr>
        <p:spPr>
          <a:xfrm>
            <a:off x="508450" y="1328081"/>
            <a:ext cx="11175099" cy="3785621"/>
          </a:xfrm>
          <a:prstGeom prst="rect">
            <a:avLst/>
          </a:prstGeom>
          <a:noFill/>
          <a:ln>
            <a:noFill/>
          </a:ln>
        </p:spPr>
        <p:txBody>
          <a:bodyPr spcFirstLastPara="1" wrap="square" lIns="91425" tIns="91425" rIns="91425" bIns="91425" anchor="t" anchorCtr="0">
            <a:spAutoFit/>
          </a:bodyPr>
          <a:lstStyle/>
          <a:p>
            <a:r>
              <a:rPr lang="en-US" sz="1800" b="1" dirty="0"/>
              <a:t>Functional Requirements: </a:t>
            </a:r>
          </a:p>
          <a:p>
            <a:endParaRPr lang="en-US" sz="1800" b="1" dirty="0"/>
          </a:p>
          <a:p>
            <a:pPr marL="285750" indent="-285750">
              <a:buFontTx/>
              <a:buChar char="-"/>
            </a:pPr>
            <a:r>
              <a:rPr lang="en-US" sz="1800" dirty="0"/>
              <a:t>The system must allow authorized organizers to create, edit, and delete events complete with venue, date, and capacity details. </a:t>
            </a:r>
          </a:p>
          <a:p>
            <a:pPr marL="285750" indent="-285750">
              <a:buFontTx/>
              <a:buChar char="-"/>
            </a:pPr>
            <a:r>
              <a:rPr lang="en-US" sz="1800" dirty="0"/>
              <a:t>It should automatically detect schedule conflicts and suggest alternative slots. Participants must be able to register for events, receive QR‑code tickets, and view personalized schedules. </a:t>
            </a:r>
          </a:p>
          <a:p>
            <a:pPr marL="285750" indent="-285750">
              <a:buFontTx/>
              <a:buChar char="-"/>
            </a:pPr>
            <a:r>
              <a:rPr lang="en-US" sz="1800" dirty="0"/>
              <a:t>The platform shall match participants into groups based on stated skills and interests for collaborative events. </a:t>
            </a:r>
          </a:p>
          <a:p>
            <a:pPr marL="285750" indent="-285750">
              <a:buFontTx/>
              <a:buChar char="-"/>
            </a:pPr>
            <a:r>
              <a:rPr lang="en-US" sz="1800" dirty="0"/>
              <a:t>Real‑time notifications via email or SMS are compulsory for confirmations and reminders. </a:t>
            </a:r>
          </a:p>
          <a:p>
            <a:pPr marL="285750" indent="-285750">
              <a:buFontTx/>
              <a:buChar char="-"/>
            </a:pPr>
            <a:r>
              <a:rPr lang="en-US" sz="1800" dirty="0"/>
              <a:t>Organizers must have access to a dashboard that visualizes attendance, sentiment analysis of feedback, and other key metrics. </a:t>
            </a:r>
          </a:p>
          <a:p>
            <a:pPr marL="285750" indent="-285750">
              <a:buFontTx/>
              <a:buChar char="-"/>
            </a:pPr>
            <a:r>
              <a:rPr lang="en-US" sz="1800" dirty="0"/>
              <a:t>Authentication and role management must be handled securely through Clerk.</a:t>
            </a:r>
          </a:p>
          <a:p>
            <a:endParaRPr lang="en-US" sz="1800" dirty="0"/>
          </a:p>
        </p:txBody>
      </p:sp>
    </p:spTree>
    <p:extLst>
      <p:ext uri="{BB962C8B-B14F-4D97-AF65-F5344CB8AC3E}">
        <p14:creationId xmlns:p14="http://schemas.microsoft.com/office/powerpoint/2010/main" val="239140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9C528364-4A2A-F366-5065-4BE6DFFA153A}"/>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A9CA0DB-262A-E0EF-7677-83488C4E458D}"/>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Requirement Analysis(contd.)</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54482688-5058-885A-1B25-92CA304A79F7}"/>
              </a:ext>
            </a:extLst>
          </p:cNvPr>
          <p:cNvSpPr txBox="1"/>
          <p:nvPr/>
        </p:nvSpPr>
        <p:spPr>
          <a:xfrm>
            <a:off x="508450" y="1422349"/>
            <a:ext cx="11175099" cy="2677626"/>
          </a:xfrm>
          <a:prstGeom prst="rect">
            <a:avLst/>
          </a:prstGeom>
          <a:noFill/>
          <a:ln>
            <a:noFill/>
          </a:ln>
        </p:spPr>
        <p:txBody>
          <a:bodyPr spcFirstLastPara="1" wrap="square" lIns="91425" tIns="91425" rIns="91425" bIns="91425" anchor="t" anchorCtr="0">
            <a:spAutoFit/>
          </a:bodyPr>
          <a:lstStyle/>
          <a:p>
            <a:r>
              <a:rPr lang="en-US" sz="1800" b="1" dirty="0"/>
              <a:t>Non‑Functional Requirements: </a:t>
            </a:r>
            <a:r>
              <a:rPr lang="en-US" sz="1800" dirty="0"/>
              <a:t> </a:t>
            </a:r>
          </a:p>
          <a:p>
            <a:pPr marL="285750" indent="-285750">
              <a:buFontTx/>
              <a:buChar char="-"/>
            </a:pPr>
            <a:r>
              <a:rPr lang="en-US" sz="1800" dirty="0"/>
              <a:t> The system must remain available 99.5 % of the academic year, and routine maintenance windows should be announced at least 48 hours in advance. </a:t>
            </a:r>
          </a:p>
          <a:p>
            <a:pPr marL="285750" indent="-285750">
              <a:buFontTx/>
              <a:buChar char="-"/>
            </a:pPr>
            <a:r>
              <a:rPr lang="en-US" sz="1800" dirty="0"/>
              <a:t>Data privacy must comply with relevant student data‑protection regulations, and sensitive information must be encrypted in transit and at rest.</a:t>
            </a:r>
          </a:p>
          <a:p>
            <a:pPr marL="285750" indent="-285750">
              <a:buFontTx/>
              <a:buChar char="-"/>
            </a:pPr>
            <a:r>
              <a:rPr lang="en-US" sz="1800" dirty="0"/>
              <a:t> The architecture should support a minimum of 5,000 concurrent users with the ability to scale horizontally. </a:t>
            </a:r>
          </a:p>
          <a:p>
            <a:pPr marL="285750" indent="-285750">
              <a:buFontTx/>
              <a:buChar char="-"/>
            </a:pPr>
            <a:r>
              <a:rPr lang="en-US" sz="1800" dirty="0"/>
              <a:t>Lastly, the codebase should be modular, well‑documented, and covered by automated unit and integration tests to ensure maintainability and reliability.</a:t>
            </a:r>
          </a:p>
        </p:txBody>
      </p:sp>
    </p:spTree>
    <p:extLst>
      <p:ext uri="{BB962C8B-B14F-4D97-AF65-F5344CB8AC3E}">
        <p14:creationId xmlns:p14="http://schemas.microsoft.com/office/powerpoint/2010/main" val="2193391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3244E220-23CA-F1A1-0B1F-FB2E6BF59A16}"/>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743890A-A224-CDE3-F5DB-5D1276F4C5EB}"/>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Project Timeline and Gantt Chart</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839ACD3E-9C22-3E0D-CF0C-A52B561EF91A}"/>
              </a:ext>
            </a:extLst>
          </p:cNvPr>
          <p:cNvSpPr txBox="1"/>
          <p:nvPr/>
        </p:nvSpPr>
        <p:spPr>
          <a:xfrm>
            <a:off x="534259" y="1539524"/>
            <a:ext cx="11175099" cy="3231624"/>
          </a:xfrm>
          <a:prstGeom prst="rect">
            <a:avLst/>
          </a:prstGeom>
          <a:noFill/>
          <a:ln>
            <a:noFill/>
          </a:ln>
        </p:spPr>
        <p:txBody>
          <a:bodyPr spcFirstLastPara="1" wrap="square" lIns="91425" tIns="91425" rIns="91425" bIns="91425" anchor="t" anchorCtr="0">
            <a:spAutoFit/>
          </a:bodyPr>
          <a:lstStyle/>
          <a:p>
            <a:r>
              <a:rPr lang="en-US" sz="1800" dirty="0"/>
              <a:t>The architecture ensures scalability, flexibility, and maintainability, ideal for evolving academic use cases. The project is planned over a 10-week period. The first week is dedicated to requirement analysis and planning. The second week focuses on UI/UX design. The next two weeks are allocated for frontend development, followed by two more weeks for backend integration. The AI integration and testing phases occur in week seven and eight respectively. Final documentation and presentation preparation occur in the final two weeks. A Gantt chart visual representation will be added in the presentation.</a:t>
            </a:r>
          </a:p>
          <a:p>
            <a:endParaRPr lang="en-US" sz="1800" dirty="0"/>
          </a:p>
          <a:p>
            <a:pPr algn="just">
              <a:buSzPts val="1700"/>
            </a:pPr>
            <a:endParaRPr lang="en-US" sz="1800" dirty="0"/>
          </a:p>
          <a:p>
            <a:pPr lvl="0">
              <a:buSzPts val="1700"/>
            </a:pPr>
            <a:br>
              <a:rPr lang="en-US" sz="1800" dirty="0"/>
            </a:br>
            <a:br>
              <a:rPr lang="en-US" sz="1800" dirty="0"/>
            </a:br>
            <a:endParaRPr sz="1800" dirty="0"/>
          </a:p>
        </p:txBody>
      </p:sp>
      <p:sp>
        <p:nvSpPr>
          <p:cNvPr id="2" name="AutoShape 2" descr="Output image">
            <a:extLst>
              <a:ext uri="{FF2B5EF4-FFF2-40B4-BE49-F238E27FC236}">
                <a16:creationId xmlns:a16="http://schemas.microsoft.com/office/drawing/2014/main" id="{B9FAA5A1-6F77-876B-3F2D-41AADAF1422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8638356-713A-4728-0F59-8F6CADE9E12F}"/>
              </a:ext>
            </a:extLst>
          </p:cNvPr>
          <p:cNvPicPr>
            <a:picLocks noChangeAspect="1"/>
          </p:cNvPicPr>
          <p:nvPr/>
        </p:nvPicPr>
        <p:blipFill>
          <a:blip r:embed="rId4"/>
          <a:stretch>
            <a:fillRect/>
          </a:stretch>
        </p:blipFill>
        <p:spPr>
          <a:xfrm>
            <a:off x="3342587" y="3429000"/>
            <a:ext cx="5811625" cy="2815104"/>
          </a:xfrm>
          <a:prstGeom prst="rect">
            <a:avLst/>
          </a:prstGeom>
        </p:spPr>
      </p:pic>
    </p:spTree>
    <p:extLst>
      <p:ext uri="{BB962C8B-B14F-4D97-AF65-F5344CB8AC3E}">
        <p14:creationId xmlns:p14="http://schemas.microsoft.com/office/powerpoint/2010/main" val="2328052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4C22CED6-EEE1-F063-8700-C1C3C0C5B3C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694A83E5-9EFF-9C70-829A-34CB79571402}"/>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Use case Diagram</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9EA30415-1BFE-81F0-D6C6-F93DCE522BD7}"/>
              </a:ext>
            </a:extLst>
          </p:cNvPr>
          <p:cNvSpPr txBox="1"/>
          <p:nvPr/>
        </p:nvSpPr>
        <p:spPr>
          <a:xfrm>
            <a:off x="534259" y="1539524"/>
            <a:ext cx="11175099" cy="461635"/>
          </a:xfrm>
          <a:prstGeom prst="rect">
            <a:avLst/>
          </a:prstGeom>
          <a:noFill/>
          <a:ln>
            <a:noFill/>
          </a:ln>
        </p:spPr>
        <p:txBody>
          <a:bodyPr spcFirstLastPara="1" wrap="square" lIns="91425" tIns="91425" rIns="91425" bIns="91425" anchor="t" anchorCtr="0">
            <a:spAutoFit/>
          </a:bodyPr>
          <a:lstStyle/>
          <a:p>
            <a:endParaRPr sz="1800" dirty="0"/>
          </a:p>
        </p:txBody>
      </p:sp>
      <p:sp>
        <p:nvSpPr>
          <p:cNvPr id="2" name="AutoShape 2" descr="Output image">
            <a:extLst>
              <a:ext uri="{FF2B5EF4-FFF2-40B4-BE49-F238E27FC236}">
                <a16:creationId xmlns:a16="http://schemas.microsoft.com/office/drawing/2014/main" id="{7635B30A-EE2D-2B85-DC89-86FACBC2A3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B0D672A1-8C67-7512-A260-14AF2F23856C}"/>
              </a:ext>
            </a:extLst>
          </p:cNvPr>
          <p:cNvPicPr>
            <a:picLocks noChangeAspect="1"/>
          </p:cNvPicPr>
          <p:nvPr/>
        </p:nvPicPr>
        <p:blipFill>
          <a:blip r:embed="rId4"/>
          <a:stretch>
            <a:fillRect/>
          </a:stretch>
        </p:blipFill>
        <p:spPr>
          <a:xfrm>
            <a:off x="1517655" y="1106497"/>
            <a:ext cx="8144879" cy="5577963"/>
          </a:xfrm>
          <a:prstGeom prst="rect">
            <a:avLst/>
          </a:prstGeom>
        </p:spPr>
      </p:pic>
    </p:spTree>
    <p:extLst>
      <p:ext uri="{BB962C8B-B14F-4D97-AF65-F5344CB8AC3E}">
        <p14:creationId xmlns:p14="http://schemas.microsoft.com/office/powerpoint/2010/main" val="226993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9C097577-8709-F68F-E3D7-6EBB66CBE65C}"/>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E7499726-881D-6D56-DD5B-1764B8177322}"/>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Important Modules Description</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F6FF3C4D-E14B-5BDC-46A8-C6F2053300B7}"/>
              </a:ext>
            </a:extLst>
          </p:cNvPr>
          <p:cNvSpPr txBox="1"/>
          <p:nvPr/>
        </p:nvSpPr>
        <p:spPr>
          <a:xfrm>
            <a:off x="356050" y="1464109"/>
            <a:ext cx="11175099" cy="4616618"/>
          </a:xfrm>
          <a:prstGeom prst="rect">
            <a:avLst/>
          </a:prstGeom>
          <a:noFill/>
          <a:ln>
            <a:noFill/>
          </a:ln>
        </p:spPr>
        <p:txBody>
          <a:bodyPr spcFirstLastPara="1" wrap="square" lIns="91425" tIns="91425" rIns="91425" bIns="91425" anchor="t" anchorCtr="0">
            <a:spAutoFit/>
          </a:bodyPr>
          <a:lstStyle/>
          <a:p>
            <a:r>
              <a:rPr lang="en-US" sz="1800" dirty="0"/>
              <a:t>The Intelligent College Event Management System is structured into several core modules: </a:t>
            </a:r>
          </a:p>
          <a:p>
            <a:endParaRPr lang="en-US" sz="1800" dirty="0"/>
          </a:p>
          <a:p>
            <a:pPr marL="285750" indent="-285750">
              <a:buFont typeface="Arial" panose="020B0604020202020204" pitchFamily="34" charset="0"/>
              <a:buChar char="•"/>
            </a:pPr>
            <a:r>
              <a:rPr lang="en-US" sz="1800" dirty="0"/>
              <a:t>The User Management Module manages authentication, role assignment, and access control, ensuring secure entry for students, organizers, and administrators through Clerk. </a:t>
            </a:r>
          </a:p>
          <a:p>
            <a:endParaRPr lang="en-US" sz="1800" dirty="0"/>
          </a:p>
          <a:p>
            <a:pPr marL="285750" indent="-285750">
              <a:buFont typeface="Arial" panose="020B0604020202020204" pitchFamily="34" charset="0"/>
              <a:buChar char="•"/>
            </a:pPr>
            <a:r>
              <a:rPr lang="en-US" sz="1800" dirty="0"/>
              <a:t>The Event Management Module allows organizers to create, update, and publish events with category-specific details, while participants can view and explore upcoming opportunities in a structured way.</a:t>
            </a:r>
          </a:p>
          <a:p>
            <a:endParaRPr lang="en-US" sz="1800" dirty="0"/>
          </a:p>
          <a:p>
            <a:pPr marL="285750" indent="-285750">
              <a:buFont typeface="Arial" panose="020B0604020202020204" pitchFamily="34" charset="0"/>
              <a:buChar char="•"/>
            </a:pPr>
            <a:r>
              <a:rPr lang="en-US" sz="1800" dirty="0"/>
              <a:t>The Registration and Ticketing Module provides a seamless way for participants to register for events, generate QR code-based tickets, and manage their entries digitally.</a:t>
            </a:r>
          </a:p>
          <a:p>
            <a:endParaRPr lang="en-US" sz="1800" dirty="0"/>
          </a:p>
          <a:p>
            <a:pPr marL="285750" indent="-285750">
              <a:buFont typeface="Arial" panose="020B0604020202020204" pitchFamily="34" charset="0"/>
              <a:buChar char="•"/>
            </a:pPr>
            <a:r>
              <a:rPr lang="en-US" sz="1800" dirty="0"/>
              <a:t>The Notification Module is responsible for sending timely alerts via email or SMS to keep both participants and organizers updated about schedules, deadlines, and changes.</a:t>
            </a:r>
          </a:p>
          <a:p>
            <a:endParaRPr lang="en-US" sz="1800" dirty="0"/>
          </a:p>
          <a:p>
            <a:pPr marL="285750" indent="-285750">
              <a:buFont typeface="Arial" panose="020B0604020202020204" pitchFamily="34" charset="0"/>
              <a:buChar char="•"/>
            </a:pPr>
            <a:r>
              <a:rPr lang="en-US" sz="1800" dirty="0"/>
              <a:t>Complementing this is the Analytics and Feedback Module, where organizers and administrators can monitor real-time event statistics, participation trends, and overall satisfaction levels.</a:t>
            </a:r>
          </a:p>
        </p:txBody>
      </p:sp>
      <p:sp>
        <p:nvSpPr>
          <p:cNvPr id="2" name="AutoShape 2" descr="Output image">
            <a:extLst>
              <a:ext uri="{FF2B5EF4-FFF2-40B4-BE49-F238E27FC236}">
                <a16:creationId xmlns:a16="http://schemas.microsoft.com/office/drawing/2014/main" id="{D682CA3E-9519-C7AF-7EC8-372E2ADD77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0074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4FD0FFAC-B2B3-CAB0-EA7E-0D1020425628}"/>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1A1A0ACB-A1E7-F533-9D13-7C37D9D9B5F3}"/>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ER Diagram</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D66BA72A-4C6C-CB58-BF74-3D255FA33A50}"/>
              </a:ext>
            </a:extLst>
          </p:cNvPr>
          <p:cNvSpPr txBox="1"/>
          <p:nvPr/>
        </p:nvSpPr>
        <p:spPr>
          <a:xfrm>
            <a:off x="534259" y="1539524"/>
            <a:ext cx="11175099" cy="461635"/>
          </a:xfrm>
          <a:prstGeom prst="rect">
            <a:avLst/>
          </a:prstGeom>
          <a:noFill/>
          <a:ln>
            <a:noFill/>
          </a:ln>
        </p:spPr>
        <p:txBody>
          <a:bodyPr spcFirstLastPara="1" wrap="square" lIns="91425" tIns="91425" rIns="91425" bIns="91425" anchor="t" anchorCtr="0">
            <a:spAutoFit/>
          </a:bodyPr>
          <a:lstStyle/>
          <a:p>
            <a:endParaRPr sz="1800" dirty="0"/>
          </a:p>
        </p:txBody>
      </p:sp>
      <p:sp>
        <p:nvSpPr>
          <p:cNvPr id="2" name="AutoShape 2" descr="Output image">
            <a:extLst>
              <a:ext uri="{FF2B5EF4-FFF2-40B4-BE49-F238E27FC236}">
                <a16:creationId xmlns:a16="http://schemas.microsoft.com/office/drawing/2014/main" id="{F4FEAA69-DE8B-669B-899E-79464222A7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A71D4863-AE52-D52F-A8EC-E06B03B80071}"/>
              </a:ext>
            </a:extLst>
          </p:cNvPr>
          <p:cNvPicPr>
            <a:picLocks noChangeAspect="1"/>
          </p:cNvPicPr>
          <p:nvPr/>
        </p:nvPicPr>
        <p:blipFill>
          <a:blip r:embed="rId4"/>
          <a:stretch>
            <a:fillRect/>
          </a:stretch>
        </p:blipFill>
        <p:spPr>
          <a:xfrm>
            <a:off x="1098630" y="1381780"/>
            <a:ext cx="7124769" cy="3789640"/>
          </a:xfrm>
          <a:prstGeom prst="rect">
            <a:avLst/>
          </a:prstGeom>
        </p:spPr>
      </p:pic>
      <p:sp>
        <p:nvSpPr>
          <p:cNvPr id="7" name="TextBox 6">
            <a:extLst>
              <a:ext uri="{FF2B5EF4-FFF2-40B4-BE49-F238E27FC236}">
                <a16:creationId xmlns:a16="http://schemas.microsoft.com/office/drawing/2014/main" id="{ABB3A516-123F-2CC3-3E15-30C8207EC839}"/>
              </a:ext>
            </a:extLst>
          </p:cNvPr>
          <p:cNvSpPr txBox="1"/>
          <p:nvPr/>
        </p:nvSpPr>
        <p:spPr>
          <a:xfrm>
            <a:off x="1098630" y="5938887"/>
            <a:ext cx="6941324" cy="307777"/>
          </a:xfrm>
          <a:prstGeom prst="rect">
            <a:avLst/>
          </a:prstGeom>
          <a:noFill/>
        </p:spPr>
        <p:txBody>
          <a:bodyPr wrap="none" rtlCol="0">
            <a:spAutoFit/>
          </a:bodyPr>
          <a:lstStyle/>
          <a:p>
            <a:pPr marL="285750" indent="-285750">
              <a:buFont typeface="Wingdings" panose="05000000000000000000" pitchFamily="2" charset="2"/>
              <a:buChar char="§"/>
            </a:pPr>
            <a:r>
              <a:rPr lang="en-US" dirty="0"/>
              <a:t>Note that we only showed tables with keys only because the fields are very many </a:t>
            </a:r>
          </a:p>
        </p:txBody>
      </p:sp>
    </p:spTree>
    <p:extLst>
      <p:ext uri="{BB962C8B-B14F-4D97-AF65-F5344CB8AC3E}">
        <p14:creationId xmlns:p14="http://schemas.microsoft.com/office/powerpoint/2010/main" val="34607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701F97E4-C0CC-0066-0DD5-7DDD6705249A}"/>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6F8EB02-029E-CA2A-9D19-0A7E229C358E}"/>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Implementation Screenshots</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F8ECDBC1-5793-70F0-22F5-B2EC33FE39BC}"/>
              </a:ext>
            </a:extLst>
          </p:cNvPr>
          <p:cNvSpPr txBox="1"/>
          <p:nvPr/>
        </p:nvSpPr>
        <p:spPr>
          <a:xfrm>
            <a:off x="508450" y="1341561"/>
            <a:ext cx="11175099" cy="1015632"/>
          </a:xfrm>
          <a:prstGeom prst="rect">
            <a:avLst/>
          </a:prstGeom>
          <a:noFill/>
          <a:ln>
            <a:noFill/>
          </a:ln>
        </p:spPr>
        <p:txBody>
          <a:bodyPr spcFirstLastPara="1" wrap="square" lIns="91425" tIns="91425" rIns="91425" bIns="91425" anchor="t" anchorCtr="0">
            <a:spAutoFit/>
          </a:bodyPr>
          <a:lstStyle/>
          <a:p>
            <a:r>
              <a:rPr lang="en-US" sz="1800" dirty="0"/>
              <a:t>The screenshots section demonstrates progress through various components: the login screen using Clerk’s authentication interface; the event creation form with category and schedule input; and the dashboard displaying real-time analytics. Other notable visuals include the Calendar View from users and Admin tools</a:t>
            </a:r>
          </a:p>
        </p:txBody>
      </p:sp>
      <p:pic>
        <p:nvPicPr>
          <p:cNvPr id="3" name="Picture 2">
            <a:extLst>
              <a:ext uri="{FF2B5EF4-FFF2-40B4-BE49-F238E27FC236}">
                <a16:creationId xmlns:a16="http://schemas.microsoft.com/office/drawing/2014/main" id="{D7524A4E-DD5E-F617-8867-C173C57F48AB}"/>
              </a:ext>
            </a:extLst>
          </p:cNvPr>
          <p:cNvPicPr>
            <a:picLocks noChangeAspect="1"/>
          </p:cNvPicPr>
          <p:nvPr/>
        </p:nvPicPr>
        <p:blipFill>
          <a:blip r:embed="rId4"/>
          <a:stretch>
            <a:fillRect/>
          </a:stretch>
        </p:blipFill>
        <p:spPr>
          <a:xfrm>
            <a:off x="508450" y="2357193"/>
            <a:ext cx="7503736" cy="3649804"/>
          </a:xfrm>
          <a:prstGeom prst="rect">
            <a:avLst/>
          </a:prstGeom>
        </p:spPr>
      </p:pic>
      <p:pic>
        <p:nvPicPr>
          <p:cNvPr id="5" name="Picture 4">
            <a:extLst>
              <a:ext uri="{FF2B5EF4-FFF2-40B4-BE49-F238E27FC236}">
                <a16:creationId xmlns:a16="http://schemas.microsoft.com/office/drawing/2014/main" id="{F23742B3-6AD9-D48A-F776-1F2DDA2F59B4}"/>
              </a:ext>
            </a:extLst>
          </p:cNvPr>
          <p:cNvPicPr>
            <a:picLocks noChangeAspect="1"/>
          </p:cNvPicPr>
          <p:nvPr/>
        </p:nvPicPr>
        <p:blipFill>
          <a:blip r:embed="rId5"/>
          <a:stretch>
            <a:fillRect/>
          </a:stretch>
        </p:blipFill>
        <p:spPr>
          <a:xfrm>
            <a:off x="8424390" y="2357193"/>
            <a:ext cx="3259159" cy="3890315"/>
          </a:xfrm>
          <a:prstGeom prst="rect">
            <a:avLst/>
          </a:prstGeom>
        </p:spPr>
      </p:pic>
    </p:spTree>
    <p:extLst>
      <p:ext uri="{BB962C8B-B14F-4D97-AF65-F5344CB8AC3E}">
        <p14:creationId xmlns:p14="http://schemas.microsoft.com/office/powerpoint/2010/main" val="1168985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FCD430D2-E055-5FFC-3EBD-8E18A2AB8793}"/>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41696ADE-5B3F-6267-5197-7D31877FBCB9}"/>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Implementation Screenshots</a:t>
            </a:r>
            <a:endParaRPr sz="2400" b="1" dirty="0">
              <a:latin typeface="Proxima Nova"/>
              <a:ea typeface="Proxima Nova"/>
              <a:cs typeface="Proxima Nova"/>
              <a:sym typeface="Proxima Nova"/>
            </a:endParaRPr>
          </a:p>
        </p:txBody>
      </p:sp>
      <p:pic>
        <p:nvPicPr>
          <p:cNvPr id="6" name="Picture 5">
            <a:extLst>
              <a:ext uri="{FF2B5EF4-FFF2-40B4-BE49-F238E27FC236}">
                <a16:creationId xmlns:a16="http://schemas.microsoft.com/office/drawing/2014/main" id="{7F10A827-1162-B120-F870-CC57738081C3}"/>
              </a:ext>
            </a:extLst>
          </p:cNvPr>
          <p:cNvPicPr>
            <a:picLocks noChangeAspect="1"/>
          </p:cNvPicPr>
          <p:nvPr/>
        </p:nvPicPr>
        <p:blipFill>
          <a:blip r:embed="rId4"/>
          <a:stretch>
            <a:fillRect/>
          </a:stretch>
        </p:blipFill>
        <p:spPr>
          <a:xfrm>
            <a:off x="6608192" y="1072750"/>
            <a:ext cx="5159604" cy="2588507"/>
          </a:xfrm>
          <a:prstGeom prst="rect">
            <a:avLst/>
          </a:prstGeom>
        </p:spPr>
      </p:pic>
      <p:pic>
        <p:nvPicPr>
          <p:cNvPr id="8" name="Picture 7">
            <a:extLst>
              <a:ext uri="{FF2B5EF4-FFF2-40B4-BE49-F238E27FC236}">
                <a16:creationId xmlns:a16="http://schemas.microsoft.com/office/drawing/2014/main" id="{AA87EEE1-A3E7-9B30-F798-3522572C5940}"/>
              </a:ext>
            </a:extLst>
          </p:cNvPr>
          <p:cNvPicPr>
            <a:picLocks noChangeAspect="1"/>
          </p:cNvPicPr>
          <p:nvPr/>
        </p:nvPicPr>
        <p:blipFill>
          <a:blip r:embed="rId5"/>
          <a:stretch>
            <a:fillRect/>
          </a:stretch>
        </p:blipFill>
        <p:spPr>
          <a:xfrm>
            <a:off x="3062177" y="3828157"/>
            <a:ext cx="6052008" cy="2881142"/>
          </a:xfrm>
          <a:prstGeom prst="rect">
            <a:avLst/>
          </a:prstGeom>
        </p:spPr>
      </p:pic>
      <p:pic>
        <p:nvPicPr>
          <p:cNvPr id="3" name="Picture 2">
            <a:extLst>
              <a:ext uri="{FF2B5EF4-FFF2-40B4-BE49-F238E27FC236}">
                <a16:creationId xmlns:a16="http://schemas.microsoft.com/office/drawing/2014/main" id="{5DAB3F8F-D7DE-4A8C-C0FF-AFD97C7AFAC0}"/>
              </a:ext>
            </a:extLst>
          </p:cNvPr>
          <p:cNvPicPr>
            <a:picLocks noChangeAspect="1"/>
          </p:cNvPicPr>
          <p:nvPr/>
        </p:nvPicPr>
        <p:blipFill>
          <a:blip r:embed="rId6"/>
          <a:stretch>
            <a:fillRect/>
          </a:stretch>
        </p:blipFill>
        <p:spPr>
          <a:xfrm>
            <a:off x="1187778" y="1136106"/>
            <a:ext cx="5159604" cy="2525151"/>
          </a:xfrm>
          <a:prstGeom prst="rect">
            <a:avLst/>
          </a:prstGeom>
        </p:spPr>
      </p:pic>
    </p:spTree>
    <p:extLst>
      <p:ext uri="{BB962C8B-B14F-4D97-AF65-F5344CB8AC3E}">
        <p14:creationId xmlns:p14="http://schemas.microsoft.com/office/powerpoint/2010/main" val="3918903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Conclusion</a:t>
            </a:r>
            <a:endParaRPr sz="2400" b="1" dirty="0">
              <a:latin typeface="Proxima Nova"/>
              <a:ea typeface="Proxima Nova"/>
              <a:cs typeface="Proxima Nova"/>
              <a:sym typeface="Proxima Nova"/>
            </a:endParaRPr>
          </a:p>
        </p:txBody>
      </p:sp>
      <p:sp>
        <p:nvSpPr>
          <p:cNvPr id="106" name="Google Shape;106;p4"/>
          <p:cNvSpPr txBox="1"/>
          <p:nvPr/>
        </p:nvSpPr>
        <p:spPr>
          <a:xfrm>
            <a:off x="467004" y="1567804"/>
            <a:ext cx="11005417" cy="2062073"/>
          </a:xfrm>
          <a:prstGeom prst="rect">
            <a:avLst/>
          </a:prstGeom>
          <a:noFill/>
          <a:ln>
            <a:noFill/>
          </a:ln>
        </p:spPr>
        <p:txBody>
          <a:bodyPr spcFirstLastPara="1" wrap="square" lIns="91425" tIns="91425" rIns="91425" bIns="91425" anchor="t" anchorCtr="0">
            <a:spAutoFit/>
          </a:bodyPr>
          <a:lstStyle/>
          <a:p>
            <a:pPr>
              <a:buSzPts val="1700"/>
            </a:pPr>
            <a:r>
              <a:rPr lang="en-US" sz="1800" dirty="0"/>
              <a:t>In conclusion, the Intelligent College Event Management System bridges the gap between traditional event management inefficiencies and the potential of modern AI tools. </a:t>
            </a:r>
          </a:p>
          <a:p>
            <a:pPr>
              <a:buSzPts val="1700"/>
            </a:pPr>
            <a:r>
              <a:rPr lang="en-US" sz="1800" dirty="0"/>
              <a:t>By offering a comprehensive, modular, and smartly designed solution, it empowers institutions to handle their event ecosystems effectively. </a:t>
            </a:r>
          </a:p>
          <a:p>
            <a:pPr>
              <a:buSzPts val="1700"/>
            </a:pPr>
            <a:r>
              <a:rPr lang="en-US" sz="1800" dirty="0"/>
              <a:t>Through automation, personalization, and real-time feedback, it ensures an improved experience for both organizers and participants.</a:t>
            </a:r>
          </a:p>
          <a:p>
            <a:pPr marR="0" lvl="0" algn="l" rtl="0">
              <a:spcBef>
                <a:spcPts val="0"/>
              </a:spcBef>
              <a:spcAft>
                <a:spcPts val="0"/>
              </a:spcAft>
              <a:buClr>
                <a:srgbClr val="000000"/>
              </a:buClr>
              <a:buSzPts val="1700"/>
            </a:pPr>
            <a:endParaRPr dirty="0">
              <a:solidFill>
                <a:srgbClr val="FF0000"/>
              </a:solidFill>
            </a:endParaRPr>
          </a:p>
        </p:txBody>
      </p:sp>
    </p:spTree>
    <p:extLst>
      <p:ext uri="{BB962C8B-B14F-4D97-AF65-F5344CB8AC3E}">
        <p14:creationId xmlns:p14="http://schemas.microsoft.com/office/powerpoint/2010/main" val="3387258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102949" y="3469531"/>
            <a:ext cx="6678000" cy="101563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1: </a:t>
            </a:r>
            <a:r>
              <a:rPr lang="en-US" sz="1800" b="0" i="0" u="none" strike="noStrike" cap="none" dirty="0">
                <a:solidFill>
                  <a:schemeClr val="tx1"/>
                </a:solidFill>
                <a:latin typeface="Proxima Nova"/>
                <a:ea typeface="Proxima Nova"/>
                <a:cs typeface="Proxima Nova"/>
                <a:sym typeface="Proxima Nova"/>
              </a:rPr>
              <a:t>Guy Bruno NDIKUMANA(92200103297) – 7TC3 </a:t>
            </a:r>
            <a:endParaRPr dirty="0">
              <a:solidFill>
                <a:schemeClr val="tx1"/>
              </a:solidFill>
            </a:endParaRPr>
          </a:p>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2: John David Reuben(92200103306) – 7TC3</a:t>
            </a:r>
            <a:endParaRPr dirty="0">
              <a:solidFill>
                <a:srgbClr val="FF0000"/>
              </a:solidFill>
            </a:endParaRPr>
          </a:p>
          <a:p>
            <a:pPr lvl="0"/>
            <a:r>
              <a:rPr lang="en-US" sz="1800" b="0" i="0" u="none" strike="noStrike" cap="none" dirty="0">
                <a:solidFill>
                  <a:schemeClr val="dk1"/>
                </a:solidFill>
                <a:latin typeface="Proxima Nova"/>
                <a:ea typeface="Proxima Nova"/>
                <a:cs typeface="Proxima Nova"/>
                <a:sym typeface="Proxima Nova"/>
              </a:rPr>
              <a:t>Team Member 3: </a:t>
            </a:r>
            <a:r>
              <a:rPr lang="en-US" sz="1800" dirty="0">
                <a:solidFill>
                  <a:schemeClr val="tx1"/>
                </a:solidFill>
                <a:latin typeface="Proxima Nova"/>
                <a:ea typeface="Proxima Nova"/>
                <a:cs typeface="Proxima Nova"/>
                <a:sym typeface="Proxima Nova"/>
              </a:rPr>
              <a:t>Frank Luke </a:t>
            </a:r>
            <a:r>
              <a:rPr lang="en-US" sz="1800" dirty="0" err="1">
                <a:solidFill>
                  <a:schemeClr val="tx1"/>
                </a:solidFill>
                <a:latin typeface="Proxima Nova"/>
                <a:ea typeface="Proxima Nova"/>
                <a:cs typeface="Proxima Nova"/>
                <a:sym typeface="Proxima Nova"/>
              </a:rPr>
              <a:t>Mutentwa</a:t>
            </a:r>
            <a:r>
              <a:rPr lang="en-US" sz="1800" dirty="0">
                <a:solidFill>
                  <a:schemeClr val="tx1"/>
                </a:solidFill>
                <a:latin typeface="Proxima Nova"/>
                <a:ea typeface="Proxima Nova"/>
                <a:cs typeface="Proxima Nova"/>
                <a:sym typeface="Proxima Nova"/>
              </a:rPr>
              <a:t>(92200103318) – 7TC3</a:t>
            </a:r>
            <a:endParaRPr sz="1800" b="0" i="0" u="none" strike="noStrike" cap="none" dirty="0">
              <a:solidFill>
                <a:schemeClr val="tx1"/>
              </a:solidFill>
              <a:latin typeface="Proxima Nova"/>
              <a:ea typeface="Proxima Nova"/>
              <a:cs typeface="Proxima Nova"/>
              <a:sym typeface="Proxima Nova"/>
            </a:endParaRPr>
          </a:p>
        </p:txBody>
      </p:sp>
      <p:sp>
        <p:nvSpPr>
          <p:cNvPr id="89" name="Google Shape;89;p2"/>
          <p:cNvSpPr txBox="1"/>
          <p:nvPr/>
        </p:nvSpPr>
        <p:spPr>
          <a:xfrm>
            <a:off x="2523608" y="2573281"/>
            <a:ext cx="7836545" cy="795089"/>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a:buNone/>
            </a:pPr>
            <a:r>
              <a:rPr lang="en-US" sz="2800" b="1" i="0" u="none" strike="noStrike" cap="none" dirty="0">
                <a:solidFill>
                  <a:srgbClr val="04A2B9"/>
                </a:solidFill>
                <a:latin typeface="Proxima Nova"/>
                <a:ea typeface="Proxima Nova"/>
                <a:cs typeface="Proxima Nova"/>
                <a:sym typeface="Proxima Nova"/>
              </a:rPr>
              <a:t>Intelligent College Event Management System</a:t>
            </a:r>
            <a:endParaRPr b="1" dirty="0">
              <a:solidFill>
                <a:srgbClr val="04A2B9"/>
              </a:solidFill>
            </a:endParaRPr>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Team ID: </a:t>
            </a:r>
            <a:r>
              <a:rPr lang="en-US" sz="2200" dirty="0">
                <a:solidFill>
                  <a:srgbClr val="04A2B9"/>
                </a:solidFill>
                <a:latin typeface="Proxima Nova"/>
                <a:ea typeface="Proxima Nova"/>
                <a:cs typeface="Proxima Nova"/>
                <a:sym typeface="Proxima Nova"/>
              </a:rPr>
              <a:t>038</a:t>
            </a:r>
            <a:endParaRPr sz="2200" b="0" i="0" u="none" strike="noStrike" cap="none" dirty="0">
              <a:solidFill>
                <a:srgbClr val="04A2B9"/>
              </a:solidFill>
              <a:latin typeface="Proxima Nova"/>
              <a:ea typeface="Proxima Nova"/>
              <a:cs typeface="Proxima Nova"/>
              <a:sym typeface="Proxima Nova"/>
            </a:endParaRPr>
          </a:p>
        </p:txBody>
      </p:sp>
      <p:sp>
        <p:nvSpPr>
          <p:cNvPr id="90" name="Google Shape;90;p2"/>
          <p:cNvSpPr txBox="1"/>
          <p:nvPr/>
        </p:nvSpPr>
        <p:spPr>
          <a:xfrm>
            <a:off x="5459829" y="4562436"/>
            <a:ext cx="1272300" cy="4617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rgbClr val="595959"/>
                </a:solidFill>
                <a:latin typeface="Proxima Nova"/>
                <a:ea typeface="Proxima Nova"/>
                <a:cs typeface="Proxima Nova"/>
                <a:sym typeface="Proxima Nova"/>
              </a:rPr>
              <a:t>Guided By</a:t>
            </a:r>
            <a:endParaRPr dirty="0"/>
          </a:p>
        </p:txBody>
      </p:sp>
      <p:sp>
        <p:nvSpPr>
          <p:cNvPr id="91" name="Google Shape;91;p2"/>
          <p:cNvSpPr txBox="1"/>
          <p:nvPr/>
        </p:nvSpPr>
        <p:spPr>
          <a:xfrm>
            <a:off x="3956431" y="4956667"/>
            <a:ext cx="4279097"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Internal Guide Name:</a:t>
            </a:r>
            <a:r>
              <a:rPr lang="en-US" sz="1800" dirty="0">
                <a:solidFill>
                  <a:schemeClr val="dk1"/>
                </a:solidFill>
                <a:latin typeface="Proxima Nova"/>
                <a:ea typeface="Proxima Nova"/>
                <a:cs typeface="Proxima Nova"/>
                <a:sym typeface="Proxima Nova"/>
              </a:rPr>
              <a:t> Prof. Aswathy Nair</a:t>
            </a:r>
            <a:endParaRPr lang="en-US" sz="1800" b="0" i="0" u="none" strike="noStrike" cap="none" dirty="0">
              <a:solidFill>
                <a:schemeClr val="dk1"/>
              </a:solidFill>
              <a:latin typeface="Proxima Nova"/>
              <a:ea typeface="Proxima Nova"/>
              <a:cs typeface="Proxima Nova"/>
              <a:sym typeface="Proxima Nova"/>
            </a:endParaRPr>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dirty="0"/>
          </a:p>
        </p:txBody>
      </p:sp>
      <p:sp>
        <p:nvSpPr>
          <p:cNvPr id="93" name="Google Shape;93;p2"/>
          <p:cNvSpPr txBox="1"/>
          <p:nvPr/>
        </p:nvSpPr>
        <p:spPr>
          <a:xfrm>
            <a:off x="2965333" y="1302261"/>
            <a:ext cx="6504000" cy="1533753"/>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a:buNone/>
            </a:pPr>
            <a:r>
              <a:rPr lang="en-US" sz="3200" b="1" i="0" u="none" strike="noStrike" cap="none" dirty="0">
                <a:solidFill>
                  <a:srgbClr val="04A2B9"/>
                </a:solidFill>
                <a:latin typeface="Proxima Nova"/>
                <a:ea typeface="Proxima Nova"/>
                <a:cs typeface="Proxima Nova"/>
                <a:sym typeface="Proxima Nova"/>
              </a:rPr>
              <a:t>Major Project-I (01CE0716)</a:t>
            </a:r>
            <a:endParaRPr sz="3200" b="1"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Review 1 </a:t>
            </a:r>
            <a:br>
              <a:rPr lang="en-US" sz="2200" b="0" i="0" u="none" strike="noStrike" cap="none" dirty="0">
                <a:solidFill>
                  <a:srgbClr val="04A2B9"/>
                </a:solidFill>
                <a:latin typeface="Proxima Nova"/>
                <a:ea typeface="Proxima Nova"/>
                <a:cs typeface="Proxima Nova"/>
                <a:sym typeface="Proxima Nova"/>
              </a:rPr>
            </a:br>
            <a:r>
              <a:rPr lang="en-US" sz="2200" b="0" i="0" u="none" strike="noStrike" cap="none" dirty="0">
                <a:solidFill>
                  <a:srgbClr val="04A2B9"/>
                </a:solidFill>
                <a:latin typeface="Proxima Nova"/>
                <a:ea typeface="Proxima Nova"/>
                <a:cs typeface="Proxima Nova"/>
                <a:sym typeface="Proxima Nova"/>
              </a:rPr>
              <a:t>(</a:t>
            </a:r>
            <a:r>
              <a:rPr lang="en-US" sz="2200" dirty="0">
                <a:solidFill>
                  <a:srgbClr val="04A2B9"/>
                </a:solidFill>
                <a:latin typeface="Proxima Nova"/>
                <a:ea typeface="Proxima Nova"/>
                <a:cs typeface="Proxima Nova"/>
                <a:sym typeface="Proxima Nova"/>
              </a:rPr>
              <a:t>12/07/2025</a:t>
            </a:r>
            <a:r>
              <a:rPr lang="en-US" sz="2200" b="0" i="0" u="none" strike="noStrike" cap="none" dirty="0">
                <a:solidFill>
                  <a:srgbClr val="04A2B9"/>
                </a:solidFill>
                <a:latin typeface="Proxima Nova"/>
                <a:ea typeface="Proxima Nova"/>
                <a:cs typeface="Proxima Nova"/>
                <a:sym typeface="Proxima Nova"/>
              </a:rPr>
              <a:t>)</a:t>
            </a:r>
            <a:br>
              <a:rPr lang="en-US" sz="2200" b="0" i="0" u="none" strike="noStrike" cap="none" dirty="0">
                <a:solidFill>
                  <a:srgbClr val="04A2B9"/>
                </a:solidFill>
                <a:latin typeface="Proxima Nova"/>
                <a:ea typeface="Proxima Nova"/>
                <a:cs typeface="Proxima Nova"/>
                <a:sym typeface="Proxima Nova"/>
              </a:rPr>
            </a:br>
            <a:endParaRPr sz="2200" b="0" i="0" u="none" strike="noStrike" cap="none" dirty="0">
              <a:solidFill>
                <a:schemeClr val="dk1"/>
              </a:solidFill>
              <a:latin typeface="Proxima Nova"/>
              <a:ea typeface="Proxima Nova"/>
              <a:cs typeface="Proxima Nova"/>
              <a:sym typeface="Proxima Nova"/>
            </a:endParaRPr>
          </a:p>
        </p:txBody>
      </p:sp>
      <p:sp>
        <p:nvSpPr>
          <p:cNvPr id="94" name="Google Shape;94;p2"/>
          <p:cNvSpPr txBox="1"/>
          <p:nvPr/>
        </p:nvSpPr>
        <p:spPr>
          <a:xfrm>
            <a:off x="2293191" y="5643518"/>
            <a:ext cx="8297381" cy="936154"/>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a:buNone/>
            </a:pPr>
            <a:r>
              <a:rPr lang="en-US" sz="2400" b="0" i="0" u="none" strike="noStrike" cap="none" dirty="0">
                <a:solidFill>
                  <a:srgbClr val="04A2B9"/>
                </a:solidFill>
                <a:latin typeface="Proxima Nova"/>
                <a:ea typeface="Proxima Nova"/>
                <a:cs typeface="Proxima Nova"/>
                <a:sym typeface="Proxima Nova"/>
              </a:rPr>
              <a:t>Department of Computer Engineering,</a:t>
            </a:r>
            <a:br>
              <a:rPr lang="en-US" sz="2400" b="0" i="0" u="none" strike="noStrike" cap="none" dirty="0">
                <a:solidFill>
                  <a:srgbClr val="04A2B9"/>
                </a:solidFill>
                <a:latin typeface="Proxima Nova"/>
                <a:ea typeface="Proxima Nova"/>
                <a:cs typeface="Proxima Nova"/>
                <a:sym typeface="Proxima Nova"/>
              </a:rPr>
            </a:br>
            <a:r>
              <a:rPr lang="en-US" sz="2400" b="0" i="0" u="none" strike="noStrike" cap="none" dirty="0">
                <a:solidFill>
                  <a:srgbClr val="04A2B9"/>
                </a:solidFill>
                <a:latin typeface="Proxima Nova"/>
                <a:ea typeface="Proxima Nova"/>
                <a:cs typeface="Proxima Nova"/>
                <a:sym typeface="Proxima Nova"/>
              </a:rPr>
              <a:t>Faculty of Engineering &amp; Technology</a:t>
            </a:r>
            <a:r>
              <a:rPr lang="en-US" sz="3600" b="0" i="0" u="none" strike="noStrike" cap="none" dirty="0">
                <a:solidFill>
                  <a:srgbClr val="04A2B9"/>
                </a:solidFill>
                <a:latin typeface="Proxima Nova"/>
                <a:ea typeface="Proxima Nova"/>
                <a:cs typeface="Proxima Nova"/>
                <a:sym typeface="Proxima Nova"/>
              </a:rPr>
              <a:t> </a:t>
            </a:r>
            <a:endParaRPr sz="3600" b="0" i="0" u="none" strike="noStrike" cap="none" dirty="0">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6" name="Google Shape;106;p4"/>
          <p:cNvSpPr txBox="1"/>
          <p:nvPr/>
        </p:nvSpPr>
        <p:spPr>
          <a:xfrm>
            <a:off x="4595812" y="2967350"/>
            <a:ext cx="3000375" cy="923299"/>
          </a:xfrm>
          <a:prstGeom prst="rect">
            <a:avLst/>
          </a:prstGeom>
          <a:noFill/>
          <a:ln>
            <a:noFill/>
          </a:ln>
        </p:spPr>
        <p:txBody>
          <a:bodyPr spcFirstLastPara="1" wrap="square" lIns="91425" tIns="91425" rIns="91425" bIns="91425" anchor="t" anchorCtr="0">
            <a:spAutoFit/>
          </a:bodyPr>
          <a:lstStyle/>
          <a:p>
            <a:pPr marR="0" lvl="0" algn="ctr" rtl="0">
              <a:spcBef>
                <a:spcPts val="0"/>
              </a:spcBef>
              <a:spcAft>
                <a:spcPts val="0"/>
              </a:spcAft>
              <a:buClr>
                <a:srgbClr val="000000"/>
              </a:buClr>
              <a:buSzPts val="1700"/>
            </a:pPr>
            <a:r>
              <a:rPr lang="en-IN" sz="4800" b="1" dirty="0">
                <a:solidFill>
                  <a:schemeClr val="tx1"/>
                </a:solidFill>
              </a:rPr>
              <a:t>Q&amp;A</a:t>
            </a:r>
            <a:endParaRPr sz="4800" b="1" dirty="0">
              <a:solidFill>
                <a:schemeClr val="tx1"/>
              </a:solidFill>
            </a:endParaRPr>
          </a:p>
        </p:txBody>
      </p:sp>
    </p:spTree>
    <p:extLst>
      <p:ext uri="{BB962C8B-B14F-4D97-AF65-F5344CB8AC3E}">
        <p14:creationId xmlns:p14="http://schemas.microsoft.com/office/powerpoint/2010/main" val="642098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Outline</a:t>
            </a:r>
            <a:endParaRPr sz="2400" b="1" dirty="0">
              <a:latin typeface="Proxima Nova"/>
              <a:ea typeface="Proxima Nova"/>
              <a:cs typeface="Proxima Nova"/>
              <a:sym typeface="Proxima Nova"/>
            </a:endParaRPr>
          </a:p>
        </p:txBody>
      </p:sp>
      <p:sp>
        <p:nvSpPr>
          <p:cNvPr id="100" name="Google Shape;100;p3"/>
          <p:cNvSpPr txBox="1"/>
          <p:nvPr/>
        </p:nvSpPr>
        <p:spPr>
          <a:xfrm>
            <a:off x="646113" y="1314909"/>
            <a:ext cx="8591100" cy="6678721"/>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lang="en-US" dirty="0"/>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panose="020B0604020202020204" charset="0"/>
              </a:rPr>
              <a:t>Abstract</a:t>
            </a:r>
          </a:p>
          <a:p>
            <a:pPr marL="285750" marR="0" lvl="0" indent="-285750" algn="l" rtl="0">
              <a:spcBef>
                <a:spcPts val="0"/>
              </a:spcBef>
              <a:spcAft>
                <a:spcPts val="0"/>
              </a:spcAft>
              <a:buClr>
                <a:srgbClr val="000000"/>
              </a:buClr>
              <a:buSzPts val="1700"/>
              <a:buFont typeface="Arial"/>
              <a:buChar char="•"/>
            </a:pPr>
            <a:r>
              <a:rPr lang="en-US" sz="2400" b="0" i="0" u="none" strike="noStrike" cap="none" dirty="0">
                <a:solidFill>
                  <a:srgbClr val="04A2B9"/>
                </a:solidFill>
                <a:latin typeface="Proxima Nova"/>
                <a:ea typeface="Proxima Nova"/>
                <a:cs typeface="Proxima Nova"/>
                <a:sym typeface="Proxima Nova"/>
              </a:rPr>
              <a:t>Introduction</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Problem Statement and Objectives</a:t>
            </a:r>
          </a:p>
          <a:p>
            <a:pPr marL="285750" marR="0" lvl="0" indent="-285750" algn="l" rtl="0">
              <a:spcBef>
                <a:spcPts val="0"/>
              </a:spcBef>
              <a:spcAft>
                <a:spcPts val="0"/>
              </a:spcAft>
              <a:buClr>
                <a:srgbClr val="000000"/>
              </a:buClr>
              <a:buSzPts val="1700"/>
              <a:buFont typeface="Arial"/>
              <a:buChar char="•"/>
            </a:pPr>
            <a:r>
              <a:rPr lang="en-US" sz="2400" b="0" i="0" u="none" strike="noStrike" cap="none" dirty="0">
                <a:solidFill>
                  <a:srgbClr val="04A2B9"/>
                </a:solidFill>
                <a:latin typeface="Proxima Nova"/>
                <a:ea typeface="Proxima Nova"/>
                <a:cs typeface="Proxima Nova"/>
                <a:sym typeface="Proxima Nova"/>
              </a:rPr>
              <a:t>Background Study (Existing Systems)</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Key Features of the System</a:t>
            </a:r>
          </a:p>
          <a:p>
            <a:pPr marL="285750" marR="0" lvl="0" indent="-285750" algn="l" rtl="0">
              <a:spcBef>
                <a:spcPts val="0"/>
              </a:spcBef>
              <a:spcAft>
                <a:spcPts val="0"/>
              </a:spcAft>
              <a:buClr>
                <a:srgbClr val="000000"/>
              </a:buClr>
              <a:buSzPts val="1700"/>
              <a:buFont typeface="Arial"/>
              <a:buChar char="•"/>
            </a:pPr>
            <a:r>
              <a:rPr lang="en-US" sz="2400" b="0" i="0" u="none" strike="noStrike" cap="none" dirty="0">
                <a:solidFill>
                  <a:srgbClr val="04A2B9"/>
                </a:solidFill>
                <a:latin typeface="Proxima Nova"/>
                <a:ea typeface="Proxima Nova"/>
                <a:cs typeface="Proxima Nova"/>
                <a:sym typeface="Proxima Nova"/>
              </a:rPr>
              <a:t>System Requirements</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Requirement Analysis</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Project Timeline and Gantt Chart</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Use case Diagrams</a:t>
            </a:r>
          </a:p>
          <a:p>
            <a:pPr marL="285750" lvl="0" indent="-285750">
              <a:buSzPts val="1700"/>
              <a:buFont typeface="Arial"/>
              <a:buChar char="•"/>
            </a:pPr>
            <a:r>
              <a:rPr lang="en-US" sz="2400" dirty="0">
                <a:solidFill>
                  <a:srgbClr val="04A2B9"/>
                </a:solidFill>
                <a:latin typeface="Proxima Nova"/>
                <a:ea typeface="Proxima Nova"/>
                <a:cs typeface="Proxima Nova"/>
                <a:sym typeface="Proxima Nova"/>
              </a:rPr>
              <a:t>Important Modules Description</a:t>
            </a:r>
          </a:p>
          <a:p>
            <a:pPr marL="285750" lvl="0" indent="-285750">
              <a:buSzPts val="1700"/>
              <a:buFont typeface="Arial"/>
              <a:buChar char="•"/>
            </a:pPr>
            <a:r>
              <a:rPr lang="en-US" sz="2400" dirty="0">
                <a:solidFill>
                  <a:srgbClr val="04A2B9"/>
                </a:solidFill>
                <a:latin typeface="Proxima Nova"/>
                <a:ea typeface="Proxima Nova"/>
                <a:cs typeface="Proxima Nova"/>
                <a:sym typeface="Proxima Nova"/>
              </a:rPr>
              <a:t>ER Diagram</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Implementation Screenshots</a:t>
            </a:r>
          </a:p>
          <a:p>
            <a:pPr marL="285750" marR="0" lvl="0" indent="-285750" algn="l" rtl="0">
              <a:spcBef>
                <a:spcPts val="0"/>
              </a:spcBef>
              <a:spcAft>
                <a:spcPts val="0"/>
              </a:spcAft>
              <a:buClr>
                <a:srgbClr val="000000"/>
              </a:buClr>
              <a:buSzPts val="1700"/>
              <a:buFont typeface="Arial"/>
              <a:buChar char="•"/>
            </a:pPr>
            <a:r>
              <a:rPr lang="en-US" sz="2400" dirty="0">
                <a:solidFill>
                  <a:srgbClr val="04A2B9"/>
                </a:solidFill>
                <a:latin typeface="Proxima Nova"/>
                <a:ea typeface="Proxima Nova"/>
                <a:cs typeface="Proxima Nova"/>
                <a:sym typeface="Proxima Nova"/>
              </a:rPr>
              <a:t>Conclusion</a:t>
            </a:r>
          </a:p>
          <a:p>
            <a:pPr marL="285750" marR="0" lvl="0" indent="-285750" algn="l" rtl="0">
              <a:spcBef>
                <a:spcPts val="0"/>
              </a:spcBef>
              <a:spcAft>
                <a:spcPts val="0"/>
              </a:spcAft>
              <a:buClr>
                <a:srgbClr val="000000"/>
              </a:buClr>
              <a:buSzPts val="1700"/>
              <a:buFont typeface="Arial"/>
              <a:buChar char="•"/>
            </a:pPr>
            <a:endParaRPr lang="en-US" sz="2400" dirty="0">
              <a:solidFill>
                <a:srgbClr val="FF0000"/>
              </a:solidFill>
              <a:latin typeface="Proxima Nova"/>
              <a:ea typeface="Proxima Nova"/>
              <a:cs typeface="Proxima Nova"/>
              <a:sym typeface="Proxima Nova"/>
            </a:endParaRPr>
          </a:p>
          <a:p>
            <a:pPr marL="285750" marR="0" lvl="0" indent="-285750" algn="l" rtl="0">
              <a:spcBef>
                <a:spcPts val="0"/>
              </a:spcBef>
              <a:spcAft>
                <a:spcPts val="0"/>
              </a:spcAft>
              <a:buClr>
                <a:srgbClr val="000000"/>
              </a:buClr>
              <a:buSzPts val="1700"/>
              <a:buFont typeface="Arial"/>
              <a:buChar char="•"/>
            </a:pPr>
            <a:endParaRPr lang="en-US" sz="2400" b="0" i="0" u="none" strike="noStrike" cap="none" dirty="0">
              <a:solidFill>
                <a:srgbClr val="FF0000"/>
              </a:solidFill>
              <a:latin typeface="Proxima Nova"/>
              <a:ea typeface="Proxima Nova"/>
              <a:cs typeface="Proxima Nova"/>
              <a:sym typeface="Proxima Nova"/>
            </a:endParaRPr>
          </a:p>
          <a:p>
            <a:pPr marL="285750" marR="0" lvl="0" indent="-285750" algn="l" rtl="0">
              <a:spcBef>
                <a:spcPts val="0"/>
              </a:spcBef>
              <a:spcAft>
                <a:spcPts val="0"/>
              </a:spcAft>
              <a:buClr>
                <a:srgbClr val="000000"/>
              </a:buClr>
              <a:buSzPts val="1700"/>
              <a:buFont typeface="Arial"/>
              <a:buChar char="•"/>
            </a:pPr>
            <a:endParaRPr lang="en-US" sz="2400" b="0" i="0" u="none" strike="noStrike" cap="none" dirty="0">
              <a:solidFill>
                <a:srgbClr val="FF0000"/>
              </a:solidFill>
              <a:latin typeface="Proxima Nova"/>
              <a:ea typeface="Proxima Nova"/>
              <a:cs typeface="Proxima Nova"/>
              <a:sym typeface="Proxima Nova"/>
            </a:endParaRPr>
          </a:p>
          <a:p>
            <a:pPr marL="285750" marR="0" lvl="0" indent="-285750" algn="l" rtl="0">
              <a:spcBef>
                <a:spcPts val="0"/>
              </a:spcBef>
              <a:spcAft>
                <a:spcPts val="0"/>
              </a:spcAft>
              <a:buClr>
                <a:srgbClr val="000000"/>
              </a:buClr>
              <a:buSzPts val="1700"/>
              <a:buFont typeface="Arial"/>
              <a:buChar char="•"/>
            </a:pPr>
            <a:endParaRPr lang="en-US" sz="2400" b="0" i="0" u="none" strike="noStrike" cap="none" dirty="0">
              <a:solidFill>
                <a:srgbClr val="FF0000"/>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Abstract</a:t>
            </a:r>
            <a:endParaRPr sz="2400" b="1" dirty="0">
              <a:latin typeface="Proxima Nova"/>
              <a:ea typeface="Proxima Nova"/>
              <a:cs typeface="Proxima Nova"/>
              <a:sym typeface="Proxima Nova"/>
            </a:endParaRPr>
          </a:p>
        </p:txBody>
      </p:sp>
      <p:sp>
        <p:nvSpPr>
          <p:cNvPr id="106" name="Google Shape;106;p4"/>
          <p:cNvSpPr txBox="1"/>
          <p:nvPr/>
        </p:nvSpPr>
        <p:spPr>
          <a:xfrm>
            <a:off x="534259" y="1416975"/>
            <a:ext cx="11175099" cy="3385512"/>
          </a:xfrm>
          <a:prstGeom prst="rect">
            <a:avLst/>
          </a:prstGeom>
          <a:noFill/>
          <a:ln>
            <a:noFill/>
          </a:ln>
        </p:spPr>
        <p:txBody>
          <a:bodyPr spcFirstLastPara="1" wrap="square" lIns="91425" tIns="91425" rIns="91425" bIns="91425" anchor="t" anchorCtr="0">
            <a:spAutoFit/>
          </a:bodyPr>
          <a:lstStyle/>
          <a:p>
            <a:pPr lvl="0">
              <a:buSzPts val="1700"/>
            </a:pPr>
            <a:r>
              <a:rPr lang="en-US" sz="1800" b="1" dirty="0"/>
              <a:t>Abstract: </a:t>
            </a:r>
          </a:p>
          <a:p>
            <a:pPr marL="285750" lvl="0" indent="-285750">
              <a:buSzPts val="1700"/>
              <a:buFont typeface="Arial" panose="020B0604020202020204" pitchFamily="34" charset="0"/>
              <a:buChar char="•"/>
            </a:pPr>
            <a:r>
              <a:rPr lang="en-US" sz="1800" dirty="0"/>
              <a:t>The Intelligent College Event Management System is a web-based platform designed to simplify the planning, promotion, and execution of college events. It uses AI to automate tasks like event scheduling, participant matching, and feedback analysis. </a:t>
            </a:r>
          </a:p>
          <a:p>
            <a:pPr marL="285750" lvl="0" indent="-285750">
              <a:buSzPts val="1700"/>
              <a:buFont typeface="Arial" panose="020B0604020202020204" pitchFamily="34" charset="0"/>
              <a:buChar char="•"/>
            </a:pPr>
            <a:endParaRPr lang="en-US" sz="1800" dirty="0"/>
          </a:p>
          <a:p>
            <a:pPr marL="285750" lvl="0" indent="-285750">
              <a:buSzPts val="1700"/>
              <a:buFont typeface="Arial" panose="020B0604020202020204" pitchFamily="34" charset="0"/>
              <a:buChar char="•"/>
            </a:pPr>
            <a:r>
              <a:rPr lang="en-US" sz="1800" dirty="0"/>
              <a:t>The platform also includes features like automated notifications, ticket management, and real-time analytics, providing a comprehensive solution for event organizers. </a:t>
            </a:r>
          </a:p>
          <a:p>
            <a:pPr marL="285750" lvl="0" indent="-285750">
              <a:buSzPts val="1700"/>
              <a:buFont typeface="Arial" panose="020B0604020202020204" pitchFamily="34" charset="0"/>
              <a:buChar char="•"/>
            </a:pPr>
            <a:endParaRPr lang="en-US" sz="1800" dirty="0"/>
          </a:p>
          <a:p>
            <a:pPr marL="285750" lvl="0" indent="-285750">
              <a:buSzPts val="1700"/>
              <a:buFont typeface="Arial" panose="020B0604020202020204" pitchFamily="34" charset="0"/>
              <a:buChar char="•"/>
            </a:pPr>
            <a:r>
              <a:rPr lang="en-US" sz="1800" dirty="0"/>
              <a:t>This system aims to enhance the event experience for both organizers and participants by using data-driven insights for smarter decision-making.</a:t>
            </a:r>
            <a:br>
              <a:rPr lang="en-US" dirty="0"/>
            </a:br>
            <a:br>
              <a:rPr lang="en-US" dirty="0"/>
            </a:br>
            <a:endParaRPr dirty="0"/>
          </a:p>
        </p:txBody>
      </p:sp>
      <p:sp>
        <p:nvSpPr>
          <p:cNvPr id="13" name="TextBox 12">
            <a:extLst>
              <a:ext uri="{FF2B5EF4-FFF2-40B4-BE49-F238E27FC236}">
                <a16:creationId xmlns:a16="http://schemas.microsoft.com/office/drawing/2014/main" id="{8BA121D1-CFE1-F883-88B3-A90015EEBF20}"/>
              </a:ext>
            </a:extLst>
          </p:cNvPr>
          <p:cNvSpPr txBox="1"/>
          <p:nvPr/>
        </p:nvSpPr>
        <p:spPr>
          <a:xfrm>
            <a:off x="534259" y="3942025"/>
            <a:ext cx="11032429" cy="1754326"/>
          </a:xfrm>
          <a:prstGeom prst="rect">
            <a:avLst/>
          </a:prstGeom>
          <a:noFill/>
        </p:spPr>
        <p:txBody>
          <a:bodyPr wrap="square" rtlCol="0">
            <a:spAutoFit/>
          </a:bodyPr>
          <a:lstStyle/>
          <a:p>
            <a:endParaRPr lang="en-US" sz="1800" b="1" dirty="0"/>
          </a:p>
          <a:p>
            <a:endParaRPr lang="en-US" sz="1800" b="1" dirty="0"/>
          </a:p>
          <a:p>
            <a:endParaRPr lang="en-US" sz="1800" b="1" dirty="0"/>
          </a:p>
          <a:p>
            <a:r>
              <a:rPr lang="en-US" sz="1800" b="1" dirty="0"/>
              <a:t>Keywords: </a:t>
            </a:r>
            <a:r>
              <a:rPr lang="en-US" sz="1800" dirty="0"/>
              <a:t>Event Management, AI Automation, College Events, ChatGPT Integration, Real-Time Analytics, Web Application, Smart Scheduling, Participant Matching</a:t>
            </a:r>
          </a:p>
          <a:p>
            <a:r>
              <a:rPr lang="en-US" sz="1800" b="1"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BCCC6F88-8166-B1DA-7970-8F58DC8086CE}"/>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FE2441A9-FC66-BA83-1ED5-B8BA79708E79}"/>
              </a:ext>
            </a:extLst>
          </p:cNvPr>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Introduction</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58C54CD5-51BF-F875-70F8-9C0E89588D39}"/>
              </a:ext>
            </a:extLst>
          </p:cNvPr>
          <p:cNvSpPr txBox="1"/>
          <p:nvPr/>
        </p:nvSpPr>
        <p:spPr>
          <a:xfrm>
            <a:off x="534259" y="1416975"/>
            <a:ext cx="11175099" cy="4278064"/>
          </a:xfrm>
          <a:prstGeom prst="rect">
            <a:avLst/>
          </a:prstGeom>
          <a:noFill/>
          <a:ln>
            <a:noFill/>
          </a:ln>
        </p:spPr>
        <p:txBody>
          <a:bodyPr spcFirstLastPara="1" wrap="square" lIns="91425" tIns="91425" rIns="91425" bIns="91425" anchor="t" anchorCtr="0">
            <a:spAutoFit/>
          </a:bodyPr>
          <a:lstStyle/>
          <a:p>
            <a:pPr algn="just">
              <a:buSzPts val="1700"/>
            </a:pPr>
            <a:r>
              <a:rPr lang="en-US" sz="1800" dirty="0"/>
              <a:t>The Intelligent College Event Management System is a dynamic web-based platform developed to revolutionize the way college events are planned and managed. </a:t>
            </a:r>
          </a:p>
          <a:p>
            <a:pPr algn="just">
              <a:buSzPts val="1700"/>
            </a:pPr>
            <a:endParaRPr lang="en-US" sz="1800" dirty="0"/>
          </a:p>
          <a:p>
            <a:pPr algn="just">
              <a:buSzPts val="1700"/>
            </a:pPr>
            <a:r>
              <a:rPr lang="en-US" sz="1800" dirty="0"/>
              <a:t>This system introduces automation to several event management functions such as scheduling, participant coordination, ticketing, and feedback all through AI integration. </a:t>
            </a:r>
          </a:p>
          <a:p>
            <a:pPr algn="just">
              <a:buSzPts val="1700"/>
            </a:pPr>
            <a:endParaRPr lang="en-US" sz="1800" dirty="0"/>
          </a:p>
          <a:p>
            <a:pPr algn="just">
              <a:buSzPts val="1700"/>
            </a:pPr>
            <a:r>
              <a:rPr lang="en-US" sz="1800" dirty="0"/>
              <a:t>By simplifying operations for event organizers and enhancing the experience for participants, the system contributes to smarter, more engaging, and efficient college events. </a:t>
            </a:r>
          </a:p>
          <a:p>
            <a:pPr algn="just">
              <a:buSzPts val="1700"/>
            </a:pPr>
            <a:r>
              <a:rPr lang="en-US" sz="1800" dirty="0"/>
              <a:t>This approach is not only timely but also necessary in the increasingly digitized educational ecosystem.</a:t>
            </a:r>
          </a:p>
          <a:p>
            <a:pPr lvl="0">
              <a:buSzPts val="1700"/>
            </a:pPr>
            <a:br>
              <a:rPr lang="en-US" dirty="0"/>
            </a:br>
            <a:r>
              <a:rPr lang="en-US" sz="1800" dirty="0"/>
              <a:t>The system also allows users to register for events, organizers to create events and an Admin to manage both events and users. Users can view the events and registers and they have a Calendar that can remind them of their closest events. </a:t>
            </a:r>
            <a:br>
              <a:rPr lang="en-US" sz="1800" dirty="0"/>
            </a:br>
            <a:br>
              <a:rPr lang="en-US" sz="1800" dirty="0"/>
            </a:br>
            <a:endParaRPr sz="1800" dirty="0"/>
          </a:p>
        </p:txBody>
      </p:sp>
    </p:spTree>
    <p:extLst>
      <p:ext uri="{BB962C8B-B14F-4D97-AF65-F5344CB8AC3E}">
        <p14:creationId xmlns:p14="http://schemas.microsoft.com/office/powerpoint/2010/main" val="2072845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D00B01FD-7A67-4142-B26E-A1A3325C4736}"/>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55083B84-2BD1-20FE-CE69-94C790F4F211}"/>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Problem Statement and Objective</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5DC8D394-F8CB-44AC-08DA-3049A5F0432B}"/>
              </a:ext>
            </a:extLst>
          </p:cNvPr>
          <p:cNvSpPr txBox="1"/>
          <p:nvPr/>
        </p:nvSpPr>
        <p:spPr>
          <a:xfrm>
            <a:off x="534259" y="1539524"/>
            <a:ext cx="11175099" cy="4616618"/>
          </a:xfrm>
          <a:prstGeom prst="rect">
            <a:avLst/>
          </a:prstGeom>
          <a:noFill/>
          <a:ln>
            <a:noFill/>
          </a:ln>
        </p:spPr>
        <p:txBody>
          <a:bodyPr spcFirstLastPara="1" wrap="square" lIns="91425" tIns="91425" rIns="91425" bIns="91425" anchor="t" anchorCtr="0">
            <a:spAutoFit/>
          </a:bodyPr>
          <a:lstStyle/>
          <a:p>
            <a:pPr algn="just">
              <a:buSzPts val="1700"/>
            </a:pPr>
            <a:r>
              <a:rPr lang="en-US" sz="1800" dirty="0"/>
              <a:t>Traditional event management processes in academic institutions are largely manual, fragmented, and time-consuming. </a:t>
            </a:r>
          </a:p>
          <a:p>
            <a:pPr algn="just">
              <a:buSzPts val="1700"/>
            </a:pPr>
            <a:r>
              <a:rPr lang="en-US" sz="1800" dirty="0"/>
              <a:t>Organizers often struggle with issues like: </a:t>
            </a:r>
          </a:p>
          <a:p>
            <a:pPr marL="285750" indent="-285750" algn="just">
              <a:buSzPts val="1700"/>
              <a:buFont typeface="Arial" panose="020B0604020202020204" pitchFamily="34" charset="0"/>
              <a:buChar char="•"/>
            </a:pPr>
            <a:r>
              <a:rPr lang="en-US" sz="1800" dirty="0"/>
              <a:t>scheduling conflicts, </a:t>
            </a:r>
          </a:p>
          <a:p>
            <a:pPr marL="285750" indent="-285750" algn="just">
              <a:buSzPts val="1700"/>
              <a:buFont typeface="Arial" panose="020B0604020202020204" pitchFamily="34" charset="0"/>
              <a:buChar char="•"/>
            </a:pPr>
            <a:r>
              <a:rPr lang="en-US" sz="1800" dirty="0"/>
              <a:t>lack of participant engagement, </a:t>
            </a:r>
          </a:p>
          <a:p>
            <a:pPr marL="285750" indent="-285750" algn="just">
              <a:buSzPts val="1700"/>
              <a:buFont typeface="Arial" panose="020B0604020202020204" pitchFamily="34" charset="0"/>
              <a:buChar char="•"/>
            </a:pPr>
            <a:r>
              <a:rPr lang="en-US" sz="1800" dirty="0"/>
              <a:t>and delayed feedback analysis. </a:t>
            </a:r>
          </a:p>
          <a:p>
            <a:pPr algn="just">
              <a:buSzPts val="1700"/>
            </a:pPr>
            <a:endParaRPr lang="en-US" sz="1800" dirty="0"/>
          </a:p>
          <a:p>
            <a:pPr algn="just">
              <a:buSzPts val="1700"/>
            </a:pPr>
            <a:endParaRPr lang="en-US" sz="1800" dirty="0"/>
          </a:p>
          <a:p>
            <a:pPr algn="just">
              <a:buSzPts val="1700"/>
            </a:pPr>
            <a:endParaRPr lang="en-US" sz="1800" dirty="0"/>
          </a:p>
          <a:p>
            <a:pPr algn="just">
              <a:buSzPts val="1700"/>
            </a:pPr>
            <a:r>
              <a:rPr lang="en-US" sz="1800" dirty="0"/>
              <a:t>The objective of this project is to address these inefficiencies by developing an intelligent, AI-driven platform that automates repetitive tasks, enhances engagement through personalization, and provides actionable insights in real time. </a:t>
            </a:r>
          </a:p>
          <a:p>
            <a:pPr algn="just">
              <a:buSzPts val="1700"/>
            </a:pPr>
            <a:r>
              <a:rPr lang="en-US" sz="1800" dirty="0"/>
              <a:t>The platform will be able to handle any number of events from any department of the school. </a:t>
            </a:r>
          </a:p>
          <a:p>
            <a:pPr lvl="0">
              <a:buSzPts val="1700"/>
            </a:pPr>
            <a:br>
              <a:rPr lang="en-US" sz="1800" dirty="0"/>
            </a:br>
            <a:br>
              <a:rPr lang="en-US" sz="1800" dirty="0"/>
            </a:br>
            <a:endParaRPr sz="1800" dirty="0"/>
          </a:p>
        </p:txBody>
      </p:sp>
    </p:spTree>
    <p:extLst>
      <p:ext uri="{BB962C8B-B14F-4D97-AF65-F5344CB8AC3E}">
        <p14:creationId xmlns:p14="http://schemas.microsoft.com/office/powerpoint/2010/main" val="13337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D6384AE1-E1DE-6931-7192-1222DE8336D9}"/>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29508922-B312-A3F2-CB93-B8C5F821F1D3}"/>
              </a:ext>
            </a:extLst>
          </p:cNvPr>
          <p:cNvSpPr txBox="1">
            <a:spLocks noGrp="1"/>
          </p:cNvSpPr>
          <p:nvPr>
            <p:ph type="title"/>
          </p:nvPr>
        </p:nvSpPr>
        <p:spPr>
          <a:xfrm>
            <a:off x="534259" y="309562"/>
            <a:ext cx="529150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Background Study (Existing systems)</a:t>
            </a:r>
            <a:endParaRPr sz="2400" b="1" dirty="0">
              <a:latin typeface="Proxima Nova"/>
              <a:ea typeface="Proxima Nova"/>
              <a:cs typeface="Proxima Nova"/>
              <a:sym typeface="Proxima Nova"/>
            </a:endParaRPr>
          </a:p>
        </p:txBody>
      </p:sp>
      <p:graphicFrame>
        <p:nvGraphicFramePr>
          <p:cNvPr id="3" name="Table 2">
            <a:extLst>
              <a:ext uri="{FF2B5EF4-FFF2-40B4-BE49-F238E27FC236}">
                <a16:creationId xmlns:a16="http://schemas.microsoft.com/office/drawing/2014/main" id="{FEB7C247-B1EC-98A7-7022-E6BE38068DC4}"/>
              </a:ext>
            </a:extLst>
          </p:cNvPr>
          <p:cNvGraphicFramePr>
            <a:graphicFrameLocks noGrp="1"/>
          </p:cNvGraphicFramePr>
          <p:nvPr>
            <p:extLst>
              <p:ext uri="{D42A27DB-BD31-4B8C-83A1-F6EECF244321}">
                <p14:modId xmlns:p14="http://schemas.microsoft.com/office/powerpoint/2010/main" val="2300933984"/>
              </p:ext>
            </p:extLst>
          </p:nvPr>
        </p:nvGraphicFramePr>
        <p:xfrm>
          <a:off x="534259" y="1286016"/>
          <a:ext cx="10958135" cy="4371928"/>
        </p:xfrm>
        <a:graphic>
          <a:graphicData uri="http://schemas.openxmlformats.org/drawingml/2006/table">
            <a:tbl>
              <a:tblPr firstRow="1" bandRow="1">
                <a:tableStyleId>{5C22544A-7EE6-4342-B048-85BDC9FD1C3A}</a:tableStyleId>
              </a:tblPr>
              <a:tblGrid>
                <a:gridCol w="2191627">
                  <a:extLst>
                    <a:ext uri="{9D8B030D-6E8A-4147-A177-3AD203B41FA5}">
                      <a16:colId xmlns:a16="http://schemas.microsoft.com/office/drawing/2014/main" val="2975648435"/>
                    </a:ext>
                  </a:extLst>
                </a:gridCol>
                <a:gridCol w="2191627">
                  <a:extLst>
                    <a:ext uri="{9D8B030D-6E8A-4147-A177-3AD203B41FA5}">
                      <a16:colId xmlns:a16="http://schemas.microsoft.com/office/drawing/2014/main" val="2125300098"/>
                    </a:ext>
                  </a:extLst>
                </a:gridCol>
                <a:gridCol w="2191627">
                  <a:extLst>
                    <a:ext uri="{9D8B030D-6E8A-4147-A177-3AD203B41FA5}">
                      <a16:colId xmlns:a16="http://schemas.microsoft.com/office/drawing/2014/main" val="1597575971"/>
                    </a:ext>
                  </a:extLst>
                </a:gridCol>
                <a:gridCol w="2191627">
                  <a:extLst>
                    <a:ext uri="{9D8B030D-6E8A-4147-A177-3AD203B41FA5}">
                      <a16:colId xmlns:a16="http://schemas.microsoft.com/office/drawing/2014/main" val="337689134"/>
                    </a:ext>
                  </a:extLst>
                </a:gridCol>
                <a:gridCol w="2191627">
                  <a:extLst>
                    <a:ext uri="{9D8B030D-6E8A-4147-A177-3AD203B41FA5}">
                      <a16:colId xmlns:a16="http://schemas.microsoft.com/office/drawing/2014/main" val="1157626807"/>
                    </a:ext>
                  </a:extLst>
                </a:gridCol>
              </a:tblGrid>
              <a:tr h="714328">
                <a:tc>
                  <a:txBody>
                    <a:bodyPr/>
                    <a:lstStyle/>
                    <a:p>
                      <a:r>
                        <a:rPr lang="en-US" dirty="0"/>
                        <a:t>Platform </a:t>
                      </a:r>
                    </a:p>
                  </a:txBody>
                  <a:tcPr>
                    <a:solidFill>
                      <a:srgbClr val="04A2B9"/>
                    </a:solidFill>
                  </a:tcPr>
                </a:tc>
                <a:tc>
                  <a:txBody>
                    <a:bodyPr/>
                    <a:lstStyle/>
                    <a:p>
                      <a:r>
                        <a:rPr lang="en-US" dirty="0"/>
                        <a:t>Main Features</a:t>
                      </a:r>
                    </a:p>
                  </a:txBody>
                  <a:tcPr>
                    <a:solidFill>
                      <a:srgbClr val="04A2B9"/>
                    </a:solidFill>
                  </a:tcPr>
                </a:tc>
                <a:tc>
                  <a:txBody>
                    <a:bodyPr/>
                    <a:lstStyle/>
                    <a:p>
                      <a:r>
                        <a:rPr lang="en-US" dirty="0"/>
                        <a:t>Advantages</a:t>
                      </a:r>
                    </a:p>
                  </a:txBody>
                  <a:tcPr>
                    <a:solidFill>
                      <a:srgbClr val="04A2B9"/>
                    </a:solidFill>
                  </a:tcPr>
                </a:tc>
                <a:tc>
                  <a:txBody>
                    <a:bodyPr/>
                    <a:lstStyle/>
                    <a:p>
                      <a:r>
                        <a:rPr lang="en-US" dirty="0"/>
                        <a:t>Disadvantages/Issues</a:t>
                      </a:r>
                    </a:p>
                  </a:txBody>
                  <a:tcPr>
                    <a:solidFill>
                      <a:srgbClr val="04A2B9"/>
                    </a:solidFill>
                  </a:tcPr>
                </a:tc>
                <a:tc>
                  <a:txBody>
                    <a:bodyPr/>
                    <a:lstStyle/>
                    <a:p>
                      <a:r>
                        <a:rPr lang="en-US" dirty="0"/>
                        <a:t>Reference Link</a:t>
                      </a:r>
                    </a:p>
                  </a:txBody>
                  <a:tcPr>
                    <a:solidFill>
                      <a:srgbClr val="04A2B9"/>
                    </a:solidFill>
                  </a:tcPr>
                </a:tc>
                <a:extLst>
                  <a:ext uri="{0D108BD9-81ED-4DB2-BD59-A6C34878D82A}">
                    <a16:rowId xmlns:a16="http://schemas.microsoft.com/office/drawing/2014/main" val="2023306526"/>
                  </a:ext>
                </a:extLst>
              </a:tr>
              <a:tr h="714328">
                <a:tc>
                  <a:txBody>
                    <a:bodyPr/>
                    <a:lstStyle/>
                    <a:p>
                      <a:pPr>
                        <a:buNone/>
                      </a:pPr>
                      <a:r>
                        <a:rPr lang="en-US" dirty="0" err="1"/>
                        <a:t>EventX</a:t>
                      </a:r>
                      <a:endParaRPr lang="en-US" dirty="0"/>
                    </a:p>
                  </a:txBody>
                  <a:tcPr anchor="ctr"/>
                </a:tc>
                <a:tc>
                  <a:txBody>
                    <a:bodyPr/>
                    <a:lstStyle/>
                    <a:p>
                      <a:pPr>
                        <a:buNone/>
                      </a:pPr>
                      <a:r>
                        <a:rPr lang="en-US"/>
                        <a:t>AI attendee profiling, ticketing, real-time analytics</a:t>
                      </a:r>
                    </a:p>
                  </a:txBody>
                  <a:tcPr anchor="ctr"/>
                </a:tc>
                <a:tc>
                  <a:txBody>
                    <a:bodyPr/>
                    <a:lstStyle/>
                    <a:p>
                      <a:pPr>
                        <a:buNone/>
                      </a:pPr>
                      <a:r>
                        <a:rPr lang="en-US"/>
                        <a:t>Comprehensive, scalable for hybrid events</a:t>
                      </a:r>
                    </a:p>
                  </a:txBody>
                  <a:tcPr anchor="ctr"/>
                </a:tc>
                <a:tc>
                  <a:txBody>
                    <a:bodyPr/>
                    <a:lstStyle/>
                    <a:p>
                      <a:pPr>
                        <a:buNone/>
                      </a:pPr>
                      <a:r>
                        <a:rPr lang="en-US"/>
                        <a:t>Costly, designed for enterprise use</a:t>
                      </a:r>
                    </a:p>
                  </a:txBody>
                  <a:tcPr anchor="ctr"/>
                </a:tc>
                <a:tc>
                  <a:txBody>
                    <a:bodyPr/>
                    <a:lstStyle/>
                    <a:p>
                      <a:pPr>
                        <a:buNone/>
                      </a:pPr>
                      <a:r>
                        <a:rPr lang="en-US"/>
                        <a:t>https://eventx.io</a:t>
                      </a:r>
                    </a:p>
                  </a:txBody>
                  <a:tcPr anchor="ctr"/>
                </a:tc>
                <a:extLst>
                  <a:ext uri="{0D108BD9-81ED-4DB2-BD59-A6C34878D82A}">
                    <a16:rowId xmlns:a16="http://schemas.microsoft.com/office/drawing/2014/main" val="706187719"/>
                  </a:ext>
                </a:extLst>
              </a:tr>
              <a:tr h="714328">
                <a:tc>
                  <a:txBody>
                    <a:bodyPr/>
                    <a:lstStyle/>
                    <a:p>
                      <a:pPr>
                        <a:buNone/>
                      </a:pPr>
                      <a:r>
                        <a:rPr lang="en-US"/>
                        <a:t>Eventpoint</a:t>
                      </a:r>
                    </a:p>
                  </a:txBody>
                  <a:tcPr anchor="ctr"/>
                </a:tc>
                <a:tc>
                  <a:txBody>
                    <a:bodyPr/>
                    <a:lstStyle/>
                    <a:p>
                      <a:pPr>
                        <a:buNone/>
                      </a:pPr>
                      <a:r>
                        <a:rPr lang="en-US"/>
                        <a:t>Smart scheduling, personalized experience, analytics</a:t>
                      </a:r>
                    </a:p>
                  </a:txBody>
                  <a:tcPr anchor="ctr"/>
                </a:tc>
                <a:tc>
                  <a:txBody>
                    <a:bodyPr/>
                    <a:lstStyle/>
                    <a:p>
                      <a:pPr>
                        <a:buNone/>
                      </a:pPr>
                      <a:r>
                        <a:rPr lang="en-US"/>
                        <a:t>Tailored for large events, good analytics</a:t>
                      </a:r>
                    </a:p>
                  </a:txBody>
                  <a:tcPr anchor="ctr"/>
                </a:tc>
                <a:tc>
                  <a:txBody>
                    <a:bodyPr/>
                    <a:lstStyle/>
                    <a:p>
                      <a:pPr>
                        <a:buNone/>
                      </a:pPr>
                      <a:r>
                        <a:rPr lang="en-US"/>
                        <a:t>High cost, not open-source</a:t>
                      </a:r>
                    </a:p>
                  </a:txBody>
                  <a:tcPr anchor="ctr"/>
                </a:tc>
                <a:tc>
                  <a:txBody>
                    <a:bodyPr/>
                    <a:lstStyle/>
                    <a:p>
                      <a:pPr>
                        <a:buNone/>
                      </a:pPr>
                      <a:r>
                        <a:rPr lang="en-US"/>
                        <a:t>https://eventpoint.com</a:t>
                      </a:r>
                    </a:p>
                  </a:txBody>
                  <a:tcPr anchor="ctr"/>
                </a:tc>
                <a:extLst>
                  <a:ext uri="{0D108BD9-81ED-4DB2-BD59-A6C34878D82A}">
                    <a16:rowId xmlns:a16="http://schemas.microsoft.com/office/drawing/2014/main" val="69361434"/>
                  </a:ext>
                </a:extLst>
              </a:tr>
              <a:tr h="714328">
                <a:tc>
                  <a:txBody>
                    <a:bodyPr/>
                    <a:lstStyle/>
                    <a:p>
                      <a:pPr>
                        <a:buNone/>
                      </a:pPr>
                      <a:r>
                        <a:rPr lang="en-US"/>
                        <a:t>Yumiwi</a:t>
                      </a:r>
                    </a:p>
                  </a:txBody>
                  <a:tcPr anchor="ctr"/>
                </a:tc>
                <a:tc>
                  <a:txBody>
                    <a:bodyPr/>
                    <a:lstStyle/>
                    <a:p>
                      <a:pPr>
                        <a:buNone/>
                      </a:pPr>
                      <a:r>
                        <a:rPr lang="en-US"/>
                        <a:t>WhatsApp assistant, camera-based data tracking, AI suggestions</a:t>
                      </a:r>
                    </a:p>
                  </a:txBody>
                  <a:tcPr anchor="ctr"/>
                </a:tc>
                <a:tc>
                  <a:txBody>
                    <a:bodyPr/>
                    <a:lstStyle/>
                    <a:p>
                      <a:pPr>
                        <a:buNone/>
                      </a:pPr>
                      <a:r>
                        <a:rPr lang="en-US"/>
                        <a:t>Real-time insights, mobile friendly</a:t>
                      </a:r>
                    </a:p>
                  </a:txBody>
                  <a:tcPr anchor="ctr"/>
                </a:tc>
                <a:tc>
                  <a:txBody>
                    <a:bodyPr/>
                    <a:lstStyle/>
                    <a:p>
                      <a:pPr>
                        <a:buNone/>
                      </a:pPr>
                      <a:r>
                        <a:rPr lang="en-US"/>
                        <a:t>Limited academic customization</a:t>
                      </a:r>
                    </a:p>
                  </a:txBody>
                  <a:tcPr anchor="ctr"/>
                </a:tc>
                <a:tc>
                  <a:txBody>
                    <a:bodyPr/>
                    <a:lstStyle/>
                    <a:p>
                      <a:pPr>
                        <a:buNone/>
                      </a:pPr>
                      <a:r>
                        <a:rPr lang="en-US"/>
                        <a:t>https://yumiwi.com</a:t>
                      </a:r>
                    </a:p>
                  </a:txBody>
                  <a:tcPr anchor="ctr"/>
                </a:tc>
                <a:extLst>
                  <a:ext uri="{0D108BD9-81ED-4DB2-BD59-A6C34878D82A}">
                    <a16:rowId xmlns:a16="http://schemas.microsoft.com/office/drawing/2014/main" val="2661050069"/>
                  </a:ext>
                </a:extLst>
              </a:tr>
              <a:tr h="714328">
                <a:tc>
                  <a:txBody>
                    <a:bodyPr/>
                    <a:lstStyle/>
                    <a:p>
                      <a:pPr>
                        <a:buNone/>
                      </a:pPr>
                      <a:r>
                        <a:rPr lang="en-US"/>
                        <a:t>Wizme</a:t>
                      </a:r>
                    </a:p>
                  </a:txBody>
                  <a:tcPr anchor="ctr"/>
                </a:tc>
                <a:tc>
                  <a:txBody>
                    <a:bodyPr/>
                    <a:lstStyle/>
                    <a:p>
                      <a:pPr>
                        <a:buNone/>
                      </a:pPr>
                      <a:r>
                        <a:rPr lang="en-US"/>
                        <a:t>Venue booking automation, quote handling</a:t>
                      </a:r>
                    </a:p>
                  </a:txBody>
                  <a:tcPr anchor="ctr"/>
                </a:tc>
                <a:tc>
                  <a:txBody>
                    <a:bodyPr/>
                    <a:lstStyle/>
                    <a:p>
                      <a:pPr>
                        <a:buNone/>
                      </a:pPr>
                      <a:r>
                        <a:rPr lang="en-US"/>
                        <a:t>Automates time-consuming logistics</a:t>
                      </a:r>
                    </a:p>
                  </a:txBody>
                  <a:tcPr anchor="ctr"/>
                </a:tc>
                <a:tc>
                  <a:txBody>
                    <a:bodyPr/>
                    <a:lstStyle/>
                    <a:p>
                      <a:pPr>
                        <a:buNone/>
                      </a:pPr>
                      <a:r>
                        <a:rPr lang="en-US"/>
                        <a:t>Not suited for full event lifecycle</a:t>
                      </a:r>
                    </a:p>
                  </a:txBody>
                  <a:tcPr anchor="ctr"/>
                </a:tc>
                <a:tc>
                  <a:txBody>
                    <a:bodyPr/>
                    <a:lstStyle/>
                    <a:p>
                      <a:pPr>
                        <a:buNone/>
                      </a:pPr>
                      <a:r>
                        <a:rPr lang="en-US"/>
                        <a:t>https://www.wizme.com</a:t>
                      </a:r>
                    </a:p>
                  </a:txBody>
                  <a:tcPr anchor="ctr"/>
                </a:tc>
                <a:extLst>
                  <a:ext uri="{0D108BD9-81ED-4DB2-BD59-A6C34878D82A}">
                    <a16:rowId xmlns:a16="http://schemas.microsoft.com/office/drawing/2014/main" val="1344176158"/>
                  </a:ext>
                </a:extLst>
              </a:tr>
              <a:tr h="714328">
                <a:tc>
                  <a:txBody>
                    <a:bodyPr/>
                    <a:lstStyle/>
                    <a:p>
                      <a:pPr>
                        <a:buNone/>
                      </a:pPr>
                      <a:r>
                        <a:rPr lang="en-US"/>
                        <a:t>Intellivent</a:t>
                      </a:r>
                    </a:p>
                  </a:txBody>
                  <a:tcPr anchor="ctr"/>
                </a:tc>
                <a:tc>
                  <a:txBody>
                    <a:bodyPr/>
                    <a:lstStyle/>
                    <a:p>
                      <a:pPr>
                        <a:buNone/>
                      </a:pPr>
                      <a:r>
                        <a:rPr lang="en-US"/>
                        <a:t>Automated workflows, check-ins, agenda management</a:t>
                      </a:r>
                    </a:p>
                  </a:txBody>
                  <a:tcPr anchor="ctr"/>
                </a:tc>
                <a:tc>
                  <a:txBody>
                    <a:bodyPr/>
                    <a:lstStyle/>
                    <a:p>
                      <a:pPr>
                        <a:buNone/>
                      </a:pPr>
                      <a:r>
                        <a:rPr lang="en-US"/>
                        <a:t>Streamlined for events, QR integration</a:t>
                      </a:r>
                    </a:p>
                  </a:txBody>
                  <a:tcPr anchor="ctr"/>
                </a:tc>
                <a:tc>
                  <a:txBody>
                    <a:bodyPr/>
                    <a:lstStyle/>
                    <a:p>
                      <a:pPr>
                        <a:buNone/>
                      </a:pPr>
                      <a:r>
                        <a:rPr lang="en-US"/>
                        <a:t>Limited AI functionality</a:t>
                      </a:r>
                    </a:p>
                  </a:txBody>
                  <a:tcPr anchor="ctr"/>
                </a:tc>
                <a:tc>
                  <a:txBody>
                    <a:bodyPr/>
                    <a:lstStyle/>
                    <a:p>
                      <a:pPr>
                        <a:buNone/>
                      </a:pPr>
                      <a:r>
                        <a:rPr lang="en-US" dirty="0"/>
                        <a:t>https://intellivent.in</a:t>
                      </a:r>
                    </a:p>
                  </a:txBody>
                  <a:tcPr anchor="ctr"/>
                </a:tc>
                <a:extLst>
                  <a:ext uri="{0D108BD9-81ED-4DB2-BD59-A6C34878D82A}">
                    <a16:rowId xmlns:a16="http://schemas.microsoft.com/office/drawing/2014/main" val="2234181708"/>
                  </a:ext>
                </a:extLst>
              </a:tr>
            </a:tbl>
          </a:graphicData>
        </a:graphic>
      </p:graphicFrame>
    </p:spTree>
    <p:extLst>
      <p:ext uri="{BB962C8B-B14F-4D97-AF65-F5344CB8AC3E}">
        <p14:creationId xmlns:p14="http://schemas.microsoft.com/office/powerpoint/2010/main" val="245403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B3CC0C9-3F91-D995-81E4-6AEB6C6C7E1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0E8CA41A-C115-ABD7-2C8E-9BB3A8516852}"/>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Key Features of the System</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1C9E73D4-DE4E-D1A3-FD26-9602DA9D25A8}"/>
              </a:ext>
            </a:extLst>
          </p:cNvPr>
          <p:cNvSpPr txBox="1"/>
          <p:nvPr/>
        </p:nvSpPr>
        <p:spPr>
          <a:xfrm>
            <a:off x="534259" y="1539524"/>
            <a:ext cx="11175099" cy="4062620"/>
          </a:xfrm>
          <a:prstGeom prst="rect">
            <a:avLst/>
          </a:prstGeom>
          <a:noFill/>
          <a:ln>
            <a:noFill/>
          </a:ln>
        </p:spPr>
        <p:txBody>
          <a:bodyPr spcFirstLastPara="1" wrap="square" lIns="91425" tIns="91425" rIns="91425" bIns="91425" anchor="t" anchorCtr="0">
            <a:spAutoFit/>
          </a:bodyPr>
          <a:lstStyle/>
          <a:p>
            <a:pPr algn="just">
              <a:buSzPts val="1700"/>
            </a:pPr>
            <a:r>
              <a:rPr lang="en-US" sz="1800" dirty="0"/>
              <a:t>This platform features a suite of tools and functionalities that serve both organizers and participants. </a:t>
            </a:r>
          </a:p>
          <a:p>
            <a:pPr algn="just">
              <a:buSzPts val="1700"/>
            </a:pPr>
            <a:endParaRPr lang="en-US" sz="1800" dirty="0"/>
          </a:p>
          <a:p>
            <a:pPr marL="285750" indent="-285750" algn="just">
              <a:buSzPts val="1700"/>
              <a:buFont typeface="Arial" panose="020B0604020202020204" pitchFamily="34" charset="0"/>
              <a:buChar char="•"/>
            </a:pPr>
            <a:r>
              <a:rPr lang="en-US" sz="1800" dirty="0"/>
              <a:t>Event scheduling considers historical trends, availability, and participant preferences. </a:t>
            </a:r>
          </a:p>
          <a:p>
            <a:pPr marL="285750" indent="-285750" algn="just">
              <a:buSzPts val="1700"/>
              <a:buFont typeface="Arial" panose="020B0604020202020204" pitchFamily="34" charset="0"/>
              <a:buChar char="•"/>
            </a:pPr>
            <a:r>
              <a:rPr lang="en-US" sz="1800" dirty="0"/>
              <a:t>The user starts as a Student and can request elevated permissions to become an event organizer or an Admin. </a:t>
            </a:r>
          </a:p>
          <a:p>
            <a:pPr marL="285750" indent="-285750" algn="just">
              <a:buSzPts val="1700"/>
              <a:buFont typeface="Arial" panose="020B0604020202020204" pitchFamily="34" charset="0"/>
              <a:buChar char="•"/>
            </a:pPr>
            <a:r>
              <a:rPr lang="en-US" sz="1800" dirty="0"/>
              <a:t>Intelligent participant matching algorithms group individuals based on skills and interests, ideal for collaborative events like hackathons. </a:t>
            </a:r>
          </a:p>
          <a:p>
            <a:pPr marL="285750" indent="-285750" algn="just">
              <a:buSzPts val="1700"/>
              <a:buFont typeface="Arial" panose="020B0604020202020204" pitchFamily="34" charset="0"/>
              <a:buChar char="•"/>
            </a:pPr>
            <a:r>
              <a:rPr lang="en-US" sz="1800" dirty="0"/>
              <a:t>Gemini APIs is utilized for both real-time query handling and content generation, while ticket management is streamlined using QR code integration. </a:t>
            </a:r>
          </a:p>
          <a:p>
            <a:pPr marL="285750" indent="-285750" algn="just">
              <a:buSzPts val="1700"/>
              <a:buFont typeface="Arial" panose="020B0604020202020204" pitchFamily="34" charset="0"/>
              <a:buChar char="•"/>
            </a:pPr>
            <a:r>
              <a:rPr lang="en-US" sz="1800" dirty="0"/>
              <a:t>The feedback collection module applies sentiment analysis techniques to derive qualitative insights. </a:t>
            </a:r>
          </a:p>
          <a:p>
            <a:pPr algn="just">
              <a:buSzPts val="1700"/>
            </a:pPr>
            <a:endParaRPr lang="en-US" sz="1800" dirty="0"/>
          </a:p>
          <a:p>
            <a:pPr lvl="0">
              <a:buSzPts val="1700"/>
            </a:pPr>
            <a:br>
              <a:rPr lang="en-US" sz="1800" dirty="0"/>
            </a:br>
            <a:br>
              <a:rPr lang="en-US" sz="1800" dirty="0"/>
            </a:br>
            <a:endParaRPr sz="1800" dirty="0"/>
          </a:p>
        </p:txBody>
      </p:sp>
    </p:spTree>
    <p:extLst>
      <p:ext uri="{BB962C8B-B14F-4D97-AF65-F5344CB8AC3E}">
        <p14:creationId xmlns:p14="http://schemas.microsoft.com/office/powerpoint/2010/main" val="348693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1E3901FF-2B7A-DA68-9375-002D53C5B2FB}"/>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92C31E47-02E9-5F89-D5B6-CB5044E08D1C}"/>
              </a:ext>
            </a:extLst>
          </p:cNvPr>
          <p:cNvSpPr txBox="1">
            <a:spLocks noGrp="1"/>
          </p:cNvSpPr>
          <p:nvPr>
            <p:ph type="title"/>
          </p:nvPr>
        </p:nvSpPr>
        <p:spPr>
          <a:xfrm>
            <a:off x="534259" y="309562"/>
            <a:ext cx="505583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System Architecture</a:t>
            </a:r>
            <a:endParaRPr sz="2400" b="1" dirty="0">
              <a:latin typeface="Proxima Nova"/>
              <a:ea typeface="Proxima Nova"/>
              <a:cs typeface="Proxima Nova"/>
              <a:sym typeface="Proxima Nova"/>
            </a:endParaRPr>
          </a:p>
        </p:txBody>
      </p:sp>
      <p:sp>
        <p:nvSpPr>
          <p:cNvPr id="106" name="Google Shape;106;p4">
            <a:extLst>
              <a:ext uri="{FF2B5EF4-FFF2-40B4-BE49-F238E27FC236}">
                <a16:creationId xmlns:a16="http://schemas.microsoft.com/office/drawing/2014/main" id="{1784F4A8-1267-3EC7-0133-566C07182A9F}"/>
              </a:ext>
            </a:extLst>
          </p:cNvPr>
          <p:cNvSpPr txBox="1"/>
          <p:nvPr/>
        </p:nvSpPr>
        <p:spPr>
          <a:xfrm>
            <a:off x="534259" y="1339960"/>
            <a:ext cx="5590095" cy="4893617"/>
          </a:xfrm>
          <a:prstGeom prst="rect">
            <a:avLst/>
          </a:prstGeom>
          <a:noFill/>
          <a:ln>
            <a:noFill/>
          </a:ln>
        </p:spPr>
        <p:txBody>
          <a:bodyPr spcFirstLastPara="1" wrap="square" lIns="91425" tIns="91425" rIns="91425" bIns="91425" anchor="t" anchorCtr="0">
            <a:spAutoFit/>
          </a:bodyPr>
          <a:lstStyle/>
          <a:p>
            <a:pPr algn="just"/>
            <a:r>
              <a:rPr lang="en-US" sz="1800" dirty="0"/>
              <a:t>The system is built using a modular architecture. </a:t>
            </a:r>
          </a:p>
          <a:p>
            <a:pPr marL="285750" indent="-285750" algn="just">
              <a:buFont typeface="Arial" panose="020B0604020202020204" pitchFamily="34" charset="0"/>
              <a:buChar char="•"/>
            </a:pPr>
            <a:r>
              <a:rPr lang="en-US" sz="1800" dirty="0"/>
              <a:t>The frontend is developed in Next.js (</a:t>
            </a:r>
            <a:r>
              <a:rPr lang="en-US" sz="1800" dirty="0" err="1"/>
              <a:t>ReactJs</a:t>
            </a:r>
            <a:r>
              <a:rPr lang="en-US" sz="1800" dirty="0"/>
              <a:t> Framework), allowing for server-side rendering and seamless routing. </a:t>
            </a:r>
          </a:p>
          <a:p>
            <a:pPr marL="285750" indent="-285750" algn="just">
              <a:buFont typeface="Arial" panose="020B0604020202020204" pitchFamily="34" charset="0"/>
              <a:buChar char="•"/>
            </a:pPr>
            <a:r>
              <a:rPr lang="en-US" sz="1800" dirty="0"/>
              <a:t>The backend is based on Node.js, exposing RESTful APIs that communicate with a PostgreSQL database hosted on Neon. </a:t>
            </a:r>
          </a:p>
          <a:p>
            <a:pPr marL="285750" indent="-285750" algn="just">
              <a:buFont typeface="Arial" panose="020B0604020202020204" pitchFamily="34" charset="0"/>
              <a:buChar char="•"/>
            </a:pPr>
            <a:r>
              <a:rPr lang="en-US" sz="1800" dirty="0"/>
              <a:t>Authentication is handled securely via Clerk</a:t>
            </a:r>
          </a:p>
          <a:p>
            <a:pPr marL="285750" indent="-285750" algn="just">
              <a:buFont typeface="Arial" panose="020B0604020202020204" pitchFamily="34" charset="0"/>
              <a:buChar char="•"/>
            </a:pPr>
            <a:r>
              <a:rPr lang="en-US" sz="1800" dirty="0"/>
              <a:t>AI services are integrated using Python-based microservices connected to OpenAI APIs. </a:t>
            </a:r>
          </a:p>
          <a:p>
            <a:pPr algn="just"/>
            <a:r>
              <a:rPr lang="en-US" sz="1800" dirty="0"/>
              <a:t>The architecture ensures scalability, flexibility, and maintainability, ideal for evolving academic use cases.</a:t>
            </a:r>
          </a:p>
          <a:p>
            <a:pPr algn="just">
              <a:buSzPts val="1700"/>
            </a:pPr>
            <a:endParaRPr lang="en-US" sz="1800" dirty="0"/>
          </a:p>
          <a:p>
            <a:pPr lvl="0">
              <a:buSzPts val="1700"/>
            </a:pPr>
            <a:br>
              <a:rPr lang="en-US" sz="1800" dirty="0"/>
            </a:br>
            <a:br>
              <a:rPr lang="en-US" sz="1800" dirty="0"/>
            </a:br>
            <a:endParaRPr sz="1800" dirty="0"/>
          </a:p>
        </p:txBody>
      </p:sp>
      <p:pic>
        <p:nvPicPr>
          <p:cNvPr id="4" name="Picture 3">
            <a:extLst>
              <a:ext uri="{FF2B5EF4-FFF2-40B4-BE49-F238E27FC236}">
                <a16:creationId xmlns:a16="http://schemas.microsoft.com/office/drawing/2014/main" id="{C6A667F2-14FC-947A-7902-2560B54D8FAD}"/>
              </a:ext>
            </a:extLst>
          </p:cNvPr>
          <p:cNvPicPr>
            <a:picLocks noChangeAspect="1"/>
          </p:cNvPicPr>
          <p:nvPr/>
        </p:nvPicPr>
        <p:blipFill>
          <a:blip r:embed="rId4"/>
          <a:stretch>
            <a:fillRect/>
          </a:stretch>
        </p:blipFill>
        <p:spPr>
          <a:xfrm>
            <a:off x="534259" y="798254"/>
            <a:ext cx="10815613" cy="5750184"/>
          </a:xfrm>
          <a:prstGeom prst="rect">
            <a:avLst/>
          </a:prstGeom>
        </p:spPr>
      </p:pic>
    </p:spTree>
    <p:extLst>
      <p:ext uri="{BB962C8B-B14F-4D97-AF65-F5344CB8AC3E}">
        <p14:creationId xmlns:p14="http://schemas.microsoft.com/office/powerpoint/2010/main" val="394719043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TotalTime>
  <Words>1600</Words>
  <Application>Microsoft Office PowerPoint</Application>
  <PresentationFormat>Widescreen</PresentationFormat>
  <Paragraphs>168</Paragraphs>
  <Slides>21</Slides>
  <Notes>21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Proxima Nova</vt:lpstr>
      <vt:lpstr>Calibri</vt:lpstr>
      <vt:lpstr>Arial</vt:lpstr>
      <vt:lpstr>Wingdings</vt:lpstr>
      <vt:lpstr>Office Theme</vt:lpstr>
      <vt:lpstr>PowerPoint Presentation</vt:lpstr>
      <vt:lpstr>PowerPoint Presentation</vt:lpstr>
      <vt:lpstr>Outline</vt:lpstr>
      <vt:lpstr>Abstract</vt:lpstr>
      <vt:lpstr>Introduction</vt:lpstr>
      <vt:lpstr>Problem Statement and Objective</vt:lpstr>
      <vt:lpstr>Background Study (Existing systems)</vt:lpstr>
      <vt:lpstr>Key Features of the System</vt:lpstr>
      <vt:lpstr>System Architecture</vt:lpstr>
      <vt:lpstr>System Requirements</vt:lpstr>
      <vt:lpstr>Requirement Analysis</vt:lpstr>
      <vt:lpstr>Requirement Analysis(contd.)</vt:lpstr>
      <vt:lpstr>Project Timeline and Gantt Chart</vt:lpstr>
      <vt:lpstr>Use case Diagram</vt:lpstr>
      <vt:lpstr>Important Modules Description</vt:lpstr>
      <vt:lpstr>ER Diagram</vt:lpstr>
      <vt:lpstr>Implementation Screenshots</vt:lpstr>
      <vt:lpstr>Implementation Screenshots</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Guy Bruno NDIKUMANA</cp:lastModifiedBy>
  <cp:revision>25</cp:revision>
  <dcterms:created xsi:type="dcterms:W3CDTF">2023-12-05T07:58:57Z</dcterms:created>
  <dcterms:modified xsi:type="dcterms:W3CDTF">2025-08-23T03:56:18Z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