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2" r:id="rId6"/>
    <p:sldId id="264" r:id="rId7"/>
    <p:sldId id="265" r:id="rId8"/>
    <p:sldId id="266" r:id="rId9"/>
    <p:sldId id="267" r:id="rId10"/>
    <p:sldId id="268" r:id="rId11"/>
    <p:sldId id="269" r:id="rId12"/>
    <p:sldId id="270" r:id="rId13"/>
    <p:sldId id="273" r:id="rId14"/>
    <p:sldId id="272" r:id="rId15"/>
    <p:sldId id="260" r:id="rId16"/>
  </p:sldIdLst>
  <p:sldSz cx="12192000" cy="6858000"/>
  <p:notesSz cx="6858000" cy="9144000"/>
  <p:embeddedFontLst>
    <p:embeddedFont>
      <p:font typeface="Cascadia Mono" panose="020B0609020000020004" pitchFamily="49" charset="0"/>
      <p:regular r:id="rId18"/>
      <p:bold r:id="rId19"/>
      <p:italic r:id="rId20"/>
      <p:boldItalic r:id="rId21"/>
    </p:embeddedFont>
    <p:embeddedFont>
      <p:font typeface="Cooper Black" panose="0208090404030B020404" pitchFamily="18" charset="0"/>
      <p:regular r:id="rId22"/>
    </p:embeddedFont>
    <p:embeddedFont>
      <p:font typeface="Proxima Nova"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i+A+2nPyMWBN538PGGglQVWGlo/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94660"/>
  </p:normalViewPr>
  <p:slideViewPr>
    <p:cSldViewPr snapToGrid="0">
      <p:cViewPr varScale="1">
        <p:scale>
          <a:sx n="81" d="100"/>
          <a:sy n="81" d="100"/>
        </p:scale>
        <p:origin x="720"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85D87803-101F-C2DD-0FA6-D010607B49E6}"/>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95D71B44-9CDB-AA03-AF79-45B6A64AB03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a:extLst>
              <a:ext uri="{FF2B5EF4-FFF2-40B4-BE49-F238E27FC236}">
                <a16:creationId xmlns:a16="http://schemas.microsoft.com/office/drawing/2014/main" id="{2492E797-C6EF-63A6-7836-AEE0DE6431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655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C2163E93-3995-C066-43E2-9BF9E960DDE5}"/>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745EFE50-5A76-EF56-E8E4-7034B641F13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a:extLst>
              <a:ext uri="{FF2B5EF4-FFF2-40B4-BE49-F238E27FC236}">
                <a16:creationId xmlns:a16="http://schemas.microsoft.com/office/drawing/2014/main" id="{9C4B62EE-2E79-5ED7-E0C0-E02DE59BE2F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1978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6E2D676A-6AF1-5BDB-A42B-C0EF55D45747}"/>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8138DAD3-DF01-A6BE-B636-E672C8CD0CD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a:extLst>
              <a:ext uri="{FF2B5EF4-FFF2-40B4-BE49-F238E27FC236}">
                <a16:creationId xmlns:a16="http://schemas.microsoft.com/office/drawing/2014/main" id="{89BEB721-C9FC-2E1A-FC7E-9AC6369E4E9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52634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A1F06E87-C45C-E5CD-EA38-94D714BCD712}"/>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CD64AA9C-B5B0-8723-0EB1-9EC23350212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a:extLst>
              <a:ext uri="{FF2B5EF4-FFF2-40B4-BE49-F238E27FC236}">
                <a16:creationId xmlns:a16="http://schemas.microsoft.com/office/drawing/2014/main" id="{B9E77A90-22E6-8D15-AE8B-4464C121099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62918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CCDC5C2F-05BA-8167-FB79-F3895A24152F}"/>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F6D9FF43-0611-50DC-CD71-420F771B591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a:extLst>
              <a:ext uri="{FF2B5EF4-FFF2-40B4-BE49-F238E27FC236}">
                <a16:creationId xmlns:a16="http://schemas.microsoft.com/office/drawing/2014/main" id="{2DF7EE11-DA2D-BF40-FE10-D464C30DD37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0362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F8C0DD0C-7508-32AE-FB0A-BA9FA5DEEBB4}"/>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86C7FAED-19E4-7845-CB20-102BCCB8BB7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a:extLst>
              <a:ext uri="{FF2B5EF4-FFF2-40B4-BE49-F238E27FC236}">
                <a16:creationId xmlns:a16="http://schemas.microsoft.com/office/drawing/2014/main" id="{DE6A5A59-0444-1385-95C8-22866064F5C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8225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EE4BFBA2-7B4D-2D69-9AC1-4E5E2ECF90F4}"/>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D07A2FFD-83AC-4097-9CB3-595AC82DBEF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a:extLst>
              <a:ext uri="{FF2B5EF4-FFF2-40B4-BE49-F238E27FC236}">
                <a16:creationId xmlns:a16="http://schemas.microsoft.com/office/drawing/2014/main" id="{35D609E4-28E8-A5FC-DBCE-7F15F160BD4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5459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5B62C1B1-8687-D62E-4C43-C1317AB0A9CE}"/>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B46189A0-32E3-B370-5C32-3B25948F719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a:extLst>
              <a:ext uri="{FF2B5EF4-FFF2-40B4-BE49-F238E27FC236}">
                <a16:creationId xmlns:a16="http://schemas.microsoft.com/office/drawing/2014/main" id="{00B6843F-A2E0-DAD7-D336-BF00DFC9DD2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4025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172E18A-D479-0A39-56C7-BC3D887C0E01}"/>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D8B9C669-35B0-83D0-B222-8DCC0B7947C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a:extLst>
              <a:ext uri="{FF2B5EF4-FFF2-40B4-BE49-F238E27FC236}">
                <a16:creationId xmlns:a16="http://schemas.microsoft.com/office/drawing/2014/main" id="{2D57D9EB-4399-C31F-D955-C5F5DB6F0FC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3302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32E6344C-7D21-5FB7-325C-C7C7A2AA256A}"/>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76226AB4-F519-704C-F479-9EC8E199C5D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a:extLst>
              <a:ext uri="{FF2B5EF4-FFF2-40B4-BE49-F238E27FC236}">
                <a16:creationId xmlns:a16="http://schemas.microsoft.com/office/drawing/2014/main" id="{76F5513F-D1F2-F396-15A0-1E73DF58ABC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5225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5"/>
          <p:cNvSpPr>
            <a:spLocks noGrp="1"/>
          </p:cNvSpPr>
          <p:nvPr>
            <p:ph type="pic" idx="2"/>
          </p:nvPr>
        </p:nvSpPr>
        <p:spPr>
          <a:xfrm>
            <a:off x="5183188" y="987425"/>
            <a:ext cx="6172200" cy="4873625"/>
          </a:xfrm>
          <a:prstGeom prst="rect">
            <a:avLst/>
          </a:prstGeom>
          <a:noFill/>
          <a:ln>
            <a:noFill/>
          </a:ln>
        </p:spPr>
      </p:sp>
      <p:sp>
        <p:nvSpPr>
          <p:cNvPr id="64" name="Google Shape;64;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109BCFB5-CF28-0117-0280-3A1B97D9B086}"/>
            </a:ext>
          </a:extLst>
        </p:cNvPr>
        <p:cNvGrpSpPr/>
        <p:nvPr/>
      </p:nvGrpSpPr>
      <p:grpSpPr>
        <a:xfrm>
          <a:off x="0" y="0"/>
          <a:ext cx="0" cy="0"/>
          <a:chOff x="0" y="0"/>
          <a:chExt cx="0" cy="0"/>
        </a:xfrm>
      </p:grpSpPr>
      <p:sp>
        <p:nvSpPr>
          <p:cNvPr id="4" name="PlaceHolder 1">
            <a:extLst>
              <a:ext uri="{FF2B5EF4-FFF2-40B4-BE49-F238E27FC236}">
                <a16:creationId xmlns:a16="http://schemas.microsoft.com/office/drawing/2014/main" id="{8E8245A4-4530-CDF4-9901-CF37CAEC3030}"/>
              </a:ext>
            </a:extLst>
          </p:cNvPr>
          <p:cNvSpPr>
            <a:spLocks noGrp="1"/>
          </p:cNvSpPr>
          <p:nvPr>
            <p:ph type="title"/>
          </p:nvPr>
        </p:nvSpPr>
        <p:spPr>
          <a:xfrm>
            <a:off x="2311200" y="1651200"/>
            <a:ext cx="7556160" cy="1548960"/>
          </a:xfrm>
          <a:prstGeom prst="rect">
            <a:avLst/>
          </a:prstGeom>
          <a:noFill/>
          <a:ln w="0">
            <a:noFill/>
          </a:ln>
        </p:spPr>
        <p:txBody>
          <a:bodyPr lIns="121920" tIns="121920" rIns="121920" bIns="121920" anchor="b">
            <a:normAutofit/>
          </a:bodyPr>
          <a:lstStyle/>
          <a:p>
            <a:pPr algn="ctr">
              <a:tabLst>
                <a:tab pos="0" algn="l"/>
              </a:tabLst>
            </a:pPr>
            <a:r>
              <a:rPr lang="en" sz="6667" b="1" spc="-1" dirty="0">
                <a:solidFill>
                  <a:schemeClr val="accent1">
                    <a:lumMod val="50000"/>
                  </a:schemeClr>
                </a:solidFill>
                <a:latin typeface="Cooper Black" panose="0208090404030B020404" pitchFamily="18" charset="0"/>
                <a:ea typeface="Golos Text"/>
              </a:rPr>
              <a:t>Data Collection</a:t>
            </a:r>
            <a:endParaRPr lang="fr-FR" sz="6667" spc="-1" dirty="0">
              <a:solidFill>
                <a:schemeClr val="accent1">
                  <a:lumMod val="50000"/>
                </a:schemeClr>
              </a:solidFill>
              <a:latin typeface="Cooper Black" panose="0208090404030B020404" pitchFamily="18" charset="0"/>
            </a:endParaRPr>
          </a:p>
        </p:txBody>
      </p:sp>
      <p:sp>
        <p:nvSpPr>
          <p:cNvPr id="5" name="PlaceHolder 2">
            <a:extLst>
              <a:ext uri="{FF2B5EF4-FFF2-40B4-BE49-F238E27FC236}">
                <a16:creationId xmlns:a16="http://schemas.microsoft.com/office/drawing/2014/main" id="{486FAA46-E219-4938-492D-197C3E85CE20}"/>
              </a:ext>
            </a:extLst>
          </p:cNvPr>
          <p:cNvSpPr txBox="1">
            <a:spLocks/>
          </p:cNvSpPr>
          <p:nvPr/>
        </p:nvSpPr>
        <p:spPr>
          <a:xfrm>
            <a:off x="2311200" y="3429000"/>
            <a:ext cx="7556160" cy="2006640"/>
          </a:xfrm>
          <a:prstGeom prst="rect">
            <a:avLst/>
          </a:prstGeom>
          <a:noFill/>
          <a:ln w="9360">
            <a:solidFill>
              <a:schemeClr val="dk1"/>
            </a:solidFill>
            <a:round/>
          </a:ln>
        </p:spPr>
        <p:txBody>
          <a:bodyPr spcFirstLastPara="1" wrap="square" lIns="121920" tIns="121920" rIns="121920" bIns="12192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just">
              <a:tabLst>
                <a:tab pos="0" algn="l"/>
              </a:tabLst>
            </a:pPr>
            <a:r>
              <a:rPr lang="en" sz="1600" spc="-1" dirty="0">
                <a:latin typeface="Cascadia Mono" panose="020B0609020000020004" pitchFamily="49" charset="0"/>
                <a:ea typeface="Manrope"/>
                <a:cs typeface="Cascadia Mono" panose="020B0609020000020004" pitchFamily="49" charset="0"/>
              </a:rPr>
              <a:t>Data collection involves gathering relevant medical data from diverse sources including hospitals, laboratories, and public health records. It is crucial to include a wide range of variables such as patient demographics, previous health records, and environmental factors. High-quality data sets provide a solid foundation for building reliable predictive models.</a:t>
            </a:r>
          </a:p>
          <a:p>
            <a:pPr algn="just">
              <a:tabLst>
                <a:tab pos="0" algn="l"/>
              </a:tabLst>
            </a:pPr>
            <a:r>
              <a:rPr lang="en" sz="1600" spc="-1" dirty="0">
                <a:latin typeface="Cascadia Mono" panose="020B0609020000020004" pitchFamily="49" charset="0"/>
                <a:cs typeface="Cascadia Mono" panose="020B0609020000020004" pitchFamily="49" charset="0"/>
              </a:rPr>
              <a:t>For this model, we have used the dataset called</a:t>
            </a:r>
          </a:p>
          <a:p>
            <a:pPr algn="just">
              <a:tabLst>
                <a:tab pos="0" algn="l"/>
              </a:tabLst>
            </a:pPr>
            <a:r>
              <a:rPr lang="en" sz="1600" b="1" spc="-1" dirty="0">
                <a:latin typeface="Cascadia Mono" panose="020B0609020000020004" pitchFamily="49" charset="0"/>
                <a:cs typeface="Cascadia Mono" panose="020B0609020000020004" pitchFamily="49" charset="0"/>
              </a:rPr>
              <a:t>Disease Prediction Data </a:t>
            </a:r>
            <a:r>
              <a:rPr lang="en" sz="1600" spc="-1" dirty="0">
                <a:latin typeface="Cascadia Mono" panose="020B0609020000020004" pitchFamily="49" charset="0"/>
                <a:cs typeface="Cascadia Mono" panose="020B0609020000020004" pitchFamily="49" charset="0"/>
              </a:rPr>
              <a:t>available already on Kaggle.</a:t>
            </a:r>
            <a:endParaRPr lang="en-US" sz="1600" b="1" spc="-1" dirty="0">
              <a:latin typeface="Cascadia Mono" panose="020B0609020000020004" pitchFamily="49" charset="0"/>
              <a:cs typeface="Cascadia Mono" panose="020B0609020000020004" pitchFamily="49" charset="0"/>
            </a:endParaRPr>
          </a:p>
        </p:txBody>
      </p:sp>
    </p:spTree>
    <p:extLst>
      <p:ext uri="{BB962C8B-B14F-4D97-AF65-F5344CB8AC3E}">
        <p14:creationId xmlns:p14="http://schemas.microsoft.com/office/powerpoint/2010/main" val="2470806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D79CDAF1-6068-58EB-675C-12AD21B9632E}"/>
            </a:ext>
          </a:extLst>
        </p:cNvPr>
        <p:cNvGrpSpPr/>
        <p:nvPr/>
      </p:nvGrpSpPr>
      <p:grpSpPr>
        <a:xfrm>
          <a:off x="0" y="0"/>
          <a:ext cx="0" cy="0"/>
          <a:chOff x="0" y="0"/>
          <a:chExt cx="0" cy="0"/>
        </a:xfrm>
      </p:grpSpPr>
      <p:sp>
        <p:nvSpPr>
          <p:cNvPr id="6" name="Google Shape;485;p49">
            <a:extLst>
              <a:ext uri="{FF2B5EF4-FFF2-40B4-BE49-F238E27FC236}">
                <a16:creationId xmlns:a16="http://schemas.microsoft.com/office/drawing/2014/main" id="{17AE2276-775F-867C-C0D7-6E0EDCC669B4}"/>
              </a:ext>
            </a:extLst>
          </p:cNvPr>
          <p:cNvSpPr/>
          <p:nvPr/>
        </p:nvSpPr>
        <p:spPr>
          <a:xfrm>
            <a:off x="7049894" y="1145473"/>
            <a:ext cx="3879360" cy="5434080"/>
          </a:xfrm>
          <a:prstGeom prst="roundRect">
            <a:avLst>
              <a:gd name="adj" fmla="val 7046"/>
            </a:avLst>
          </a:prstGeom>
          <a:blipFill rotWithShape="0">
            <a:blip r:embed="rId4"/>
            <a:srcRect/>
            <a:stretch/>
          </a:blipFill>
          <a:ln w="0">
            <a:noFill/>
          </a:ln>
        </p:spPr>
        <p:style>
          <a:lnRef idx="0">
            <a:scrgbClr r="0" g="0" b="0"/>
          </a:lnRef>
          <a:fillRef idx="0">
            <a:scrgbClr r="0" g="0" b="0"/>
          </a:fillRef>
          <a:effectRef idx="0">
            <a:scrgbClr r="0" g="0" b="0"/>
          </a:effectRef>
          <a:fontRef idx="minor"/>
        </p:style>
        <p:txBody>
          <a:bodyPr lIns="120000" tIns="60000" rIns="120000" bIns="60000" anchor="t">
            <a:noAutofit/>
          </a:bodyPr>
          <a:lstStyle/>
          <a:p>
            <a:endParaRPr lang="en-US" sz="2400" spc="-1">
              <a:latin typeface="OpenSymbol"/>
            </a:endParaRPr>
          </a:p>
        </p:txBody>
      </p:sp>
      <p:sp>
        <p:nvSpPr>
          <p:cNvPr id="7" name="PlaceHolder 1">
            <a:extLst>
              <a:ext uri="{FF2B5EF4-FFF2-40B4-BE49-F238E27FC236}">
                <a16:creationId xmlns:a16="http://schemas.microsoft.com/office/drawing/2014/main" id="{B232B0CF-2171-9C5E-9F40-C4B9DE02B72C}"/>
              </a:ext>
            </a:extLst>
          </p:cNvPr>
          <p:cNvSpPr>
            <a:spLocks noGrp="1"/>
          </p:cNvSpPr>
          <p:nvPr>
            <p:ph type="title"/>
          </p:nvPr>
        </p:nvSpPr>
        <p:spPr>
          <a:xfrm>
            <a:off x="1219200" y="712087"/>
            <a:ext cx="5016000" cy="3060000"/>
          </a:xfrm>
          <a:prstGeom prst="rect">
            <a:avLst/>
          </a:prstGeom>
          <a:noFill/>
          <a:ln w="0">
            <a:noFill/>
          </a:ln>
        </p:spPr>
        <p:txBody>
          <a:bodyPr lIns="121920" tIns="121920" rIns="121920" bIns="121920" anchor="b">
            <a:normAutofit/>
          </a:bodyPr>
          <a:lstStyle/>
          <a:p>
            <a:pPr>
              <a:tabLst>
                <a:tab pos="0" algn="l"/>
              </a:tabLst>
            </a:pPr>
            <a:r>
              <a:rPr lang="en" sz="4667" b="1" spc="-1" dirty="0">
                <a:solidFill>
                  <a:schemeClr val="accent1">
                    <a:lumMod val="50000"/>
                  </a:schemeClr>
                </a:solidFill>
                <a:latin typeface="Cooper Black" panose="0208090404030B020404" pitchFamily="18" charset="0"/>
                <a:ea typeface="Golos Text"/>
              </a:rPr>
              <a:t>Preprocessing and EDA</a:t>
            </a:r>
            <a:endParaRPr lang="fr-FR" sz="4667" spc="-1" dirty="0">
              <a:solidFill>
                <a:schemeClr val="accent1">
                  <a:lumMod val="50000"/>
                </a:schemeClr>
              </a:solidFill>
              <a:latin typeface="Cooper Black" panose="0208090404030B020404" pitchFamily="18" charset="0"/>
            </a:endParaRPr>
          </a:p>
        </p:txBody>
      </p:sp>
      <p:sp>
        <p:nvSpPr>
          <p:cNvPr id="8" name="PlaceHolder 2">
            <a:extLst>
              <a:ext uri="{FF2B5EF4-FFF2-40B4-BE49-F238E27FC236}">
                <a16:creationId xmlns:a16="http://schemas.microsoft.com/office/drawing/2014/main" id="{7207EE52-F6AF-72B0-B727-C332B55DFAE4}"/>
              </a:ext>
            </a:extLst>
          </p:cNvPr>
          <p:cNvSpPr txBox="1">
            <a:spLocks/>
          </p:cNvSpPr>
          <p:nvPr/>
        </p:nvSpPr>
        <p:spPr>
          <a:xfrm>
            <a:off x="1219200" y="3862513"/>
            <a:ext cx="5016000" cy="1320480"/>
          </a:xfrm>
          <a:prstGeom prst="rect">
            <a:avLst/>
          </a:prstGeom>
          <a:noFill/>
          <a:ln w="0">
            <a:noFill/>
          </a:ln>
        </p:spPr>
        <p:txBody>
          <a:bodyPr spcFirstLastPara="1" wrap="square" lIns="121920" tIns="121920" rIns="121920" bIns="12192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tabLst>
                <a:tab pos="0" algn="l"/>
              </a:tabLst>
            </a:pPr>
            <a:r>
              <a:rPr lang="en" sz="1600" spc="-1" dirty="0">
                <a:latin typeface="Cascadia Mono" panose="020B0609020000020004" pitchFamily="49" charset="0"/>
                <a:ea typeface="Manrope"/>
                <a:cs typeface="Cascadia Mono" panose="020B0609020000020004" pitchFamily="49" charset="0"/>
              </a:rPr>
              <a:t>Preprocessing is essential for preparing data for analysis, involving steps such as cleaning, normalization, and transformation. Exploratory Data Analysis (EDA) allows researchers to understand data distributions and identify patterns or anomalies before modeling. This step enhances the model's accuracy by ensuring that the data is in a suitable format.</a:t>
            </a:r>
            <a:endParaRPr lang="en-US" sz="1600" spc="-1" dirty="0">
              <a:latin typeface="Cascadia Mono" panose="020B0609020000020004" pitchFamily="49" charset="0"/>
              <a:cs typeface="Cascadia Mono" panose="020B0609020000020004" pitchFamily="49" charset="0"/>
            </a:endParaRPr>
          </a:p>
        </p:txBody>
      </p:sp>
    </p:spTree>
    <p:extLst>
      <p:ext uri="{BB962C8B-B14F-4D97-AF65-F5344CB8AC3E}">
        <p14:creationId xmlns:p14="http://schemas.microsoft.com/office/powerpoint/2010/main" val="3607303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4032040E-DDC3-985B-CA71-3D9147E29DDE}"/>
            </a:ext>
          </a:extLst>
        </p:cNvPr>
        <p:cNvGrpSpPr/>
        <p:nvPr/>
      </p:nvGrpSpPr>
      <p:grpSpPr>
        <a:xfrm>
          <a:off x="0" y="0"/>
          <a:ext cx="0" cy="0"/>
          <a:chOff x="0" y="0"/>
          <a:chExt cx="0" cy="0"/>
        </a:xfrm>
      </p:grpSpPr>
      <p:sp>
        <p:nvSpPr>
          <p:cNvPr id="4" name="PlaceHolder 1">
            <a:extLst>
              <a:ext uri="{FF2B5EF4-FFF2-40B4-BE49-F238E27FC236}">
                <a16:creationId xmlns:a16="http://schemas.microsoft.com/office/drawing/2014/main" id="{D45A51F7-8445-EC5B-40D2-8EB8629208B8}"/>
              </a:ext>
            </a:extLst>
          </p:cNvPr>
          <p:cNvSpPr>
            <a:spLocks noGrp="1"/>
          </p:cNvSpPr>
          <p:nvPr>
            <p:ph type="title"/>
          </p:nvPr>
        </p:nvSpPr>
        <p:spPr>
          <a:xfrm>
            <a:off x="2311200" y="1651200"/>
            <a:ext cx="7556160" cy="1548960"/>
          </a:xfrm>
          <a:prstGeom prst="rect">
            <a:avLst/>
          </a:prstGeom>
          <a:noFill/>
          <a:ln w="0">
            <a:noFill/>
          </a:ln>
        </p:spPr>
        <p:txBody>
          <a:bodyPr lIns="121920" tIns="121920" rIns="121920" bIns="121920" anchor="b">
            <a:normAutofit fontScale="90000"/>
          </a:bodyPr>
          <a:lstStyle/>
          <a:p>
            <a:pPr algn="ctr">
              <a:tabLst>
                <a:tab pos="0" algn="l"/>
              </a:tabLst>
            </a:pPr>
            <a:r>
              <a:rPr lang="en" sz="6667" b="1" spc="-1" dirty="0">
                <a:solidFill>
                  <a:schemeClr val="accent1">
                    <a:lumMod val="50000"/>
                  </a:schemeClr>
                </a:solidFill>
                <a:latin typeface="Cooper Black" panose="0208090404030B020404" pitchFamily="18" charset="0"/>
                <a:ea typeface="Golos Text"/>
              </a:rPr>
              <a:t>Training</a:t>
            </a:r>
            <a:r>
              <a:rPr lang="en" sz="6667" b="1" spc="-1" dirty="0">
                <a:solidFill>
                  <a:schemeClr val="dk1"/>
                </a:solidFill>
                <a:latin typeface="Cooper Black" panose="0208090404030B020404" pitchFamily="18" charset="0"/>
                <a:ea typeface="Golos Text"/>
              </a:rPr>
              <a:t> </a:t>
            </a:r>
            <a:r>
              <a:rPr lang="en" sz="6667" b="1" spc="-1" dirty="0">
                <a:solidFill>
                  <a:schemeClr val="accent1">
                    <a:lumMod val="50000"/>
                  </a:schemeClr>
                </a:solidFill>
                <a:latin typeface="Cooper Black" panose="0208090404030B020404" pitchFamily="18" charset="0"/>
                <a:ea typeface="Golos Text"/>
              </a:rPr>
              <a:t>and</a:t>
            </a:r>
            <a:r>
              <a:rPr lang="en" sz="6667" b="1" spc="-1" dirty="0">
                <a:solidFill>
                  <a:schemeClr val="dk1"/>
                </a:solidFill>
                <a:latin typeface="Cooper Black" panose="0208090404030B020404" pitchFamily="18" charset="0"/>
                <a:ea typeface="Golos Text"/>
              </a:rPr>
              <a:t> </a:t>
            </a:r>
            <a:r>
              <a:rPr lang="en" sz="6667" b="1" spc="-1" dirty="0">
                <a:solidFill>
                  <a:schemeClr val="accent1">
                    <a:lumMod val="50000"/>
                  </a:schemeClr>
                </a:solidFill>
                <a:latin typeface="Cooper Black" panose="0208090404030B020404" pitchFamily="18" charset="0"/>
                <a:ea typeface="Golos Text"/>
              </a:rPr>
              <a:t>Testing</a:t>
            </a:r>
            <a:r>
              <a:rPr lang="en" sz="6667" b="1" spc="-1" dirty="0">
                <a:solidFill>
                  <a:schemeClr val="dk1"/>
                </a:solidFill>
                <a:latin typeface="Cooper Black" panose="0208090404030B020404" pitchFamily="18" charset="0"/>
                <a:ea typeface="Golos Text"/>
              </a:rPr>
              <a:t> </a:t>
            </a:r>
            <a:r>
              <a:rPr lang="en" sz="6667" b="1" spc="-1" dirty="0">
                <a:solidFill>
                  <a:schemeClr val="accent1">
                    <a:lumMod val="50000"/>
                  </a:schemeClr>
                </a:solidFill>
                <a:latin typeface="Cooper Black" panose="0208090404030B020404" pitchFamily="18" charset="0"/>
                <a:ea typeface="Golos Text"/>
              </a:rPr>
              <a:t>the</a:t>
            </a:r>
            <a:r>
              <a:rPr lang="en" sz="6667" b="1" spc="-1" dirty="0">
                <a:solidFill>
                  <a:schemeClr val="dk1"/>
                </a:solidFill>
                <a:latin typeface="Cooper Black" panose="0208090404030B020404" pitchFamily="18" charset="0"/>
                <a:ea typeface="Golos Text"/>
              </a:rPr>
              <a:t> </a:t>
            </a:r>
            <a:r>
              <a:rPr lang="en" sz="6667" b="1" spc="-1" dirty="0">
                <a:solidFill>
                  <a:schemeClr val="accent1">
                    <a:lumMod val="50000"/>
                  </a:schemeClr>
                </a:solidFill>
                <a:latin typeface="Cooper Black" panose="0208090404030B020404" pitchFamily="18" charset="0"/>
                <a:ea typeface="Golos Text"/>
              </a:rPr>
              <a:t>Model</a:t>
            </a:r>
            <a:endParaRPr lang="fr-FR" sz="6667" spc="-1" dirty="0">
              <a:solidFill>
                <a:schemeClr val="accent1">
                  <a:lumMod val="50000"/>
                </a:schemeClr>
              </a:solidFill>
              <a:latin typeface="Cooper Black" panose="0208090404030B020404" pitchFamily="18" charset="0"/>
            </a:endParaRPr>
          </a:p>
        </p:txBody>
      </p:sp>
      <p:sp>
        <p:nvSpPr>
          <p:cNvPr id="5" name="PlaceHolder 2">
            <a:extLst>
              <a:ext uri="{FF2B5EF4-FFF2-40B4-BE49-F238E27FC236}">
                <a16:creationId xmlns:a16="http://schemas.microsoft.com/office/drawing/2014/main" id="{2BF2819A-630B-1ED4-7EE6-A0028470A4F8}"/>
              </a:ext>
            </a:extLst>
          </p:cNvPr>
          <p:cNvSpPr txBox="1">
            <a:spLocks/>
          </p:cNvSpPr>
          <p:nvPr/>
        </p:nvSpPr>
        <p:spPr>
          <a:xfrm>
            <a:off x="2317920" y="3657841"/>
            <a:ext cx="7556160" cy="2066858"/>
          </a:xfrm>
          <a:prstGeom prst="rect">
            <a:avLst/>
          </a:prstGeom>
          <a:noFill/>
          <a:ln w="9360">
            <a:solidFill>
              <a:schemeClr val="dk1"/>
            </a:solidFill>
            <a:round/>
          </a:ln>
        </p:spPr>
        <p:txBody>
          <a:bodyPr spcFirstLastPara="1" wrap="square" lIns="121920" tIns="121920" rIns="121920" bIns="12192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just">
              <a:tabLst>
                <a:tab pos="0" algn="l"/>
              </a:tabLst>
            </a:pPr>
            <a:r>
              <a:rPr lang="en" sz="1600" spc="-1" dirty="0">
                <a:latin typeface="Cascadia Mono" panose="020B0609020000020004" pitchFamily="49" charset="0"/>
                <a:ea typeface="Manrope"/>
                <a:cs typeface="Cascadia Mono" panose="020B0609020000020004" pitchFamily="49" charset="0"/>
              </a:rPr>
              <a:t>Model training involves using the processed dataset to teach the machine learning algorithm how to make predictions. It is followed by model testing, where the model is evaluated against unseen data to assess performance. Metrics such as accuracy, precision, and recall are commonly used to determine the model's effectiveness in disease prediction.</a:t>
            </a:r>
          </a:p>
          <a:p>
            <a:pPr algn="just">
              <a:tabLst>
                <a:tab pos="0" algn="l"/>
              </a:tabLst>
            </a:pPr>
            <a:r>
              <a:rPr lang="en" sz="1600" spc="-1" dirty="0">
                <a:latin typeface="Cascadia Mono" panose="020B0609020000020004" pitchFamily="49" charset="0"/>
                <a:cs typeface="Cascadia Mono" panose="020B0609020000020004" pitchFamily="49" charset="0"/>
              </a:rPr>
              <a:t>We have used a non exhaustive list of algorithms such as: </a:t>
            </a:r>
            <a:br>
              <a:rPr lang="en" sz="1600" spc="-1" dirty="0">
                <a:latin typeface="Cascadia Mono" panose="020B0609020000020004" pitchFamily="49" charset="0"/>
                <a:cs typeface="Cascadia Mono" panose="020B0609020000020004" pitchFamily="49" charset="0"/>
              </a:rPr>
            </a:br>
            <a:r>
              <a:rPr lang="en" sz="1600" spc="-1" dirty="0">
                <a:latin typeface="Cascadia Mono" panose="020B0609020000020004" pitchFamily="49" charset="0"/>
                <a:cs typeface="Cascadia Mono" panose="020B0609020000020004" pitchFamily="49" charset="0"/>
              </a:rPr>
              <a:t>Random Forest Classifier, Decision Tree and Gaussian Nave-Bayes Algorithm</a:t>
            </a:r>
            <a:endParaRPr lang="en-US" sz="1600" spc="-1" dirty="0">
              <a:latin typeface="Cascadia Mono" panose="020B0609020000020004" pitchFamily="49" charset="0"/>
              <a:cs typeface="Cascadia Mono" panose="020B0609020000020004" pitchFamily="49" charset="0"/>
            </a:endParaRPr>
          </a:p>
        </p:txBody>
      </p:sp>
    </p:spTree>
    <p:extLst>
      <p:ext uri="{BB962C8B-B14F-4D97-AF65-F5344CB8AC3E}">
        <p14:creationId xmlns:p14="http://schemas.microsoft.com/office/powerpoint/2010/main" val="1237775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BEA855AC-90C2-4C09-39A2-3C213171D88E}"/>
            </a:ext>
          </a:extLst>
        </p:cNvPr>
        <p:cNvGrpSpPr/>
        <p:nvPr/>
      </p:nvGrpSpPr>
      <p:grpSpPr>
        <a:xfrm>
          <a:off x="0" y="0"/>
          <a:ext cx="0" cy="0"/>
          <a:chOff x="0" y="0"/>
          <a:chExt cx="0" cy="0"/>
        </a:xfrm>
      </p:grpSpPr>
      <p:sp>
        <p:nvSpPr>
          <p:cNvPr id="4" name="PlaceHolder 1">
            <a:extLst>
              <a:ext uri="{FF2B5EF4-FFF2-40B4-BE49-F238E27FC236}">
                <a16:creationId xmlns:a16="http://schemas.microsoft.com/office/drawing/2014/main" id="{EE88A9AC-B4E3-4E81-9490-8339184D80F1}"/>
              </a:ext>
            </a:extLst>
          </p:cNvPr>
          <p:cNvSpPr>
            <a:spLocks noGrp="1"/>
          </p:cNvSpPr>
          <p:nvPr>
            <p:ph type="title"/>
          </p:nvPr>
        </p:nvSpPr>
        <p:spPr>
          <a:xfrm>
            <a:off x="2317920" y="1651199"/>
            <a:ext cx="7556160" cy="1548960"/>
          </a:xfrm>
          <a:prstGeom prst="rect">
            <a:avLst/>
          </a:prstGeom>
          <a:noFill/>
          <a:ln w="0">
            <a:noFill/>
          </a:ln>
        </p:spPr>
        <p:txBody>
          <a:bodyPr lIns="121920" tIns="121920" rIns="121920" bIns="121920" anchor="b">
            <a:normAutofit fontScale="90000"/>
          </a:bodyPr>
          <a:lstStyle/>
          <a:p>
            <a:pPr algn="ctr">
              <a:tabLst>
                <a:tab pos="0" algn="l"/>
              </a:tabLst>
            </a:pPr>
            <a:r>
              <a:rPr lang="fr-FR" sz="6667" spc="-1" dirty="0" err="1">
                <a:solidFill>
                  <a:schemeClr val="accent1">
                    <a:lumMod val="50000"/>
                  </a:schemeClr>
                </a:solidFill>
                <a:latin typeface="Cooper Black" panose="0208090404030B020404" pitchFamily="18" charset="0"/>
              </a:rPr>
              <a:t>Deploying</a:t>
            </a:r>
            <a:r>
              <a:rPr lang="fr-FR" sz="6667" spc="-1" dirty="0">
                <a:solidFill>
                  <a:schemeClr val="accent1">
                    <a:lumMod val="50000"/>
                  </a:schemeClr>
                </a:solidFill>
                <a:latin typeface="Cooper Black" panose="0208090404030B020404" pitchFamily="18" charset="0"/>
              </a:rPr>
              <a:t> the Model</a:t>
            </a:r>
          </a:p>
        </p:txBody>
      </p:sp>
      <p:sp>
        <p:nvSpPr>
          <p:cNvPr id="5" name="PlaceHolder 2">
            <a:extLst>
              <a:ext uri="{FF2B5EF4-FFF2-40B4-BE49-F238E27FC236}">
                <a16:creationId xmlns:a16="http://schemas.microsoft.com/office/drawing/2014/main" id="{245067B0-F1F4-A24E-2AEB-7F3FDF7E10DD}"/>
              </a:ext>
            </a:extLst>
          </p:cNvPr>
          <p:cNvSpPr txBox="1">
            <a:spLocks/>
          </p:cNvSpPr>
          <p:nvPr/>
        </p:nvSpPr>
        <p:spPr>
          <a:xfrm>
            <a:off x="2317920" y="3657841"/>
            <a:ext cx="7556160" cy="2066858"/>
          </a:xfrm>
          <a:prstGeom prst="rect">
            <a:avLst/>
          </a:prstGeom>
          <a:noFill/>
          <a:ln w="9360">
            <a:solidFill>
              <a:schemeClr val="dk1"/>
            </a:solidFill>
            <a:round/>
          </a:ln>
        </p:spPr>
        <p:txBody>
          <a:bodyPr spcFirstLastPara="1" wrap="square" lIns="121920" tIns="121920" rIns="121920" bIns="12192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just">
              <a:tabLst>
                <a:tab pos="0" algn="l"/>
              </a:tabLst>
            </a:pPr>
            <a:r>
              <a:rPr lang="en-US" sz="1600" spc="-1" dirty="0">
                <a:latin typeface="Cascadia Mono" panose="020B0609020000020004" pitchFamily="49" charset="0"/>
                <a:cs typeface="Cascadia Mono" panose="020B0609020000020004" pitchFamily="49" charset="0"/>
              </a:rPr>
              <a:t>Deploying the Model would allow users of the Model to interact with it seamlessly allowing the availability of our algorithm and model. To simplify this, we have created a minimal Flask Python Backend Web Server to which we have created REST API endpoints. On client visualization, we have created a website with </a:t>
            </a:r>
            <a:r>
              <a:rPr lang="en-US" sz="1600" spc="-1" dirty="0" err="1">
                <a:latin typeface="Cascadia Mono" panose="020B0609020000020004" pitchFamily="49" charset="0"/>
                <a:cs typeface="Cascadia Mono" panose="020B0609020000020004" pitchFamily="49" charset="0"/>
              </a:rPr>
              <a:t>NextJS</a:t>
            </a:r>
            <a:r>
              <a:rPr lang="en-US" sz="1600" spc="-1" dirty="0">
                <a:latin typeface="Cascadia Mono" panose="020B0609020000020004" pitchFamily="49" charset="0"/>
                <a:cs typeface="Cascadia Mono" panose="020B0609020000020004" pitchFamily="49" charset="0"/>
              </a:rPr>
              <a:t> that would visualize and predict the diseases while interacting with our backend server.</a:t>
            </a:r>
          </a:p>
        </p:txBody>
      </p:sp>
    </p:spTree>
    <p:extLst>
      <p:ext uri="{BB962C8B-B14F-4D97-AF65-F5344CB8AC3E}">
        <p14:creationId xmlns:p14="http://schemas.microsoft.com/office/powerpoint/2010/main" val="4120813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3AE046D4-616C-1342-4371-DDC2FE250055}"/>
            </a:ext>
          </a:extLst>
        </p:cNvPr>
        <p:cNvGrpSpPr/>
        <p:nvPr/>
      </p:nvGrpSpPr>
      <p:grpSpPr>
        <a:xfrm>
          <a:off x="0" y="0"/>
          <a:ext cx="0" cy="0"/>
          <a:chOff x="0" y="0"/>
          <a:chExt cx="0" cy="0"/>
        </a:xfrm>
      </p:grpSpPr>
      <p:sp>
        <p:nvSpPr>
          <p:cNvPr id="6" name="PlaceHolder 1">
            <a:extLst>
              <a:ext uri="{FF2B5EF4-FFF2-40B4-BE49-F238E27FC236}">
                <a16:creationId xmlns:a16="http://schemas.microsoft.com/office/drawing/2014/main" id="{0894628A-3A70-A54F-AA21-82CFC7AFE1B5}"/>
              </a:ext>
            </a:extLst>
          </p:cNvPr>
          <p:cNvSpPr>
            <a:spLocks noGrp="1"/>
          </p:cNvSpPr>
          <p:nvPr>
            <p:ph type="title"/>
          </p:nvPr>
        </p:nvSpPr>
        <p:spPr>
          <a:xfrm>
            <a:off x="2311200" y="1651200"/>
            <a:ext cx="7556160" cy="1548960"/>
          </a:xfrm>
          <a:prstGeom prst="rect">
            <a:avLst/>
          </a:prstGeom>
          <a:noFill/>
          <a:ln w="0">
            <a:noFill/>
          </a:ln>
        </p:spPr>
        <p:txBody>
          <a:bodyPr lIns="121920" tIns="121920" rIns="121920" bIns="121920" anchor="b">
            <a:normAutofit/>
          </a:bodyPr>
          <a:lstStyle/>
          <a:p>
            <a:pPr algn="ctr">
              <a:tabLst>
                <a:tab pos="0" algn="l"/>
              </a:tabLst>
            </a:pPr>
            <a:r>
              <a:rPr lang="en" sz="6667" b="1" spc="-1" dirty="0">
                <a:solidFill>
                  <a:schemeClr val="accent1">
                    <a:lumMod val="50000"/>
                  </a:schemeClr>
                </a:solidFill>
                <a:latin typeface="Cooper Black" panose="0208090404030B020404" pitchFamily="18" charset="0"/>
                <a:ea typeface="Golos Text"/>
              </a:rPr>
              <a:t>Conclusion</a:t>
            </a:r>
            <a:endParaRPr lang="fr-FR" sz="6667" spc="-1" dirty="0">
              <a:solidFill>
                <a:schemeClr val="accent1">
                  <a:lumMod val="50000"/>
                </a:schemeClr>
              </a:solidFill>
              <a:latin typeface="Cooper Black" panose="0208090404030B020404" pitchFamily="18" charset="0"/>
            </a:endParaRPr>
          </a:p>
        </p:txBody>
      </p:sp>
      <p:sp>
        <p:nvSpPr>
          <p:cNvPr id="7" name="PlaceHolder 2">
            <a:extLst>
              <a:ext uri="{FF2B5EF4-FFF2-40B4-BE49-F238E27FC236}">
                <a16:creationId xmlns:a16="http://schemas.microsoft.com/office/drawing/2014/main" id="{A9C48038-9C92-0BD2-1FCD-F400DC6EE8BB}"/>
              </a:ext>
            </a:extLst>
          </p:cNvPr>
          <p:cNvSpPr txBox="1">
            <a:spLocks/>
          </p:cNvSpPr>
          <p:nvPr/>
        </p:nvSpPr>
        <p:spPr>
          <a:xfrm>
            <a:off x="2311200" y="3200640"/>
            <a:ext cx="7556160" cy="1485600"/>
          </a:xfrm>
          <a:prstGeom prst="rect">
            <a:avLst/>
          </a:prstGeom>
          <a:noFill/>
          <a:ln w="9360">
            <a:solidFill>
              <a:schemeClr val="dk1"/>
            </a:solidFill>
            <a:round/>
          </a:ln>
        </p:spPr>
        <p:txBody>
          <a:bodyPr spcFirstLastPara="1" wrap="square" lIns="121920" tIns="121920" rIns="121920" bIns="121920" anchor="ctr" anchorCtr="0">
            <a:normAutofit fontScale="73188" lnSpcReduction="2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tabLst>
                <a:tab pos="0" algn="l"/>
              </a:tabLst>
            </a:pPr>
            <a:r>
              <a:rPr lang="en" sz="2133" spc="-1" dirty="0">
                <a:latin typeface="Cascadia Mono" panose="020B0609020000020004" pitchFamily="49" charset="0"/>
                <a:ea typeface="Manrope"/>
                <a:cs typeface="Cascadia Mono" panose="020B0609020000020004" pitchFamily="49" charset="0"/>
              </a:rPr>
              <a:t>In conclusion, disease prediction using medical data is vital for improving public health outcomes. By leveraging advanced modeling techniques and optimizing resource allocation, healthcare providers can significantly enhance diagnosis and treatment efficacy. Adopting these methods leads to a proactive approach in managing diseases and ultimately saving lives.</a:t>
            </a:r>
            <a:endParaRPr lang="en-US" sz="2133" spc="-1" dirty="0">
              <a:latin typeface="Cascadia Mono" panose="020B0609020000020004" pitchFamily="49" charset="0"/>
              <a:cs typeface="Cascadia Mono" panose="020B0609020000020004" pitchFamily="49" charset="0"/>
            </a:endParaRPr>
          </a:p>
        </p:txBody>
      </p:sp>
    </p:spTree>
    <p:extLst>
      <p:ext uri="{BB962C8B-B14F-4D97-AF65-F5344CB8AC3E}">
        <p14:creationId xmlns:p14="http://schemas.microsoft.com/office/powerpoint/2010/main" val="1661606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0"/>
        <p:cNvGrpSpPr/>
        <p:nvPr/>
      </p:nvGrpSpPr>
      <p:grpSpPr>
        <a:xfrm>
          <a:off x="0" y="0"/>
          <a:ext cx="0" cy="0"/>
          <a:chOff x="0" y="0"/>
          <a:chExt cx="0" cy="0"/>
        </a:xfrm>
      </p:grpSpPr>
      <p:sp>
        <p:nvSpPr>
          <p:cNvPr id="111" name="Google Shape;111;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88" name="Google Shape;88;p2"/>
          <p:cNvSpPr txBox="1"/>
          <p:nvPr/>
        </p:nvSpPr>
        <p:spPr>
          <a:xfrm>
            <a:off x="3102949" y="3469531"/>
            <a:ext cx="6678000" cy="1015632"/>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None/>
            </a:pPr>
            <a:r>
              <a:rPr lang="en-US" sz="1800" b="0" i="0" u="none" strike="noStrike" cap="none" dirty="0">
                <a:solidFill>
                  <a:schemeClr val="dk1"/>
                </a:solidFill>
                <a:latin typeface="Proxima Nova"/>
                <a:ea typeface="Proxima Nova"/>
                <a:cs typeface="Proxima Nova"/>
                <a:sym typeface="Proxima Nova"/>
              </a:rPr>
              <a:t>Team Member 1: </a:t>
            </a:r>
            <a:r>
              <a:rPr lang="en-US" sz="1800" dirty="0">
                <a:solidFill>
                  <a:schemeClr val="dk1"/>
                </a:solidFill>
                <a:latin typeface="Proxima Nova"/>
                <a:ea typeface="Proxima Nova"/>
                <a:cs typeface="Proxima Nova"/>
                <a:sym typeface="Proxima Nova"/>
              </a:rPr>
              <a:t>Guy Bruno NDIKUMANA (92200103297)(6TC4)</a:t>
            </a:r>
            <a:endParaRPr lang="en-US" dirty="0"/>
          </a:p>
          <a:p>
            <a:pPr marL="0" marR="0" lvl="0" indent="0" algn="l" rtl="0">
              <a:spcBef>
                <a:spcPts val="0"/>
              </a:spcBef>
              <a:spcAft>
                <a:spcPts val="0"/>
              </a:spcAft>
              <a:buNone/>
            </a:pPr>
            <a:r>
              <a:rPr lang="en-US" sz="1800" b="0" i="0" u="none" strike="noStrike" cap="none" dirty="0">
                <a:solidFill>
                  <a:schemeClr val="dk1"/>
                </a:solidFill>
                <a:latin typeface="Proxima Nova"/>
                <a:ea typeface="Proxima Nova"/>
                <a:cs typeface="Proxima Nova"/>
                <a:sym typeface="Proxima Nova"/>
              </a:rPr>
              <a:t>Team Member 2: Frank Luke MUTENTWA (92200103318)(6TC4)</a:t>
            </a:r>
            <a:endParaRPr lang="en-US" dirty="0"/>
          </a:p>
          <a:p>
            <a:pPr marL="0" marR="0" lvl="0" indent="0" algn="l" rtl="0">
              <a:spcBef>
                <a:spcPts val="0"/>
              </a:spcBef>
              <a:spcAft>
                <a:spcPts val="0"/>
              </a:spcAft>
              <a:buNone/>
            </a:pPr>
            <a:endParaRPr sz="1800" b="0" i="0" u="none" strike="noStrike" cap="none" dirty="0">
              <a:solidFill>
                <a:schemeClr val="dk1"/>
              </a:solidFill>
              <a:latin typeface="Proxima Nova"/>
              <a:ea typeface="Proxima Nova"/>
              <a:cs typeface="Proxima Nova"/>
              <a:sym typeface="Proxima Nova"/>
            </a:endParaRPr>
          </a:p>
        </p:txBody>
      </p:sp>
      <p:sp>
        <p:nvSpPr>
          <p:cNvPr id="89" name="Google Shape;89;p2"/>
          <p:cNvSpPr txBox="1"/>
          <p:nvPr/>
        </p:nvSpPr>
        <p:spPr>
          <a:xfrm>
            <a:off x="2844024" y="2548439"/>
            <a:ext cx="7195800" cy="795089"/>
          </a:xfrm>
          <a:prstGeom prst="rect">
            <a:avLst/>
          </a:prstGeom>
          <a:noFill/>
          <a:ln>
            <a:noFill/>
          </a:ln>
        </p:spPr>
        <p:txBody>
          <a:bodyPr spcFirstLastPara="1" wrap="square" lIns="0" tIns="12700" rIns="0" bIns="0" anchor="ctr" anchorCtr="0">
            <a:spAutoFit/>
          </a:bodyPr>
          <a:lstStyle/>
          <a:p>
            <a:pPr marL="12700" marR="0" lvl="0" indent="0" algn="ctr" rtl="0">
              <a:lnSpc>
                <a:spcPct val="100000"/>
              </a:lnSpc>
              <a:spcBef>
                <a:spcPts val="0"/>
              </a:spcBef>
              <a:spcAft>
                <a:spcPts val="0"/>
              </a:spcAft>
              <a:buClr>
                <a:srgbClr val="04A2B9"/>
              </a:buClr>
              <a:buSzPts val="2800"/>
              <a:buFont typeface="Proxima Nova"/>
              <a:buNone/>
            </a:pPr>
            <a:r>
              <a:rPr lang="en-US" sz="2800" dirty="0">
                <a:solidFill>
                  <a:srgbClr val="04A2B9"/>
                </a:solidFill>
                <a:latin typeface="Proxima Nova"/>
                <a:sym typeface="Proxima Nova"/>
              </a:rPr>
              <a:t>Disease Prediction using Medical Data</a:t>
            </a:r>
            <a:endParaRPr lang="en-US" dirty="0"/>
          </a:p>
          <a:p>
            <a:pPr marL="12700" marR="0" lvl="0" indent="0" algn="ctr" rtl="0">
              <a:lnSpc>
                <a:spcPct val="100000"/>
              </a:lnSpc>
              <a:spcBef>
                <a:spcPts val="100"/>
              </a:spcBef>
              <a:spcAft>
                <a:spcPts val="0"/>
              </a:spcAft>
              <a:buClr>
                <a:srgbClr val="04A2B9"/>
              </a:buClr>
              <a:buSzPts val="2200"/>
              <a:buFont typeface="Proxima Nova"/>
              <a:buNone/>
            </a:pPr>
            <a:r>
              <a:rPr lang="en-US" sz="2200" b="0" i="0" u="none" strike="noStrike" cap="none" dirty="0">
                <a:solidFill>
                  <a:srgbClr val="04A2B9"/>
                </a:solidFill>
                <a:latin typeface="Proxima Nova"/>
                <a:ea typeface="Proxima Nova"/>
                <a:cs typeface="Proxima Nova"/>
                <a:sym typeface="Proxima Nova"/>
              </a:rPr>
              <a:t>Team ID: 146</a:t>
            </a:r>
            <a:endParaRPr sz="2200" b="0" i="0" u="none" strike="noStrike" cap="none" dirty="0">
              <a:solidFill>
                <a:schemeClr val="dk1"/>
              </a:solidFill>
              <a:latin typeface="Proxima Nova"/>
              <a:ea typeface="Proxima Nova"/>
              <a:cs typeface="Proxima Nova"/>
              <a:sym typeface="Proxima Nova"/>
            </a:endParaRPr>
          </a:p>
        </p:txBody>
      </p:sp>
      <p:sp>
        <p:nvSpPr>
          <p:cNvPr id="90" name="Google Shape;90;p2"/>
          <p:cNvSpPr txBox="1"/>
          <p:nvPr/>
        </p:nvSpPr>
        <p:spPr>
          <a:xfrm>
            <a:off x="5459831" y="4489367"/>
            <a:ext cx="1272300" cy="461700"/>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None/>
            </a:pPr>
            <a:r>
              <a:rPr lang="en-US" sz="1800" b="0" i="0" u="none" strike="noStrike" cap="none">
                <a:solidFill>
                  <a:srgbClr val="595959"/>
                </a:solidFill>
                <a:latin typeface="Proxima Nova"/>
                <a:ea typeface="Proxima Nova"/>
                <a:cs typeface="Proxima Nova"/>
                <a:sym typeface="Proxima Nova"/>
              </a:rPr>
              <a:t>Guided By</a:t>
            </a:r>
            <a:endParaRPr/>
          </a:p>
        </p:txBody>
      </p:sp>
      <p:sp>
        <p:nvSpPr>
          <p:cNvPr id="91" name="Google Shape;91;p2"/>
          <p:cNvSpPr txBox="1"/>
          <p:nvPr/>
        </p:nvSpPr>
        <p:spPr>
          <a:xfrm>
            <a:off x="3184499" y="4897337"/>
            <a:ext cx="7618617" cy="461635"/>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None/>
            </a:pPr>
            <a:r>
              <a:rPr lang="en-US" sz="1800" b="0" i="0" u="none" strike="noStrike" cap="none" dirty="0">
                <a:solidFill>
                  <a:schemeClr val="dk1"/>
                </a:solidFill>
                <a:latin typeface="Proxima Nova"/>
                <a:ea typeface="Proxima Nova"/>
                <a:cs typeface="Proxima Nova"/>
                <a:sym typeface="Proxima Nova"/>
              </a:rPr>
              <a:t>Internal Guide Name: </a:t>
            </a:r>
            <a:r>
              <a:rPr lang="en-US" sz="1800" dirty="0">
                <a:solidFill>
                  <a:schemeClr val="dk1"/>
                </a:solidFill>
                <a:latin typeface="Proxima Nova"/>
                <a:ea typeface="Proxima Nova"/>
                <a:cs typeface="Proxima Nova"/>
                <a:sym typeface="Proxima Nova"/>
              </a:rPr>
              <a:t>Prof. </a:t>
            </a:r>
            <a:r>
              <a:rPr lang="en-US" sz="1800" dirty="0" err="1">
                <a:solidFill>
                  <a:schemeClr val="dk1"/>
                </a:solidFill>
                <a:latin typeface="Proxima Nova"/>
                <a:ea typeface="Proxima Nova"/>
                <a:cs typeface="Proxima Nova"/>
                <a:sym typeface="Proxima Nova"/>
              </a:rPr>
              <a:t>Pappu</a:t>
            </a:r>
            <a:r>
              <a:rPr lang="en-US" sz="1800" dirty="0">
                <a:solidFill>
                  <a:schemeClr val="dk1"/>
                </a:solidFill>
                <a:latin typeface="Proxima Nova"/>
                <a:ea typeface="Proxima Nova"/>
                <a:cs typeface="Proxima Nova"/>
                <a:sym typeface="Proxima Nova"/>
              </a:rPr>
              <a:t> Kumar Rai </a:t>
            </a:r>
            <a:endParaRPr dirty="0"/>
          </a:p>
        </p:txBody>
      </p:sp>
      <p:sp>
        <p:nvSpPr>
          <p:cNvPr id="92" name="Google Shape;92;p2"/>
          <p:cNvSpPr txBox="1"/>
          <p:nvPr/>
        </p:nvSpPr>
        <p:spPr>
          <a:xfrm>
            <a:off x="3193926" y="5441197"/>
            <a:ext cx="3023400" cy="400200"/>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None/>
            </a:pPr>
            <a:endParaRPr/>
          </a:p>
        </p:txBody>
      </p:sp>
      <p:sp>
        <p:nvSpPr>
          <p:cNvPr id="93" name="Google Shape;93;p2"/>
          <p:cNvSpPr txBox="1"/>
          <p:nvPr/>
        </p:nvSpPr>
        <p:spPr>
          <a:xfrm>
            <a:off x="2965333" y="1717687"/>
            <a:ext cx="6504000" cy="702900"/>
          </a:xfrm>
          <a:prstGeom prst="rect">
            <a:avLst/>
          </a:prstGeom>
          <a:noFill/>
          <a:ln>
            <a:noFill/>
          </a:ln>
        </p:spPr>
        <p:txBody>
          <a:bodyPr spcFirstLastPara="1" wrap="square" lIns="0" tIns="12700" rIns="0" bIns="0" anchor="ctr" anchorCtr="0">
            <a:spAutoFit/>
          </a:bodyPr>
          <a:lstStyle/>
          <a:p>
            <a:pPr marL="12700" marR="0" lvl="0" indent="0" algn="ctr" rtl="0">
              <a:lnSpc>
                <a:spcPct val="100000"/>
              </a:lnSpc>
              <a:spcBef>
                <a:spcPts val="0"/>
              </a:spcBef>
              <a:spcAft>
                <a:spcPts val="0"/>
              </a:spcAft>
              <a:buClr>
                <a:srgbClr val="04A2B9"/>
              </a:buClr>
              <a:buSzPts val="2200"/>
              <a:buFont typeface="Proxima Nova"/>
              <a:buNone/>
            </a:pPr>
            <a:r>
              <a:rPr lang="en-US" sz="2200" b="0" i="0" u="none" strike="noStrike" cap="none" dirty="0">
                <a:solidFill>
                  <a:srgbClr val="04A2B9"/>
                </a:solidFill>
                <a:latin typeface="Proxima Nova"/>
                <a:ea typeface="Proxima Nova"/>
                <a:cs typeface="Proxima Nova"/>
                <a:sym typeface="Proxima Nova"/>
              </a:rPr>
              <a:t>Mini Project (01CE0609)</a:t>
            </a:r>
            <a:endParaRPr dirty="0"/>
          </a:p>
          <a:p>
            <a:pPr marL="12700" marR="0" lvl="0" indent="0" algn="ctr" rtl="0">
              <a:lnSpc>
                <a:spcPct val="100000"/>
              </a:lnSpc>
              <a:spcBef>
                <a:spcPts val="100"/>
              </a:spcBef>
              <a:spcAft>
                <a:spcPts val="0"/>
              </a:spcAft>
              <a:buClr>
                <a:srgbClr val="04A2B9"/>
              </a:buClr>
              <a:buSzPts val="2200"/>
              <a:buFont typeface="Proxima Nova"/>
              <a:buNone/>
            </a:pPr>
            <a:r>
              <a:rPr lang="en-US" sz="2200" b="0" i="0" u="none" strike="noStrike" cap="none" dirty="0">
                <a:solidFill>
                  <a:srgbClr val="04A2B9"/>
                </a:solidFill>
                <a:latin typeface="Proxima Nova"/>
                <a:ea typeface="Proxima Nova"/>
                <a:cs typeface="Proxima Nova"/>
                <a:sym typeface="Proxima Nova"/>
              </a:rPr>
              <a:t>Review 1 (08/03/2025)</a:t>
            </a:r>
            <a:endParaRPr sz="2200" b="0" i="0" u="none" strike="noStrike" cap="none" dirty="0">
              <a:solidFill>
                <a:schemeClr val="dk1"/>
              </a:solidFill>
              <a:latin typeface="Proxima Nova"/>
              <a:ea typeface="Proxima Nova"/>
              <a:cs typeface="Proxima Nova"/>
              <a:sym typeface="Proxima Nova"/>
            </a:endParaRPr>
          </a:p>
        </p:txBody>
      </p:sp>
      <p:sp>
        <p:nvSpPr>
          <p:cNvPr id="94" name="Google Shape;94;p2"/>
          <p:cNvSpPr txBox="1"/>
          <p:nvPr/>
        </p:nvSpPr>
        <p:spPr>
          <a:xfrm>
            <a:off x="2293191" y="5643518"/>
            <a:ext cx="8297381" cy="936154"/>
          </a:xfrm>
          <a:prstGeom prst="rect">
            <a:avLst/>
          </a:prstGeom>
          <a:noFill/>
          <a:ln>
            <a:noFill/>
          </a:ln>
        </p:spPr>
        <p:txBody>
          <a:bodyPr spcFirstLastPara="1" wrap="square" lIns="0" tIns="12700" rIns="0" bIns="0" anchor="ctr" anchorCtr="0">
            <a:spAutoFit/>
          </a:bodyPr>
          <a:lstStyle/>
          <a:p>
            <a:pPr marL="12700" marR="0" lvl="0" indent="0" algn="ctr" rtl="0">
              <a:lnSpc>
                <a:spcPct val="100000"/>
              </a:lnSpc>
              <a:spcBef>
                <a:spcPts val="0"/>
              </a:spcBef>
              <a:spcAft>
                <a:spcPts val="0"/>
              </a:spcAft>
              <a:buClr>
                <a:srgbClr val="04A2B9"/>
              </a:buClr>
              <a:buSzPts val="2400"/>
              <a:buFont typeface="Proxima Nova"/>
              <a:buNone/>
            </a:pPr>
            <a:r>
              <a:rPr lang="en-US" sz="2400" b="0" i="0" u="none" strike="noStrike" cap="none" dirty="0">
                <a:solidFill>
                  <a:srgbClr val="04A2B9"/>
                </a:solidFill>
                <a:latin typeface="Proxima Nova"/>
                <a:ea typeface="Proxima Nova"/>
                <a:cs typeface="Proxima Nova"/>
                <a:sym typeface="Proxima Nova"/>
              </a:rPr>
              <a:t>Department of Computer Engineering,</a:t>
            </a:r>
            <a:br>
              <a:rPr lang="en-US" sz="2400" b="0" i="0" u="none" strike="noStrike" cap="none" dirty="0">
                <a:solidFill>
                  <a:srgbClr val="04A2B9"/>
                </a:solidFill>
                <a:latin typeface="Proxima Nova"/>
                <a:ea typeface="Proxima Nova"/>
                <a:cs typeface="Proxima Nova"/>
                <a:sym typeface="Proxima Nova"/>
              </a:rPr>
            </a:br>
            <a:r>
              <a:rPr lang="en-US" sz="2400" b="0" i="0" u="none" strike="noStrike" cap="none" dirty="0">
                <a:solidFill>
                  <a:srgbClr val="04A2B9"/>
                </a:solidFill>
                <a:latin typeface="Proxima Nova"/>
                <a:ea typeface="Proxima Nova"/>
                <a:cs typeface="Proxima Nova"/>
                <a:sym typeface="Proxima Nova"/>
              </a:rPr>
              <a:t>Faculty of Engineering &amp; Technology</a:t>
            </a:r>
            <a:r>
              <a:rPr lang="en-US" sz="3600" b="0" i="0" u="none" strike="noStrike" cap="none" dirty="0">
                <a:solidFill>
                  <a:srgbClr val="04A2B9"/>
                </a:solidFill>
                <a:latin typeface="Proxima Nova"/>
                <a:ea typeface="Proxima Nova"/>
                <a:cs typeface="Proxima Nova"/>
                <a:sym typeface="Proxima Nova"/>
              </a:rPr>
              <a:t> </a:t>
            </a:r>
            <a:endParaRPr sz="3600" b="0" i="0" u="none" strike="noStrike" cap="none" dirty="0">
              <a:solidFill>
                <a:schemeClr val="dk1"/>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534259" y="309562"/>
            <a:ext cx="2320909"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dirty="0">
                <a:solidFill>
                  <a:srgbClr val="04A2B9"/>
                </a:solidFill>
                <a:latin typeface="Proxima Nova"/>
                <a:ea typeface="Proxima Nova"/>
                <a:cs typeface="Proxima Nova"/>
                <a:sym typeface="Proxima Nova"/>
              </a:rPr>
              <a:t>Outline</a:t>
            </a:r>
            <a:endParaRPr sz="2400" dirty="0">
              <a:latin typeface="Proxima Nova"/>
              <a:ea typeface="Proxima Nova"/>
              <a:cs typeface="Proxima Nova"/>
              <a:sym typeface="Proxima Nova"/>
            </a:endParaRPr>
          </a:p>
        </p:txBody>
      </p:sp>
      <p:sp>
        <p:nvSpPr>
          <p:cNvPr id="100" name="Google Shape;100;p3"/>
          <p:cNvSpPr txBox="1"/>
          <p:nvPr/>
        </p:nvSpPr>
        <p:spPr>
          <a:xfrm>
            <a:off x="730954" y="1595917"/>
            <a:ext cx="8591100" cy="4585840"/>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None/>
            </a:pPr>
            <a:endParaRPr dirty="0"/>
          </a:p>
          <a:p>
            <a:pPr marL="285750" marR="0" lvl="0" indent="-285750" algn="l" rtl="0">
              <a:spcBef>
                <a:spcPts val="0"/>
              </a:spcBef>
              <a:spcAft>
                <a:spcPts val="0"/>
              </a:spcAft>
              <a:buClr>
                <a:srgbClr val="000000"/>
              </a:buClr>
              <a:buSzPts val="1700"/>
              <a:buFont typeface="Arial"/>
              <a:buChar char="•"/>
            </a:pPr>
            <a:endParaRPr lang="en-US" dirty="0"/>
          </a:p>
          <a:p>
            <a:pPr marL="285750" marR="0" lvl="0" indent="-285750" algn="l" rtl="0">
              <a:spcBef>
                <a:spcPts val="0"/>
              </a:spcBef>
              <a:spcAft>
                <a:spcPts val="0"/>
              </a:spcAft>
              <a:buClr>
                <a:srgbClr val="000000"/>
              </a:buClr>
              <a:buSzPts val="1700"/>
              <a:buFont typeface="Arial"/>
              <a:buChar char="•"/>
            </a:pPr>
            <a:r>
              <a:rPr lang="en-US" sz="2400" dirty="0">
                <a:solidFill>
                  <a:srgbClr val="00B0F0"/>
                </a:solidFill>
                <a:latin typeface="Proxima Nova" panose="020B0604020202020204" charset="0"/>
              </a:rPr>
              <a:t>Introduction</a:t>
            </a:r>
          </a:p>
          <a:p>
            <a:pPr marL="285750" marR="0" lvl="0" indent="-285750" algn="l" rtl="0">
              <a:spcBef>
                <a:spcPts val="0"/>
              </a:spcBef>
              <a:spcAft>
                <a:spcPts val="0"/>
              </a:spcAft>
              <a:buClr>
                <a:srgbClr val="000000"/>
              </a:buClr>
              <a:buSzPts val="1700"/>
              <a:buFont typeface="Arial"/>
              <a:buChar char="•"/>
            </a:pPr>
            <a:r>
              <a:rPr lang="en-US" sz="2400" dirty="0">
                <a:solidFill>
                  <a:srgbClr val="00B0F0"/>
                </a:solidFill>
                <a:latin typeface="Proxima Nova" panose="020B0604020202020204" charset="0"/>
              </a:rPr>
              <a:t>Significance of disease Prediction</a:t>
            </a:r>
          </a:p>
          <a:p>
            <a:pPr marL="285750" marR="0" lvl="0" indent="-285750" algn="l" rtl="0">
              <a:spcBef>
                <a:spcPts val="0"/>
              </a:spcBef>
              <a:spcAft>
                <a:spcPts val="0"/>
              </a:spcAft>
              <a:buClr>
                <a:srgbClr val="000000"/>
              </a:buClr>
              <a:buSzPts val="1700"/>
              <a:buFont typeface="Arial"/>
              <a:buChar char="•"/>
            </a:pPr>
            <a:r>
              <a:rPr lang="en-US" sz="2400" dirty="0">
                <a:solidFill>
                  <a:srgbClr val="00B0F0"/>
                </a:solidFill>
                <a:latin typeface="Proxima Nova" panose="020B0604020202020204" charset="0"/>
              </a:rPr>
              <a:t>Impact of timely diagnosis</a:t>
            </a:r>
          </a:p>
          <a:p>
            <a:pPr marL="285750" marR="0" lvl="0" indent="-285750" algn="l" rtl="0">
              <a:spcBef>
                <a:spcPts val="0"/>
              </a:spcBef>
              <a:spcAft>
                <a:spcPts val="0"/>
              </a:spcAft>
              <a:buClr>
                <a:srgbClr val="000000"/>
              </a:buClr>
              <a:buSzPts val="1700"/>
              <a:buFont typeface="Arial"/>
              <a:buChar char="•"/>
            </a:pPr>
            <a:r>
              <a:rPr lang="en-US" sz="2400" dirty="0">
                <a:solidFill>
                  <a:srgbClr val="00B0F0"/>
                </a:solidFill>
                <a:latin typeface="Proxima Nova" panose="020B0604020202020204" charset="0"/>
              </a:rPr>
              <a:t>Healthcare resource optimization</a:t>
            </a:r>
          </a:p>
          <a:p>
            <a:pPr marL="285750" marR="0" lvl="0" indent="-285750" algn="l" rtl="0">
              <a:spcBef>
                <a:spcPts val="0"/>
              </a:spcBef>
              <a:spcAft>
                <a:spcPts val="0"/>
              </a:spcAft>
              <a:buClr>
                <a:srgbClr val="000000"/>
              </a:buClr>
              <a:buSzPts val="1700"/>
              <a:buFont typeface="Arial"/>
              <a:buChar char="•"/>
            </a:pPr>
            <a:r>
              <a:rPr lang="en-US" sz="2400" dirty="0">
                <a:solidFill>
                  <a:srgbClr val="00B0F0"/>
                </a:solidFill>
                <a:latin typeface="Proxima Nova" panose="020B0604020202020204" charset="0"/>
              </a:rPr>
              <a:t>Data Collection</a:t>
            </a:r>
          </a:p>
          <a:p>
            <a:pPr marL="285750" marR="0" lvl="0" indent="-285750" algn="l" rtl="0">
              <a:spcBef>
                <a:spcPts val="0"/>
              </a:spcBef>
              <a:spcAft>
                <a:spcPts val="0"/>
              </a:spcAft>
              <a:buClr>
                <a:srgbClr val="000000"/>
              </a:buClr>
              <a:buSzPts val="1700"/>
              <a:buFont typeface="Arial"/>
              <a:buChar char="•"/>
            </a:pPr>
            <a:r>
              <a:rPr lang="en-US" sz="2400" dirty="0">
                <a:solidFill>
                  <a:srgbClr val="00B0F0"/>
                </a:solidFill>
                <a:latin typeface="Proxima Nova" panose="020B0604020202020204" charset="0"/>
              </a:rPr>
              <a:t>Preprocessing and EDA</a:t>
            </a:r>
          </a:p>
          <a:p>
            <a:pPr marL="285750" marR="0" lvl="0" indent="-285750" algn="l" rtl="0">
              <a:spcBef>
                <a:spcPts val="0"/>
              </a:spcBef>
              <a:spcAft>
                <a:spcPts val="0"/>
              </a:spcAft>
              <a:buClr>
                <a:srgbClr val="000000"/>
              </a:buClr>
              <a:buSzPts val="1700"/>
              <a:buFont typeface="Arial"/>
              <a:buChar char="•"/>
            </a:pPr>
            <a:r>
              <a:rPr lang="en-US" sz="2400" dirty="0">
                <a:solidFill>
                  <a:srgbClr val="00B0F0"/>
                </a:solidFill>
                <a:latin typeface="Proxima Nova" panose="020B0604020202020204" charset="0"/>
              </a:rPr>
              <a:t>Training and Testing the Model </a:t>
            </a:r>
          </a:p>
          <a:p>
            <a:pPr marL="285750" marR="0" lvl="0" indent="-285750" algn="l" rtl="0">
              <a:spcBef>
                <a:spcPts val="0"/>
              </a:spcBef>
              <a:spcAft>
                <a:spcPts val="0"/>
              </a:spcAft>
              <a:buClr>
                <a:srgbClr val="000000"/>
              </a:buClr>
              <a:buSzPts val="1700"/>
              <a:buFont typeface="Arial"/>
              <a:buChar char="•"/>
            </a:pPr>
            <a:r>
              <a:rPr lang="en-US" sz="2400" dirty="0">
                <a:solidFill>
                  <a:srgbClr val="00B0F0"/>
                </a:solidFill>
                <a:latin typeface="Proxima Nova" panose="020B0604020202020204" charset="0"/>
              </a:rPr>
              <a:t>Deploying the Model</a:t>
            </a:r>
          </a:p>
          <a:p>
            <a:pPr marL="285750" marR="0" lvl="0" indent="-285750" algn="l" rtl="0">
              <a:spcBef>
                <a:spcPts val="0"/>
              </a:spcBef>
              <a:spcAft>
                <a:spcPts val="0"/>
              </a:spcAft>
              <a:buClr>
                <a:srgbClr val="000000"/>
              </a:buClr>
              <a:buSzPts val="1700"/>
              <a:buFont typeface="Arial"/>
              <a:buChar char="•"/>
            </a:pPr>
            <a:r>
              <a:rPr lang="en-US" sz="2400" dirty="0">
                <a:solidFill>
                  <a:srgbClr val="00B0F0"/>
                </a:solidFill>
                <a:latin typeface="Proxima Nova" panose="020B0604020202020204" charset="0"/>
              </a:rPr>
              <a:t>Conclusion</a:t>
            </a:r>
          </a:p>
          <a:p>
            <a:pPr marL="285750" marR="0" lvl="0" indent="-285750" algn="l" rtl="0">
              <a:spcBef>
                <a:spcPts val="0"/>
              </a:spcBef>
              <a:spcAft>
                <a:spcPts val="0"/>
              </a:spcAft>
              <a:buClr>
                <a:srgbClr val="000000"/>
              </a:buClr>
              <a:buSzPts val="1700"/>
              <a:buFont typeface="Arial"/>
              <a:buChar char="•"/>
            </a:pPr>
            <a:endParaRPr lang="en-US" dirty="0"/>
          </a:p>
          <a:p>
            <a:pPr marL="285750" marR="0" lvl="0" indent="-285750" algn="l" rtl="0">
              <a:spcBef>
                <a:spcPts val="0"/>
              </a:spcBef>
              <a:spcAft>
                <a:spcPts val="0"/>
              </a:spcAft>
              <a:buClr>
                <a:srgbClr val="000000"/>
              </a:buClr>
              <a:buSzPts val="1700"/>
              <a:buFont typeface="Arial"/>
              <a:buChar char="•"/>
            </a:pPr>
            <a:endParaRPr lang="en-US" dirty="0"/>
          </a:p>
          <a:p>
            <a:pPr marL="285750" marR="0" lvl="0" indent="-285750" algn="l" rtl="0">
              <a:spcBef>
                <a:spcPts val="0"/>
              </a:spcBef>
              <a:spcAft>
                <a:spcPts val="0"/>
              </a:spcAft>
              <a:buClr>
                <a:srgbClr val="000000"/>
              </a:buClr>
              <a:buSzPts val="1700"/>
              <a:buFont typeface="Arial"/>
              <a:buChar char="•"/>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534259" y="309562"/>
            <a:ext cx="2320909"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dirty="0">
                <a:solidFill>
                  <a:srgbClr val="04A2B9"/>
                </a:solidFill>
                <a:latin typeface="Proxima Nova"/>
                <a:ea typeface="Proxima Nova"/>
                <a:cs typeface="Proxima Nova"/>
                <a:sym typeface="Proxima Nova"/>
              </a:rPr>
              <a:t>Introduction</a:t>
            </a:r>
            <a:endParaRPr sz="2400" dirty="0">
              <a:latin typeface="Proxima Nova"/>
              <a:ea typeface="Proxima Nova"/>
              <a:cs typeface="Proxima Nova"/>
              <a:sym typeface="Proxima Nova"/>
            </a:endParaRPr>
          </a:p>
        </p:txBody>
      </p:sp>
      <p:sp>
        <p:nvSpPr>
          <p:cNvPr id="3" name="TextBox 2">
            <a:extLst>
              <a:ext uri="{FF2B5EF4-FFF2-40B4-BE49-F238E27FC236}">
                <a16:creationId xmlns:a16="http://schemas.microsoft.com/office/drawing/2014/main" id="{1BEB607A-3F89-1A9D-9BA2-1C8D400BABC2}"/>
              </a:ext>
            </a:extLst>
          </p:cNvPr>
          <p:cNvSpPr txBox="1"/>
          <p:nvPr/>
        </p:nvSpPr>
        <p:spPr>
          <a:xfrm>
            <a:off x="974168" y="3113529"/>
            <a:ext cx="4314269" cy="630942"/>
          </a:xfrm>
          <a:prstGeom prst="rect">
            <a:avLst/>
          </a:prstGeom>
          <a:noFill/>
        </p:spPr>
        <p:txBody>
          <a:bodyPr wrap="square">
            <a:spAutoFit/>
          </a:bodyPr>
          <a:lstStyle/>
          <a:p>
            <a:r>
              <a:rPr lang="en" sz="3500" b="1" kern="1200" spc="-1" dirty="0">
                <a:solidFill>
                  <a:schemeClr val="accent1">
                    <a:lumMod val="50000"/>
                  </a:schemeClr>
                </a:solidFill>
                <a:latin typeface="Cooper Black" panose="0208090404030B020404" pitchFamily="18" charset="0"/>
                <a:cs typeface="+mj-cs"/>
              </a:rPr>
              <a:t>Introduction</a:t>
            </a:r>
            <a:endParaRPr lang="en-US" sz="3500" b="1" kern="1200" spc="-1" dirty="0">
              <a:solidFill>
                <a:schemeClr val="accent1">
                  <a:lumMod val="50000"/>
                </a:schemeClr>
              </a:solidFill>
              <a:latin typeface="Cooper Black" panose="0208090404030B020404" pitchFamily="18" charset="0"/>
              <a:cs typeface="+mj-cs"/>
            </a:endParaRPr>
          </a:p>
        </p:txBody>
      </p:sp>
      <p:sp>
        <p:nvSpPr>
          <p:cNvPr id="4" name="PlaceHolder 2">
            <a:extLst>
              <a:ext uri="{FF2B5EF4-FFF2-40B4-BE49-F238E27FC236}">
                <a16:creationId xmlns:a16="http://schemas.microsoft.com/office/drawing/2014/main" id="{97BC85C1-49CC-8604-5A3A-41C74E3814DD}"/>
              </a:ext>
            </a:extLst>
          </p:cNvPr>
          <p:cNvSpPr txBox="1">
            <a:spLocks/>
          </p:cNvSpPr>
          <p:nvPr/>
        </p:nvSpPr>
        <p:spPr>
          <a:xfrm>
            <a:off x="729071" y="3853498"/>
            <a:ext cx="3762000" cy="990360"/>
          </a:xfrm>
          <a:prstGeom prst="rect">
            <a:avLst/>
          </a:prstGeom>
          <a:noFill/>
          <a:ln w="0">
            <a:noFill/>
          </a:ln>
        </p:spPr>
        <p:txBody>
          <a:bodyPr spcFirstLastPara="1" wrap="square" lIns="91440" tIns="91440" rIns="91440" bIns="9144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228600">
              <a:lnSpc>
                <a:spcPct val="110000"/>
              </a:lnSpc>
              <a:spcBef>
                <a:spcPts val="1000"/>
              </a:spcBef>
              <a:tabLst>
                <a:tab pos="0" algn="l"/>
              </a:tabLst>
            </a:pPr>
            <a:r>
              <a:rPr lang="en" sz="1600" kern="1200" spc="-1" dirty="0">
                <a:solidFill>
                  <a:schemeClr val="bg2">
                    <a:lumMod val="50000"/>
                  </a:schemeClr>
                </a:solidFill>
                <a:latin typeface="Cascadia Mono" panose="020B0609020000020004" pitchFamily="49" charset="0"/>
                <a:cs typeface="Cascadia Mono" panose="020B0609020000020004" pitchFamily="49" charset="0"/>
              </a:rPr>
              <a:t>This presentation explores the significance of disease prediction using medical data, outlining methodologies, impacts, and implementation processes.</a:t>
            </a:r>
            <a:endParaRPr lang="en-US" sz="1600" kern="1200" spc="-1" dirty="0">
              <a:solidFill>
                <a:schemeClr val="bg2">
                  <a:lumMod val="50000"/>
                </a:schemeClr>
              </a:solidFill>
              <a:latin typeface="Cascadia Mono" panose="020B0609020000020004" pitchFamily="49" charset="0"/>
              <a:cs typeface="Cascadia Mono" panose="020B0609020000020004" pitchFamily="49" charset="0"/>
            </a:endParaRPr>
          </a:p>
        </p:txBody>
      </p:sp>
      <p:sp>
        <p:nvSpPr>
          <p:cNvPr id="5" name="Google Shape;485;p49">
            <a:extLst>
              <a:ext uri="{FF2B5EF4-FFF2-40B4-BE49-F238E27FC236}">
                <a16:creationId xmlns:a16="http://schemas.microsoft.com/office/drawing/2014/main" id="{7337A560-3259-D6C1-80B4-91096F84F313}"/>
              </a:ext>
            </a:extLst>
          </p:cNvPr>
          <p:cNvSpPr/>
          <p:nvPr/>
        </p:nvSpPr>
        <p:spPr>
          <a:xfrm>
            <a:off x="6671034" y="1167402"/>
            <a:ext cx="3937987" cy="5516203"/>
          </a:xfrm>
          <a:prstGeom prst="roundRect">
            <a:avLst>
              <a:gd name="adj" fmla="val 7046"/>
            </a:avLst>
          </a:prstGeom>
          <a:blipFill rotWithShape="0">
            <a:blip r:embed="rId4"/>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dirty="0">
              <a:solidFill>
                <a:srgbClr val="000000"/>
              </a:solidFill>
              <a:latin typeface="OpenSymbo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2C2474D8-D649-C8DF-E1C3-C34910959393}"/>
            </a:ext>
          </a:extLst>
        </p:cNvPr>
        <p:cNvGrpSpPr/>
        <p:nvPr/>
      </p:nvGrpSpPr>
      <p:grpSpPr>
        <a:xfrm>
          <a:off x="0" y="0"/>
          <a:ext cx="0" cy="0"/>
          <a:chOff x="0" y="0"/>
          <a:chExt cx="0" cy="0"/>
        </a:xfrm>
      </p:grpSpPr>
      <p:sp>
        <p:nvSpPr>
          <p:cNvPr id="7" name="PlaceHolder 2">
            <a:extLst>
              <a:ext uri="{FF2B5EF4-FFF2-40B4-BE49-F238E27FC236}">
                <a16:creationId xmlns:a16="http://schemas.microsoft.com/office/drawing/2014/main" id="{443AD8E7-5743-975C-B9F8-9915A58304B9}"/>
              </a:ext>
            </a:extLst>
          </p:cNvPr>
          <p:cNvSpPr>
            <a:spLocks noGrp="1"/>
          </p:cNvSpPr>
          <p:nvPr>
            <p:ph type="title"/>
          </p:nvPr>
        </p:nvSpPr>
        <p:spPr>
          <a:xfrm>
            <a:off x="927928" y="1820505"/>
            <a:ext cx="1180800" cy="914040"/>
          </a:xfrm>
          <a:prstGeom prst="rect">
            <a:avLst/>
          </a:prstGeom>
          <a:noFill/>
          <a:ln w="9360">
            <a:solidFill>
              <a:schemeClr val="dk1"/>
            </a:solidFill>
            <a:round/>
          </a:ln>
        </p:spPr>
        <p:txBody>
          <a:bodyPr lIns="91440" tIns="91440" rIns="91440" bIns="91440" anchor="ctr">
            <a:normAutofit fontScale="90000"/>
          </a:bodyPr>
          <a:lstStyle/>
          <a:p>
            <a:pPr indent="0">
              <a:lnSpc>
                <a:spcPct val="100000"/>
              </a:lnSpc>
              <a:buNone/>
              <a:tabLst>
                <a:tab pos="0" algn="l"/>
              </a:tabLst>
            </a:pPr>
            <a:r>
              <a:rPr lang="en" sz="6000" b="1" strike="noStrike" spc="-1" dirty="0">
                <a:solidFill>
                  <a:schemeClr val="bg2">
                    <a:lumMod val="50000"/>
                  </a:schemeClr>
                </a:solidFill>
                <a:latin typeface="Cooper Black" panose="0208090404030B020404" pitchFamily="18" charset="0"/>
                <a:ea typeface="Golos Text"/>
              </a:rPr>
              <a:t>01</a:t>
            </a:r>
            <a:endParaRPr lang="fr-FR" sz="6000" b="0" strike="noStrike" spc="-1" dirty="0">
              <a:solidFill>
                <a:schemeClr val="bg2">
                  <a:lumMod val="50000"/>
                </a:schemeClr>
              </a:solidFill>
              <a:latin typeface="Cooper Black" panose="0208090404030B020404" pitchFamily="18" charset="0"/>
            </a:endParaRPr>
          </a:p>
        </p:txBody>
      </p:sp>
      <p:sp>
        <p:nvSpPr>
          <p:cNvPr id="8" name="PlaceHolder 1">
            <a:extLst>
              <a:ext uri="{FF2B5EF4-FFF2-40B4-BE49-F238E27FC236}">
                <a16:creationId xmlns:a16="http://schemas.microsoft.com/office/drawing/2014/main" id="{BF8C811C-7AF5-8D25-7149-F5695E1F24DA}"/>
              </a:ext>
            </a:extLst>
          </p:cNvPr>
          <p:cNvSpPr txBox="1">
            <a:spLocks/>
          </p:cNvSpPr>
          <p:nvPr/>
        </p:nvSpPr>
        <p:spPr>
          <a:xfrm>
            <a:off x="927928" y="3198269"/>
            <a:ext cx="5067000" cy="1514160"/>
          </a:xfrm>
          <a:prstGeom prst="rect">
            <a:avLst/>
          </a:prstGeom>
          <a:noFill/>
          <a:ln w="0">
            <a:noFill/>
          </a:ln>
        </p:spPr>
        <p:txBody>
          <a:bodyPr spcFirstLastPara="1" wrap="square" lIns="91440" tIns="91440" rIns="91440" bIns="91440" anchor="b"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nSpc>
                <a:spcPct val="100000"/>
              </a:lnSpc>
              <a:tabLst>
                <a:tab pos="0" algn="l"/>
              </a:tabLst>
            </a:pPr>
            <a:r>
              <a:rPr lang="en" sz="5400" b="1" spc="-1" dirty="0">
                <a:solidFill>
                  <a:schemeClr val="accent1">
                    <a:lumMod val="50000"/>
                  </a:schemeClr>
                </a:solidFill>
                <a:latin typeface="Cooper Black" panose="0208090404030B020404" pitchFamily="18" charset="0"/>
                <a:ea typeface="Golos Text"/>
              </a:rPr>
              <a:t>Importance</a:t>
            </a:r>
            <a:endParaRPr lang="fr-FR" sz="5400" spc="-1" dirty="0">
              <a:solidFill>
                <a:schemeClr val="accent1">
                  <a:lumMod val="50000"/>
                </a:schemeClr>
              </a:solidFill>
              <a:latin typeface="Cooper Black" panose="0208090404030B020404" pitchFamily="18" charset="0"/>
            </a:endParaRPr>
          </a:p>
        </p:txBody>
      </p:sp>
    </p:spTree>
    <p:extLst>
      <p:ext uri="{BB962C8B-B14F-4D97-AF65-F5344CB8AC3E}">
        <p14:creationId xmlns:p14="http://schemas.microsoft.com/office/powerpoint/2010/main" val="1284324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C4BB2CCB-A8C0-236A-430E-C71FAB3E146F}"/>
            </a:ext>
          </a:extLst>
        </p:cNvPr>
        <p:cNvGrpSpPr/>
        <p:nvPr/>
      </p:nvGrpSpPr>
      <p:grpSpPr>
        <a:xfrm>
          <a:off x="0" y="0"/>
          <a:ext cx="0" cy="0"/>
          <a:chOff x="0" y="0"/>
          <a:chExt cx="0" cy="0"/>
        </a:xfrm>
      </p:grpSpPr>
      <p:sp>
        <p:nvSpPr>
          <p:cNvPr id="4" name="PlaceHolder 1">
            <a:extLst>
              <a:ext uri="{FF2B5EF4-FFF2-40B4-BE49-F238E27FC236}">
                <a16:creationId xmlns:a16="http://schemas.microsoft.com/office/drawing/2014/main" id="{37B27601-EAB0-CF5E-B773-63E6410CBCFD}"/>
              </a:ext>
            </a:extLst>
          </p:cNvPr>
          <p:cNvSpPr>
            <a:spLocks noGrp="1"/>
          </p:cNvSpPr>
          <p:nvPr>
            <p:ph type="title"/>
          </p:nvPr>
        </p:nvSpPr>
        <p:spPr>
          <a:xfrm>
            <a:off x="2317920" y="2235662"/>
            <a:ext cx="7556160" cy="1548960"/>
          </a:xfrm>
          <a:prstGeom prst="rect">
            <a:avLst/>
          </a:prstGeom>
          <a:noFill/>
          <a:ln w="0">
            <a:noFill/>
          </a:ln>
        </p:spPr>
        <p:txBody>
          <a:bodyPr lIns="121920" tIns="121920" rIns="121920" bIns="121920" anchor="b">
            <a:normAutofit fontScale="90000"/>
          </a:bodyPr>
          <a:lstStyle/>
          <a:p>
            <a:pPr algn="ctr">
              <a:tabLst>
                <a:tab pos="0" algn="l"/>
              </a:tabLst>
            </a:pPr>
            <a:r>
              <a:rPr lang="en" sz="6667" b="1" spc="-1" dirty="0">
                <a:solidFill>
                  <a:schemeClr val="accent1">
                    <a:lumMod val="50000"/>
                  </a:schemeClr>
                </a:solidFill>
                <a:latin typeface="Cooper Black" panose="0208090404030B020404" pitchFamily="18" charset="0"/>
                <a:ea typeface="Golos Text"/>
              </a:rPr>
              <a:t>Significance of disease prediction</a:t>
            </a:r>
            <a:endParaRPr lang="fr-FR" sz="6667" spc="-1" dirty="0">
              <a:solidFill>
                <a:schemeClr val="accent1">
                  <a:lumMod val="50000"/>
                </a:schemeClr>
              </a:solidFill>
              <a:latin typeface="Cooper Black" panose="0208090404030B020404" pitchFamily="18" charset="0"/>
            </a:endParaRPr>
          </a:p>
        </p:txBody>
      </p:sp>
      <p:sp>
        <p:nvSpPr>
          <p:cNvPr id="5" name="PlaceHolder 2">
            <a:extLst>
              <a:ext uri="{FF2B5EF4-FFF2-40B4-BE49-F238E27FC236}">
                <a16:creationId xmlns:a16="http://schemas.microsoft.com/office/drawing/2014/main" id="{7ABB7296-EE20-16BA-51B5-370B3D277499}"/>
              </a:ext>
            </a:extLst>
          </p:cNvPr>
          <p:cNvSpPr txBox="1">
            <a:spLocks/>
          </p:cNvSpPr>
          <p:nvPr/>
        </p:nvSpPr>
        <p:spPr>
          <a:xfrm>
            <a:off x="1962409" y="3879370"/>
            <a:ext cx="7556160" cy="1485600"/>
          </a:xfrm>
          <a:prstGeom prst="rect">
            <a:avLst/>
          </a:prstGeom>
          <a:noFill/>
          <a:ln w="9360">
            <a:solidFill>
              <a:schemeClr val="dk1"/>
            </a:solidFill>
            <a:round/>
          </a:ln>
        </p:spPr>
        <p:txBody>
          <a:bodyPr spcFirstLastPara="1" wrap="square" lIns="121920" tIns="121920" rIns="121920" bIns="121920" anchor="ctr" anchorCtr="0">
            <a:normAutofit fontScale="85698" lnSpcReduction="2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just">
              <a:tabLst>
                <a:tab pos="0" algn="l"/>
              </a:tabLst>
            </a:pPr>
            <a:r>
              <a:rPr lang="en" sz="2133" spc="-1" dirty="0">
                <a:solidFill>
                  <a:schemeClr val="bg2">
                    <a:lumMod val="75000"/>
                  </a:schemeClr>
                </a:solidFill>
                <a:latin typeface="Cascadia Mono" panose="020B0609020000020004" pitchFamily="49" charset="0"/>
                <a:ea typeface="Manrope"/>
                <a:cs typeface="Cascadia Mono" panose="020B0609020000020004" pitchFamily="49" charset="0"/>
              </a:rPr>
              <a:t>Disease prediction is critical for early intervention, leading to better patient outcomes, reduced healthcare costs, and enhanced quality of life. By leveraging data analytics, healthcare providers can identify at-risk populations, implement preventive strategies, and allocate resources optimally.</a:t>
            </a:r>
            <a:endParaRPr lang="en-US" sz="2133" spc="-1" dirty="0">
              <a:solidFill>
                <a:schemeClr val="bg2">
                  <a:lumMod val="75000"/>
                </a:schemeClr>
              </a:solidFill>
              <a:latin typeface="Cascadia Mono" panose="020B0609020000020004" pitchFamily="49" charset="0"/>
              <a:cs typeface="Cascadia Mono" panose="020B0609020000020004" pitchFamily="49" charset="0"/>
            </a:endParaRPr>
          </a:p>
        </p:txBody>
      </p:sp>
    </p:spTree>
    <p:extLst>
      <p:ext uri="{BB962C8B-B14F-4D97-AF65-F5344CB8AC3E}">
        <p14:creationId xmlns:p14="http://schemas.microsoft.com/office/powerpoint/2010/main" val="1135718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99C864F8-EA75-138E-3EE3-19D3AA79E943}"/>
            </a:ext>
          </a:extLst>
        </p:cNvPr>
        <p:cNvGrpSpPr/>
        <p:nvPr/>
      </p:nvGrpSpPr>
      <p:grpSpPr>
        <a:xfrm>
          <a:off x="0" y="0"/>
          <a:ext cx="0" cy="0"/>
          <a:chOff x="0" y="0"/>
          <a:chExt cx="0" cy="0"/>
        </a:xfrm>
      </p:grpSpPr>
      <p:sp>
        <p:nvSpPr>
          <p:cNvPr id="5" name="PlaceHolder 2">
            <a:extLst>
              <a:ext uri="{FF2B5EF4-FFF2-40B4-BE49-F238E27FC236}">
                <a16:creationId xmlns:a16="http://schemas.microsoft.com/office/drawing/2014/main" id="{53A521EA-3FE8-6981-7ACD-B9845BB59EFA}"/>
              </a:ext>
            </a:extLst>
          </p:cNvPr>
          <p:cNvSpPr txBox="1">
            <a:spLocks/>
          </p:cNvSpPr>
          <p:nvPr/>
        </p:nvSpPr>
        <p:spPr>
          <a:xfrm>
            <a:off x="1962409" y="3879370"/>
            <a:ext cx="7556160" cy="1485600"/>
          </a:xfrm>
          <a:prstGeom prst="rect">
            <a:avLst/>
          </a:prstGeom>
          <a:noFill/>
          <a:ln w="9360">
            <a:solidFill>
              <a:schemeClr val="dk1"/>
            </a:solidFill>
            <a:round/>
          </a:ln>
        </p:spPr>
        <p:txBody>
          <a:bodyPr spcFirstLastPara="1" wrap="square" lIns="121920" tIns="121920" rIns="121920" bIns="12192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just">
              <a:tabLst>
                <a:tab pos="0" algn="l"/>
              </a:tabLst>
            </a:pPr>
            <a:r>
              <a:rPr lang="en" sz="1600" spc="-1" dirty="0">
                <a:solidFill>
                  <a:schemeClr val="bg2">
                    <a:lumMod val="75000"/>
                  </a:schemeClr>
                </a:solidFill>
                <a:latin typeface="Cascadia Mono" panose="020B0609020000020004" pitchFamily="49" charset="0"/>
                <a:ea typeface="Manrope"/>
                <a:cs typeface="Cascadia Mono" panose="020B0609020000020004" pitchFamily="49" charset="0"/>
              </a:rPr>
              <a:t>Timely diagnosis significantly improves treatment effectiveness. It allows healthcare providers to initiate therapy sooner, minimizing complications and mortality rates. With accurate prediction models, physicians can make informed decisions, tailor treatment plans based on patient-specific risk factors, and enhance overall patient management.</a:t>
            </a:r>
            <a:endParaRPr lang="en-US" sz="1600" spc="-1" dirty="0">
              <a:solidFill>
                <a:schemeClr val="bg2">
                  <a:lumMod val="75000"/>
                </a:schemeClr>
              </a:solidFill>
              <a:latin typeface="Cascadia Mono" panose="020B0609020000020004" pitchFamily="49" charset="0"/>
              <a:cs typeface="Cascadia Mono" panose="020B0609020000020004" pitchFamily="49" charset="0"/>
            </a:endParaRPr>
          </a:p>
        </p:txBody>
      </p:sp>
      <p:sp>
        <p:nvSpPr>
          <p:cNvPr id="2" name="PlaceHolder 1">
            <a:extLst>
              <a:ext uri="{FF2B5EF4-FFF2-40B4-BE49-F238E27FC236}">
                <a16:creationId xmlns:a16="http://schemas.microsoft.com/office/drawing/2014/main" id="{BA3E3CE9-4081-13EA-C895-AAF952A6133E}"/>
              </a:ext>
            </a:extLst>
          </p:cNvPr>
          <p:cNvSpPr txBox="1">
            <a:spLocks/>
          </p:cNvSpPr>
          <p:nvPr/>
        </p:nvSpPr>
        <p:spPr>
          <a:xfrm>
            <a:off x="1773872" y="2056552"/>
            <a:ext cx="7556160" cy="1548960"/>
          </a:xfrm>
          <a:prstGeom prst="rect">
            <a:avLst/>
          </a:prstGeom>
          <a:noFill/>
          <a:ln w="0">
            <a:noFill/>
          </a:ln>
        </p:spPr>
        <p:txBody>
          <a:bodyPr spcFirstLastPara="1" wrap="square" lIns="121920" tIns="121920" rIns="121920" bIns="121920" anchor="b" anchorCtr="0">
            <a:normAutofit fontScale="90000" lnSpcReduction="2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tabLst>
                <a:tab pos="0" algn="l"/>
              </a:tabLst>
            </a:pPr>
            <a:r>
              <a:rPr lang="en" sz="6667" b="1" spc="-1" dirty="0">
                <a:solidFill>
                  <a:schemeClr val="accent1">
                    <a:lumMod val="50000"/>
                  </a:schemeClr>
                </a:solidFill>
                <a:latin typeface="Cooper Black" panose="0208090404030B020404" pitchFamily="18" charset="0"/>
                <a:ea typeface="Golos Text"/>
              </a:rPr>
              <a:t>Impact of timely diagnosis</a:t>
            </a:r>
            <a:endParaRPr lang="fr-FR" sz="6667" spc="-1" dirty="0">
              <a:solidFill>
                <a:schemeClr val="accent1">
                  <a:lumMod val="50000"/>
                </a:schemeClr>
              </a:solidFill>
              <a:latin typeface="Cooper Black" panose="0208090404030B020404" pitchFamily="18" charset="0"/>
            </a:endParaRPr>
          </a:p>
        </p:txBody>
      </p:sp>
    </p:spTree>
    <p:extLst>
      <p:ext uri="{BB962C8B-B14F-4D97-AF65-F5344CB8AC3E}">
        <p14:creationId xmlns:p14="http://schemas.microsoft.com/office/powerpoint/2010/main" val="4062511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CD002905-B19A-CF93-0E21-F67F2618F988}"/>
            </a:ext>
          </a:extLst>
        </p:cNvPr>
        <p:cNvGrpSpPr/>
        <p:nvPr/>
      </p:nvGrpSpPr>
      <p:grpSpPr>
        <a:xfrm>
          <a:off x="0" y="0"/>
          <a:ext cx="0" cy="0"/>
          <a:chOff x="0" y="0"/>
          <a:chExt cx="0" cy="0"/>
        </a:xfrm>
      </p:grpSpPr>
      <p:sp>
        <p:nvSpPr>
          <p:cNvPr id="3" name="PlaceHolder 1">
            <a:extLst>
              <a:ext uri="{FF2B5EF4-FFF2-40B4-BE49-F238E27FC236}">
                <a16:creationId xmlns:a16="http://schemas.microsoft.com/office/drawing/2014/main" id="{4F4BFEFD-7FD7-3F9C-97AC-A6CAD7E91DFC}"/>
              </a:ext>
            </a:extLst>
          </p:cNvPr>
          <p:cNvSpPr>
            <a:spLocks noGrp="1"/>
          </p:cNvSpPr>
          <p:nvPr>
            <p:ph type="title"/>
          </p:nvPr>
        </p:nvSpPr>
        <p:spPr>
          <a:xfrm>
            <a:off x="879835" y="392065"/>
            <a:ext cx="5016000" cy="3060000"/>
          </a:xfrm>
          <a:prstGeom prst="rect">
            <a:avLst/>
          </a:prstGeom>
          <a:noFill/>
          <a:ln w="0">
            <a:noFill/>
          </a:ln>
        </p:spPr>
        <p:txBody>
          <a:bodyPr lIns="121920" tIns="121920" rIns="121920" bIns="121920" anchor="b">
            <a:normAutofit/>
          </a:bodyPr>
          <a:lstStyle/>
          <a:p>
            <a:pPr>
              <a:tabLst>
                <a:tab pos="0" algn="l"/>
              </a:tabLst>
            </a:pPr>
            <a:r>
              <a:rPr lang="en" sz="4667" b="1" spc="-1" dirty="0">
                <a:solidFill>
                  <a:schemeClr val="accent1">
                    <a:lumMod val="50000"/>
                  </a:schemeClr>
                </a:solidFill>
                <a:latin typeface="Cooper Black" panose="0208090404030B020404" pitchFamily="18" charset="0"/>
                <a:ea typeface="Golos Text"/>
              </a:rPr>
              <a:t>Healthcare resource optimization</a:t>
            </a:r>
            <a:endParaRPr lang="fr-FR" sz="4667" spc="-1" dirty="0">
              <a:solidFill>
                <a:schemeClr val="accent1">
                  <a:lumMod val="50000"/>
                </a:schemeClr>
              </a:solidFill>
              <a:latin typeface="Cooper Black" panose="0208090404030B020404" pitchFamily="18" charset="0"/>
            </a:endParaRPr>
          </a:p>
        </p:txBody>
      </p:sp>
      <p:sp>
        <p:nvSpPr>
          <p:cNvPr id="4" name="PlaceHolder 2">
            <a:extLst>
              <a:ext uri="{FF2B5EF4-FFF2-40B4-BE49-F238E27FC236}">
                <a16:creationId xmlns:a16="http://schemas.microsoft.com/office/drawing/2014/main" id="{33DF5F80-AAF7-16A8-31CC-E42DDB50EB57}"/>
              </a:ext>
            </a:extLst>
          </p:cNvPr>
          <p:cNvSpPr txBox="1">
            <a:spLocks/>
          </p:cNvSpPr>
          <p:nvPr/>
        </p:nvSpPr>
        <p:spPr>
          <a:xfrm>
            <a:off x="879835" y="4119651"/>
            <a:ext cx="5016000" cy="1320480"/>
          </a:xfrm>
          <a:prstGeom prst="rect">
            <a:avLst/>
          </a:prstGeom>
          <a:noFill/>
          <a:ln w="0">
            <a:noFill/>
          </a:ln>
        </p:spPr>
        <p:txBody>
          <a:bodyPr spcFirstLastPara="1" wrap="square" lIns="121920" tIns="121920" rIns="121920" bIns="12192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tabLst>
                <a:tab pos="0" algn="l"/>
              </a:tabLst>
            </a:pPr>
            <a:r>
              <a:rPr lang="en" sz="1600" spc="-1" dirty="0">
                <a:solidFill>
                  <a:schemeClr val="bg2">
                    <a:lumMod val="75000"/>
                  </a:schemeClr>
                </a:solidFill>
                <a:latin typeface="Cascadia Mono" panose="020B0609020000020004" pitchFamily="49" charset="0"/>
                <a:ea typeface="Manrope"/>
                <a:cs typeface="Cascadia Mono" panose="020B0609020000020004" pitchFamily="49" charset="0"/>
              </a:rPr>
              <a:t>Optimizing healthcare resources through disease prediction enhances the efficiency of medical services. By accurately predicting disease outbreaks and patient needs, healthcare systems can allocate resources such as staff, equipment, and finances more effectively. This ensures that high-risk patients receive necessary care while minimizing waste in less critical areas.</a:t>
            </a:r>
            <a:endParaRPr lang="en-US" sz="1600" spc="-1" dirty="0">
              <a:solidFill>
                <a:schemeClr val="bg2">
                  <a:lumMod val="75000"/>
                </a:schemeClr>
              </a:solidFill>
              <a:latin typeface="Cascadia Mono" panose="020B0609020000020004" pitchFamily="49" charset="0"/>
              <a:cs typeface="Cascadia Mono" panose="020B0609020000020004" pitchFamily="49" charset="0"/>
            </a:endParaRPr>
          </a:p>
        </p:txBody>
      </p:sp>
      <p:sp>
        <p:nvSpPr>
          <p:cNvPr id="6" name="Google Shape;485;p49">
            <a:extLst>
              <a:ext uri="{FF2B5EF4-FFF2-40B4-BE49-F238E27FC236}">
                <a16:creationId xmlns:a16="http://schemas.microsoft.com/office/drawing/2014/main" id="{84AE2A89-A1D2-4008-7FCC-1EFEEA9D0636}"/>
              </a:ext>
            </a:extLst>
          </p:cNvPr>
          <p:cNvSpPr/>
          <p:nvPr/>
        </p:nvSpPr>
        <p:spPr>
          <a:xfrm>
            <a:off x="6851931" y="1182562"/>
            <a:ext cx="3879360" cy="5434080"/>
          </a:xfrm>
          <a:prstGeom prst="roundRect">
            <a:avLst>
              <a:gd name="adj" fmla="val 7046"/>
            </a:avLst>
          </a:prstGeom>
          <a:blipFill rotWithShape="0">
            <a:blip r:embed="rId4"/>
            <a:srcRect/>
            <a:stretch/>
          </a:blipFill>
          <a:ln w="0">
            <a:noFill/>
          </a:ln>
        </p:spPr>
        <p:style>
          <a:lnRef idx="0">
            <a:scrgbClr r="0" g="0" b="0"/>
          </a:lnRef>
          <a:fillRef idx="0">
            <a:scrgbClr r="0" g="0" b="0"/>
          </a:fillRef>
          <a:effectRef idx="0">
            <a:scrgbClr r="0" g="0" b="0"/>
          </a:effectRef>
          <a:fontRef idx="minor"/>
        </p:style>
        <p:txBody>
          <a:bodyPr lIns="120000" tIns="60000" rIns="120000" bIns="60000" anchor="t">
            <a:noAutofit/>
          </a:bodyPr>
          <a:lstStyle/>
          <a:p>
            <a:endParaRPr lang="en-US" sz="2400" spc="-1">
              <a:latin typeface="OpenSymbol"/>
            </a:endParaRPr>
          </a:p>
        </p:txBody>
      </p:sp>
    </p:spTree>
    <p:extLst>
      <p:ext uri="{BB962C8B-B14F-4D97-AF65-F5344CB8AC3E}">
        <p14:creationId xmlns:p14="http://schemas.microsoft.com/office/powerpoint/2010/main" val="146812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9B0E1901-7EEF-676A-59B0-6A27BB8B8109}"/>
            </a:ext>
          </a:extLst>
        </p:cNvPr>
        <p:cNvGrpSpPr/>
        <p:nvPr/>
      </p:nvGrpSpPr>
      <p:grpSpPr>
        <a:xfrm>
          <a:off x="0" y="0"/>
          <a:ext cx="0" cy="0"/>
          <a:chOff x="0" y="0"/>
          <a:chExt cx="0" cy="0"/>
        </a:xfrm>
      </p:grpSpPr>
      <p:sp>
        <p:nvSpPr>
          <p:cNvPr id="7" name="PlaceHolder 2">
            <a:extLst>
              <a:ext uri="{FF2B5EF4-FFF2-40B4-BE49-F238E27FC236}">
                <a16:creationId xmlns:a16="http://schemas.microsoft.com/office/drawing/2014/main" id="{36D30C6C-A896-2578-350C-9B510B9345B0}"/>
              </a:ext>
            </a:extLst>
          </p:cNvPr>
          <p:cNvSpPr>
            <a:spLocks noGrp="1"/>
          </p:cNvSpPr>
          <p:nvPr>
            <p:ph type="title"/>
          </p:nvPr>
        </p:nvSpPr>
        <p:spPr>
          <a:xfrm>
            <a:off x="1381781" y="1600924"/>
            <a:ext cx="1574400" cy="1218720"/>
          </a:xfrm>
          <a:prstGeom prst="rect">
            <a:avLst/>
          </a:prstGeom>
          <a:noFill/>
          <a:ln w="9360">
            <a:solidFill>
              <a:schemeClr val="dk1"/>
            </a:solidFill>
            <a:round/>
          </a:ln>
        </p:spPr>
        <p:txBody>
          <a:bodyPr lIns="121920" tIns="121920" rIns="121920" bIns="121920" anchor="ctr">
            <a:normAutofit fontScale="90000"/>
          </a:bodyPr>
          <a:lstStyle/>
          <a:p>
            <a:pPr>
              <a:tabLst>
                <a:tab pos="0" algn="l"/>
              </a:tabLst>
            </a:pPr>
            <a:r>
              <a:rPr lang="en" sz="8000" b="1" spc="-1" dirty="0">
                <a:solidFill>
                  <a:schemeClr val="bg2">
                    <a:lumMod val="50000"/>
                  </a:schemeClr>
                </a:solidFill>
                <a:latin typeface="Cooper Black" panose="0208090404030B020404" pitchFamily="18" charset="0"/>
                <a:ea typeface="Golos Text"/>
              </a:rPr>
              <a:t>02</a:t>
            </a:r>
            <a:endParaRPr lang="fr-FR" sz="8000" spc="-1" dirty="0">
              <a:solidFill>
                <a:schemeClr val="bg2">
                  <a:lumMod val="50000"/>
                </a:schemeClr>
              </a:solidFill>
              <a:latin typeface="Cooper Black" panose="0208090404030B020404" pitchFamily="18" charset="0"/>
            </a:endParaRPr>
          </a:p>
        </p:txBody>
      </p:sp>
      <p:sp>
        <p:nvSpPr>
          <p:cNvPr id="8" name="PlaceHolder 1">
            <a:extLst>
              <a:ext uri="{FF2B5EF4-FFF2-40B4-BE49-F238E27FC236}">
                <a16:creationId xmlns:a16="http://schemas.microsoft.com/office/drawing/2014/main" id="{6CF62D56-B317-B87F-47D4-390600C86C6F}"/>
              </a:ext>
            </a:extLst>
          </p:cNvPr>
          <p:cNvSpPr txBox="1">
            <a:spLocks/>
          </p:cNvSpPr>
          <p:nvPr/>
        </p:nvSpPr>
        <p:spPr>
          <a:xfrm>
            <a:off x="1249806" y="3315395"/>
            <a:ext cx="6756000" cy="2018880"/>
          </a:xfrm>
          <a:prstGeom prst="rect">
            <a:avLst/>
          </a:prstGeom>
          <a:noFill/>
          <a:ln w="0">
            <a:noFill/>
          </a:ln>
        </p:spPr>
        <p:txBody>
          <a:bodyPr spcFirstLastPara="1" wrap="square" lIns="121920" tIns="121920" rIns="121920" bIns="121920" anchor="b" anchorCtr="0">
            <a:normAutofit fontScale="9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tabLst>
                <a:tab pos="0" algn="l"/>
              </a:tabLst>
            </a:pPr>
            <a:r>
              <a:rPr lang="en" sz="6667" b="1" spc="-1" dirty="0">
                <a:solidFill>
                  <a:schemeClr val="accent1">
                    <a:lumMod val="50000"/>
                  </a:schemeClr>
                </a:solidFill>
                <a:latin typeface="Cooper Black" panose="0208090404030B020404" pitchFamily="18" charset="0"/>
                <a:ea typeface="Golos Text"/>
              </a:rPr>
              <a:t>Model Implementation</a:t>
            </a:r>
            <a:endParaRPr lang="fr-FR" sz="6667" spc="-1" dirty="0">
              <a:solidFill>
                <a:schemeClr val="accent1">
                  <a:lumMod val="50000"/>
                </a:schemeClr>
              </a:solidFill>
              <a:latin typeface="Cooper Black" panose="0208090404030B020404" pitchFamily="18" charset="0"/>
            </a:endParaRPr>
          </a:p>
        </p:txBody>
      </p:sp>
    </p:spTree>
    <p:extLst>
      <p:ext uri="{BB962C8B-B14F-4D97-AF65-F5344CB8AC3E}">
        <p14:creationId xmlns:p14="http://schemas.microsoft.com/office/powerpoint/2010/main" val="182711765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TotalTime>
  <Words>627</Words>
  <Application>Microsoft Office PowerPoint</Application>
  <PresentationFormat>Widescreen</PresentationFormat>
  <Paragraphs>48</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Cascadia Mono</vt:lpstr>
      <vt:lpstr>Arial</vt:lpstr>
      <vt:lpstr>Cooper Black</vt:lpstr>
      <vt:lpstr>Calibri</vt:lpstr>
      <vt:lpstr>Proxima Nova</vt:lpstr>
      <vt:lpstr>OpenSymbol</vt:lpstr>
      <vt:lpstr>Office Theme</vt:lpstr>
      <vt:lpstr>PowerPoint Presentation</vt:lpstr>
      <vt:lpstr>PowerPoint Presentation</vt:lpstr>
      <vt:lpstr>Outline</vt:lpstr>
      <vt:lpstr>Introduction</vt:lpstr>
      <vt:lpstr>01</vt:lpstr>
      <vt:lpstr>Significance of disease prediction</vt:lpstr>
      <vt:lpstr>PowerPoint Presentation</vt:lpstr>
      <vt:lpstr>Healthcare resource optimization</vt:lpstr>
      <vt:lpstr>02</vt:lpstr>
      <vt:lpstr>Data Collection</vt:lpstr>
      <vt:lpstr>Preprocessing and EDA</vt:lpstr>
      <vt:lpstr>Training and Testing the Model</vt:lpstr>
      <vt:lpstr>Deploying the Model</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lastModifiedBy>Guy Bruno NDIKUMANA</cp:lastModifiedBy>
  <cp:revision>8</cp:revision>
  <dcterms:created xsi:type="dcterms:W3CDTF">2023-12-05T07:58:57Z</dcterms:created>
  <dcterms:modified xsi:type="dcterms:W3CDTF">2025-03-08T02:02:36Z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2024-01-10T05:57:01Z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bdeac77a-6f2d-4eed-8d0b-c87a56de673f</vt:lpwstr>
  </property>
  <property fmtid="{D5CDD505-2E9C-101B-9397-08002B2CF9AE}" pid="7" name="MSIP_Label_defa4170-0d19-0005-0004-bc88714345d2_ActionId">
    <vt:lpwstr>2a20089b-7995-43de-aaf1-a4eb65220026</vt:lpwstr>
  </property>
  <property fmtid="{D5CDD505-2E9C-101B-9397-08002B2CF9AE}" pid="8" name="MSIP_Label_defa4170-0d19-0005-0004-bc88714345d2_ContentBits">
    <vt:lpwstr>0</vt:lpwstr>
  </property>
</Properties>
</file>