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256" r:id="rId2"/>
    <p:sldId id="418" r:id="rId3"/>
    <p:sldId id="386" r:id="rId4"/>
    <p:sldId id="425" r:id="rId5"/>
    <p:sldId id="383" r:id="rId6"/>
    <p:sldId id="382" r:id="rId7"/>
    <p:sldId id="381" r:id="rId8"/>
    <p:sldId id="377" r:id="rId9"/>
    <p:sldId id="397" r:id="rId10"/>
    <p:sldId id="398" r:id="rId11"/>
    <p:sldId id="399" r:id="rId12"/>
    <p:sldId id="400" r:id="rId13"/>
    <p:sldId id="401" r:id="rId14"/>
    <p:sldId id="402" r:id="rId15"/>
    <p:sldId id="403" r:id="rId16"/>
    <p:sldId id="385" r:id="rId17"/>
    <p:sldId id="420" r:id="rId18"/>
    <p:sldId id="435" r:id="rId19"/>
    <p:sldId id="423" r:id="rId20"/>
    <p:sldId id="273" r:id="rId21"/>
    <p:sldId id="429" r:id="rId22"/>
    <p:sldId id="428" r:id="rId23"/>
    <p:sldId id="355" r:id="rId24"/>
    <p:sldId id="260" r:id="rId25"/>
    <p:sldId id="360" r:id="rId26"/>
    <p:sldId id="361" r:id="rId27"/>
    <p:sldId id="259" r:id="rId28"/>
    <p:sldId id="261" r:id="rId29"/>
    <p:sldId id="362" r:id="rId30"/>
    <p:sldId id="388" r:id="rId31"/>
    <p:sldId id="352" r:id="rId32"/>
    <p:sldId id="353" r:id="rId33"/>
    <p:sldId id="348" r:id="rId34"/>
    <p:sldId id="342" r:id="rId35"/>
    <p:sldId id="380" r:id="rId36"/>
    <p:sldId id="433" r:id="rId37"/>
    <p:sldId id="349" r:id="rId38"/>
    <p:sldId id="378" r:id="rId39"/>
    <p:sldId id="351" r:id="rId40"/>
    <p:sldId id="434" r:id="rId41"/>
    <p:sldId id="350" r:id="rId42"/>
    <p:sldId id="363" r:id="rId43"/>
    <p:sldId id="404" r:id="rId44"/>
    <p:sldId id="369" r:id="rId45"/>
    <p:sldId id="384" r:id="rId46"/>
    <p:sldId id="407" r:id="rId47"/>
    <p:sldId id="415" r:id="rId48"/>
    <p:sldId id="410" r:id="rId49"/>
    <p:sldId id="412" r:id="rId50"/>
    <p:sldId id="413" r:id="rId51"/>
    <p:sldId id="430" r:id="rId52"/>
    <p:sldId id="431" r:id="rId53"/>
    <p:sldId id="406" r:id="rId54"/>
    <p:sldId id="408" r:id="rId55"/>
    <p:sldId id="405" r:id="rId56"/>
    <p:sldId id="392" r:id="rId57"/>
    <p:sldId id="436" r:id="rId58"/>
    <p:sldId id="437" r:id="rId59"/>
    <p:sldId id="438" r:id="rId60"/>
    <p:sldId id="347" r:id="rId61"/>
    <p:sldId id="389" r:id="rId62"/>
    <p:sldId id="409" r:id="rId63"/>
    <p:sldId id="368" r:id="rId64"/>
    <p:sldId id="262" r:id="rId65"/>
    <p:sldId id="341" r:id="rId66"/>
    <p:sldId id="340" r:id="rId67"/>
    <p:sldId id="364" r:id="rId68"/>
    <p:sldId id="371" r:id="rId69"/>
    <p:sldId id="373" r:id="rId70"/>
    <p:sldId id="374" r:id="rId71"/>
    <p:sldId id="375" r:id="rId72"/>
    <p:sldId id="411" r:id="rId73"/>
    <p:sldId id="372" r:id="rId74"/>
    <p:sldId id="416" r:id="rId75"/>
    <p:sldId id="367" r:id="rId76"/>
    <p:sldId id="391" r:id="rId77"/>
    <p:sldId id="396" r:id="rId78"/>
    <p:sldId id="421" r:id="rId79"/>
    <p:sldId id="268" r:id="rId80"/>
    <p:sldId id="432" r:id="rId81"/>
    <p:sldId id="417" r:id="rId82"/>
    <p:sldId id="395" r:id="rId83"/>
    <p:sldId id="387" r:id="rId84"/>
    <p:sldId id="426" r:id="rId85"/>
    <p:sldId id="427" r:id="rId86"/>
    <p:sldId id="414" r:id="rId87"/>
    <p:sldId id="376" r:id="rId88"/>
    <p:sldId id="393" r:id="rId89"/>
    <p:sldId id="345" r:id="rId90"/>
  </p:sldIdLst>
  <p:sldSz cx="12192000" cy="6858000"/>
  <p:notesSz cx="6662738"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54744C"/>
    <a:srgbClr val="C35533"/>
    <a:srgbClr val="A74F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25" autoAdjust="0"/>
    <p:restoredTop sz="92804" autoAdjust="0"/>
  </p:normalViewPr>
  <p:slideViewPr>
    <p:cSldViewPr snapToGrid="0">
      <p:cViewPr varScale="1">
        <p:scale>
          <a:sx n="97" d="100"/>
          <a:sy n="97" d="100"/>
        </p:scale>
        <p:origin x="3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71E613C0-FB76-4CC7-88A8-0A1CE033F0AE}"/>
    <pc:docChg chg="custSel modSld">
      <pc:chgData name="Guillaume Chervet" userId="e88f94f109999b9b" providerId="LiveId" clId="{71E613C0-FB76-4CC7-88A8-0A1CE033F0AE}" dt="2017-12-27T15:36:36.669" v="14" actId="1037"/>
      <pc:docMkLst>
        <pc:docMk/>
      </pc:docMkLst>
      <pc:sldChg chg="modSp">
        <pc:chgData name="Guillaume Chervet" userId="e88f94f109999b9b" providerId="LiveId" clId="{71E613C0-FB76-4CC7-88A8-0A1CE033F0AE}" dt="2017-12-27T15:35:47.674" v="1" actId="27636"/>
        <pc:sldMkLst>
          <pc:docMk/>
          <pc:sldMk cId="4109851478" sldId="369"/>
        </pc:sldMkLst>
        <pc:spChg chg="mod">
          <ac:chgData name="Guillaume Chervet" userId="e88f94f109999b9b" providerId="LiveId" clId="{71E613C0-FB76-4CC7-88A8-0A1CE033F0AE}" dt="2017-12-27T15:35:47.674" v="1" actId="27636"/>
          <ac:spMkLst>
            <pc:docMk/>
            <pc:sldMk cId="4109851478" sldId="369"/>
            <ac:spMk id="11" creationId="{00000000-0000-0000-0000-000000000000}"/>
          </ac:spMkLst>
        </pc:spChg>
      </pc:sldChg>
      <pc:sldChg chg="addSp modSp">
        <pc:chgData name="Guillaume Chervet" userId="e88f94f109999b9b" providerId="LiveId" clId="{71E613C0-FB76-4CC7-88A8-0A1CE033F0AE}" dt="2017-12-27T15:36:36.669" v="14" actId="1037"/>
        <pc:sldMkLst>
          <pc:docMk/>
          <pc:sldMk cId="1688350496" sldId="377"/>
        </pc:sldMkLst>
        <pc:picChg chg="mod">
          <ac:chgData name="Guillaume Chervet" userId="e88f94f109999b9b" providerId="LiveId" clId="{71E613C0-FB76-4CC7-88A8-0A1CE033F0AE}" dt="2017-12-27T15:36:36.669" v="14" actId="1037"/>
          <ac:picMkLst>
            <pc:docMk/>
            <pc:sldMk cId="1688350496" sldId="377"/>
            <ac:picMk id="23" creationId="{00000000-0000-0000-0000-000000000000}"/>
          </ac:picMkLst>
        </pc:picChg>
        <pc:cxnChg chg="mod">
          <ac:chgData name="Guillaume Chervet" userId="e88f94f109999b9b" providerId="LiveId" clId="{71E613C0-FB76-4CC7-88A8-0A1CE033F0AE}" dt="2017-12-27T15:35:47.294" v="0" actId="14100"/>
          <ac:cxnSpMkLst>
            <pc:docMk/>
            <pc:sldMk cId="1688350496" sldId="377"/>
            <ac:cxnSpMk id="11" creationId="{00000000-0000-0000-0000-000000000000}"/>
          </ac:cxnSpMkLst>
        </pc:cxnChg>
        <pc:cxnChg chg="add mod">
          <ac:chgData name="Guillaume Chervet" userId="e88f94f109999b9b" providerId="LiveId" clId="{71E613C0-FB76-4CC7-88A8-0A1CE033F0AE}" dt="2017-12-27T15:36:01.554" v="5" actId="693"/>
          <ac:cxnSpMkLst>
            <pc:docMk/>
            <pc:sldMk cId="1688350496" sldId="377"/>
            <ac:cxnSpMk id="24" creationId="{972AFFBF-6F3B-445A-88A0-950806F3F660}"/>
          </ac:cxnSpMkLst>
        </pc:cxnChg>
        <pc:cxnChg chg="add mod">
          <ac:chgData name="Guillaume Chervet" userId="e88f94f109999b9b" providerId="LiveId" clId="{71E613C0-FB76-4CC7-88A8-0A1CE033F0AE}" dt="2017-12-27T15:36:36.669" v="14" actId="1037"/>
          <ac:cxnSpMkLst>
            <pc:docMk/>
            <pc:sldMk cId="1688350496" sldId="377"/>
            <ac:cxnSpMk id="27" creationId="{F39CD016-3E29-4C20-B0BC-82F8C0E6C6E2}"/>
          </ac:cxnSpMkLst>
        </pc:cxnChg>
        <pc:cxnChg chg="mod">
          <ac:chgData name="Guillaume Chervet" userId="e88f94f109999b9b" providerId="LiveId" clId="{71E613C0-FB76-4CC7-88A8-0A1CE033F0AE}" dt="2017-12-27T15:36:36.669" v="14" actId="1037"/>
          <ac:cxnSpMkLst>
            <pc:docMk/>
            <pc:sldMk cId="1688350496" sldId="377"/>
            <ac:cxnSpMk id="28" creationId="{00000000-0000-0000-0000-000000000000}"/>
          </ac:cxnSpMkLst>
        </pc:cxnChg>
      </pc:sldChg>
    </pc:docChg>
  </pc:docChgLst>
  <pc:docChgLst>
    <pc:chgData name="Guillaume Chervet" userId="e88f94f109999b9b" providerId="LiveId" clId="{C2CE20F2-BFBF-49E6-BE79-32E5AA6AD9D9}"/>
    <pc:docChg chg="undo custSel addSld delSld modSld">
      <pc:chgData name="Guillaume Chervet" userId="e88f94f109999b9b" providerId="LiveId" clId="{C2CE20F2-BFBF-49E6-BE79-32E5AA6AD9D9}" dt="2018-02-16T09:47:18.805" v="1021" actId="20577"/>
      <pc:docMkLst>
        <pc:docMk/>
      </pc:docMkLst>
      <pc:sldChg chg="modSp">
        <pc:chgData name="Guillaume Chervet" userId="e88f94f109999b9b" providerId="LiveId" clId="{C2CE20F2-BFBF-49E6-BE79-32E5AA6AD9D9}" dt="2018-02-16T08:21:22.112" v="9" actId="313"/>
        <pc:sldMkLst>
          <pc:docMk/>
          <pc:sldMk cId="3336855111" sldId="256"/>
        </pc:sldMkLst>
        <pc:spChg chg="mod">
          <ac:chgData name="Guillaume Chervet" userId="e88f94f109999b9b" providerId="LiveId" clId="{C2CE20F2-BFBF-49E6-BE79-32E5AA6AD9D9}" dt="2018-02-16T08:21:22.112" v="9" actId="313"/>
          <ac:spMkLst>
            <pc:docMk/>
            <pc:sldMk cId="3336855111" sldId="256"/>
            <ac:spMk id="3" creationId="{00000000-0000-0000-0000-000000000000}"/>
          </ac:spMkLst>
        </pc:spChg>
      </pc:sldChg>
      <pc:sldChg chg="modSp">
        <pc:chgData name="Guillaume Chervet" userId="e88f94f109999b9b" providerId="LiveId" clId="{C2CE20F2-BFBF-49E6-BE79-32E5AA6AD9D9}" dt="2018-02-16T09:17:21.552" v="205" actId="1038"/>
        <pc:sldMkLst>
          <pc:docMk/>
          <pc:sldMk cId="3766521457" sldId="262"/>
        </pc:sldMkLst>
        <pc:spChg chg="mod">
          <ac:chgData name="Guillaume Chervet" userId="e88f94f109999b9b" providerId="LiveId" clId="{C2CE20F2-BFBF-49E6-BE79-32E5AA6AD9D9}" dt="2018-02-16T09:17:15.184" v="194" actId="27636"/>
          <ac:spMkLst>
            <pc:docMk/>
            <pc:sldMk cId="3766521457" sldId="262"/>
            <ac:spMk id="3" creationId="{00000000-0000-0000-0000-000000000000}"/>
          </ac:spMkLst>
        </pc:spChg>
        <pc:picChg chg="mod">
          <ac:chgData name="Guillaume Chervet" userId="e88f94f109999b9b" providerId="LiveId" clId="{C2CE20F2-BFBF-49E6-BE79-32E5AA6AD9D9}" dt="2018-02-16T09:17:21.552" v="205" actId="1038"/>
          <ac:picMkLst>
            <pc:docMk/>
            <pc:sldMk cId="3766521457" sldId="262"/>
            <ac:picMk id="2051" creationId="{00000000-0000-0000-0000-000000000000}"/>
          </ac:picMkLst>
        </pc:picChg>
      </pc:sldChg>
      <pc:sldChg chg="modSp">
        <pc:chgData name="Guillaume Chervet" userId="e88f94f109999b9b" providerId="LiveId" clId="{C2CE20F2-BFBF-49E6-BE79-32E5AA6AD9D9}" dt="2018-02-16T09:19:35.556" v="206" actId="20577"/>
        <pc:sldMkLst>
          <pc:docMk/>
          <pc:sldMk cId="707037730" sldId="341"/>
        </pc:sldMkLst>
        <pc:spChg chg="mod">
          <ac:chgData name="Guillaume Chervet" userId="e88f94f109999b9b" providerId="LiveId" clId="{C2CE20F2-BFBF-49E6-BE79-32E5AA6AD9D9}" dt="2018-02-16T09:19:35.556" v="206" actId="20577"/>
          <ac:spMkLst>
            <pc:docMk/>
            <pc:sldMk cId="707037730" sldId="341"/>
            <ac:spMk id="3" creationId="{00000000-0000-0000-0000-000000000000}"/>
          </ac:spMkLst>
        </pc:spChg>
      </pc:sldChg>
      <pc:sldChg chg="modSp">
        <pc:chgData name="Guillaume Chervet" userId="e88f94f109999b9b" providerId="LiveId" clId="{C2CE20F2-BFBF-49E6-BE79-32E5AA6AD9D9}" dt="2018-02-16T09:15:12.336" v="191" actId="20577"/>
        <pc:sldMkLst>
          <pc:docMk/>
          <pc:sldMk cId="1406756257" sldId="342"/>
        </pc:sldMkLst>
        <pc:graphicFrameChg chg="modGraphic">
          <ac:chgData name="Guillaume Chervet" userId="e88f94f109999b9b" providerId="LiveId" clId="{C2CE20F2-BFBF-49E6-BE79-32E5AA6AD9D9}" dt="2018-02-16T09:15:12.336" v="191" actId="20577"/>
          <ac:graphicFrameMkLst>
            <pc:docMk/>
            <pc:sldMk cId="1406756257" sldId="342"/>
            <ac:graphicFrameMk id="8" creationId="{00000000-0000-0000-0000-000000000000}"/>
          </ac:graphicFrameMkLst>
        </pc:graphicFrameChg>
      </pc:sldChg>
      <pc:sldChg chg="modSp">
        <pc:chgData name="Guillaume Chervet" userId="e88f94f109999b9b" providerId="LiveId" clId="{C2CE20F2-BFBF-49E6-BE79-32E5AA6AD9D9}" dt="2018-02-16T08:35:29.020" v="20" actId="113"/>
        <pc:sldMkLst>
          <pc:docMk/>
          <pc:sldMk cId="2557405481" sldId="355"/>
        </pc:sldMkLst>
        <pc:spChg chg="mod">
          <ac:chgData name="Guillaume Chervet" userId="e88f94f109999b9b" providerId="LiveId" clId="{C2CE20F2-BFBF-49E6-BE79-32E5AA6AD9D9}" dt="2018-02-16T08:35:29.020" v="20" actId="113"/>
          <ac:spMkLst>
            <pc:docMk/>
            <pc:sldMk cId="2557405481" sldId="355"/>
            <ac:spMk id="3" creationId="{00000000-0000-0000-0000-000000000000}"/>
          </ac:spMkLst>
        </pc:spChg>
      </pc:sldChg>
      <pc:sldChg chg="modSp">
        <pc:chgData name="Guillaume Chervet" userId="e88f94f109999b9b" providerId="LiveId" clId="{C2CE20F2-BFBF-49E6-BE79-32E5AA6AD9D9}" dt="2018-02-16T09:17:04.667" v="192" actId="20577"/>
        <pc:sldMkLst>
          <pc:docMk/>
          <pc:sldMk cId="1566039961" sldId="368"/>
        </pc:sldMkLst>
        <pc:spChg chg="mod">
          <ac:chgData name="Guillaume Chervet" userId="e88f94f109999b9b" providerId="LiveId" clId="{C2CE20F2-BFBF-49E6-BE79-32E5AA6AD9D9}" dt="2018-02-16T09:17:04.667" v="192" actId="20577"/>
          <ac:spMkLst>
            <pc:docMk/>
            <pc:sldMk cId="1566039961" sldId="368"/>
            <ac:spMk id="4" creationId="{00000000-0000-0000-0000-000000000000}"/>
          </ac:spMkLst>
        </pc:spChg>
      </pc:sldChg>
      <pc:sldChg chg="modSp">
        <pc:chgData name="Guillaume Chervet" userId="e88f94f109999b9b" providerId="LiveId" clId="{C2CE20F2-BFBF-49E6-BE79-32E5AA6AD9D9}" dt="2018-02-16T09:13:44.212" v="179" actId="20577"/>
        <pc:sldMkLst>
          <pc:docMk/>
          <pc:sldMk cId="1982493677" sldId="370"/>
        </pc:sldMkLst>
        <pc:spChg chg="mod">
          <ac:chgData name="Guillaume Chervet" userId="e88f94f109999b9b" providerId="LiveId" clId="{C2CE20F2-BFBF-49E6-BE79-32E5AA6AD9D9}" dt="2018-02-16T09:13:44.212" v="179" actId="20577"/>
          <ac:spMkLst>
            <pc:docMk/>
            <pc:sldMk cId="1982493677" sldId="370"/>
            <ac:spMk id="4" creationId="{00000000-0000-0000-0000-000000000000}"/>
          </ac:spMkLst>
        </pc:spChg>
      </pc:sldChg>
      <pc:sldChg chg="modSp">
        <pc:chgData name="Guillaume Chervet" userId="e88f94f109999b9b" providerId="LiveId" clId="{C2CE20F2-BFBF-49E6-BE79-32E5AA6AD9D9}" dt="2018-02-16T09:32:21.530" v="368" actId="20577"/>
        <pc:sldMkLst>
          <pc:docMk/>
          <pc:sldMk cId="297417198" sldId="372"/>
        </pc:sldMkLst>
        <pc:spChg chg="mod">
          <ac:chgData name="Guillaume Chervet" userId="e88f94f109999b9b" providerId="LiveId" clId="{C2CE20F2-BFBF-49E6-BE79-32E5AA6AD9D9}" dt="2018-02-16T09:32:21.530" v="368" actId="20577"/>
          <ac:spMkLst>
            <pc:docMk/>
            <pc:sldMk cId="297417198" sldId="372"/>
            <ac:spMk id="3" creationId="{00000000-0000-0000-0000-000000000000}"/>
          </ac:spMkLst>
        </pc:spChg>
      </pc:sldChg>
      <pc:sldChg chg="modSp">
        <pc:chgData name="Guillaume Chervet" userId="e88f94f109999b9b" providerId="LiveId" clId="{C2CE20F2-BFBF-49E6-BE79-32E5AA6AD9D9}" dt="2018-02-16T08:52:24.759" v="161" actId="20577"/>
        <pc:sldMkLst>
          <pc:docMk/>
          <pc:sldMk cId="2574685482" sldId="379"/>
        </pc:sldMkLst>
        <pc:spChg chg="mod">
          <ac:chgData name="Guillaume Chervet" userId="e88f94f109999b9b" providerId="LiveId" clId="{C2CE20F2-BFBF-49E6-BE79-32E5AA6AD9D9}" dt="2018-02-16T08:52:24.759" v="161" actId="20577"/>
          <ac:spMkLst>
            <pc:docMk/>
            <pc:sldMk cId="2574685482" sldId="379"/>
            <ac:spMk id="4" creationId="{00000000-0000-0000-0000-000000000000}"/>
          </ac:spMkLst>
        </pc:spChg>
      </pc:sldChg>
      <pc:sldChg chg="modSp">
        <pc:chgData name="Guillaume Chervet" userId="e88f94f109999b9b" providerId="LiveId" clId="{C2CE20F2-BFBF-49E6-BE79-32E5AA6AD9D9}" dt="2018-02-16T08:43:21.951" v="26" actId="20577"/>
        <pc:sldMkLst>
          <pc:docMk/>
          <pc:sldMk cId="1600913255" sldId="380"/>
        </pc:sldMkLst>
        <pc:spChg chg="mod">
          <ac:chgData name="Guillaume Chervet" userId="e88f94f109999b9b" providerId="LiveId" clId="{C2CE20F2-BFBF-49E6-BE79-32E5AA6AD9D9}" dt="2018-02-16T08:43:21.951" v="26" actId="20577"/>
          <ac:spMkLst>
            <pc:docMk/>
            <pc:sldMk cId="1600913255" sldId="380"/>
            <ac:spMk id="4" creationId="{00000000-0000-0000-0000-000000000000}"/>
          </ac:spMkLst>
        </pc:spChg>
      </pc:sldChg>
      <pc:sldChg chg="modSp">
        <pc:chgData name="Guillaume Chervet" userId="e88f94f109999b9b" providerId="LiveId" clId="{C2CE20F2-BFBF-49E6-BE79-32E5AA6AD9D9}" dt="2018-02-16T09:33:14.263" v="377" actId="20577"/>
        <pc:sldMkLst>
          <pc:docMk/>
          <pc:sldMk cId="4106703965" sldId="391"/>
        </pc:sldMkLst>
        <pc:spChg chg="mod">
          <ac:chgData name="Guillaume Chervet" userId="e88f94f109999b9b" providerId="LiveId" clId="{C2CE20F2-BFBF-49E6-BE79-32E5AA6AD9D9}" dt="2018-02-16T09:33:14.263" v="377" actId="20577"/>
          <ac:spMkLst>
            <pc:docMk/>
            <pc:sldMk cId="4106703965" sldId="391"/>
            <ac:spMk id="3" creationId="{00000000-0000-0000-0000-000000000000}"/>
          </ac:spMkLst>
        </pc:spChg>
      </pc:sldChg>
      <pc:sldChg chg="modSp">
        <pc:chgData name="Guillaume Chervet" userId="e88f94f109999b9b" providerId="LiveId" clId="{C2CE20F2-BFBF-49E6-BE79-32E5AA6AD9D9}" dt="2018-02-16T08:54:52.455" v="171" actId="20577"/>
        <pc:sldMkLst>
          <pc:docMk/>
          <pc:sldMk cId="3117707736" sldId="392"/>
        </pc:sldMkLst>
        <pc:spChg chg="mod">
          <ac:chgData name="Guillaume Chervet" userId="e88f94f109999b9b" providerId="LiveId" clId="{C2CE20F2-BFBF-49E6-BE79-32E5AA6AD9D9}" dt="2018-02-16T08:54:52.455" v="171" actId="20577"/>
          <ac:spMkLst>
            <pc:docMk/>
            <pc:sldMk cId="3117707736" sldId="392"/>
            <ac:spMk id="6" creationId="{00000000-0000-0000-0000-000000000000}"/>
          </ac:spMkLst>
        </pc:spChg>
      </pc:sldChg>
      <pc:sldChg chg="del">
        <pc:chgData name="Guillaume Chervet" userId="e88f94f109999b9b" providerId="LiveId" clId="{C2CE20F2-BFBF-49E6-BE79-32E5AA6AD9D9}" dt="2018-02-16T08:27:16.040" v="17" actId="2696"/>
        <pc:sldMkLst>
          <pc:docMk/>
          <pc:sldMk cId="729471999" sldId="394"/>
        </pc:sldMkLst>
      </pc:sldChg>
      <pc:sldChg chg="modSp">
        <pc:chgData name="Guillaume Chervet" userId="e88f94f109999b9b" providerId="LiveId" clId="{C2CE20F2-BFBF-49E6-BE79-32E5AA6AD9D9}" dt="2018-02-16T08:25:14.237" v="16" actId="20577"/>
        <pc:sldMkLst>
          <pc:docMk/>
          <pc:sldMk cId="2919905513" sldId="395"/>
        </pc:sldMkLst>
        <pc:spChg chg="mod">
          <ac:chgData name="Guillaume Chervet" userId="e88f94f109999b9b" providerId="LiveId" clId="{C2CE20F2-BFBF-49E6-BE79-32E5AA6AD9D9}" dt="2018-02-16T08:25:14.237" v="16" actId="20577"/>
          <ac:spMkLst>
            <pc:docMk/>
            <pc:sldMk cId="2919905513" sldId="395"/>
            <ac:spMk id="3" creationId="{00000000-0000-0000-0000-000000000000}"/>
          </ac:spMkLst>
        </pc:spChg>
      </pc:sldChg>
      <pc:sldChg chg="modSp add">
        <pc:chgData name="Guillaume Chervet" userId="e88f94f109999b9b" providerId="LiveId" clId="{C2CE20F2-BFBF-49E6-BE79-32E5AA6AD9D9}" dt="2018-02-16T09:47:18.805" v="1021" actId="20577"/>
        <pc:sldMkLst>
          <pc:docMk/>
          <pc:sldMk cId="633296937" sldId="396"/>
        </pc:sldMkLst>
        <pc:spChg chg="mod">
          <ac:chgData name="Guillaume Chervet" userId="e88f94f109999b9b" providerId="LiveId" clId="{C2CE20F2-BFBF-49E6-BE79-32E5AA6AD9D9}" dt="2018-02-16T09:36:42.635" v="381" actId="20577"/>
          <ac:spMkLst>
            <pc:docMk/>
            <pc:sldMk cId="633296937" sldId="396"/>
            <ac:spMk id="2" creationId="{00000000-0000-0000-0000-000000000000}"/>
          </ac:spMkLst>
        </pc:spChg>
        <pc:spChg chg="mod">
          <ac:chgData name="Guillaume Chervet" userId="e88f94f109999b9b" providerId="LiveId" clId="{C2CE20F2-BFBF-49E6-BE79-32E5AA6AD9D9}" dt="2018-02-16T09:47:18.805" v="1021" actId="20577"/>
          <ac:spMkLst>
            <pc:docMk/>
            <pc:sldMk cId="633296937" sldId="39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sz="quarter" idx="1"/>
          </p:nvPr>
        </p:nvSpPr>
        <p:spPr>
          <a:xfrm>
            <a:off x="3774010" y="0"/>
            <a:ext cx="2887187" cy="498056"/>
          </a:xfrm>
          <a:prstGeom prst="rect">
            <a:avLst/>
          </a:prstGeom>
        </p:spPr>
        <p:txBody>
          <a:bodyPr vert="horz" lIns="94790" tIns="47395" rIns="94790" bIns="47395" rtlCol="0"/>
          <a:lstStyle>
            <a:lvl1pPr algn="r">
              <a:defRPr sz="1300"/>
            </a:lvl1pPr>
          </a:lstStyle>
          <a:p>
            <a:fld id="{92C0ECB4-1DA6-4958-A0CF-A11808127F66}" type="datetimeFigureOut">
              <a:rPr lang="fr-FR" smtClean="0"/>
              <a:t>04/03/2019</a:t>
            </a:fld>
            <a:endParaRPr lang="fr-FR"/>
          </a:p>
        </p:txBody>
      </p:sp>
      <p:sp>
        <p:nvSpPr>
          <p:cNvPr id="4" name="Espace réservé du pied de page 3"/>
          <p:cNvSpPr>
            <a:spLocks noGrp="1"/>
          </p:cNvSpPr>
          <p:nvPr>
            <p:ph type="ftr" sz="quarter" idx="2"/>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774010" y="9428584"/>
            <a:ext cx="2887187" cy="498055"/>
          </a:xfrm>
          <a:prstGeom prst="rect">
            <a:avLst/>
          </a:prstGeom>
        </p:spPr>
        <p:txBody>
          <a:bodyPr vert="horz" lIns="94790" tIns="47395" rIns="94790" bIns="47395" rtlCol="0" anchor="b"/>
          <a:lstStyle>
            <a:lvl1pPr algn="r">
              <a:defRPr sz="13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idx="1"/>
          </p:nvPr>
        </p:nvSpPr>
        <p:spPr>
          <a:xfrm>
            <a:off x="3774010" y="0"/>
            <a:ext cx="2887187" cy="498056"/>
          </a:xfrm>
          <a:prstGeom prst="rect">
            <a:avLst/>
          </a:prstGeom>
        </p:spPr>
        <p:txBody>
          <a:bodyPr vert="horz" lIns="94790" tIns="47395" rIns="94790" bIns="47395" rtlCol="0"/>
          <a:lstStyle>
            <a:lvl1pPr algn="r">
              <a:defRPr sz="1300"/>
            </a:lvl1pPr>
          </a:lstStyle>
          <a:p>
            <a:fld id="{79251E60-887E-4FF0-8411-14E4694F24DF}" type="datetimeFigureOut">
              <a:rPr lang="fr-FR" smtClean="0"/>
              <a:t>04/03/2019</a:t>
            </a:fld>
            <a:endParaRPr lang="fr-FR"/>
          </a:p>
        </p:txBody>
      </p:sp>
      <p:sp>
        <p:nvSpPr>
          <p:cNvPr id="4" name="Espace réservé de l'image des diapositives 3"/>
          <p:cNvSpPr>
            <a:spLocks noGrp="1" noRot="1" noChangeAspect="1"/>
          </p:cNvSpPr>
          <p:nvPr>
            <p:ph type="sldImg" idx="2"/>
          </p:nvPr>
        </p:nvSpPr>
        <p:spPr>
          <a:xfrm>
            <a:off x="354013" y="1241425"/>
            <a:ext cx="5954712" cy="3349625"/>
          </a:xfrm>
          <a:prstGeom prst="rect">
            <a:avLst/>
          </a:prstGeom>
          <a:noFill/>
          <a:ln w="12700">
            <a:solidFill>
              <a:prstClr val="black"/>
            </a:solidFill>
          </a:ln>
        </p:spPr>
        <p:txBody>
          <a:bodyPr vert="horz" lIns="94790" tIns="47395" rIns="94790" bIns="47395" rtlCol="0" anchor="ctr"/>
          <a:lstStyle/>
          <a:p>
            <a:endParaRPr lang="fr-FR"/>
          </a:p>
        </p:txBody>
      </p:sp>
      <p:sp>
        <p:nvSpPr>
          <p:cNvPr id="5" name="Espace réservé des notes 4"/>
          <p:cNvSpPr>
            <a:spLocks noGrp="1"/>
          </p:cNvSpPr>
          <p:nvPr>
            <p:ph type="body" sz="quarter" idx="3"/>
          </p:nvPr>
        </p:nvSpPr>
        <p:spPr>
          <a:xfrm>
            <a:off x="666274" y="4777194"/>
            <a:ext cx="5330190" cy="3908614"/>
          </a:xfrm>
          <a:prstGeom prst="rect">
            <a:avLst/>
          </a:prstGeom>
        </p:spPr>
        <p:txBody>
          <a:bodyPr vert="horz" lIns="94790" tIns="47395" rIns="94790" bIns="47395"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774010" y="9428584"/>
            <a:ext cx="2887187" cy="498055"/>
          </a:xfrm>
          <a:prstGeom prst="rect">
            <a:avLst/>
          </a:prstGeom>
        </p:spPr>
        <p:txBody>
          <a:bodyPr vert="horz" lIns="94790" tIns="47395" rIns="94790" bIns="47395" rtlCol="0" anchor="b"/>
          <a:lstStyle>
            <a:lvl1pPr algn="r">
              <a:defRPr sz="13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B770E-9F5C-44F4-BEAD-89B26D889570}" type="slidenum">
              <a:rPr lang="fr-FR" smtClean="0"/>
              <a:t>16</a:t>
            </a:fld>
            <a:endParaRPr lang="fr-FR"/>
          </a:p>
        </p:txBody>
      </p:sp>
    </p:spTree>
    <p:extLst>
      <p:ext uri="{BB962C8B-B14F-4D97-AF65-F5344CB8AC3E}">
        <p14:creationId xmlns:p14="http://schemas.microsoft.com/office/powerpoint/2010/main" val="312663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17</a:t>
            </a:fld>
            <a:endParaRPr lang="fr-FR"/>
          </a:p>
        </p:txBody>
      </p:sp>
    </p:spTree>
    <p:extLst>
      <p:ext uri="{BB962C8B-B14F-4D97-AF65-F5344CB8AC3E}">
        <p14:creationId xmlns:p14="http://schemas.microsoft.com/office/powerpoint/2010/main" val="33548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514350" indent="-514350">
              <a:buFont typeface="+mj-lt"/>
              <a:buAutoNum type="arabicPeriod"/>
            </a:pPr>
            <a:r>
              <a:rPr lang="fr-FR" sz="1200" dirty="0"/>
              <a:t>Application que l’on souhaite</a:t>
            </a:r>
          </a:p>
          <a:p>
            <a:pPr marL="514350" indent="-514350">
              <a:buFont typeface="+mj-lt"/>
              <a:buAutoNum type="arabicPeriod"/>
            </a:pPr>
            <a:r>
              <a:rPr lang="fr-FR" sz="1200" dirty="0"/>
              <a:t>Organisation</a:t>
            </a:r>
          </a:p>
          <a:p>
            <a:pPr marL="514350" indent="-514350">
              <a:buFont typeface="+mj-lt"/>
              <a:buAutoNum type="arabicPeriod"/>
            </a:pPr>
            <a:r>
              <a:rPr lang="fr-FR" sz="1200" dirty="0"/>
              <a:t>Architecture technique</a:t>
            </a:r>
          </a:p>
          <a:p>
            <a:pPr marL="514350" indent="-514350">
              <a:buFont typeface="+mj-lt"/>
              <a:buAutoNum type="arabicPeriod"/>
            </a:pPr>
            <a:r>
              <a:rPr lang="fr-FR" sz="1200" dirty="0"/>
              <a:t>Découpage en modules </a:t>
            </a:r>
          </a:p>
          <a:p>
            <a:pPr marL="514350" indent="-514350">
              <a:buFont typeface="+mj-lt"/>
              <a:buAutoNum type="arabicPeriod"/>
            </a:pPr>
            <a:r>
              <a:rPr lang="fr-FR" sz="1200" dirty="0"/>
              <a:t>Organisation des répertoires</a:t>
            </a:r>
          </a:p>
          <a:p>
            <a:pPr marL="514350" indent="-514350">
              <a:buFont typeface="+mj-lt"/>
              <a:buAutoNum type="arabicPeriod"/>
            </a:pPr>
            <a:r>
              <a:rPr lang="fr-FR" sz="1200" dirty="0"/>
              <a:t>Code</a:t>
            </a:r>
          </a:p>
          <a:p>
            <a:pPr marL="514350" indent="-514350">
              <a:buFont typeface="+mj-lt"/>
              <a:buAutoNum type="arabicPeriod"/>
            </a:pPr>
            <a:r>
              <a:rPr lang="fr-FR" sz="1200" dirty="0"/>
              <a:t>Données</a:t>
            </a:r>
          </a:p>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18</a:t>
            </a:fld>
            <a:endParaRPr lang="fr-FR"/>
          </a:p>
        </p:txBody>
      </p:sp>
    </p:spTree>
    <p:extLst>
      <p:ext uri="{BB962C8B-B14F-4D97-AF65-F5344CB8AC3E}">
        <p14:creationId xmlns:p14="http://schemas.microsoft.com/office/powerpoint/2010/main" val="2762136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38</a:t>
            </a:fld>
            <a:endParaRPr lang="fr-FR"/>
          </a:p>
        </p:txBody>
      </p:sp>
    </p:spTree>
    <p:extLst>
      <p:ext uri="{BB962C8B-B14F-4D97-AF65-F5344CB8AC3E}">
        <p14:creationId xmlns:p14="http://schemas.microsoft.com/office/powerpoint/2010/main" val="3713646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85</a:t>
            </a:fld>
            <a:endParaRPr lang="fr-FR"/>
          </a:p>
        </p:txBody>
      </p:sp>
    </p:spTree>
    <p:extLst>
      <p:ext uri="{BB962C8B-B14F-4D97-AF65-F5344CB8AC3E}">
        <p14:creationId xmlns:p14="http://schemas.microsoft.com/office/powerpoint/2010/main" val="419575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04/03/2019</a:t>
            </a:fld>
            <a:endParaRPr lang="fr-FR"/>
          </a:p>
        </p:txBody>
      </p:sp>
      <p:sp>
        <p:nvSpPr>
          <p:cNvPr id="5" name="Espace réservé du pied de page 4"/>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04/03/2019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04/03/2019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04/03/2019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04/03/2019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04/03/2019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04/03/2019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04/03/2019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04/03/2019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witter.com/guiCherv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fr.wikipedia.org/wiki/Client-serveu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r.wikipedia.org/wiki/Serveur_sans_%C3%A9ta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fr.wikipedia.org/wiki/Serveur_mandataire" TargetMode="External"/><Relationship Id="rId2" Type="http://schemas.openxmlformats.org/officeDocument/2006/relationships/hyperlink" Target="https://fr.wikipedia.org/wiki/M%C3%A9moire_cach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fr.wikipedia.org/wiki/Hyperm%C3%A9di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fr.wikipedia.org/wiki/Architecture_en_couch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fr.wikipedia.org/wiki/Liste_des_codes_HTT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eveloper.mozilla.org/fr/docs/Web/HTTP/M%C3%A9thod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api.exemple.com/ressources/item17" TargetMode="External"/><Relationship Id="rId2" Type="http://schemas.openxmlformats.org/officeDocument/2006/relationships/hyperlink" Target="http://api.exemple.com/ressources" TargetMode="External"/><Relationship Id="rId1" Type="http://schemas.openxmlformats.org/officeDocument/2006/relationships/slideLayout" Target="../slideLayouts/slideLayout2.xml"/><Relationship Id="rId4" Type="http://schemas.openxmlformats.org/officeDocument/2006/relationships/hyperlink" Target="https://fr.wikipedia.org/wiki/Representational_state_transfer"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fr.wikipedia.org/wiki/Valeur_absolue" TargetMode="External"/><Relationship Id="rId3" Type="http://schemas.openxmlformats.org/officeDocument/2006/relationships/hyperlink" Target="https://developer.mozilla.org/en-US/docs/Glossary/Idempotent" TargetMode="External"/><Relationship Id="rId7" Type="http://schemas.openxmlformats.org/officeDocument/2006/relationships/hyperlink" Target="https://fr.wikipedia.org/wiki/Informatique"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6" Type="http://schemas.openxmlformats.org/officeDocument/2006/relationships/hyperlink" Target="https://fr.wikipedia.org/wiki/Math%C3%A9matiques" TargetMode="External"/><Relationship Id="rId5" Type="http://schemas.openxmlformats.org/officeDocument/2006/relationships/hyperlink" Target="https://developer.mozilla.org/en-US/docs/Web/Guide/HTML/Forms" TargetMode="External"/><Relationship Id="rId10" Type="http://schemas.openxmlformats.org/officeDocument/2006/relationships/hyperlink" Target="https://fr.wikipedia.org/wiki/Idempotence" TargetMode="External"/><Relationship Id="rId4" Type="http://schemas.openxmlformats.org/officeDocument/2006/relationships/hyperlink" Target="https://developer.mozilla.org/en-US/docs/Glossary/Cacheable" TargetMode="External"/><Relationship Id="rId9" Type="http://schemas.openxmlformats.org/officeDocument/2006/relationships/hyperlink" Target="https://developer.mozilla.org/fr/docs/Web/HTTP/M%C3%A9thode"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tackoverflow.com/questions/4088350/is-rest-delete-really-idempotent"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developer.mozilla.org/en-US/docs/Glossary/Idempotent"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6" Type="http://schemas.openxmlformats.org/officeDocument/2006/relationships/hyperlink" Target="https://developer.mozilla.org/fr/docs/Web/HTTP/M%C3%A9thode" TargetMode="External"/><Relationship Id="rId5" Type="http://schemas.openxmlformats.org/officeDocument/2006/relationships/hyperlink" Target="https://developer.mozilla.org/en-US/docs/Web/Guide/HTML/Forms" TargetMode="External"/><Relationship Id="rId4" Type="http://schemas.openxmlformats.org/officeDocument/2006/relationships/hyperlink" Target="https://developer.mozilla.org/en-US/docs/Glossary/Cacheabl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monapi/personne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monapi/list/1" TargetMode="External"/><Relationship Id="rId2" Type="http://schemas.openxmlformats.org/officeDocument/2006/relationships/hyperlink" Target="http://monapi/personn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tools.ietf.org/html/rfc6902" TargetMode="External"/><Relationship Id="rId1" Type="http://schemas.openxmlformats.org/officeDocument/2006/relationships/slideLayout" Target="../slideLayouts/slideLayout2.xml"/><Relationship Id="rId4" Type="http://schemas.openxmlformats.org/officeDocument/2006/relationships/hyperlink" Target="http://jsonpatch.com/"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eveloper.mozilla.org/en-US/docs/Learn/HTML/Forms/Sending_and_retrieving_form_data"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hyperlink" Target="http://blog.nicolashachet.com/niveaux/confirme/larchitecture-rest-expliquee-en-5-regle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guillaume-chervet.fr/"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blog.octo.com/designer-une-api-rest/#intro"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blog.octo.com/designer-une-api-rest/#intro"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blog.octo.com/designer-une-api-rest/#intro"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mozilla.org/en-US/docs/Web/HTTP/Cachin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developer.mozilla.org/en-US/docs/Web/HTTP/Caching"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eveloper.mozilla.org/en-US/docs/Web/HTTP/Headers/ETag" TargetMode="External"/><Relationship Id="rId2" Type="http://schemas.openxmlformats.org/officeDocument/2006/relationships/hyperlink" Target="https://developer.mozilla.org/en-US/docs/Web/HTTP/Headers/If-None-Match"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HTTP/Headers/If-Modified-Since" TargetMode="External"/></Relationships>
</file>

<file path=ppt/slides/_rels/slide59.xml.rels><?xml version="1.0" encoding="UTF-8" standalone="yes"?>
<Relationships xmlns="http://schemas.openxmlformats.org/package/2006/relationships"><Relationship Id="rId2" Type="http://schemas.openxmlformats.org/officeDocument/2006/relationships/hyperlink" Target="https://developer.mozilla.org/fr/docs/Web/HTTP/Headers/Cache-Contro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ig2i.fr/"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jsonapi.org/" TargetMode="External"/><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 Id="rId5" Type="http://schemas.openxmlformats.org/officeDocument/2006/relationships/hyperlink" Target="https://api.github.com/" TargetMode="External"/><Relationship Id="rId4" Type="http://schemas.openxmlformats.org/officeDocument/2006/relationships/hyperlink" Target="http://json-ld.org/"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tateless.co/hal_specification.html"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mozilla.org/en-US/docs/Web/HTTP/Overview"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jsonapi.org/forma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json-ld.org/" TargetMode="External"/><Relationship Id="rId2" Type="http://schemas.openxmlformats.org/officeDocument/2006/relationships/hyperlink" Target="http://en.wikipedia.org/wiki/Linked_data"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hyperlink" Target="http://www.w3.org/TR/json-ld/" TargetMode="External"/><Relationship Id="rId4" Type="http://schemas.openxmlformats.org/officeDocument/2006/relationships/hyperlink" Target="http://www.w3.org/community/json-ld/" TargetMode="Externa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github.com/OAI/OpenAPI-Specification"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agger.io/"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petstore.swagger.io/" TargetMode="External"/><Relationship Id="rId2" Type="http://schemas.openxmlformats.org/officeDocument/2006/relationships/hyperlink" Target="https://github.com/domaindrivendev/Swashbuckle" TargetMode="External"/><Relationship Id="rId1" Type="http://schemas.openxmlformats.org/officeDocument/2006/relationships/slideLayout" Target="../slideLayouts/slideLayout2.xml"/><Relationship Id="rId4" Type="http://schemas.openxmlformats.org/officeDocument/2006/relationships/hyperlink" Target="https://github.com/Azure/autorest" TargetMode="Externa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graphql.org/"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www.tutorialspoint.com/restful/restful_security.htm" TargetMode="External"/><Relationship Id="rId3" Type="http://schemas.openxmlformats.org/officeDocument/2006/relationships/hyperlink" Target="https://martinfowler.com/articles/richardsonMaturityModel.html" TargetMode="External"/><Relationship Id="rId7" Type="http://schemas.openxmlformats.org/officeDocument/2006/relationships/hyperlink" Target="https://www.tutorialspoint.com/restful/restful_caching.htm" TargetMode="External"/><Relationship Id="rId12" Type="http://schemas.openxmlformats.org/officeDocument/2006/relationships/hyperlink" Target="https://fr.wikipedia.org/wiki/Idempotence" TargetMode="External"/><Relationship Id="rId2" Type="http://schemas.openxmlformats.org/officeDocument/2006/relationships/hyperlink" Target="http://blog.xebia.fr/2014/03/17/post-vs-put-la-confusion/" TargetMode="External"/><Relationship Id="rId1" Type="http://schemas.openxmlformats.org/officeDocument/2006/relationships/slideLayout" Target="../slideLayouts/slideLayout2.xml"/><Relationship Id="rId6" Type="http://schemas.openxmlformats.org/officeDocument/2006/relationships/hyperlink" Target="https://www.tutorialspoint.com/restful/restful_introduction.htm" TargetMode="External"/><Relationship Id="rId11" Type="http://schemas.openxmlformats.org/officeDocument/2006/relationships/hyperlink" Target="https://developer.mozilla.org/en-US/docs/Web/HTTP/Methods/POST" TargetMode="External"/><Relationship Id="rId5" Type="http://schemas.openxmlformats.org/officeDocument/2006/relationships/hyperlink" Target="https://zestedesavoir.com/tutoriels/299/la-theorie-rest-restful-et-hateoas/" TargetMode="External"/><Relationship Id="rId10" Type="http://schemas.openxmlformats.org/officeDocument/2006/relationships/hyperlink" Target="https://fr.wikipedia.org/wiki/Balise-entit%C3%A9_ETag_HTTP" TargetMode="External"/><Relationship Id="rId4" Type="http://schemas.openxmlformats.org/officeDocument/2006/relationships/hyperlink" Target="https://fr.wikipedia.org/wiki/Representational_state_transfer" TargetMode="External"/><Relationship Id="rId9" Type="http://schemas.openxmlformats.org/officeDocument/2006/relationships/hyperlink" Target="https://developers.google.com/web/fundamentals/performance/optimizing-content-efficiency/http-caching?hl=f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hyperlink" Target="http://api.exemple.com/ressources/item17" TargetMode="External"/><Relationship Id="rId2" Type="http://schemas.openxmlformats.org/officeDocument/2006/relationships/hyperlink" Target="http://api.exemple.com/ressources" TargetMode="External"/><Relationship Id="rId1" Type="http://schemas.openxmlformats.org/officeDocument/2006/relationships/slideLayout" Target="../slideLayouts/slideLayout2.xml"/><Relationship Id="rId4" Type="http://schemas.openxmlformats.org/officeDocument/2006/relationships/hyperlink" Target="https://fr.wikipedia.org/wiki/Representational_state_transf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azure.microsoft.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mozilla.org/en-US/docs/Web/HTTP/Overview"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s://fr.wikipedia.org/wiki/Informatique" TargetMode="External"/><Relationship Id="rId7" Type="http://schemas.openxmlformats.org/officeDocument/2006/relationships/hyperlink" Target="https://fr.wikipedia.org/wiki/Interface_de_programm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fr.wikipedia.org/wiki/Processus_(informatique)" TargetMode="External"/><Relationship Id="rId5" Type="http://schemas.openxmlformats.org/officeDocument/2006/relationships/hyperlink" Target="https://fr.wikipedia.org/wiki/Application_(informatique)" TargetMode="External"/><Relationship Id="rId10" Type="http://schemas.openxmlformats.org/officeDocument/2006/relationships/image" Target="../media/image13.png"/><Relationship Id="rId4" Type="http://schemas.openxmlformats.org/officeDocument/2006/relationships/hyperlink" Target="https://fr.wikipedia.org/wiki/Patron_d'architecture" TargetMode="External"/><Relationship Id="rId9" Type="http://schemas.openxmlformats.org/officeDocument/2006/relationships/image" Target="../media/image8.png"/></Relationships>
</file>

<file path=ppt/slides/_rels/slide86.xml.rels><?xml version="1.0" encoding="UTF-8" standalone="yes"?>
<Relationships xmlns="http://schemas.openxmlformats.org/package/2006/relationships"><Relationship Id="rId3" Type="http://schemas.openxmlformats.org/officeDocument/2006/relationships/hyperlink" Target="http://www.lemagit.fr/definition/Bande-passante" TargetMode="External"/><Relationship Id="rId2" Type="http://schemas.openxmlformats.org/officeDocument/2006/relationships/hyperlink" Target="http://www.lemagit.fr/definition/SOAP-Simple-Object-Access-Protoco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monapi/personnes/:id" TargetMode="External"/><Relationship Id="rId2" Type="http://schemas.openxmlformats.org/officeDocument/2006/relationships/hyperlink" Target="http://monapi/personnes"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4800" dirty="0">
                <a:latin typeface="+mn-lt"/>
                <a:ea typeface="+mn-ea"/>
                <a:cs typeface="+mn-cs"/>
              </a:rPr>
              <a:t>Comment concevoir une API RESTful ?</a:t>
            </a:r>
            <a:r>
              <a:rPr lang="fr-FR" dirty="0"/>
              <a:t> </a:t>
            </a:r>
          </a:p>
        </p:txBody>
      </p:sp>
      <p:sp>
        <p:nvSpPr>
          <p:cNvPr id="3" name="Sous-titre 2"/>
          <p:cNvSpPr>
            <a:spLocks noGrp="1"/>
          </p:cNvSpPr>
          <p:nvPr>
            <p:ph type="subTitle" idx="1"/>
          </p:nvPr>
        </p:nvSpPr>
        <p:spPr>
          <a:xfrm>
            <a:off x="3048000" y="5735637"/>
            <a:ext cx="6096000" cy="1655762"/>
          </a:xfrm>
        </p:spPr>
        <p:txBody>
          <a:bodyPr/>
          <a:lstStyle/>
          <a:p>
            <a:endParaRPr lang="fr-FR" dirty="0"/>
          </a:p>
          <a:p>
            <a:r>
              <a:rPr lang="fr-FR" dirty="0">
                <a:solidFill>
                  <a:schemeClr val="bg1">
                    <a:lumMod val="65000"/>
                  </a:schemeClr>
                </a:solidFill>
              </a:rPr>
              <a:t>Guillaume Chervet</a:t>
            </a:r>
          </a:p>
        </p:txBody>
      </p:sp>
      <p:sp>
        <p:nvSpPr>
          <p:cNvPr id="6" name="Rectangle 5">
            <a:extLst>
              <a:ext uri="{FF2B5EF4-FFF2-40B4-BE49-F238E27FC236}">
                <a16:creationId xmlns:a16="http://schemas.microsoft.com/office/drawing/2014/main" id="{2E46EA70-8965-4965-B301-131FDBE3152D}"/>
              </a:ext>
            </a:extLst>
          </p:cNvPr>
          <p:cNvSpPr/>
          <p:nvPr/>
        </p:nvSpPr>
        <p:spPr>
          <a:xfrm>
            <a:off x="978331" y="5474027"/>
            <a:ext cx="2323011" cy="523220"/>
          </a:xfrm>
          <a:prstGeom prst="rect">
            <a:avLst/>
          </a:prstGeom>
        </p:spPr>
        <p:txBody>
          <a:bodyPr wrap="square">
            <a:spAutoFit/>
          </a:bodyPr>
          <a:lstStyle/>
          <a:p>
            <a:r>
              <a:rPr lang="fr-FR" sz="2800" b="1" dirty="0">
                <a:solidFill>
                  <a:srgbClr val="657786"/>
                </a:solidFill>
                <a:latin typeface="Segoe UI" panose="020B0502040204020203" pitchFamily="34" charset="0"/>
                <a:hlinkClick r:id="rId2"/>
              </a:rPr>
              <a:t>@</a:t>
            </a:r>
            <a:r>
              <a:rPr lang="fr-FR" sz="2800" dirty="0" err="1">
                <a:solidFill>
                  <a:srgbClr val="657786"/>
                </a:solidFill>
                <a:latin typeface="Segoe UI" panose="020B0502040204020203" pitchFamily="34" charset="0"/>
                <a:hlinkClick r:id="rId2"/>
              </a:rPr>
              <a:t>guiChervet</a:t>
            </a:r>
            <a:endParaRPr lang="fr-FR" sz="2800" dirty="0"/>
          </a:p>
        </p:txBody>
      </p:sp>
      <p:pic>
        <p:nvPicPr>
          <p:cNvPr id="7" name="Image 6">
            <a:extLst>
              <a:ext uri="{FF2B5EF4-FFF2-40B4-BE49-F238E27FC236}">
                <a16:creationId xmlns:a16="http://schemas.microsoft.com/office/drawing/2014/main" id="{A1D4B452-C258-4814-8AB5-98FAEA6095BE}"/>
              </a:ext>
            </a:extLst>
          </p:cNvPr>
          <p:cNvPicPr>
            <a:picLocks noChangeAspect="1"/>
          </p:cNvPicPr>
          <p:nvPr/>
        </p:nvPicPr>
        <p:blipFill>
          <a:blip r:embed="rId3"/>
          <a:stretch>
            <a:fillRect/>
          </a:stretch>
        </p:blipFill>
        <p:spPr>
          <a:xfrm>
            <a:off x="455816" y="5531575"/>
            <a:ext cx="522515" cy="424735"/>
          </a:xfrm>
          <a:prstGeom prst="rect">
            <a:avLst/>
          </a:prstGeom>
        </p:spPr>
      </p:pic>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2</a:t>
            </a: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3F578130-1EA6-4BB0-A5C8-6F77D8B6C1EB}"/>
              </a:ext>
            </a:extLst>
          </p:cNvPr>
          <p:cNvSpPr txBox="1">
            <a:spLocks/>
          </p:cNvSpPr>
          <p:nvPr/>
        </p:nvSpPr>
        <p:spPr>
          <a:xfrm>
            <a:off x="846826" y="454118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7FC81703-644D-4F9C-92D6-285036D4C165}"/>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2" name="Espace réservé du contenu 2">
            <a:extLst>
              <a:ext uri="{FF2B5EF4-FFF2-40B4-BE49-F238E27FC236}">
                <a16:creationId xmlns:a16="http://schemas.microsoft.com/office/drawing/2014/main" id="{60A49870-FFFE-472D-A9C1-AE17A600E6A0}"/>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8727DA43-A12B-48F7-886A-4F18D1D97CD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0059117D-485B-4B45-B0FF-6E6AE61ACF8D}"/>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serveur 1 et on le met à jour</a:t>
            </a:r>
          </a:p>
        </p:txBody>
      </p:sp>
    </p:spTree>
    <p:extLst>
      <p:ext uri="{BB962C8B-B14F-4D97-AF65-F5344CB8AC3E}">
        <p14:creationId xmlns:p14="http://schemas.microsoft.com/office/powerpoint/2010/main" val="241983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3</a:t>
            </a: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20DF0A9C-81BF-4184-9638-62CB35949A1A}"/>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8" name="Espace réservé du contenu 2">
            <a:extLst>
              <a:ext uri="{FF2B5EF4-FFF2-40B4-BE49-F238E27FC236}">
                <a16:creationId xmlns:a16="http://schemas.microsoft.com/office/drawing/2014/main" id="{2D493BC5-25F5-454F-AEA1-435BB9F4565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1" name="Espace réservé du contenu 2">
            <a:extLst>
              <a:ext uri="{FF2B5EF4-FFF2-40B4-BE49-F238E27FC236}">
                <a16:creationId xmlns:a16="http://schemas.microsoft.com/office/drawing/2014/main" id="{4A732D1D-62AB-4E96-82D6-36720048D7B3}"/>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2113305F-1218-4561-95C8-0EE8AD8E0377}"/>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C31711B4-94B4-4E4D-977C-503C9F97378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82B11EB9-7ABE-4288-AEE8-318E0012A3F5}"/>
              </a:ext>
            </a:extLst>
          </p:cNvPr>
          <p:cNvSpPr txBox="1">
            <a:spLocks/>
          </p:cNvSpPr>
          <p:nvPr/>
        </p:nvSpPr>
        <p:spPr>
          <a:xfrm>
            <a:off x="3734532" y="4632672"/>
            <a:ext cx="4809861" cy="22253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1 </a:t>
            </a:r>
          </a:p>
          <a:p>
            <a:pPr marL="0" indent="0" algn="ctr">
              <a:buNone/>
            </a:pPr>
            <a:r>
              <a:rPr lang="fr-FR" b="1" dirty="0"/>
              <a:t>On débranche serveur 2 et on le met à jour</a:t>
            </a:r>
          </a:p>
          <a:p>
            <a:pPr marL="0" indent="0" algn="ctr">
              <a:buNone/>
            </a:pPr>
            <a:r>
              <a:rPr lang="fr-FR" b="1" dirty="0"/>
              <a:t>Les nouveaux clients sont redirigés vers serveur 1</a:t>
            </a:r>
          </a:p>
        </p:txBody>
      </p:sp>
    </p:spTree>
    <p:extLst>
      <p:ext uri="{BB962C8B-B14F-4D97-AF65-F5344CB8AC3E}">
        <p14:creationId xmlns:p14="http://schemas.microsoft.com/office/powerpoint/2010/main" val="271023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4</a:t>
            </a: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9" name="Espace réservé du contenu 2">
            <a:extLst>
              <a:ext uri="{FF2B5EF4-FFF2-40B4-BE49-F238E27FC236}">
                <a16:creationId xmlns:a16="http://schemas.microsoft.com/office/drawing/2014/main" id="{95EE0C26-8613-4498-BFDD-486340228C43}"/>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BE97909D-E8E9-4553-B6D7-65D1B9862CB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2" name="Espace réservé du contenu 2">
            <a:extLst>
              <a:ext uri="{FF2B5EF4-FFF2-40B4-BE49-F238E27FC236}">
                <a16:creationId xmlns:a16="http://schemas.microsoft.com/office/drawing/2014/main" id="{66759EAE-2FA3-42B0-B437-DAB523A5915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61D1DFE6-8639-4D15-80F2-87DFA1546CC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AE993909-8614-4CBE-B44C-1A9677614AE3}"/>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5" name="Espace réservé du contenu 2">
            <a:extLst>
              <a:ext uri="{FF2B5EF4-FFF2-40B4-BE49-F238E27FC236}">
                <a16:creationId xmlns:a16="http://schemas.microsoft.com/office/drawing/2014/main" id="{3297158E-D95E-406B-B269-4A49F4D5FA8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6" name="Espace réservé du contenu 2">
            <a:extLst>
              <a:ext uri="{FF2B5EF4-FFF2-40B4-BE49-F238E27FC236}">
                <a16:creationId xmlns:a16="http://schemas.microsoft.com/office/drawing/2014/main" id="{C24178F9-5A0A-4AD0-8BCA-A21AB3A25192}"/>
              </a:ext>
            </a:extLst>
          </p:cNvPr>
          <p:cNvSpPr txBox="1">
            <a:spLocks/>
          </p:cNvSpPr>
          <p:nvPr/>
        </p:nvSpPr>
        <p:spPr>
          <a:xfrm>
            <a:off x="4100055" y="4632672"/>
            <a:ext cx="3889149" cy="1723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2</a:t>
            </a:r>
          </a:p>
          <a:p>
            <a:pPr marL="0" indent="0" algn="ctr">
              <a:buFont typeface="Arial" panose="020B0604020202020204" pitchFamily="34" charset="0"/>
              <a:buNone/>
            </a:pPr>
            <a:r>
              <a:rPr lang="fr-FR" b="1" dirty="0"/>
              <a:t>Les nouveaux clients sont redirigés vers serveur 1 et 2</a:t>
            </a:r>
          </a:p>
        </p:txBody>
      </p:sp>
    </p:spTree>
    <p:extLst>
      <p:ext uri="{BB962C8B-B14F-4D97-AF65-F5344CB8AC3E}">
        <p14:creationId xmlns:p14="http://schemas.microsoft.com/office/powerpoint/2010/main" val="89798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5</a:t>
            </a: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EF567244-AC59-41DA-96B0-DADBDBBF629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DCFA9A7-5732-4593-9BEB-ED53EECC08C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550A5A5A-0AAE-47AC-ACDF-1331F74A3FDA}"/>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F197651-7B4B-4A45-AA2A-E9D40C4D4FC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AD3CDA4F-EBA2-46A1-A97E-CB885FED937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1A087D40-2FFC-4165-8967-DCDC6CD18657}"/>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attend qu’il n’y a plus de client sur serveur 3</a:t>
            </a:r>
          </a:p>
        </p:txBody>
      </p:sp>
    </p:spTree>
    <p:extLst>
      <p:ext uri="{BB962C8B-B14F-4D97-AF65-F5344CB8AC3E}">
        <p14:creationId xmlns:p14="http://schemas.microsoft.com/office/powerpoint/2010/main" val="205921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6</a:t>
            </a: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2FF4E9CD-7F48-4D22-8606-1AB35FB0991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EF9291B-D1E2-41E5-87C0-A4EE4E917924}"/>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CA71D47D-5C0C-436F-BC5D-130C6140F20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978E983-8650-4D52-9784-64622F6CEC9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8306D6BE-C1C0-49BE-A8EA-CD22864F5C69}"/>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812E1268-0175-4005-A6FA-1CE4FCF71189}"/>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et met à jour serveur 3 </a:t>
            </a:r>
          </a:p>
        </p:txBody>
      </p:sp>
    </p:spTree>
    <p:extLst>
      <p:ext uri="{BB962C8B-B14F-4D97-AF65-F5344CB8AC3E}">
        <p14:creationId xmlns:p14="http://schemas.microsoft.com/office/powerpoint/2010/main" val="156947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7</a:t>
            </a: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0F899237-088D-4EF5-823E-297A211124A5}"/>
              </a:ext>
            </a:extLst>
          </p:cNvPr>
          <p:cNvCxnSpPr>
            <a:cxnSpLocks/>
            <a:stCxn id="23" idx="1"/>
            <a:endCxn id="1028" idx="3"/>
          </p:cNvCxnSpPr>
          <p:nvPr/>
        </p:nvCxnSpPr>
        <p:spPr>
          <a:xfrm flipH="1" flipV="1">
            <a:off x="7481080" y="2919958"/>
            <a:ext cx="1697718" cy="2384775"/>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77A3A22F-AC77-4898-89A4-5A2C016E3877}"/>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1BEFCF61-6218-4C36-9048-06652EDBE9DE}"/>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A4E33FA7-89C5-448A-A088-A410706C953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8ADA1224-5F87-4DBB-B015-BABA53EE0D60}"/>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CC6C5E36-78F6-4945-B2EB-FA500ACCECB5}"/>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33291064-027D-4C31-AC6D-60B44E4BF035}"/>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ym typeface="Wingdings" panose="05000000000000000000" pitchFamily="2" charset="2"/>
              </a:rPr>
              <a:t></a:t>
            </a:r>
            <a:endParaRPr lang="fr-FR" b="1" dirty="0"/>
          </a:p>
        </p:txBody>
      </p:sp>
    </p:spTree>
    <p:extLst>
      <p:ext uri="{BB962C8B-B14F-4D97-AF65-F5344CB8AC3E}">
        <p14:creationId xmlns:p14="http://schemas.microsoft.com/office/powerpoint/2010/main" val="530982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37045" y="573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38200" y="32974"/>
            <a:ext cx="11353800" cy="1325563"/>
          </a:xfrm>
        </p:spPr>
        <p:txBody>
          <a:bodyPr/>
          <a:lstStyle/>
          <a:p>
            <a:r>
              <a:rPr lang="fr-FR" dirty="0"/>
              <a:t>Architecture micro-services</a:t>
            </a:r>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10024953" y="1457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10311914" y="1617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pic>
        <p:nvPicPr>
          <p:cNvPr id="47" name="Picture 4" descr="Résultat de recherche d'images pour &quot;image serveur&quot;">
            <a:extLst>
              <a:ext uri="{FF2B5EF4-FFF2-40B4-BE49-F238E27FC236}">
                <a16:creationId xmlns:a16="http://schemas.microsoft.com/office/drawing/2014/main" id="{C92F9A5E-506D-4C7B-A6CA-9EE7AFE862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6037292" y="1998933"/>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Résultat de recherche d'images pour &quot;image serveur&quot;">
            <a:extLst>
              <a:ext uri="{FF2B5EF4-FFF2-40B4-BE49-F238E27FC236}">
                <a16:creationId xmlns:a16="http://schemas.microsoft.com/office/drawing/2014/main" id="{ED8CB922-9D9B-4AAC-991F-ECA3BF62F3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6324297" y="400049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0" name="Espace réservé du contenu 2">
            <a:extLst>
              <a:ext uri="{FF2B5EF4-FFF2-40B4-BE49-F238E27FC236}">
                <a16:creationId xmlns:a16="http://schemas.microsoft.com/office/drawing/2014/main" id="{D6F436A6-1DB0-4FB3-A22E-192761F7C257}"/>
              </a:ext>
            </a:extLst>
          </p:cNvPr>
          <p:cNvSpPr txBox="1">
            <a:spLocks/>
          </p:cNvSpPr>
          <p:nvPr/>
        </p:nvSpPr>
        <p:spPr>
          <a:xfrm>
            <a:off x="6757834" y="4288541"/>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51" name="Espace réservé du contenu 2">
            <a:extLst>
              <a:ext uri="{FF2B5EF4-FFF2-40B4-BE49-F238E27FC236}">
                <a16:creationId xmlns:a16="http://schemas.microsoft.com/office/drawing/2014/main" id="{F911EF6C-FD46-4045-A373-DD7313D6877E}"/>
              </a:ext>
            </a:extLst>
          </p:cNvPr>
          <p:cNvSpPr txBox="1">
            <a:spLocks/>
          </p:cNvSpPr>
          <p:nvPr/>
        </p:nvSpPr>
        <p:spPr>
          <a:xfrm>
            <a:off x="5501280" y="621566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52" name="Picture 4" descr="Résultat de recherche d'images pour &quot;image serveur&quot;">
            <a:extLst>
              <a:ext uri="{FF2B5EF4-FFF2-40B4-BE49-F238E27FC236}">
                <a16:creationId xmlns:a16="http://schemas.microsoft.com/office/drawing/2014/main" id="{672669D8-555C-40CA-ABB3-67892C6F05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6029432" y="5499860"/>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Résultat de recherche d'images pour &quot;image serveur&quot;">
            <a:extLst>
              <a:ext uri="{FF2B5EF4-FFF2-40B4-BE49-F238E27FC236}">
                <a16:creationId xmlns:a16="http://schemas.microsoft.com/office/drawing/2014/main" id="{EE63C01C-2DAB-497F-8CAB-66D00C8B90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911564" y="5064614"/>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5" name="Espace réservé du contenu 2">
            <a:extLst>
              <a:ext uri="{FF2B5EF4-FFF2-40B4-BE49-F238E27FC236}">
                <a16:creationId xmlns:a16="http://schemas.microsoft.com/office/drawing/2014/main" id="{B035FECA-B04A-4844-8F77-EA33CE4FC6C0}"/>
              </a:ext>
            </a:extLst>
          </p:cNvPr>
          <p:cNvSpPr txBox="1">
            <a:spLocks/>
          </p:cNvSpPr>
          <p:nvPr/>
        </p:nvSpPr>
        <p:spPr>
          <a:xfrm>
            <a:off x="8383411" y="5958059"/>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57" name="Picture 4" descr="Résultat de recherche d'images pour &quot;image serveur&quot;">
            <a:extLst>
              <a:ext uri="{FF2B5EF4-FFF2-40B4-BE49-F238E27FC236}">
                <a16:creationId xmlns:a16="http://schemas.microsoft.com/office/drawing/2014/main" id="{DF64CFA6-6C77-4B41-BA27-F6BE57EF5B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37411" y="3048938"/>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8" name="Espace réservé du contenu 2">
            <a:extLst>
              <a:ext uri="{FF2B5EF4-FFF2-40B4-BE49-F238E27FC236}">
                <a16:creationId xmlns:a16="http://schemas.microsoft.com/office/drawing/2014/main" id="{74BE6E3B-F742-441F-9941-96C37BF4AFA3}"/>
              </a:ext>
            </a:extLst>
          </p:cNvPr>
          <p:cNvSpPr txBox="1">
            <a:spLocks/>
          </p:cNvSpPr>
          <p:nvPr/>
        </p:nvSpPr>
        <p:spPr>
          <a:xfrm>
            <a:off x="7901104" y="3834529"/>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59" name="Connecteur droit 58">
            <a:extLst>
              <a:ext uri="{FF2B5EF4-FFF2-40B4-BE49-F238E27FC236}">
                <a16:creationId xmlns:a16="http://schemas.microsoft.com/office/drawing/2014/main" id="{A21F2589-7172-4736-AB63-AB99CDD700DC}"/>
              </a:ext>
            </a:extLst>
          </p:cNvPr>
          <p:cNvCxnSpPr>
            <a:cxnSpLocks/>
            <a:stCxn id="54" idx="1"/>
            <a:endCxn id="52" idx="3"/>
          </p:cNvCxnSpPr>
          <p:nvPr/>
        </p:nvCxnSpPr>
        <p:spPr>
          <a:xfrm flipH="1">
            <a:off x="6498258" y="5444676"/>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06F93B59-7F3E-4664-90BB-77B67BDD62EC}"/>
              </a:ext>
            </a:extLst>
          </p:cNvPr>
          <p:cNvCxnSpPr>
            <a:cxnSpLocks/>
            <a:stCxn id="48" idx="0"/>
            <a:endCxn id="47" idx="2"/>
          </p:cNvCxnSpPr>
          <p:nvPr/>
        </p:nvCxnSpPr>
        <p:spPr>
          <a:xfrm flipH="1" flipV="1">
            <a:off x="6271705" y="2759057"/>
            <a:ext cx="287005" cy="124143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Connecteur droit 61">
            <a:extLst>
              <a:ext uri="{FF2B5EF4-FFF2-40B4-BE49-F238E27FC236}">
                <a16:creationId xmlns:a16="http://schemas.microsoft.com/office/drawing/2014/main" id="{B2751D95-17E8-481B-B2CB-B43488842F57}"/>
              </a:ext>
            </a:extLst>
          </p:cNvPr>
          <p:cNvCxnSpPr>
            <a:cxnSpLocks/>
            <a:stCxn id="47" idx="3"/>
            <a:endCxn id="57" idx="1"/>
          </p:cNvCxnSpPr>
          <p:nvPr/>
        </p:nvCxnSpPr>
        <p:spPr>
          <a:xfrm>
            <a:off x="6506118" y="2378995"/>
            <a:ext cx="1931293" cy="105000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B588BAB3-6A90-44CE-89A5-A151CBB5C751}"/>
              </a:ext>
            </a:extLst>
          </p:cNvPr>
          <p:cNvCxnSpPr>
            <a:cxnSpLocks/>
            <a:stCxn id="52" idx="1"/>
            <a:endCxn id="70" idx="3"/>
          </p:cNvCxnSpPr>
          <p:nvPr/>
        </p:nvCxnSpPr>
        <p:spPr>
          <a:xfrm flipH="1" flipV="1">
            <a:off x="5080419" y="3510535"/>
            <a:ext cx="949013"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AA36D76C-FB2C-4B3E-9C22-A1414710A82A}"/>
              </a:ext>
            </a:extLst>
          </p:cNvPr>
          <p:cNvCxnSpPr>
            <a:cxnSpLocks/>
            <a:stCxn id="48" idx="1"/>
            <a:endCxn id="70" idx="3"/>
          </p:cNvCxnSpPr>
          <p:nvPr/>
        </p:nvCxnSpPr>
        <p:spPr>
          <a:xfrm flipH="1" flipV="1">
            <a:off x="5080419" y="3510535"/>
            <a:ext cx="1243878" cy="87002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2A225CFB-1695-482F-9E95-8DE629562104}"/>
              </a:ext>
            </a:extLst>
          </p:cNvPr>
          <p:cNvCxnSpPr>
            <a:cxnSpLocks/>
            <a:stCxn id="48" idx="3"/>
            <a:endCxn id="57" idx="1"/>
          </p:cNvCxnSpPr>
          <p:nvPr/>
        </p:nvCxnSpPr>
        <p:spPr>
          <a:xfrm flipV="1">
            <a:off x="6793123" y="3429000"/>
            <a:ext cx="1644288" cy="95155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67" name="Groupe 66">
            <a:extLst>
              <a:ext uri="{FF2B5EF4-FFF2-40B4-BE49-F238E27FC236}">
                <a16:creationId xmlns:a16="http://schemas.microsoft.com/office/drawing/2014/main" id="{AC01953D-59BF-4571-BA34-BDC4BCB658D7}"/>
              </a:ext>
            </a:extLst>
          </p:cNvPr>
          <p:cNvGrpSpPr/>
          <p:nvPr/>
        </p:nvGrpSpPr>
        <p:grpSpPr>
          <a:xfrm>
            <a:off x="9944466" y="5671639"/>
            <a:ext cx="386744" cy="467381"/>
            <a:chOff x="7629365" y="5649458"/>
            <a:chExt cx="386744" cy="467381"/>
          </a:xfrm>
        </p:grpSpPr>
        <p:pic>
          <p:nvPicPr>
            <p:cNvPr id="68" name="Picture 4" descr="Résultat de recherche d'images pour &quot;image serveur&quot;">
              <a:extLst>
                <a:ext uri="{FF2B5EF4-FFF2-40B4-BE49-F238E27FC236}">
                  <a16:creationId xmlns:a16="http://schemas.microsoft.com/office/drawing/2014/main" id="{7DAADE3C-ECD0-4309-88A5-D66EDB6488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2" descr="Résultat de recherche d'images pour &quot;image base de données&quot;">
              <a:extLst>
                <a:ext uri="{FF2B5EF4-FFF2-40B4-BE49-F238E27FC236}">
                  <a16:creationId xmlns:a16="http://schemas.microsoft.com/office/drawing/2014/main" id="{A353974D-0963-45E5-A458-370E523EED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e 71">
            <a:extLst>
              <a:ext uri="{FF2B5EF4-FFF2-40B4-BE49-F238E27FC236}">
                <a16:creationId xmlns:a16="http://schemas.microsoft.com/office/drawing/2014/main" id="{C96F025A-1449-4DD8-A09F-74006D04EEF1}"/>
              </a:ext>
            </a:extLst>
          </p:cNvPr>
          <p:cNvGrpSpPr/>
          <p:nvPr/>
        </p:nvGrpSpPr>
        <p:grpSpPr>
          <a:xfrm>
            <a:off x="7167819" y="6084619"/>
            <a:ext cx="386744" cy="467381"/>
            <a:chOff x="7629365" y="5649458"/>
            <a:chExt cx="386744" cy="467381"/>
          </a:xfrm>
        </p:grpSpPr>
        <p:pic>
          <p:nvPicPr>
            <p:cNvPr id="73" name="Picture 4" descr="Résultat de recherche d'images pour &quot;image serveur&quot;">
              <a:extLst>
                <a:ext uri="{FF2B5EF4-FFF2-40B4-BE49-F238E27FC236}">
                  <a16:creationId xmlns:a16="http://schemas.microsoft.com/office/drawing/2014/main" id="{7786D009-BEFA-4DE3-B7E0-D105D4A881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12" descr="Résultat de recherche d'images pour &quot;image base de données&quot;">
              <a:extLst>
                <a:ext uri="{FF2B5EF4-FFF2-40B4-BE49-F238E27FC236}">
                  <a16:creationId xmlns:a16="http://schemas.microsoft.com/office/drawing/2014/main" id="{398DBD09-4155-493C-85CF-37C9088BC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Groupe 85">
            <a:extLst>
              <a:ext uri="{FF2B5EF4-FFF2-40B4-BE49-F238E27FC236}">
                <a16:creationId xmlns:a16="http://schemas.microsoft.com/office/drawing/2014/main" id="{43FB6DE9-CF4A-4D91-A328-3121BB61C80B}"/>
              </a:ext>
            </a:extLst>
          </p:cNvPr>
          <p:cNvGrpSpPr/>
          <p:nvPr/>
        </p:nvGrpSpPr>
        <p:grpSpPr>
          <a:xfrm>
            <a:off x="6893491" y="3247816"/>
            <a:ext cx="386744" cy="467381"/>
            <a:chOff x="7629365" y="5649458"/>
            <a:chExt cx="386744" cy="467381"/>
          </a:xfrm>
        </p:grpSpPr>
        <p:pic>
          <p:nvPicPr>
            <p:cNvPr id="88" name="Picture 4" descr="Résultat de recherche d'images pour &quot;image serveur&quot;">
              <a:extLst>
                <a:ext uri="{FF2B5EF4-FFF2-40B4-BE49-F238E27FC236}">
                  <a16:creationId xmlns:a16="http://schemas.microsoft.com/office/drawing/2014/main" id="{C079E118-6512-4C76-8EBC-96577F8090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12" descr="Résultat de recherche d'images pour &quot;image base de données&quot;">
              <a:extLst>
                <a:ext uri="{FF2B5EF4-FFF2-40B4-BE49-F238E27FC236}">
                  <a16:creationId xmlns:a16="http://schemas.microsoft.com/office/drawing/2014/main" id="{F70F5ACE-B615-4351-876A-2710212ECA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Groupe 90">
            <a:extLst>
              <a:ext uri="{FF2B5EF4-FFF2-40B4-BE49-F238E27FC236}">
                <a16:creationId xmlns:a16="http://schemas.microsoft.com/office/drawing/2014/main" id="{19A26E30-E46E-4A82-BA63-5011274FE3A0}"/>
              </a:ext>
            </a:extLst>
          </p:cNvPr>
          <p:cNvGrpSpPr/>
          <p:nvPr/>
        </p:nvGrpSpPr>
        <p:grpSpPr>
          <a:xfrm>
            <a:off x="9135157" y="2424297"/>
            <a:ext cx="386744" cy="467381"/>
            <a:chOff x="7629365" y="5649458"/>
            <a:chExt cx="386744" cy="467381"/>
          </a:xfrm>
        </p:grpSpPr>
        <p:pic>
          <p:nvPicPr>
            <p:cNvPr id="92" name="Picture 4" descr="Résultat de recherche d'images pour &quot;image serveur&quot;">
              <a:extLst>
                <a:ext uri="{FF2B5EF4-FFF2-40B4-BE49-F238E27FC236}">
                  <a16:creationId xmlns:a16="http://schemas.microsoft.com/office/drawing/2014/main" id="{52E8282B-E85E-4F90-AD13-A2FB253512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2" descr="Résultat de recherche d'images pour &quot;image base de données&quot;">
              <a:extLst>
                <a:ext uri="{FF2B5EF4-FFF2-40B4-BE49-F238E27FC236}">
                  <a16:creationId xmlns:a16="http://schemas.microsoft.com/office/drawing/2014/main" id="{D7448205-DBFE-4B99-81B8-CB2F36A862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5" name="Connecteur droit 94">
            <a:extLst>
              <a:ext uri="{FF2B5EF4-FFF2-40B4-BE49-F238E27FC236}">
                <a16:creationId xmlns:a16="http://schemas.microsoft.com/office/drawing/2014/main" id="{58C4ACEA-F82D-446A-A074-C2FF04175608}"/>
              </a:ext>
            </a:extLst>
          </p:cNvPr>
          <p:cNvCxnSpPr>
            <a:cxnSpLocks/>
            <a:stCxn id="48" idx="0"/>
            <a:endCxn id="88" idx="1"/>
          </p:cNvCxnSpPr>
          <p:nvPr/>
        </p:nvCxnSpPr>
        <p:spPr>
          <a:xfrm flipV="1">
            <a:off x="6558710" y="3472355"/>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6" name="Connecteur droit 95">
            <a:extLst>
              <a:ext uri="{FF2B5EF4-FFF2-40B4-BE49-F238E27FC236}">
                <a16:creationId xmlns:a16="http://schemas.microsoft.com/office/drawing/2014/main" id="{01E76F9D-EF63-4988-A613-0003DAAF36BC}"/>
              </a:ext>
            </a:extLst>
          </p:cNvPr>
          <p:cNvCxnSpPr>
            <a:cxnSpLocks/>
            <a:stCxn id="57" idx="0"/>
            <a:endCxn id="92" idx="1"/>
          </p:cNvCxnSpPr>
          <p:nvPr/>
        </p:nvCxnSpPr>
        <p:spPr>
          <a:xfrm flipV="1">
            <a:off x="8671824" y="2648836"/>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8" name="Connecteur droit 97">
            <a:extLst>
              <a:ext uri="{FF2B5EF4-FFF2-40B4-BE49-F238E27FC236}">
                <a16:creationId xmlns:a16="http://schemas.microsoft.com/office/drawing/2014/main" id="{93DDD951-B830-45A0-9DEB-746272BFC28E}"/>
              </a:ext>
            </a:extLst>
          </p:cNvPr>
          <p:cNvCxnSpPr>
            <a:cxnSpLocks/>
            <a:stCxn id="52" idx="3"/>
            <a:endCxn id="73" idx="1"/>
          </p:cNvCxnSpPr>
          <p:nvPr/>
        </p:nvCxnSpPr>
        <p:spPr>
          <a:xfrm>
            <a:off x="6498258" y="5879922"/>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9" name="Connecteur droit 98">
            <a:extLst>
              <a:ext uri="{FF2B5EF4-FFF2-40B4-BE49-F238E27FC236}">
                <a16:creationId xmlns:a16="http://schemas.microsoft.com/office/drawing/2014/main" id="{83D74582-140B-4177-9FD8-5C65DAD73275}"/>
              </a:ext>
            </a:extLst>
          </p:cNvPr>
          <p:cNvCxnSpPr>
            <a:cxnSpLocks/>
            <a:stCxn id="54" idx="3"/>
            <a:endCxn id="68" idx="1"/>
          </p:cNvCxnSpPr>
          <p:nvPr/>
        </p:nvCxnSpPr>
        <p:spPr>
          <a:xfrm>
            <a:off x="9380390" y="5444676"/>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0" name="Espace réservé du contenu 2">
            <a:extLst>
              <a:ext uri="{FF2B5EF4-FFF2-40B4-BE49-F238E27FC236}">
                <a16:creationId xmlns:a16="http://schemas.microsoft.com/office/drawing/2014/main" id="{3D2E4086-1C81-4C3B-B440-E5240D1C1119}"/>
              </a:ext>
            </a:extLst>
          </p:cNvPr>
          <p:cNvSpPr txBox="1">
            <a:spLocks/>
          </p:cNvSpPr>
          <p:nvPr/>
        </p:nvSpPr>
        <p:spPr>
          <a:xfrm>
            <a:off x="5430086" y="1539584"/>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1" name="Connecteur droit 100">
            <a:extLst>
              <a:ext uri="{FF2B5EF4-FFF2-40B4-BE49-F238E27FC236}">
                <a16:creationId xmlns:a16="http://schemas.microsoft.com/office/drawing/2014/main" id="{12B96807-99E8-4F82-A19C-17A231CA7577}"/>
              </a:ext>
            </a:extLst>
          </p:cNvPr>
          <p:cNvCxnSpPr>
            <a:cxnSpLocks/>
            <a:stCxn id="70" idx="3"/>
            <a:endCxn id="47" idx="1"/>
          </p:cNvCxnSpPr>
          <p:nvPr/>
        </p:nvCxnSpPr>
        <p:spPr>
          <a:xfrm flipV="1">
            <a:off x="5080419" y="2378995"/>
            <a:ext cx="956873" cy="113154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03" name="Groupe 102">
            <a:extLst>
              <a:ext uri="{FF2B5EF4-FFF2-40B4-BE49-F238E27FC236}">
                <a16:creationId xmlns:a16="http://schemas.microsoft.com/office/drawing/2014/main" id="{1AC13630-5495-4A24-B00E-19CB5B0A6B1B}"/>
              </a:ext>
            </a:extLst>
          </p:cNvPr>
          <p:cNvGrpSpPr/>
          <p:nvPr/>
        </p:nvGrpSpPr>
        <p:grpSpPr>
          <a:xfrm>
            <a:off x="6759114" y="1706917"/>
            <a:ext cx="386744" cy="467381"/>
            <a:chOff x="7629365" y="5649458"/>
            <a:chExt cx="386744" cy="467381"/>
          </a:xfrm>
        </p:grpSpPr>
        <p:pic>
          <p:nvPicPr>
            <p:cNvPr id="105" name="Picture 4" descr="Résultat de recherche d'images pour &quot;image serveur&quot;">
              <a:extLst>
                <a:ext uri="{FF2B5EF4-FFF2-40B4-BE49-F238E27FC236}">
                  <a16:creationId xmlns:a16="http://schemas.microsoft.com/office/drawing/2014/main" id="{98C36CCB-8607-4692-9A74-3EE773FFE1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2" descr="Résultat de recherche d'images pour &quot;image base de données&quot;">
              <a:extLst>
                <a:ext uri="{FF2B5EF4-FFF2-40B4-BE49-F238E27FC236}">
                  <a16:creationId xmlns:a16="http://schemas.microsoft.com/office/drawing/2014/main" id="{56563822-F07A-4FDA-8834-1BC8C7A567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8" name="Connecteur droit 107">
            <a:extLst>
              <a:ext uri="{FF2B5EF4-FFF2-40B4-BE49-F238E27FC236}">
                <a16:creationId xmlns:a16="http://schemas.microsoft.com/office/drawing/2014/main" id="{E9129986-71E3-4677-BF3A-47B5F16F8BFE}"/>
              </a:ext>
            </a:extLst>
          </p:cNvPr>
          <p:cNvCxnSpPr>
            <a:cxnSpLocks/>
            <a:stCxn id="47" idx="3"/>
            <a:endCxn id="105" idx="1"/>
          </p:cNvCxnSpPr>
          <p:nvPr/>
        </p:nvCxnSpPr>
        <p:spPr>
          <a:xfrm flipV="1">
            <a:off x="6506118" y="1931456"/>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9" name="Espace réservé du contenu 2">
            <a:extLst>
              <a:ext uri="{FF2B5EF4-FFF2-40B4-BE49-F238E27FC236}">
                <a16:creationId xmlns:a16="http://schemas.microsoft.com/office/drawing/2014/main" id="{FC9AEA1F-10E6-4FA3-BEBF-02741B224596}"/>
              </a:ext>
            </a:extLst>
          </p:cNvPr>
          <p:cNvSpPr txBox="1">
            <a:spLocks/>
          </p:cNvSpPr>
          <p:nvPr/>
        </p:nvSpPr>
        <p:spPr>
          <a:xfrm>
            <a:off x="2009985" y="4933467"/>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endParaRPr lang="fr-FR" dirty="0"/>
          </a:p>
        </p:txBody>
      </p:sp>
      <p:cxnSp>
        <p:nvCxnSpPr>
          <p:cNvPr id="114" name="Connecteur droit 113">
            <a:extLst>
              <a:ext uri="{FF2B5EF4-FFF2-40B4-BE49-F238E27FC236}">
                <a16:creationId xmlns:a16="http://schemas.microsoft.com/office/drawing/2014/main" id="{87F2D3AB-9829-4EE2-8867-E07D4849FB4B}"/>
              </a:ext>
            </a:extLst>
          </p:cNvPr>
          <p:cNvCxnSpPr>
            <a:cxnSpLocks/>
            <a:stCxn id="48" idx="2"/>
            <a:endCxn id="54" idx="1"/>
          </p:cNvCxnSpPr>
          <p:nvPr/>
        </p:nvCxnSpPr>
        <p:spPr>
          <a:xfrm>
            <a:off x="6558710" y="4760617"/>
            <a:ext cx="2352854" cy="68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15" name="Connecteur droit 114">
            <a:extLst>
              <a:ext uri="{FF2B5EF4-FFF2-40B4-BE49-F238E27FC236}">
                <a16:creationId xmlns:a16="http://schemas.microsoft.com/office/drawing/2014/main" id="{3D653357-37B2-4F98-A00B-6D0ACE99FEC0}"/>
              </a:ext>
            </a:extLst>
          </p:cNvPr>
          <p:cNvCxnSpPr>
            <a:cxnSpLocks/>
            <a:stCxn id="48" idx="2"/>
            <a:endCxn id="52" idx="0"/>
          </p:cNvCxnSpPr>
          <p:nvPr/>
        </p:nvCxnSpPr>
        <p:spPr>
          <a:xfrm flipH="1">
            <a:off x="6263845" y="4760617"/>
            <a:ext cx="294865" cy="73924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0" name="Picture 4" descr="Résultat de recherche d'images pour &quot;image serveur&quot;">
            <a:extLst>
              <a:ext uri="{FF2B5EF4-FFF2-40B4-BE49-F238E27FC236}">
                <a16:creationId xmlns:a16="http://schemas.microsoft.com/office/drawing/2014/main" id="{99122955-7C92-4A7C-A67A-A617F5E6F9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435686" y="1618871"/>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1" name="Espace réservé du contenu 2">
            <a:extLst>
              <a:ext uri="{FF2B5EF4-FFF2-40B4-BE49-F238E27FC236}">
                <a16:creationId xmlns:a16="http://schemas.microsoft.com/office/drawing/2014/main" id="{3FEBE828-FB03-4E68-A781-DF81C02BD422}"/>
              </a:ext>
            </a:extLst>
          </p:cNvPr>
          <p:cNvSpPr txBox="1">
            <a:spLocks/>
          </p:cNvSpPr>
          <p:nvPr/>
        </p:nvSpPr>
        <p:spPr>
          <a:xfrm>
            <a:off x="1842965" y="2360404"/>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B050"/>
                </a:solidFill>
              </a:rPr>
              <a:t>Api partenaire externe</a:t>
            </a:r>
            <a:endParaRPr lang="fr-FR" dirty="0">
              <a:solidFill>
                <a:srgbClr val="00B050"/>
              </a:solidFill>
            </a:endParaRPr>
          </a:p>
        </p:txBody>
      </p:sp>
      <p:grpSp>
        <p:nvGrpSpPr>
          <p:cNvPr id="122" name="Groupe 121">
            <a:extLst>
              <a:ext uri="{FF2B5EF4-FFF2-40B4-BE49-F238E27FC236}">
                <a16:creationId xmlns:a16="http://schemas.microsoft.com/office/drawing/2014/main" id="{E1FD78EC-CEFB-4C6A-8BD6-B64604A79FC6}"/>
              </a:ext>
            </a:extLst>
          </p:cNvPr>
          <p:cNvGrpSpPr/>
          <p:nvPr/>
        </p:nvGrpSpPr>
        <p:grpSpPr>
          <a:xfrm>
            <a:off x="1922817" y="1396268"/>
            <a:ext cx="386744" cy="467381"/>
            <a:chOff x="7629365" y="5649458"/>
            <a:chExt cx="386744" cy="467381"/>
          </a:xfrm>
        </p:grpSpPr>
        <p:pic>
          <p:nvPicPr>
            <p:cNvPr id="123" name="Picture 4" descr="Résultat de recherche d'images pour &quot;image serveur&quot;">
              <a:extLst>
                <a:ext uri="{FF2B5EF4-FFF2-40B4-BE49-F238E27FC236}">
                  <a16:creationId xmlns:a16="http://schemas.microsoft.com/office/drawing/2014/main" id="{3AECA4D9-FF3A-46E7-8C33-DB87618B33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12" descr="Résultat de recherche d'images pour &quot;image base de données&quot;">
              <a:extLst>
                <a:ext uri="{FF2B5EF4-FFF2-40B4-BE49-F238E27FC236}">
                  <a16:creationId xmlns:a16="http://schemas.microsoft.com/office/drawing/2014/main" id="{5A3F7F7F-2079-4BBB-9B9B-B11657C556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5" name="Connecteur droit 124">
            <a:extLst>
              <a:ext uri="{FF2B5EF4-FFF2-40B4-BE49-F238E27FC236}">
                <a16:creationId xmlns:a16="http://schemas.microsoft.com/office/drawing/2014/main" id="{F2E8A182-0655-4DB0-B9A3-5617CB77EEC9}"/>
              </a:ext>
            </a:extLst>
          </p:cNvPr>
          <p:cNvCxnSpPr>
            <a:cxnSpLocks/>
            <a:stCxn id="120" idx="1"/>
            <a:endCxn id="124" idx="2"/>
          </p:cNvCxnSpPr>
          <p:nvPr/>
        </p:nvCxnSpPr>
        <p:spPr>
          <a:xfrm flipH="1" flipV="1">
            <a:off x="2202437" y="1863649"/>
            <a:ext cx="233249" cy="135284"/>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6" name="Connecteur droit 125">
            <a:extLst>
              <a:ext uri="{FF2B5EF4-FFF2-40B4-BE49-F238E27FC236}">
                <a16:creationId xmlns:a16="http://schemas.microsoft.com/office/drawing/2014/main" id="{A47ECD86-A07D-401C-8F03-BBC3C1461D41}"/>
              </a:ext>
            </a:extLst>
          </p:cNvPr>
          <p:cNvCxnSpPr>
            <a:cxnSpLocks/>
            <a:stCxn id="70" idx="1"/>
            <a:endCxn id="120" idx="3"/>
          </p:cNvCxnSpPr>
          <p:nvPr/>
        </p:nvCxnSpPr>
        <p:spPr>
          <a:xfrm flipH="1" flipV="1">
            <a:off x="2904512" y="1998933"/>
            <a:ext cx="1707081" cy="151160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64" name="Picture 2" descr="Résultat de recherche d'images pour &quot;image ordinateur&quot;">
            <a:extLst>
              <a:ext uri="{FF2B5EF4-FFF2-40B4-BE49-F238E27FC236}">
                <a16:creationId xmlns:a16="http://schemas.microsoft.com/office/drawing/2014/main" id="{7CDF1B13-B47E-42A7-918A-2E1653873A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0339" y="3944027"/>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Résultat de recherche d'images pour &quot;image serveur&quot;">
            <a:extLst>
              <a:ext uri="{FF2B5EF4-FFF2-40B4-BE49-F238E27FC236}">
                <a16:creationId xmlns:a16="http://schemas.microsoft.com/office/drawing/2014/main" id="{E1DB2C75-9C26-4929-8EE2-36582EF8C3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611593" y="3130473"/>
            <a:ext cx="468826" cy="760124"/>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Connecteur droit 70">
            <a:extLst>
              <a:ext uri="{FF2B5EF4-FFF2-40B4-BE49-F238E27FC236}">
                <a16:creationId xmlns:a16="http://schemas.microsoft.com/office/drawing/2014/main" id="{9914DD51-BD05-485F-8803-6CA0D82FB4F1}"/>
              </a:ext>
            </a:extLst>
          </p:cNvPr>
          <p:cNvCxnSpPr>
            <a:cxnSpLocks/>
            <a:stCxn id="70" idx="1"/>
            <a:endCxn id="64" idx="3"/>
          </p:cNvCxnSpPr>
          <p:nvPr/>
        </p:nvCxnSpPr>
        <p:spPr>
          <a:xfrm flipH="1">
            <a:off x="3102846" y="3510535"/>
            <a:ext cx="1508747" cy="9347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75" name="Espace réservé du contenu 2">
            <a:extLst>
              <a:ext uri="{FF2B5EF4-FFF2-40B4-BE49-F238E27FC236}">
                <a16:creationId xmlns:a16="http://schemas.microsoft.com/office/drawing/2014/main" id="{4D0497D4-82C3-4F8A-BF5B-93C9D7213732}"/>
              </a:ext>
            </a:extLst>
          </p:cNvPr>
          <p:cNvSpPr txBox="1">
            <a:spLocks/>
          </p:cNvSpPr>
          <p:nvPr/>
        </p:nvSpPr>
        <p:spPr>
          <a:xfrm>
            <a:off x="4065796" y="3930256"/>
            <a:ext cx="1250887" cy="45784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Exposition API</a:t>
            </a:r>
            <a:endParaRPr lang="fr-FR" dirty="0"/>
          </a:p>
        </p:txBody>
      </p:sp>
    </p:spTree>
    <p:extLst>
      <p:ext uri="{BB962C8B-B14F-4D97-AF65-F5344CB8AC3E}">
        <p14:creationId xmlns:p14="http://schemas.microsoft.com/office/powerpoint/2010/main" val="938999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Architecture micro-services</a:t>
            </a:r>
          </a:p>
        </p:txBody>
      </p:sp>
      <p:sp>
        <p:nvSpPr>
          <p:cNvPr id="18" name="Espace réservé du contenu 2"/>
          <p:cNvSpPr>
            <a:spLocks noGrp="1"/>
          </p:cNvSpPr>
          <p:nvPr>
            <p:ph idx="1"/>
          </p:nvPr>
        </p:nvSpPr>
        <p:spPr>
          <a:xfrm>
            <a:off x="838200" y="2881744"/>
            <a:ext cx="11185161" cy="3607703"/>
          </a:xfrm>
        </p:spPr>
        <p:txBody>
          <a:bodyPr>
            <a:normAutofit/>
          </a:bodyPr>
          <a:lstStyle/>
          <a:p>
            <a:pPr marL="0" indent="0" algn="ctr">
              <a:buNone/>
            </a:pPr>
            <a:r>
              <a:rPr lang="fr-FR" sz="4800" dirty="0"/>
              <a:t>Les </a:t>
            </a:r>
            <a:r>
              <a:rPr lang="fr-FR" strike="sngStrike" dirty="0">
                <a:solidFill>
                  <a:srgbClr val="FF33CC"/>
                </a:solidFill>
              </a:rPr>
              <a:t>« antibiotique »</a:t>
            </a:r>
            <a:r>
              <a:rPr lang="fr-FR" sz="4800" dirty="0">
                <a:solidFill>
                  <a:srgbClr val="FF33CC"/>
                </a:solidFill>
              </a:rPr>
              <a:t> </a:t>
            </a:r>
            <a:r>
              <a:rPr lang="fr-FR" sz="4800" dirty="0">
                <a:solidFill>
                  <a:srgbClr val="0070C0"/>
                </a:solidFill>
              </a:rPr>
              <a:t>« micro-services »</a:t>
            </a:r>
            <a:r>
              <a:rPr lang="fr-FR" sz="4800" dirty="0"/>
              <a:t> ce n’est pas automatique !</a:t>
            </a:r>
          </a:p>
        </p:txBody>
      </p:sp>
    </p:spTree>
    <p:extLst>
      <p:ext uri="{BB962C8B-B14F-4D97-AF65-F5344CB8AC3E}">
        <p14:creationId xmlns:p14="http://schemas.microsoft.com/office/powerpoint/2010/main" val="66534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4C211B-2787-46FA-A765-D75FD1E880FE}"/>
              </a:ext>
            </a:extLst>
          </p:cNvPr>
          <p:cNvSpPr>
            <a:spLocks noGrp="1"/>
          </p:cNvSpPr>
          <p:nvPr>
            <p:ph type="title"/>
          </p:nvPr>
        </p:nvSpPr>
        <p:spPr/>
        <p:txBody>
          <a:bodyPr/>
          <a:lstStyle/>
          <a:p>
            <a:r>
              <a:rPr lang="fr-FR" dirty="0"/>
              <a:t>Les étape à suivre « Mode d’emploi » </a:t>
            </a:r>
          </a:p>
        </p:txBody>
      </p:sp>
      <p:sp>
        <p:nvSpPr>
          <p:cNvPr id="4" name="Espace réservé du numéro de diapositive 3">
            <a:extLst>
              <a:ext uri="{FF2B5EF4-FFF2-40B4-BE49-F238E27FC236}">
                <a16:creationId xmlns:a16="http://schemas.microsoft.com/office/drawing/2014/main" id="{6BB2AEFD-48AB-4D14-9C89-0F573C6AC251}"/>
              </a:ext>
            </a:extLst>
          </p:cNvPr>
          <p:cNvSpPr>
            <a:spLocks noGrp="1"/>
          </p:cNvSpPr>
          <p:nvPr>
            <p:ph type="sldNum" sz="quarter" idx="12"/>
          </p:nvPr>
        </p:nvSpPr>
        <p:spPr/>
        <p:txBody>
          <a:bodyPr/>
          <a:lstStyle/>
          <a:p>
            <a:fld id="{B79E4878-4BCB-449E-94CF-AE2A0F6BB533}" type="slidenum">
              <a:rPr lang="fr-FR" smtClean="0"/>
              <a:t>18</a:t>
            </a:fld>
            <a:endParaRPr lang="fr-FR"/>
          </a:p>
        </p:txBody>
      </p:sp>
      <p:pic>
        <p:nvPicPr>
          <p:cNvPr id="6" name="Image 5">
            <a:extLst>
              <a:ext uri="{FF2B5EF4-FFF2-40B4-BE49-F238E27FC236}">
                <a16:creationId xmlns:a16="http://schemas.microsoft.com/office/drawing/2014/main" id="{5C177F44-AB39-4A61-BAAD-7FE93518A60C}"/>
              </a:ext>
            </a:extLst>
          </p:cNvPr>
          <p:cNvPicPr>
            <a:picLocks noChangeAspect="1"/>
          </p:cNvPicPr>
          <p:nvPr/>
        </p:nvPicPr>
        <p:blipFill rotWithShape="1">
          <a:blip r:embed="rId3"/>
          <a:srcRect l="18237" t="2298" r="51772" b="14956"/>
          <a:stretch/>
        </p:blipFill>
        <p:spPr>
          <a:xfrm>
            <a:off x="1629294" y="1468619"/>
            <a:ext cx="1120249" cy="1737677"/>
          </a:xfrm>
          <a:prstGeom prst="rect">
            <a:avLst/>
          </a:prstGeom>
        </p:spPr>
      </p:pic>
      <p:pic>
        <p:nvPicPr>
          <p:cNvPr id="7" name="Picture 16" descr="http://4vector.com/i/free-vector-server-clip-art_117262_Server_clip_art_hight.png">
            <a:extLst>
              <a:ext uri="{FF2B5EF4-FFF2-40B4-BE49-F238E27FC236}">
                <a16:creationId xmlns:a16="http://schemas.microsoft.com/office/drawing/2014/main" id="{8223CFA4-9AB4-4ECF-8303-7E10A927341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0268" y="3976119"/>
            <a:ext cx="558299" cy="8607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upload.wikimedia.org/wikipedia/commons/4/40/Crystal_Clear_app_database.png">
            <a:extLst>
              <a:ext uri="{FF2B5EF4-FFF2-40B4-BE49-F238E27FC236}">
                <a16:creationId xmlns:a16="http://schemas.microsoft.com/office/drawing/2014/main" id="{87CD99A3-1DA1-468B-8F52-CB7A9D0C5B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5181" y="5530437"/>
            <a:ext cx="504113" cy="5041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963D794-8DC9-4C50-8BDE-76B26A3A4781}"/>
              </a:ext>
            </a:extLst>
          </p:cNvPr>
          <p:cNvPicPr>
            <a:picLocks noChangeAspect="1"/>
          </p:cNvPicPr>
          <p:nvPr/>
        </p:nvPicPr>
        <p:blipFill>
          <a:blip r:embed="rId6"/>
          <a:stretch>
            <a:fillRect/>
          </a:stretch>
        </p:blipFill>
        <p:spPr>
          <a:xfrm>
            <a:off x="2323739" y="5470670"/>
            <a:ext cx="851608" cy="641936"/>
          </a:xfrm>
          <a:prstGeom prst="rect">
            <a:avLst/>
          </a:prstGeom>
        </p:spPr>
      </p:pic>
      <p:sp>
        <p:nvSpPr>
          <p:cNvPr id="10" name="Espace réservé du contenu 2">
            <a:extLst>
              <a:ext uri="{FF2B5EF4-FFF2-40B4-BE49-F238E27FC236}">
                <a16:creationId xmlns:a16="http://schemas.microsoft.com/office/drawing/2014/main" id="{8456D17A-F8EF-463E-A221-3EAA099F4976}"/>
              </a:ext>
            </a:extLst>
          </p:cNvPr>
          <p:cNvSpPr txBox="1">
            <a:spLocks/>
          </p:cNvSpPr>
          <p:nvPr/>
        </p:nvSpPr>
        <p:spPr>
          <a:xfrm>
            <a:off x="2801732" y="2134396"/>
            <a:ext cx="1438159" cy="66091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solidFill>
                  <a:schemeClr val="bg1">
                    <a:lumMod val="50000"/>
                  </a:schemeClr>
                </a:solidFill>
              </a:rPr>
              <a:t>Interface </a:t>
            </a:r>
          </a:p>
          <a:p>
            <a:pPr marL="0" indent="0">
              <a:buNone/>
            </a:pPr>
            <a:r>
              <a:rPr lang="fr-FR" sz="2000" dirty="0">
                <a:solidFill>
                  <a:schemeClr val="bg1">
                    <a:lumMod val="50000"/>
                  </a:schemeClr>
                </a:solidFill>
              </a:rPr>
              <a:t>graphique</a:t>
            </a:r>
          </a:p>
        </p:txBody>
      </p:sp>
      <p:sp>
        <p:nvSpPr>
          <p:cNvPr id="11" name="Espace réservé du contenu 2">
            <a:extLst>
              <a:ext uri="{FF2B5EF4-FFF2-40B4-BE49-F238E27FC236}">
                <a16:creationId xmlns:a16="http://schemas.microsoft.com/office/drawing/2014/main" id="{68A3862C-1934-4B3E-BB8F-1C76E4FFE979}"/>
              </a:ext>
            </a:extLst>
          </p:cNvPr>
          <p:cNvSpPr txBox="1">
            <a:spLocks/>
          </p:cNvSpPr>
          <p:nvPr/>
        </p:nvSpPr>
        <p:spPr>
          <a:xfrm>
            <a:off x="2801732" y="3871560"/>
            <a:ext cx="1239916" cy="106982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solidFill>
                  <a:schemeClr val="bg1">
                    <a:lumMod val="50000"/>
                  </a:schemeClr>
                </a:solidFill>
              </a:rPr>
              <a:t>Code serveur découpé en domaine fonctionnel</a:t>
            </a:r>
          </a:p>
        </p:txBody>
      </p:sp>
      <p:sp>
        <p:nvSpPr>
          <p:cNvPr id="12" name="Espace réservé du contenu 2">
            <a:extLst>
              <a:ext uri="{FF2B5EF4-FFF2-40B4-BE49-F238E27FC236}">
                <a16:creationId xmlns:a16="http://schemas.microsoft.com/office/drawing/2014/main" id="{FCF69F59-39B3-4361-A56A-73369C9A42B9}"/>
              </a:ext>
            </a:extLst>
          </p:cNvPr>
          <p:cNvSpPr txBox="1">
            <a:spLocks/>
          </p:cNvSpPr>
          <p:nvPr/>
        </p:nvSpPr>
        <p:spPr>
          <a:xfrm>
            <a:off x="239522" y="6162845"/>
            <a:ext cx="2084217" cy="468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solidFill>
                  <a:schemeClr val="bg1">
                    <a:lumMod val="50000"/>
                  </a:schemeClr>
                </a:solidFill>
              </a:rPr>
              <a:t>Base de donnée</a:t>
            </a:r>
          </a:p>
        </p:txBody>
      </p:sp>
      <p:sp>
        <p:nvSpPr>
          <p:cNvPr id="13" name="Espace réservé du contenu 2">
            <a:extLst>
              <a:ext uri="{FF2B5EF4-FFF2-40B4-BE49-F238E27FC236}">
                <a16:creationId xmlns:a16="http://schemas.microsoft.com/office/drawing/2014/main" id="{7AA64159-5CAF-43A7-8A54-145F0D78D697}"/>
              </a:ext>
            </a:extLst>
          </p:cNvPr>
          <p:cNvSpPr txBox="1">
            <a:spLocks/>
          </p:cNvSpPr>
          <p:nvPr/>
        </p:nvSpPr>
        <p:spPr>
          <a:xfrm>
            <a:off x="2133238" y="6162845"/>
            <a:ext cx="2084217" cy="468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solidFill>
                  <a:schemeClr val="bg1">
                    <a:lumMod val="50000"/>
                  </a:schemeClr>
                </a:solidFill>
              </a:rPr>
              <a:t>Service </a:t>
            </a:r>
            <a:r>
              <a:rPr lang="fr-FR" sz="2000" dirty="0" err="1">
                <a:solidFill>
                  <a:schemeClr val="bg1">
                    <a:lumMod val="50000"/>
                  </a:schemeClr>
                </a:solidFill>
              </a:rPr>
              <a:t>Rest</a:t>
            </a:r>
            <a:endParaRPr lang="fr-FR" sz="2000" dirty="0">
              <a:solidFill>
                <a:schemeClr val="bg1">
                  <a:lumMod val="50000"/>
                </a:schemeClr>
              </a:solidFill>
            </a:endParaRPr>
          </a:p>
        </p:txBody>
      </p:sp>
      <p:cxnSp>
        <p:nvCxnSpPr>
          <p:cNvPr id="14" name="Connecteur droit avec flèche 13">
            <a:extLst>
              <a:ext uri="{FF2B5EF4-FFF2-40B4-BE49-F238E27FC236}">
                <a16:creationId xmlns:a16="http://schemas.microsoft.com/office/drawing/2014/main" id="{5C34E561-B17C-4C48-83F8-D86BE621B3FF}"/>
              </a:ext>
            </a:extLst>
          </p:cNvPr>
          <p:cNvCxnSpPr>
            <a:cxnSpLocks/>
            <a:stCxn id="7" idx="0"/>
            <a:endCxn id="6" idx="2"/>
          </p:cNvCxnSpPr>
          <p:nvPr/>
        </p:nvCxnSpPr>
        <p:spPr>
          <a:xfrm flipV="1">
            <a:off x="2189418" y="3206296"/>
            <a:ext cx="1" cy="76982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F24091E2-06D4-4AD6-AA51-4C72E0B08A50}"/>
              </a:ext>
            </a:extLst>
          </p:cNvPr>
          <p:cNvCxnSpPr>
            <a:cxnSpLocks/>
            <a:stCxn id="8" idx="0"/>
            <a:endCxn id="7" idx="2"/>
          </p:cNvCxnSpPr>
          <p:nvPr/>
        </p:nvCxnSpPr>
        <p:spPr>
          <a:xfrm flipV="1">
            <a:off x="1377238" y="4836830"/>
            <a:ext cx="812180" cy="69360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71F4130-FEA7-4AAD-B820-42D90536DFC0}"/>
              </a:ext>
            </a:extLst>
          </p:cNvPr>
          <p:cNvCxnSpPr>
            <a:cxnSpLocks/>
            <a:stCxn id="9" idx="0"/>
            <a:endCxn id="7" idx="2"/>
          </p:cNvCxnSpPr>
          <p:nvPr/>
        </p:nvCxnSpPr>
        <p:spPr>
          <a:xfrm flipH="1" flipV="1">
            <a:off x="2189418" y="4836830"/>
            <a:ext cx="560125" cy="63384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Espace réservé du contenu 2">
            <a:extLst>
              <a:ext uri="{FF2B5EF4-FFF2-40B4-BE49-F238E27FC236}">
                <a16:creationId xmlns:a16="http://schemas.microsoft.com/office/drawing/2014/main" id="{3F820EBF-A9DB-4DB5-8228-9E0CD8708E75}"/>
              </a:ext>
            </a:extLst>
          </p:cNvPr>
          <p:cNvSpPr txBox="1">
            <a:spLocks/>
          </p:cNvSpPr>
          <p:nvPr/>
        </p:nvSpPr>
        <p:spPr>
          <a:xfrm>
            <a:off x="4484223" y="2090769"/>
            <a:ext cx="2084217" cy="693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000" dirty="0">
                <a:solidFill>
                  <a:srgbClr val="00B050"/>
                </a:solidFill>
              </a:rPr>
              <a:t>Rapide a créer et à modifier</a:t>
            </a:r>
          </a:p>
        </p:txBody>
      </p:sp>
      <p:sp>
        <p:nvSpPr>
          <p:cNvPr id="24" name="Espace réservé du contenu 2">
            <a:extLst>
              <a:ext uri="{FF2B5EF4-FFF2-40B4-BE49-F238E27FC236}">
                <a16:creationId xmlns:a16="http://schemas.microsoft.com/office/drawing/2014/main" id="{C5A4E750-77BE-4AAD-A6E4-DD3DD31FF118}"/>
              </a:ext>
            </a:extLst>
          </p:cNvPr>
          <p:cNvSpPr txBox="1">
            <a:spLocks/>
          </p:cNvSpPr>
          <p:nvPr/>
        </p:nvSpPr>
        <p:spPr>
          <a:xfrm>
            <a:off x="4423040" y="4124749"/>
            <a:ext cx="2084217" cy="69360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000" dirty="0">
                <a:solidFill>
                  <a:srgbClr val="0070C0"/>
                </a:solidFill>
              </a:rPr>
              <a:t>Temps moyen a créer et à moins flexible à modifier</a:t>
            </a:r>
          </a:p>
        </p:txBody>
      </p:sp>
      <p:sp>
        <p:nvSpPr>
          <p:cNvPr id="25" name="Espace réservé du contenu 2">
            <a:extLst>
              <a:ext uri="{FF2B5EF4-FFF2-40B4-BE49-F238E27FC236}">
                <a16:creationId xmlns:a16="http://schemas.microsoft.com/office/drawing/2014/main" id="{1621049E-C112-48F0-BFC4-F5B62329168B}"/>
              </a:ext>
            </a:extLst>
          </p:cNvPr>
          <p:cNvSpPr txBox="1">
            <a:spLocks/>
          </p:cNvSpPr>
          <p:nvPr/>
        </p:nvSpPr>
        <p:spPr>
          <a:xfrm>
            <a:off x="4423040" y="5494143"/>
            <a:ext cx="2084217" cy="69360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000" dirty="0">
                <a:solidFill>
                  <a:srgbClr val="FF0000"/>
                </a:solidFill>
              </a:rPr>
              <a:t>Long a créer et très long à modifier</a:t>
            </a:r>
          </a:p>
        </p:txBody>
      </p:sp>
      <p:sp>
        <p:nvSpPr>
          <p:cNvPr id="5" name="Rectangle 4">
            <a:extLst>
              <a:ext uri="{FF2B5EF4-FFF2-40B4-BE49-F238E27FC236}">
                <a16:creationId xmlns:a16="http://schemas.microsoft.com/office/drawing/2014/main" id="{7BCD1F3B-D8CD-4CFE-B6C1-7E39DBAD5933}"/>
              </a:ext>
            </a:extLst>
          </p:cNvPr>
          <p:cNvSpPr/>
          <p:nvPr/>
        </p:nvSpPr>
        <p:spPr>
          <a:xfrm>
            <a:off x="1397189" y="3355514"/>
            <a:ext cx="692818" cy="369332"/>
          </a:xfrm>
          <a:prstGeom prst="rect">
            <a:avLst/>
          </a:prstGeom>
        </p:spPr>
        <p:txBody>
          <a:bodyPr wrap="none">
            <a:spAutoFit/>
          </a:bodyPr>
          <a:lstStyle/>
          <a:p>
            <a:r>
              <a:rPr lang="fr-FR" dirty="0" err="1"/>
              <a:t>mock</a:t>
            </a:r>
            <a:endParaRPr lang="fr-FR" dirty="0"/>
          </a:p>
        </p:txBody>
      </p:sp>
    </p:spTree>
    <p:extLst>
      <p:ext uri="{BB962C8B-B14F-4D97-AF65-F5344CB8AC3E}">
        <p14:creationId xmlns:p14="http://schemas.microsoft.com/office/powerpoint/2010/main" val="868557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E2AEF91-650A-40A0-A656-3723EB57F9F5}"/>
              </a:ext>
            </a:extLst>
          </p:cNvPr>
          <p:cNvSpPr txBox="1"/>
          <p:nvPr/>
        </p:nvSpPr>
        <p:spPr>
          <a:xfrm>
            <a:off x="356696" y="6133024"/>
            <a:ext cx="549638" cy="369332"/>
          </a:xfrm>
          <a:prstGeom prst="rect">
            <a:avLst/>
          </a:prstGeom>
          <a:noFill/>
        </p:spPr>
        <p:txBody>
          <a:bodyPr wrap="none" rtlCol="0">
            <a:spAutoFit/>
          </a:bodyPr>
          <a:lstStyle/>
          <a:p>
            <a:r>
              <a:rPr lang="fr-FR" dirty="0">
                <a:solidFill>
                  <a:srgbClr val="92D050"/>
                </a:solidFill>
              </a:rPr>
              <a:t>lent</a:t>
            </a:r>
          </a:p>
        </p:txBody>
      </p:sp>
      <p:sp>
        <p:nvSpPr>
          <p:cNvPr id="7" name="Flèche : courbe vers la droite 6">
            <a:extLst>
              <a:ext uri="{FF2B5EF4-FFF2-40B4-BE49-F238E27FC236}">
                <a16:creationId xmlns:a16="http://schemas.microsoft.com/office/drawing/2014/main" id="{BFC9BA46-B564-4C20-9FB7-1E25AF97254C}"/>
              </a:ext>
            </a:extLst>
          </p:cNvPr>
          <p:cNvSpPr/>
          <p:nvPr/>
        </p:nvSpPr>
        <p:spPr>
          <a:xfrm>
            <a:off x="2383415" y="2192980"/>
            <a:ext cx="485775" cy="6381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Flèche : courbe vers la droite 8">
            <a:extLst>
              <a:ext uri="{FF2B5EF4-FFF2-40B4-BE49-F238E27FC236}">
                <a16:creationId xmlns:a16="http://schemas.microsoft.com/office/drawing/2014/main" id="{31BA2453-6C85-48C0-9EAD-E60BFC88D817}"/>
              </a:ext>
            </a:extLst>
          </p:cNvPr>
          <p:cNvSpPr/>
          <p:nvPr/>
        </p:nvSpPr>
        <p:spPr>
          <a:xfrm flipH="1" flipV="1">
            <a:off x="2869190" y="2152737"/>
            <a:ext cx="485775" cy="63817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ZoneTexte 9">
            <a:extLst>
              <a:ext uri="{FF2B5EF4-FFF2-40B4-BE49-F238E27FC236}">
                <a16:creationId xmlns:a16="http://schemas.microsoft.com/office/drawing/2014/main" id="{0ABB1CBD-1E9B-4E34-9C16-14BF5C10D5CF}"/>
              </a:ext>
            </a:extLst>
          </p:cNvPr>
          <p:cNvSpPr txBox="1"/>
          <p:nvPr/>
        </p:nvSpPr>
        <p:spPr>
          <a:xfrm>
            <a:off x="5234827" y="3193612"/>
            <a:ext cx="1610548" cy="1477328"/>
          </a:xfrm>
          <a:prstGeom prst="rect">
            <a:avLst/>
          </a:prstGeom>
          <a:noFill/>
        </p:spPr>
        <p:txBody>
          <a:bodyPr wrap="square" rtlCol="0">
            <a:spAutoFit/>
          </a:bodyPr>
          <a:lstStyle/>
          <a:p>
            <a:r>
              <a:rPr lang="fr-FR" dirty="0">
                <a:solidFill>
                  <a:srgbClr val="00B0F0"/>
                </a:solidFill>
              </a:rPr>
              <a:t>Découpage en</a:t>
            </a:r>
            <a:br>
              <a:rPr lang="fr-FR" dirty="0">
                <a:solidFill>
                  <a:srgbClr val="00B0F0"/>
                </a:solidFill>
              </a:rPr>
            </a:br>
            <a:r>
              <a:rPr lang="fr-FR" dirty="0">
                <a:solidFill>
                  <a:srgbClr val="00B0F0"/>
                </a:solidFill>
              </a:rPr>
              <a:t>Domain Fonctionnelle,</a:t>
            </a:r>
          </a:p>
          <a:p>
            <a:r>
              <a:rPr lang="fr-FR" dirty="0">
                <a:solidFill>
                  <a:srgbClr val="00B0F0"/>
                </a:solidFill>
              </a:rPr>
              <a:t>Monolithe</a:t>
            </a:r>
          </a:p>
          <a:p>
            <a:r>
              <a:rPr lang="fr-FR" dirty="0"/>
              <a:t>APIs, Librairies</a:t>
            </a:r>
          </a:p>
        </p:txBody>
      </p:sp>
      <p:sp>
        <p:nvSpPr>
          <p:cNvPr id="11" name="Flèche : courbe vers la droite 10">
            <a:extLst>
              <a:ext uri="{FF2B5EF4-FFF2-40B4-BE49-F238E27FC236}">
                <a16:creationId xmlns:a16="http://schemas.microsoft.com/office/drawing/2014/main" id="{F670EEFE-59D3-4562-BAE7-F02008EDB9BB}"/>
              </a:ext>
            </a:extLst>
          </p:cNvPr>
          <p:cNvSpPr/>
          <p:nvPr/>
        </p:nvSpPr>
        <p:spPr>
          <a:xfrm>
            <a:off x="4148974" y="2821631"/>
            <a:ext cx="485775" cy="6381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Flèche : courbe vers la droite 11">
            <a:extLst>
              <a:ext uri="{FF2B5EF4-FFF2-40B4-BE49-F238E27FC236}">
                <a16:creationId xmlns:a16="http://schemas.microsoft.com/office/drawing/2014/main" id="{8904024D-918C-4D9F-875A-08DCCF6B513D}"/>
              </a:ext>
            </a:extLst>
          </p:cNvPr>
          <p:cNvSpPr/>
          <p:nvPr/>
        </p:nvSpPr>
        <p:spPr>
          <a:xfrm flipH="1" flipV="1">
            <a:off x="4634749" y="2781388"/>
            <a:ext cx="485775" cy="63817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ZoneTexte 12">
            <a:extLst>
              <a:ext uri="{FF2B5EF4-FFF2-40B4-BE49-F238E27FC236}">
                <a16:creationId xmlns:a16="http://schemas.microsoft.com/office/drawing/2014/main" id="{383BA454-C7A9-4560-B89B-A8D8DC07A0F5}"/>
              </a:ext>
            </a:extLst>
          </p:cNvPr>
          <p:cNvSpPr txBox="1"/>
          <p:nvPr/>
        </p:nvSpPr>
        <p:spPr>
          <a:xfrm>
            <a:off x="3408161" y="2606247"/>
            <a:ext cx="685380" cy="369332"/>
          </a:xfrm>
          <a:prstGeom prst="rect">
            <a:avLst/>
          </a:prstGeom>
          <a:noFill/>
        </p:spPr>
        <p:txBody>
          <a:bodyPr wrap="none" rtlCol="0">
            <a:spAutoFit/>
          </a:bodyPr>
          <a:lstStyle/>
          <a:p>
            <a:r>
              <a:rPr lang="fr-FR" dirty="0"/>
              <a:t>Front</a:t>
            </a:r>
          </a:p>
        </p:txBody>
      </p:sp>
      <p:sp>
        <p:nvSpPr>
          <p:cNvPr id="14" name="Flèche : courbe vers la droite 13">
            <a:extLst>
              <a:ext uri="{FF2B5EF4-FFF2-40B4-BE49-F238E27FC236}">
                <a16:creationId xmlns:a16="http://schemas.microsoft.com/office/drawing/2014/main" id="{1D36A937-1F49-4A9F-93C8-FF120FE2571E}"/>
              </a:ext>
            </a:extLst>
          </p:cNvPr>
          <p:cNvSpPr/>
          <p:nvPr/>
        </p:nvSpPr>
        <p:spPr>
          <a:xfrm>
            <a:off x="6923304" y="3917009"/>
            <a:ext cx="485775" cy="6381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Flèche : courbe vers la droite 14">
            <a:extLst>
              <a:ext uri="{FF2B5EF4-FFF2-40B4-BE49-F238E27FC236}">
                <a16:creationId xmlns:a16="http://schemas.microsoft.com/office/drawing/2014/main" id="{A983EADB-684E-4664-B72B-1F72C3E24FBD}"/>
              </a:ext>
            </a:extLst>
          </p:cNvPr>
          <p:cNvSpPr/>
          <p:nvPr/>
        </p:nvSpPr>
        <p:spPr>
          <a:xfrm flipH="1" flipV="1">
            <a:off x="7409079" y="3876766"/>
            <a:ext cx="485775" cy="63817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ZoneTexte 15">
            <a:extLst>
              <a:ext uri="{FF2B5EF4-FFF2-40B4-BE49-F238E27FC236}">
                <a16:creationId xmlns:a16="http://schemas.microsoft.com/office/drawing/2014/main" id="{AA0A0B95-3719-4371-93EB-9267C9E9B142}"/>
              </a:ext>
            </a:extLst>
          </p:cNvPr>
          <p:cNvSpPr txBox="1"/>
          <p:nvPr/>
        </p:nvSpPr>
        <p:spPr>
          <a:xfrm>
            <a:off x="8009156" y="4393941"/>
            <a:ext cx="1114424" cy="646331"/>
          </a:xfrm>
          <a:prstGeom prst="rect">
            <a:avLst/>
          </a:prstGeom>
          <a:noFill/>
        </p:spPr>
        <p:txBody>
          <a:bodyPr wrap="square" rtlCol="0">
            <a:spAutoFit/>
          </a:bodyPr>
          <a:lstStyle/>
          <a:p>
            <a:r>
              <a:rPr lang="fr-FR" dirty="0"/>
              <a:t>Bases de données</a:t>
            </a:r>
          </a:p>
        </p:txBody>
      </p:sp>
      <p:sp>
        <p:nvSpPr>
          <p:cNvPr id="17" name="Flèche : courbe vers la droite 16">
            <a:extLst>
              <a:ext uri="{FF2B5EF4-FFF2-40B4-BE49-F238E27FC236}">
                <a16:creationId xmlns:a16="http://schemas.microsoft.com/office/drawing/2014/main" id="{689D8016-E7FB-4BFF-9265-EC13D0BA340A}"/>
              </a:ext>
            </a:extLst>
          </p:cNvPr>
          <p:cNvSpPr/>
          <p:nvPr/>
        </p:nvSpPr>
        <p:spPr>
          <a:xfrm>
            <a:off x="9283054" y="4825964"/>
            <a:ext cx="485775" cy="6381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Flèche : courbe vers la droite 17">
            <a:extLst>
              <a:ext uri="{FF2B5EF4-FFF2-40B4-BE49-F238E27FC236}">
                <a16:creationId xmlns:a16="http://schemas.microsoft.com/office/drawing/2014/main" id="{4682BA39-80E3-4EBE-86FC-8F0B445141BA}"/>
              </a:ext>
            </a:extLst>
          </p:cNvPr>
          <p:cNvSpPr/>
          <p:nvPr/>
        </p:nvSpPr>
        <p:spPr>
          <a:xfrm flipH="1" flipV="1">
            <a:off x="9768829" y="4785721"/>
            <a:ext cx="485775" cy="63817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ZoneTexte 20">
            <a:extLst>
              <a:ext uri="{FF2B5EF4-FFF2-40B4-BE49-F238E27FC236}">
                <a16:creationId xmlns:a16="http://schemas.microsoft.com/office/drawing/2014/main" id="{870CB483-59B7-4C8E-9CB6-11BACB66DF9C}"/>
              </a:ext>
            </a:extLst>
          </p:cNvPr>
          <p:cNvSpPr txBox="1"/>
          <p:nvPr/>
        </p:nvSpPr>
        <p:spPr>
          <a:xfrm>
            <a:off x="10332029" y="5322625"/>
            <a:ext cx="1528756" cy="923330"/>
          </a:xfrm>
          <a:prstGeom prst="rect">
            <a:avLst/>
          </a:prstGeom>
          <a:noFill/>
        </p:spPr>
        <p:txBody>
          <a:bodyPr wrap="square" rtlCol="0">
            <a:spAutoFit/>
          </a:bodyPr>
          <a:lstStyle/>
          <a:p>
            <a:r>
              <a:rPr lang="fr-FR" dirty="0"/>
              <a:t>[Si besoin] découpage en micro-service</a:t>
            </a:r>
          </a:p>
        </p:txBody>
      </p:sp>
      <p:cxnSp>
        <p:nvCxnSpPr>
          <p:cNvPr id="22" name="Connecteur droit 21">
            <a:extLst>
              <a:ext uri="{FF2B5EF4-FFF2-40B4-BE49-F238E27FC236}">
                <a16:creationId xmlns:a16="http://schemas.microsoft.com/office/drawing/2014/main" id="{C3C91DA4-DC45-4AF1-98FE-6076367DC5E5}"/>
              </a:ext>
            </a:extLst>
          </p:cNvPr>
          <p:cNvCxnSpPr>
            <a:cxnSpLocks/>
          </p:cNvCxnSpPr>
          <p:nvPr/>
        </p:nvCxnSpPr>
        <p:spPr>
          <a:xfrm flipV="1">
            <a:off x="1086549" y="1472205"/>
            <a:ext cx="0" cy="5030151"/>
          </a:xfrm>
          <a:prstGeom prst="line">
            <a:avLst/>
          </a:prstGeom>
          <a:ln w="508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DA6C6FE1-598C-40CC-BB5C-5E9EEA7B683C}"/>
              </a:ext>
            </a:extLst>
          </p:cNvPr>
          <p:cNvSpPr txBox="1"/>
          <p:nvPr/>
        </p:nvSpPr>
        <p:spPr>
          <a:xfrm>
            <a:off x="1496690" y="1889631"/>
            <a:ext cx="1074333" cy="369332"/>
          </a:xfrm>
          <a:prstGeom prst="rect">
            <a:avLst/>
          </a:prstGeom>
          <a:noFill/>
        </p:spPr>
        <p:txBody>
          <a:bodyPr wrap="none" rtlCol="0">
            <a:spAutoFit/>
          </a:bodyPr>
          <a:lstStyle/>
          <a:p>
            <a:r>
              <a:rPr lang="fr-FR" dirty="0"/>
              <a:t>Le besoin</a:t>
            </a:r>
          </a:p>
        </p:txBody>
      </p:sp>
      <p:sp>
        <p:nvSpPr>
          <p:cNvPr id="26" name="ZoneTexte 25">
            <a:extLst>
              <a:ext uri="{FF2B5EF4-FFF2-40B4-BE49-F238E27FC236}">
                <a16:creationId xmlns:a16="http://schemas.microsoft.com/office/drawing/2014/main" id="{01158CB6-AAB1-4AEC-B09E-E702072D6B09}"/>
              </a:ext>
            </a:extLst>
          </p:cNvPr>
          <p:cNvSpPr txBox="1"/>
          <p:nvPr/>
        </p:nvSpPr>
        <p:spPr>
          <a:xfrm>
            <a:off x="771478" y="760179"/>
            <a:ext cx="1079398" cy="646331"/>
          </a:xfrm>
          <a:prstGeom prst="rect">
            <a:avLst/>
          </a:prstGeom>
          <a:noFill/>
        </p:spPr>
        <p:txBody>
          <a:bodyPr wrap="none" rtlCol="0">
            <a:spAutoFit/>
          </a:bodyPr>
          <a:lstStyle/>
          <a:p>
            <a:pPr algn="ctr"/>
            <a:r>
              <a:rPr lang="fr-FR" dirty="0">
                <a:solidFill>
                  <a:srgbClr val="92D050"/>
                </a:solidFill>
              </a:rPr>
              <a:t>Temp </a:t>
            </a:r>
            <a:br>
              <a:rPr lang="fr-FR" dirty="0">
                <a:solidFill>
                  <a:srgbClr val="92D050"/>
                </a:solidFill>
              </a:rPr>
            </a:br>
            <a:r>
              <a:rPr lang="fr-FR" dirty="0">
                <a:solidFill>
                  <a:srgbClr val="92D050"/>
                </a:solidFill>
              </a:rPr>
              <a:t>Itérations</a:t>
            </a:r>
          </a:p>
        </p:txBody>
      </p:sp>
      <p:cxnSp>
        <p:nvCxnSpPr>
          <p:cNvPr id="28" name="Connecteur droit 27">
            <a:extLst>
              <a:ext uri="{FF2B5EF4-FFF2-40B4-BE49-F238E27FC236}">
                <a16:creationId xmlns:a16="http://schemas.microsoft.com/office/drawing/2014/main" id="{DDA5C0DC-006C-4B5B-A388-89EC1A9AB572}"/>
              </a:ext>
            </a:extLst>
          </p:cNvPr>
          <p:cNvCxnSpPr>
            <a:cxnSpLocks/>
            <a:endCxn id="31" idx="1"/>
          </p:cNvCxnSpPr>
          <p:nvPr/>
        </p:nvCxnSpPr>
        <p:spPr>
          <a:xfrm>
            <a:off x="1811915" y="1406510"/>
            <a:ext cx="9490119" cy="0"/>
          </a:xfrm>
          <a:prstGeom prst="line">
            <a:avLst/>
          </a:prstGeom>
          <a:ln w="508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666C715E-390E-4318-BD89-96950039694C}"/>
              </a:ext>
            </a:extLst>
          </p:cNvPr>
          <p:cNvSpPr txBox="1"/>
          <p:nvPr/>
        </p:nvSpPr>
        <p:spPr>
          <a:xfrm>
            <a:off x="11302034" y="1221844"/>
            <a:ext cx="881075" cy="369332"/>
          </a:xfrm>
          <a:prstGeom prst="rect">
            <a:avLst/>
          </a:prstGeom>
          <a:noFill/>
        </p:spPr>
        <p:txBody>
          <a:bodyPr wrap="none" rtlCol="0">
            <a:spAutoFit/>
          </a:bodyPr>
          <a:lstStyle/>
          <a:p>
            <a:r>
              <a:rPr lang="fr-FR" dirty="0">
                <a:solidFill>
                  <a:srgbClr val="FFC000"/>
                </a:solidFill>
              </a:rPr>
              <a:t>Priorité</a:t>
            </a:r>
          </a:p>
        </p:txBody>
      </p:sp>
      <p:sp>
        <p:nvSpPr>
          <p:cNvPr id="35" name="Titre 1">
            <a:extLst>
              <a:ext uri="{FF2B5EF4-FFF2-40B4-BE49-F238E27FC236}">
                <a16:creationId xmlns:a16="http://schemas.microsoft.com/office/drawing/2014/main" id="{A33F98D9-C09D-431C-8429-C45D3D5C32F8}"/>
              </a:ext>
            </a:extLst>
          </p:cNvPr>
          <p:cNvSpPr txBox="1">
            <a:spLocks/>
          </p:cNvSpPr>
          <p:nvPr/>
        </p:nvSpPr>
        <p:spPr>
          <a:xfrm>
            <a:off x="1086549" y="-2673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j-lt"/>
                <a:ea typeface="+mj-ea"/>
                <a:cs typeface="+mj-cs"/>
              </a:defRPr>
            </a:lvl1pPr>
          </a:lstStyle>
          <a:p>
            <a:r>
              <a:rPr lang="fr-FR" dirty="0"/>
              <a:t>Modéliser vos API </a:t>
            </a:r>
            <a:r>
              <a:rPr lang="fr-FR" dirty="0">
                <a:solidFill>
                  <a:srgbClr val="00B0F0"/>
                </a:solidFill>
              </a:rPr>
              <a:t>en domaine fonctionnelle</a:t>
            </a:r>
            <a:endParaRPr lang="fr-FR" dirty="0"/>
          </a:p>
        </p:txBody>
      </p:sp>
      <p:sp>
        <p:nvSpPr>
          <p:cNvPr id="37" name="ZoneTexte 36">
            <a:extLst>
              <a:ext uri="{FF2B5EF4-FFF2-40B4-BE49-F238E27FC236}">
                <a16:creationId xmlns:a16="http://schemas.microsoft.com/office/drawing/2014/main" id="{98C3C0B9-F2EF-4A09-8C28-9C63BCD15303}"/>
              </a:ext>
            </a:extLst>
          </p:cNvPr>
          <p:cNvSpPr txBox="1"/>
          <p:nvPr/>
        </p:nvSpPr>
        <p:spPr>
          <a:xfrm>
            <a:off x="2303233" y="888923"/>
            <a:ext cx="1131913" cy="369332"/>
          </a:xfrm>
          <a:prstGeom prst="rect">
            <a:avLst/>
          </a:prstGeom>
          <a:noFill/>
        </p:spPr>
        <p:txBody>
          <a:bodyPr wrap="none" rtlCol="0">
            <a:spAutoFit/>
          </a:bodyPr>
          <a:lstStyle/>
          <a:p>
            <a:r>
              <a:rPr lang="fr-FR" dirty="0">
                <a:solidFill>
                  <a:srgbClr val="FFC000"/>
                </a:solidFill>
              </a:rPr>
              <a:t>Important</a:t>
            </a:r>
          </a:p>
        </p:txBody>
      </p:sp>
      <p:sp>
        <p:nvSpPr>
          <p:cNvPr id="39" name="ZoneTexte 38">
            <a:extLst>
              <a:ext uri="{FF2B5EF4-FFF2-40B4-BE49-F238E27FC236}">
                <a16:creationId xmlns:a16="http://schemas.microsoft.com/office/drawing/2014/main" id="{766B2353-57AB-4E39-92B7-3A38CEAD1838}"/>
              </a:ext>
            </a:extLst>
          </p:cNvPr>
          <p:cNvSpPr txBox="1"/>
          <p:nvPr/>
        </p:nvSpPr>
        <p:spPr>
          <a:xfrm>
            <a:off x="240190" y="1535667"/>
            <a:ext cx="782650" cy="369332"/>
          </a:xfrm>
          <a:prstGeom prst="rect">
            <a:avLst/>
          </a:prstGeom>
          <a:noFill/>
        </p:spPr>
        <p:txBody>
          <a:bodyPr wrap="none" rtlCol="0">
            <a:spAutoFit/>
          </a:bodyPr>
          <a:lstStyle/>
          <a:p>
            <a:r>
              <a:rPr lang="fr-FR" dirty="0">
                <a:solidFill>
                  <a:srgbClr val="92D050"/>
                </a:solidFill>
              </a:rPr>
              <a:t>rapide</a:t>
            </a:r>
          </a:p>
        </p:txBody>
      </p:sp>
      <p:sp>
        <p:nvSpPr>
          <p:cNvPr id="40" name="ZoneTexte 39">
            <a:extLst>
              <a:ext uri="{FF2B5EF4-FFF2-40B4-BE49-F238E27FC236}">
                <a16:creationId xmlns:a16="http://schemas.microsoft.com/office/drawing/2014/main" id="{9CD1A51F-F191-487D-9D69-C225A3B6CD08}"/>
              </a:ext>
            </a:extLst>
          </p:cNvPr>
          <p:cNvSpPr txBox="1"/>
          <p:nvPr/>
        </p:nvSpPr>
        <p:spPr>
          <a:xfrm>
            <a:off x="9791070" y="898678"/>
            <a:ext cx="979948" cy="369332"/>
          </a:xfrm>
          <a:prstGeom prst="rect">
            <a:avLst/>
          </a:prstGeom>
          <a:noFill/>
        </p:spPr>
        <p:txBody>
          <a:bodyPr wrap="none" rtlCol="0">
            <a:spAutoFit/>
          </a:bodyPr>
          <a:lstStyle/>
          <a:p>
            <a:r>
              <a:rPr lang="fr-FR" dirty="0">
                <a:solidFill>
                  <a:srgbClr val="FFC000"/>
                </a:solidFill>
              </a:rPr>
              <a:t>moindre</a:t>
            </a:r>
          </a:p>
        </p:txBody>
      </p:sp>
    </p:spTree>
    <p:extLst>
      <p:ext uri="{BB962C8B-B14F-4D97-AF65-F5344CB8AC3E}">
        <p14:creationId xmlns:p14="http://schemas.microsoft.com/office/powerpoint/2010/main" val="210690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49" y="1503453"/>
            <a:ext cx="9519805" cy="4818063"/>
          </a:xfrm>
        </p:spPr>
        <p:txBody>
          <a:bodyPr>
            <a:normAutofit/>
          </a:bodyPr>
          <a:lstStyle/>
          <a:p>
            <a:pPr marL="0" indent="0">
              <a:buNone/>
            </a:pPr>
            <a:endParaRPr lang="fr-FR" dirty="0"/>
          </a:p>
          <a:p>
            <a:pPr marL="514350" indent="-514350">
              <a:buFont typeface="+mj-lt"/>
              <a:buAutoNum type="arabicPeriod"/>
            </a:pPr>
            <a:r>
              <a:rPr lang="fr-FR" dirty="0"/>
              <a:t>Introduction</a:t>
            </a:r>
          </a:p>
          <a:p>
            <a:pPr marL="514350" indent="-514350">
              <a:buFont typeface="+mj-lt"/>
              <a:buAutoNum type="arabicPeriod"/>
            </a:pPr>
            <a:r>
              <a:rPr lang="fr-FR" dirty="0"/>
              <a:t>Les services REST</a:t>
            </a:r>
          </a:p>
          <a:p>
            <a:pPr marL="514350" indent="-514350">
              <a:buFont typeface="+mj-lt"/>
              <a:buAutoNum type="arabicPeriod"/>
            </a:pPr>
            <a:r>
              <a:rPr lang="fr-FR" dirty="0"/>
              <a:t>REST HTTP et Bonne pratique</a:t>
            </a:r>
          </a:p>
          <a:p>
            <a:pPr marL="514350" indent="-514350">
              <a:buFont typeface="+mj-lt"/>
              <a:buAutoNum type="arabicPeriod"/>
            </a:pPr>
            <a:r>
              <a:rPr lang="fr-FR" dirty="0"/>
              <a:t>REST et Cache HTTP</a:t>
            </a:r>
          </a:p>
          <a:p>
            <a:pPr marL="514350" indent="-514350">
              <a:buFont typeface="+mj-lt"/>
              <a:buAutoNum type="arabicPeriod"/>
            </a:pPr>
            <a:r>
              <a:rPr lang="fr-FR" dirty="0"/>
              <a:t>RESTful</a:t>
            </a:r>
          </a:p>
          <a:p>
            <a:pPr marL="514350" indent="-514350">
              <a:buFont typeface="+mj-lt"/>
              <a:buAutoNum type="arabicPeriod"/>
            </a:pPr>
            <a:r>
              <a:rPr lang="fr-FR" dirty="0"/>
              <a:t>Les alternatives (actuels)</a:t>
            </a:r>
          </a:p>
          <a:p>
            <a:pPr marL="514350" indent="-514350">
              <a:buFont typeface="+mj-lt"/>
              <a:buAutoNum type="arabicPeriod"/>
            </a:pPr>
            <a:r>
              <a:rPr lang="fr-FR" dirty="0"/>
              <a:t>Conclusion</a:t>
            </a:r>
          </a:p>
          <a:p>
            <a:pPr marL="514350" indent="-514350">
              <a:buFont typeface="+mj-lt"/>
              <a:buAutoNum type="arabicPeriod"/>
            </a:pPr>
            <a:endParaRPr lang="fr-FR" dirty="0"/>
          </a:p>
          <a:p>
            <a:pPr marL="514350" indent="-514350">
              <a:buFont typeface="+mj-lt"/>
              <a:buAutoNum type="arabicPeriod"/>
            </a:pPr>
            <a:endParaRPr lang="fr-FR" dirty="0"/>
          </a:p>
          <a:p>
            <a:endParaRPr lang="fr-FR" dirty="0"/>
          </a:p>
        </p:txBody>
      </p:sp>
    </p:spTree>
    <p:extLst>
      <p:ext uri="{BB962C8B-B14F-4D97-AF65-F5344CB8AC3E}">
        <p14:creationId xmlns:p14="http://schemas.microsoft.com/office/powerpoint/2010/main" val="1412863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Les services REST</a:t>
            </a:r>
            <a:br>
              <a:rPr lang="fr-FR" sz="7200" dirty="0"/>
            </a:br>
            <a:r>
              <a:rPr lang="fr-FR" sz="7200" dirty="0"/>
              <a:t>(</a:t>
            </a:r>
            <a:r>
              <a:rPr lang="fr-FR" sz="7200" dirty="0" err="1"/>
              <a:t>REpresentational</a:t>
            </a:r>
            <a:r>
              <a:rPr lang="fr-FR" sz="7200" dirty="0"/>
              <a:t> State Transfer)</a:t>
            </a:r>
          </a:p>
        </p:txBody>
      </p:sp>
      <p:sp>
        <p:nvSpPr>
          <p:cNvPr id="3" name="Espace réservé du numéro de diapositive 2"/>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20</a:t>
            </a:fld>
            <a:endParaRPr lang="fr-FR"/>
          </a:p>
        </p:txBody>
      </p:sp>
    </p:spTree>
    <p:extLst>
      <p:ext uri="{BB962C8B-B14F-4D97-AF65-F5344CB8AC3E}">
        <p14:creationId xmlns:p14="http://schemas.microsoft.com/office/powerpoint/2010/main" val="1718546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2633472"/>
            <a:ext cx="4529319" cy="3575304"/>
          </a:xfrm>
        </p:spPr>
        <p:txBody>
          <a:bodyPr>
            <a:normAutofit/>
          </a:bodyPr>
          <a:lstStyle/>
          <a:p>
            <a:pPr marL="0" indent="0">
              <a:buNone/>
            </a:pPr>
            <a:r>
              <a:rPr lang="fr-FR" dirty="0"/>
              <a:t>REST est un style d'architecture défini dans la thèse de Roy Fielding dans les années 2000, ce n'est ni un protocole ni un format. </a:t>
            </a:r>
          </a:p>
        </p:txBody>
      </p:sp>
      <p:sp>
        <p:nvSpPr>
          <p:cNvPr id="5" name="Espace réservé du contenu 2">
            <a:extLst>
              <a:ext uri="{FF2B5EF4-FFF2-40B4-BE49-F238E27FC236}">
                <a16:creationId xmlns:a16="http://schemas.microsoft.com/office/drawing/2014/main" id="{3A2A13ED-04D1-4B3B-9E0E-F29886245D5D}"/>
              </a:ext>
            </a:extLst>
          </p:cNvPr>
          <p:cNvSpPr txBox="1">
            <a:spLocks/>
          </p:cNvSpPr>
          <p:nvPr/>
        </p:nvSpPr>
        <p:spPr>
          <a:xfrm>
            <a:off x="6095999" y="1828799"/>
            <a:ext cx="5498591" cy="454456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implémentations sont multiples et différentes</a:t>
            </a:r>
          </a:p>
          <a:p>
            <a:pPr lvl="1"/>
            <a:r>
              <a:rPr lang="fr-FR" dirty="0">
                <a:solidFill>
                  <a:schemeClr val="bg1">
                    <a:lumMod val="75000"/>
                  </a:schemeClr>
                </a:solidFill>
              </a:rPr>
              <a:t>On retrouve souvent le principe dans les API HTTP (GitHub, Twitter, Facebook, etc.) </a:t>
            </a:r>
          </a:p>
          <a:p>
            <a:endParaRPr lang="fr-FR" dirty="0"/>
          </a:p>
          <a:p>
            <a:r>
              <a:rPr lang="fr-FR" dirty="0"/>
              <a:t>Se base  « </a:t>
            </a:r>
            <a:r>
              <a:rPr lang="fr-FR" b="1" dirty="0"/>
              <a:t>entièrement</a:t>
            </a:r>
            <a:r>
              <a:rPr lang="fr-FR" dirty="0"/>
              <a:t> » sur l’utilisation protocole HTTP; utilisation des :</a:t>
            </a:r>
          </a:p>
          <a:p>
            <a:pPr lvl="1"/>
            <a:r>
              <a:rPr lang="fr-FR" dirty="0">
                <a:solidFill>
                  <a:schemeClr val="bg1">
                    <a:lumMod val="75000"/>
                  </a:schemeClr>
                </a:solidFill>
              </a:rPr>
              <a:t>VERBE HTTP (PATCH, POST, PUT, GET, DELETE, etc.)</a:t>
            </a:r>
          </a:p>
          <a:p>
            <a:pPr lvl="1"/>
            <a:r>
              <a:rPr lang="fr-FR" dirty="0">
                <a:solidFill>
                  <a:schemeClr val="bg1">
                    <a:lumMod val="75000"/>
                  </a:schemeClr>
                </a:solidFill>
              </a:rPr>
              <a:t>HEADER HTTP (Content-Type, etc.)</a:t>
            </a:r>
          </a:p>
          <a:p>
            <a:pPr lvl="1"/>
            <a:r>
              <a:rPr lang="fr-FR" dirty="0">
                <a:solidFill>
                  <a:schemeClr val="bg1">
                    <a:lumMod val="75000"/>
                  </a:schemeClr>
                </a:solidFill>
              </a:rPr>
              <a:t>URI</a:t>
            </a:r>
          </a:p>
          <a:p>
            <a:pPr lvl="1"/>
            <a:endParaRPr lang="fr-FR" dirty="0"/>
          </a:p>
          <a:p>
            <a:r>
              <a:rPr lang="fr-FR" dirty="0"/>
              <a:t>Le format d’échange de données est libre (lié à HTTP) : JSON, YAML, XML, </a:t>
            </a:r>
            <a:r>
              <a:rPr lang="fr-FR" dirty="0" err="1"/>
              <a:t>ect</a:t>
            </a:r>
            <a:r>
              <a:rPr lang="fr-FR" dirty="0"/>
              <a:t>.</a:t>
            </a:r>
          </a:p>
        </p:txBody>
      </p:sp>
      <p:cxnSp>
        <p:nvCxnSpPr>
          <p:cNvPr id="6" name="Connecteur droit 5">
            <a:extLst>
              <a:ext uri="{FF2B5EF4-FFF2-40B4-BE49-F238E27FC236}">
                <a16:creationId xmlns:a16="http://schemas.microsoft.com/office/drawing/2014/main" id="{EF70A7A4-B751-464A-8AA1-67E90FAFC703}"/>
              </a:ext>
            </a:extLst>
          </p:cNvPr>
          <p:cNvCxnSpPr>
            <a:cxnSpLocks/>
          </p:cNvCxnSpPr>
          <p:nvPr/>
        </p:nvCxnSpPr>
        <p:spPr>
          <a:xfrm>
            <a:off x="5711760" y="1596643"/>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837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64810C-8811-4513-A840-4551B5A5C725}"/>
              </a:ext>
            </a:extLst>
          </p:cNvPr>
          <p:cNvSpPr>
            <a:spLocks noGrp="1"/>
          </p:cNvSpPr>
          <p:nvPr>
            <p:ph type="title"/>
          </p:nvPr>
        </p:nvSpPr>
        <p:spPr>
          <a:xfrm>
            <a:off x="838200" y="-76400"/>
            <a:ext cx="10515600" cy="1325563"/>
          </a:xfrm>
        </p:spPr>
        <p:txBody>
          <a:bodyPr/>
          <a:lstStyle/>
          <a:p>
            <a:r>
              <a:rPr lang="fr-FR" dirty="0"/>
              <a:t>REST comparer à SOAP</a:t>
            </a:r>
          </a:p>
        </p:txBody>
      </p:sp>
      <p:graphicFrame>
        <p:nvGraphicFramePr>
          <p:cNvPr id="4" name="Tableau 3">
            <a:extLst>
              <a:ext uri="{FF2B5EF4-FFF2-40B4-BE49-F238E27FC236}">
                <a16:creationId xmlns:a16="http://schemas.microsoft.com/office/drawing/2014/main" id="{146B84F5-2D43-42DF-BEF8-C5773E3953BE}"/>
              </a:ext>
            </a:extLst>
          </p:cNvPr>
          <p:cNvGraphicFramePr>
            <a:graphicFrameLocks noGrp="1"/>
          </p:cNvGraphicFramePr>
          <p:nvPr>
            <p:extLst>
              <p:ext uri="{D42A27DB-BD31-4B8C-83A1-F6EECF244321}">
                <p14:modId xmlns:p14="http://schemas.microsoft.com/office/powerpoint/2010/main" val="1768427022"/>
              </p:ext>
            </p:extLst>
          </p:nvPr>
        </p:nvGraphicFramePr>
        <p:xfrm>
          <a:off x="1313688" y="929944"/>
          <a:ext cx="5580888" cy="5487577"/>
        </p:xfrm>
        <a:graphic>
          <a:graphicData uri="http://schemas.openxmlformats.org/drawingml/2006/table">
            <a:tbl>
              <a:tblPr firstRow="1" bandRow="1">
                <a:tableStyleId>{5C22544A-7EE6-4342-B048-85BDC9FD1C3A}</a:tableStyleId>
              </a:tblPr>
              <a:tblGrid>
                <a:gridCol w="2022896">
                  <a:extLst>
                    <a:ext uri="{9D8B030D-6E8A-4147-A177-3AD203B41FA5}">
                      <a16:colId xmlns:a16="http://schemas.microsoft.com/office/drawing/2014/main" val="86664474"/>
                    </a:ext>
                  </a:extLst>
                </a:gridCol>
                <a:gridCol w="1778996">
                  <a:extLst>
                    <a:ext uri="{9D8B030D-6E8A-4147-A177-3AD203B41FA5}">
                      <a16:colId xmlns:a16="http://schemas.microsoft.com/office/drawing/2014/main" val="2046753038"/>
                    </a:ext>
                  </a:extLst>
                </a:gridCol>
                <a:gridCol w="1778996">
                  <a:extLst>
                    <a:ext uri="{9D8B030D-6E8A-4147-A177-3AD203B41FA5}">
                      <a16:colId xmlns:a16="http://schemas.microsoft.com/office/drawing/2014/main" val="2063293232"/>
                    </a:ext>
                  </a:extLst>
                </a:gridCol>
              </a:tblGrid>
              <a:tr h="490213">
                <a:tc>
                  <a:txBody>
                    <a:bodyPr/>
                    <a:lstStyle/>
                    <a:p>
                      <a:endParaRPr lang="fr-FR" sz="1600" dirty="0"/>
                    </a:p>
                  </a:txBody>
                  <a:tcPr/>
                </a:tc>
                <a:tc>
                  <a:txBody>
                    <a:bodyPr/>
                    <a:lstStyle/>
                    <a:p>
                      <a:r>
                        <a:rPr lang="fr-FR" sz="1600" dirty="0"/>
                        <a:t>SOAP</a:t>
                      </a:r>
                    </a:p>
                  </a:txBody>
                  <a:tcPr/>
                </a:tc>
                <a:tc>
                  <a:txBody>
                    <a:bodyPr/>
                    <a:lstStyle/>
                    <a:p>
                      <a:r>
                        <a:rPr lang="fr-FR" sz="1600" dirty="0"/>
                        <a:t>REST</a:t>
                      </a:r>
                    </a:p>
                  </a:txBody>
                  <a:tcPr/>
                </a:tc>
                <a:extLst>
                  <a:ext uri="{0D108BD9-81ED-4DB2-BD59-A6C34878D82A}">
                    <a16:rowId xmlns:a16="http://schemas.microsoft.com/office/drawing/2014/main" val="3658537522"/>
                  </a:ext>
                </a:extLst>
              </a:tr>
              <a:tr h="497021">
                <a:tc>
                  <a:txBody>
                    <a:bodyPr/>
                    <a:lstStyle/>
                    <a:p>
                      <a:r>
                        <a:rPr lang="fr-FR" sz="1600" dirty="0"/>
                        <a:t>Définie par</a:t>
                      </a:r>
                    </a:p>
                  </a:txBody>
                  <a:tcPr/>
                </a:tc>
                <a:tc>
                  <a:txBody>
                    <a:bodyPr/>
                    <a:lstStyle/>
                    <a:p>
                      <a:r>
                        <a:rPr lang="fr-FR" sz="1600" dirty="0"/>
                        <a:t>W3C</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t>W3C</a:t>
                      </a:r>
                      <a:br>
                        <a:rPr lang="fr-FR" sz="1600" dirty="0"/>
                      </a:br>
                      <a:endParaRPr lang="fr-FR" sz="1600" kern="1200" dirty="0">
                        <a:solidFill>
                          <a:schemeClr val="bg1">
                            <a:lumMod val="50000"/>
                          </a:schemeClr>
                        </a:solidFill>
                        <a:latin typeface="+mn-lt"/>
                        <a:ea typeface="+mn-ea"/>
                        <a:cs typeface="+mn-cs"/>
                      </a:endParaRPr>
                    </a:p>
                  </a:txBody>
                  <a:tcPr/>
                </a:tc>
                <a:extLst>
                  <a:ext uri="{0D108BD9-81ED-4DB2-BD59-A6C34878D82A}">
                    <a16:rowId xmlns:a16="http://schemas.microsoft.com/office/drawing/2014/main" val="3079968419"/>
                  </a:ext>
                </a:extLst>
              </a:tr>
              <a:tr h="301322">
                <a:tc>
                  <a:txBody>
                    <a:bodyPr/>
                    <a:lstStyle/>
                    <a:p>
                      <a:r>
                        <a:rPr lang="fr-FR" sz="1600" dirty="0"/>
                        <a:t>Plateforme</a:t>
                      </a:r>
                    </a:p>
                  </a:txBody>
                  <a:tcPr/>
                </a:tc>
                <a:tc>
                  <a:txBody>
                    <a:bodyPr/>
                    <a:lstStyle/>
                    <a:p>
                      <a:r>
                        <a:rPr lang="fr-FR" sz="1600" dirty="0"/>
                        <a:t>Multi</a:t>
                      </a:r>
                    </a:p>
                  </a:txBody>
                  <a:tcPr/>
                </a:tc>
                <a:tc>
                  <a:txBody>
                    <a:bodyPr/>
                    <a:lstStyle/>
                    <a:p>
                      <a:r>
                        <a:rPr lang="fr-FR" sz="1600" dirty="0"/>
                        <a:t>Multi</a:t>
                      </a:r>
                    </a:p>
                  </a:txBody>
                  <a:tcPr/>
                </a:tc>
                <a:extLst>
                  <a:ext uri="{0D108BD9-81ED-4DB2-BD59-A6C34878D82A}">
                    <a16:rowId xmlns:a16="http://schemas.microsoft.com/office/drawing/2014/main" val="2311395176"/>
                  </a:ext>
                </a:extLst>
              </a:tr>
              <a:tr h="590114">
                <a:tc>
                  <a:txBody>
                    <a:bodyPr/>
                    <a:lstStyle/>
                    <a:p>
                      <a:r>
                        <a:rPr lang="fr-FR" sz="1600" dirty="0"/>
                        <a:t>Langage de développement</a:t>
                      </a:r>
                    </a:p>
                  </a:txBody>
                  <a:tcPr/>
                </a:tc>
                <a:tc>
                  <a:txBody>
                    <a:bodyPr/>
                    <a:lstStyle/>
                    <a:p>
                      <a:r>
                        <a:rPr lang="fr-FR" sz="1600" dirty="0"/>
                        <a:t>Multi</a:t>
                      </a:r>
                    </a:p>
                  </a:txBody>
                  <a:tcPr/>
                </a:tc>
                <a:tc>
                  <a:txBody>
                    <a:bodyPr/>
                    <a:lstStyle/>
                    <a:p>
                      <a:r>
                        <a:rPr lang="fr-FR" sz="1600" dirty="0" err="1"/>
                        <a:t>Mutli</a:t>
                      </a:r>
                      <a:endParaRPr lang="fr-FR" sz="1600" dirty="0"/>
                    </a:p>
                  </a:txBody>
                  <a:tcPr/>
                </a:tc>
                <a:extLst>
                  <a:ext uri="{0D108BD9-81ED-4DB2-BD59-A6C34878D82A}">
                    <a16:rowId xmlns:a16="http://schemas.microsoft.com/office/drawing/2014/main" val="1615916993"/>
                  </a:ext>
                </a:extLst>
              </a:tr>
              <a:tr h="0">
                <a:tc>
                  <a:txBody>
                    <a:bodyPr/>
                    <a:lstStyle/>
                    <a:p>
                      <a:r>
                        <a:rPr lang="fr-FR" sz="1600" dirty="0"/>
                        <a:t>Format d’échange</a:t>
                      </a:r>
                    </a:p>
                  </a:txBody>
                  <a:tcPr/>
                </a:tc>
                <a:tc>
                  <a:txBody>
                    <a:bodyPr/>
                    <a:lstStyle/>
                    <a:p>
                      <a:r>
                        <a:rPr lang="fr-FR" sz="1600" dirty="0"/>
                        <a:t>XML</a:t>
                      </a:r>
                    </a:p>
                  </a:txBody>
                  <a:tcPr/>
                </a:tc>
                <a:tc>
                  <a:txBody>
                    <a:bodyPr/>
                    <a:lstStyle/>
                    <a:p>
                      <a:r>
                        <a:rPr lang="fr-FR" sz="1600" dirty="0"/>
                        <a:t>JSON, XML, YAML, etc.</a:t>
                      </a:r>
                    </a:p>
                  </a:txBody>
                  <a:tcPr/>
                </a:tc>
                <a:extLst>
                  <a:ext uri="{0D108BD9-81ED-4DB2-BD59-A6C34878D82A}">
                    <a16:rowId xmlns:a16="http://schemas.microsoft.com/office/drawing/2014/main" val="1745707731"/>
                  </a:ext>
                </a:extLst>
              </a:tr>
              <a:tr h="468446">
                <a:tc>
                  <a:txBody>
                    <a:bodyPr/>
                    <a:lstStyle/>
                    <a:p>
                      <a:r>
                        <a:rPr lang="fr-FR" sz="1600" dirty="0"/>
                        <a:t>Langage de définition</a:t>
                      </a:r>
                    </a:p>
                  </a:txBody>
                  <a:tcPr/>
                </a:tc>
                <a:tc>
                  <a:txBody>
                    <a:bodyPr/>
                    <a:lstStyle/>
                    <a:p>
                      <a:r>
                        <a:rPr lang="fr-FR" sz="1600" dirty="0"/>
                        <a:t>WSDL</a:t>
                      </a:r>
                    </a:p>
                  </a:txBody>
                  <a:tcPr/>
                </a:tc>
                <a:tc>
                  <a:txBody>
                    <a:bodyPr/>
                    <a:lstStyle/>
                    <a:p>
                      <a:r>
                        <a:rPr lang="fr-FR" sz="1600" dirty="0" err="1"/>
                        <a:t>OpenAPI</a:t>
                      </a:r>
                      <a:r>
                        <a:rPr lang="fr-FR" sz="1600" dirty="0"/>
                        <a:t> </a:t>
                      </a:r>
                      <a:r>
                        <a:rPr lang="fr-FR" sz="1600" dirty="0" err="1"/>
                        <a:t>Specification</a:t>
                      </a:r>
                      <a:endParaRPr lang="fr-FR" sz="1600" dirty="0"/>
                    </a:p>
                  </a:txBody>
                  <a:tcPr/>
                </a:tc>
                <a:extLst>
                  <a:ext uri="{0D108BD9-81ED-4DB2-BD59-A6C34878D82A}">
                    <a16:rowId xmlns:a16="http://schemas.microsoft.com/office/drawing/2014/main" val="3083815491"/>
                  </a:ext>
                </a:extLst>
              </a:tr>
              <a:tr h="346526">
                <a:tc>
                  <a:txBody>
                    <a:bodyPr/>
                    <a:lstStyle/>
                    <a:p>
                      <a:r>
                        <a:rPr lang="fr-FR" sz="1600" dirty="0"/>
                        <a:t>Transport</a:t>
                      </a:r>
                    </a:p>
                  </a:txBody>
                  <a:tcPr/>
                </a:tc>
                <a:tc>
                  <a:txBody>
                    <a:bodyPr/>
                    <a:lstStyle/>
                    <a:p>
                      <a:r>
                        <a:rPr lang="fr-FR" sz="1600" dirty="0"/>
                        <a:t>HTTP, SMTP, etc.</a:t>
                      </a:r>
                    </a:p>
                  </a:txBody>
                  <a:tcPr/>
                </a:tc>
                <a:tc>
                  <a:txBody>
                    <a:bodyPr/>
                    <a:lstStyle/>
                    <a:p>
                      <a:r>
                        <a:rPr lang="fr-FR" sz="1600" dirty="0"/>
                        <a:t>HTTP</a:t>
                      </a:r>
                    </a:p>
                  </a:txBody>
                  <a:tcPr/>
                </a:tc>
                <a:extLst>
                  <a:ext uri="{0D108BD9-81ED-4DB2-BD59-A6C34878D82A}">
                    <a16:rowId xmlns:a16="http://schemas.microsoft.com/office/drawing/2014/main" val="2666933613"/>
                  </a:ext>
                </a:extLst>
              </a:tr>
              <a:tr h="497021">
                <a:tc>
                  <a:txBody>
                    <a:bodyPr/>
                    <a:lstStyle/>
                    <a:p>
                      <a:r>
                        <a:rPr lang="fr-FR" sz="1600" dirty="0"/>
                        <a:t>Sécurité</a:t>
                      </a:r>
                    </a:p>
                  </a:txBody>
                  <a:tcPr/>
                </a:tc>
                <a:tc>
                  <a:txBody>
                    <a:bodyPr/>
                    <a:lstStyle/>
                    <a:p>
                      <a:r>
                        <a:rPr lang="fr-FR" sz="1600" dirty="0"/>
                        <a:t>SSL</a:t>
                      </a:r>
                    </a:p>
                  </a:txBody>
                  <a:tcPr/>
                </a:tc>
                <a:tc>
                  <a:txBody>
                    <a:bodyPr/>
                    <a:lstStyle/>
                    <a:p>
                      <a:r>
                        <a:rPr lang="fr-FR" sz="1600" dirty="0"/>
                        <a:t>SSL</a:t>
                      </a:r>
                    </a:p>
                  </a:txBody>
                  <a:tcPr/>
                </a:tc>
                <a:extLst>
                  <a:ext uri="{0D108BD9-81ED-4DB2-BD59-A6C34878D82A}">
                    <a16:rowId xmlns:a16="http://schemas.microsoft.com/office/drawing/2014/main" val="1346628913"/>
                  </a:ext>
                </a:extLst>
              </a:tr>
              <a:tr h="497021">
                <a:tc>
                  <a:txBody>
                    <a:bodyPr/>
                    <a:lstStyle/>
                    <a:p>
                      <a:r>
                        <a:rPr lang="fr-FR" sz="1600" dirty="0"/>
                        <a:t>Web Service</a:t>
                      </a:r>
                    </a:p>
                  </a:txBody>
                  <a:tcPr/>
                </a:tc>
                <a:tc>
                  <a:txBody>
                    <a:bodyPr/>
                    <a:lstStyle/>
                    <a:p>
                      <a:r>
                        <a:rPr lang="fr-FR" sz="1600" dirty="0"/>
                        <a:t>Oui</a:t>
                      </a:r>
                    </a:p>
                  </a:txBody>
                  <a:tcPr/>
                </a:tc>
                <a:tc>
                  <a:txBody>
                    <a:bodyPr/>
                    <a:lstStyle/>
                    <a:p>
                      <a:r>
                        <a:rPr lang="fr-FR" sz="1600" dirty="0"/>
                        <a:t>Oui</a:t>
                      </a:r>
                    </a:p>
                  </a:txBody>
                  <a:tcPr/>
                </a:tc>
                <a:extLst>
                  <a:ext uri="{0D108BD9-81ED-4DB2-BD59-A6C34878D82A}">
                    <a16:rowId xmlns:a16="http://schemas.microsoft.com/office/drawing/2014/main" val="3912620809"/>
                  </a:ext>
                </a:extLst>
              </a:tr>
              <a:tr h="497021">
                <a:tc>
                  <a:txBody>
                    <a:bodyPr/>
                    <a:lstStyle/>
                    <a:p>
                      <a:r>
                        <a:rPr lang="fr-FR" sz="1600" dirty="0"/>
                        <a:t>Cache HTTP</a:t>
                      </a:r>
                    </a:p>
                  </a:txBody>
                  <a:tcPr/>
                </a:tc>
                <a:tc>
                  <a:txBody>
                    <a:bodyPr/>
                    <a:lstStyle/>
                    <a:p>
                      <a:r>
                        <a:rPr lang="fr-FR" sz="1600" dirty="0"/>
                        <a:t>Non</a:t>
                      </a:r>
                    </a:p>
                  </a:txBody>
                  <a:tcPr/>
                </a:tc>
                <a:tc>
                  <a:txBody>
                    <a:bodyPr/>
                    <a:lstStyle/>
                    <a:p>
                      <a:r>
                        <a:rPr lang="fr-FR" sz="1600" dirty="0"/>
                        <a:t>Oui</a:t>
                      </a:r>
                    </a:p>
                  </a:txBody>
                  <a:tcPr/>
                </a:tc>
                <a:extLst>
                  <a:ext uri="{0D108BD9-81ED-4DB2-BD59-A6C34878D82A}">
                    <a16:rowId xmlns:a16="http://schemas.microsoft.com/office/drawing/2014/main" val="2523016051"/>
                  </a:ext>
                </a:extLst>
              </a:tr>
              <a:tr h="497021">
                <a:tc>
                  <a:txBody>
                    <a:bodyPr/>
                    <a:lstStyle/>
                    <a:p>
                      <a:r>
                        <a:rPr lang="fr-FR" sz="1600" dirty="0"/>
                        <a:t>Quick and </a:t>
                      </a:r>
                      <a:r>
                        <a:rPr lang="fr-FR" sz="1600" dirty="0" err="1"/>
                        <a:t>dirty</a:t>
                      </a:r>
                      <a:endParaRPr lang="fr-FR" sz="1600" dirty="0"/>
                    </a:p>
                  </a:txBody>
                  <a:tcPr/>
                </a:tc>
                <a:tc>
                  <a:txBody>
                    <a:bodyPr/>
                    <a:lstStyle/>
                    <a:p>
                      <a:r>
                        <a:rPr lang="fr-FR" sz="1600" dirty="0"/>
                        <a:t>Non</a:t>
                      </a:r>
                    </a:p>
                  </a:txBody>
                  <a:tcPr/>
                </a:tc>
                <a:tc>
                  <a:txBody>
                    <a:bodyPr/>
                    <a:lstStyle/>
                    <a:p>
                      <a:r>
                        <a:rPr lang="fr-FR" sz="1600" dirty="0"/>
                        <a:t>Oui</a:t>
                      </a:r>
                    </a:p>
                  </a:txBody>
                  <a:tcPr/>
                </a:tc>
                <a:extLst>
                  <a:ext uri="{0D108BD9-81ED-4DB2-BD59-A6C34878D82A}">
                    <a16:rowId xmlns:a16="http://schemas.microsoft.com/office/drawing/2014/main" val="326237104"/>
                  </a:ext>
                </a:extLst>
              </a:tr>
            </a:tbl>
          </a:graphicData>
        </a:graphic>
      </p:graphicFrame>
      <p:sp>
        <p:nvSpPr>
          <p:cNvPr id="7" name="Espace réservé du contenu 2">
            <a:extLst>
              <a:ext uri="{FF2B5EF4-FFF2-40B4-BE49-F238E27FC236}">
                <a16:creationId xmlns:a16="http://schemas.microsoft.com/office/drawing/2014/main" id="{295A7534-D5F8-4AAE-81AF-B3F416F52D31}"/>
              </a:ext>
            </a:extLst>
          </p:cNvPr>
          <p:cNvSpPr>
            <a:spLocks noGrp="1"/>
          </p:cNvSpPr>
          <p:nvPr>
            <p:ph idx="1"/>
          </p:nvPr>
        </p:nvSpPr>
        <p:spPr>
          <a:xfrm>
            <a:off x="7370064" y="3673732"/>
            <a:ext cx="4398264" cy="1325563"/>
          </a:xfrm>
        </p:spPr>
        <p:txBody>
          <a:bodyPr>
            <a:normAutofit/>
          </a:bodyPr>
          <a:lstStyle/>
          <a:p>
            <a:pPr marL="0" indent="0">
              <a:buNone/>
            </a:pPr>
            <a:r>
              <a:rPr lang="fr-FR" sz="1800" dirty="0">
                <a:solidFill>
                  <a:schemeClr val="bg1">
                    <a:lumMod val="75000"/>
                  </a:schemeClr>
                </a:solidFill>
              </a:rPr>
              <a:t>Et surtout: plus aucun Framework moderne ne supporte SOAP :p</a:t>
            </a:r>
          </a:p>
        </p:txBody>
      </p:sp>
      <p:sp>
        <p:nvSpPr>
          <p:cNvPr id="8" name="ZoneTexte 7">
            <a:extLst>
              <a:ext uri="{FF2B5EF4-FFF2-40B4-BE49-F238E27FC236}">
                <a16:creationId xmlns:a16="http://schemas.microsoft.com/office/drawing/2014/main" id="{F30BBD28-4502-44BB-9103-25F3468BA8C3}"/>
              </a:ext>
            </a:extLst>
          </p:cNvPr>
          <p:cNvSpPr txBox="1"/>
          <p:nvPr/>
        </p:nvSpPr>
        <p:spPr>
          <a:xfrm>
            <a:off x="8641080" y="2752344"/>
            <a:ext cx="1298497" cy="646331"/>
          </a:xfrm>
          <a:prstGeom prst="rect">
            <a:avLst/>
          </a:prstGeom>
          <a:noFill/>
        </p:spPr>
        <p:txBody>
          <a:bodyPr wrap="none" rtlCol="0">
            <a:spAutoFit/>
          </a:bodyPr>
          <a:lstStyle/>
          <a:p>
            <a:r>
              <a:rPr lang="fr-FR" dirty="0"/>
              <a:t>Plus légué</a:t>
            </a:r>
          </a:p>
          <a:p>
            <a:r>
              <a:rPr lang="fr-FR" dirty="0"/>
              <a:t>Plus flexible</a:t>
            </a:r>
          </a:p>
        </p:txBody>
      </p:sp>
    </p:spTree>
    <p:extLst>
      <p:ext uri="{BB962C8B-B14F-4D97-AF65-F5344CB8AC3E}">
        <p14:creationId xmlns:p14="http://schemas.microsoft.com/office/powerpoint/2010/main" val="821597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1885361"/>
            <a:ext cx="10515600" cy="4786902"/>
          </a:xfrm>
        </p:spPr>
        <p:txBody>
          <a:bodyPr>
            <a:normAutofit/>
          </a:bodyPr>
          <a:lstStyle/>
          <a:p>
            <a:r>
              <a:rPr lang="fr-FR" sz="3600" dirty="0"/>
              <a:t>L'auteur définit </a:t>
            </a:r>
            <a:r>
              <a:rPr lang="fr-FR" sz="3600" b="1" dirty="0">
                <a:solidFill>
                  <a:srgbClr val="00B050"/>
                </a:solidFill>
              </a:rPr>
              <a:t>6</a:t>
            </a:r>
            <a:r>
              <a:rPr lang="fr-FR" sz="3600" dirty="0"/>
              <a:t> contraintes à respecter afin de devenir « REST Compliant » autrement dit comment se conformer à cette architecture. </a:t>
            </a:r>
          </a:p>
          <a:p>
            <a:pPr marL="0" indent="0">
              <a:buNone/>
            </a:pPr>
            <a:endParaRPr lang="fr-FR" sz="3600" dirty="0"/>
          </a:p>
        </p:txBody>
      </p:sp>
    </p:spTree>
    <p:extLst>
      <p:ext uri="{BB962C8B-B14F-4D97-AF65-F5344CB8AC3E}">
        <p14:creationId xmlns:p14="http://schemas.microsoft.com/office/powerpoint/2010/main" val="2557405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1/6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hlinkClick r:id="rId2" tooltip="Client-serveur"/>
              </a:rPr>
              <a:t>Client-serveur</a:t>
            </a:r>
            <a:r>
              <a:rPr lang="fr-FR" dirty="0"/>
              <a:t> : les responsabilités sont séparées entre le client et le serveur. L'interface utilisateur est séparée de celle du stockage des données. Cela permet aux deux d'évoluer indépendamment.</a:t>
            </a:r>
          </a:p>
          <a:p>
            <a:pPr lvl="1"/>
            <a:r>
              <a:rPr lang="fr-FR" dirty="0">
                <a:solidFill>
                  <a:schemeClr val="bg1">
                    <a:lumMod val="50000"/>
                  </a:schemeClr>
                </a:solidFill>
              </a:rPr>
              <a:t>L'application Twitter de votre téléphone correspond à un client. Elle est indépendante des serveurs de Twitter. Vous pouvez naviguer sur votre application, les requêtes sont envoyées et les réponses sont traitées par le client afin d'être affichées.</a:t>
            </a:r>
          </a:p>
          <a:p>
            <a:pPr lvl="2"/>
            <a:r>
              <a:rPr lang="fr-FR" dirty="0">
                <a:solidFill>
                  <a:schemeClr val="bg1">
                    <a:lumMod val="50000"/>
                  </a:schemeClr>
                </a:solidFill>
              </a:rPr>
              <a:t>Le contexte client est gardé en mémoire côté application.</a:t>
            </a:r>
            <a:endParaRPr lang="fr-FR" dirty="0"/>
          </a:p>
          <a:p>
            <a:pPr marL="0" indent="0">
              <a:buNone/>
            </a:pPr>
            <a:endParaRPr lang="fr-FR" dirty="0"/>
          </a:p>
        </p:txBody>
      </p:sp>
    </p:spTree>
    <p:extLst>
      <p:ext uri="{BB962C8B-B14F-4D97-AF65-F5344CB8AC3E}">
        <p14:creationId xmlns:p14="http://schemas.microsoft.com/office/powerpoint/2010/main" val="3635184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2/6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b="1" dirty="0">
                <a:hlinkClick r:id="rId2" tooltip="Serveur sans état"/>
              </a:rPr>
              <a:t>Sans état</a:t>
            </a:r>
            <a:r>
              <a:rPr lang="fr-FR" dirty="0"/>
              <a:t> : chaque requête d'un client vers un serveur doit contenir toute l'information nécessaire pour permettre au serveur de comprendre la requête, sans avoir à dépendre d'un contexte conservé sur le serveur. Cela libère de nombreuses interactions entre le client et le serveur.</a:t>
            </a:r>
          </a:p>
          <a:p>
            <a:pPr lvl="1"/>
            <a:r>
              <a:rPr lang="fr-FR" dirty="0">
                <a:solidFill>
                  <a:schemeClr val="bg1">
                    <a:lumMod val="50000"/>
                  </a:schemeClr>
                </a:solidFill>
              </a:rPr>
              <a:t>Lorsque vous postez un tweet, toutes les informations envoyées permettent de vous identifier. Dans le cadre de Twitter, l'authentification se fait par l'intermédiaire d'une clé d'API.</a:t>
            </a:r>
            <a:endParaRPr lang="fr-FR" dirty="0"/>
          </a:p>
          <a:p>
            <a:pPr marL="0" indent="0">
              <a:buNone/>
            </a:pPr>
            <a:endParaRPr lang="fr-FR" dirty="0"/>
          </a:p>
        </p:txBody>
      </p:sp>
    </p:spTree>
    <p:extLst>
      <p:ext uri="{BB962C8B-B14F-4D97-AF65-F5344CB8AC3E}">
        <p14:creationId xmlns:p14="http://schemas.microsoft.com/office/powerpoint/2010/main" val="4009266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3/6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b="1" dirty="0"/>
              <a:t>Mise en </a:t>
            </a:r>
            <a:r>
              <a:rPr lang="fr-FR" b="1" dirty="0">
                <a:hlinkClick r:id="rId2" tooltip="Mémoire cache"/>
              </a:rPr>
              <a:t>cache</a:t>
            </a:r>
            <a:r>
              <a:rPr lang="fr-FR" dirty="0"/>
              <a:t> : toute réponse du serveur comprend des indications quant à la possibilité de mettre en cache cette réponse, comme sa fraîcheur, sa date de création, sa validité future. Cela permet à des </a:t>
            </a:r>
            <a:r>
              <a:rPr lang="fr-FR" dirty="0">
                <a:hlinkClick r:id="rId3" tooltip="Serveur mandataire"/>
              </a:rPr>
              <a:t>serveurs mandataires</a:t>
            </a:r>
            <a:r>
              <a:rPr lang="fr-FR" dirty="0"/>
              <a:t> de décharger les contraintes sur le serveur et aux clients de ne pas faire de requêtes inutiles. Cela permet également d'améliorer l'extensibilité des serveurs.</a:t>
            </a:r>
          </a:p>
          <a:p>
            <a:pPr lvl="1"/>
            <a:r>
              <a:rPr lang="fr-FR" dirty="0">
                <a:solidFill>
                  <a:schemeClr val="bg1">
                    <a:lumMod val="50000"/>
                  </a:schemeClr>
                </a:solidFill>
              </a:rPr>
              <a:t>Les tweets sont gardés sur l'application jusqu'à ce que le cache soit vidé.</a:t>
            </a:r>
          </a:p>
          <a:p>
            <a:pPr lvl="1"/>
            <a:r>
              <a:rPr lang="fr-FR" dirty="0">
                <a:solidFill>
                  <a:schemeClr val="bg1">
                    <a:lumMod val="50000"/>
                  </a:schemeClr>
                </a:solidFill>
              </a:rPr>
              <a:t>Les « proxy » et clients HTTP cachent les réponses des méthodes « HTTP GET » selon les informations renvoyées par les serveurs HTTP de Twitter.</a:t>
            </a:r>
          </a:p>
          <a:p>
            <a:pPr marL="514350" indent="-514350">
              <a:buFont typeface="+mj-lt"/>
              <a:buAutoNum type="arabicPeriod"/>
            </a:pPr>
            <a:endParaRPr lang="fr-FR" dirty="0"/>
          </a:p>
        </p:txBody>
      </p:sp>
    </p:spTree>
    <p:extLst>
      <p:ext uri="{BB962C8B-B14F-4D97-AF65-F5344CB8AC3E}">
        <p14:creationId xmlns:p14="http://schemas.microsoft.com/office/powerpoint/2010/main" val="1394178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4/6</a:t>
            </a:r>
          </a:p>
        </p:txBody>
      </p:sp>
      <p:sp>
        <p:nvSpPr>
          <p:cNvPr id="3" name="Espace réservé du contenu 2"/>
          <p:cNvSpPr>
            <a:spLocks noGrp="1"/>
          </p:cNvSpPr>
          <p:nvPr>
            <p:ph idx="1"/>
          </p:nvPr>
        </p:nvSpPr>
        <p:spPr>
          <a:xfrm>
            <a:off x="838200" y="1285875"/>
            <a:ext cx="10515600" cy="5572125"/>
          </a:xfrm>
        </p:spPr>
        <p:txBody>
          <a:bodyPr>
            <a:normAutofit fontScale="92500" lnSpcReduction="20000"/>
          </a:bodyPr>
          <a:lstStyle/>
          <a:p>
            <a:pPr marL="0" indent="0">
              <a:buNone/>
            </a:pPr>
            <a:r>
              <a:rPr lang="fr-FR" b="1" dirty="0"/>
              <a:t>Une interface uniforme </a:t>
            </a:r>
            <a:r>
              <a:rPr lang="fr-FR" dirty="0"/>
              <a:t>; cette contrainte agit selon quatre règles essentielles :</a:t>
            </a:r>
          </a:p>
          <a:p>
            <a:pPr marL="914400" lvl="1" indent="-457200">
              <a:buFont typeface="+mj-lt"/>
              <a:buAutoNum type="arabicPeriod"/>
            </a:pPr>
            <a:r>
              <a:rPr lang="fr-FR" b="1" dirty="0"/>
              <a:t>l'identification des ressources </a:t>
            </a:r>
            <a:r>
              <a:rPr lang="fr-FR" dirty="0"/>
              <a:t>: chaque ressource est identifiée unitairement ;</a:t>
            </a:r>
          </a:p>
          <a:p>
            <a:pPr lvl="2"/>
            <a:r>
              <a:rPr lang="fr-FR" dirty="0">
                <a:solidFill>
                  <a:schemeClr val="accent1">
                    <a:lumMod val="50000"/>
                  </a:schemeClr>
                </a:solidFill>
              </a:rPr>
              <a:t>l’URI comme identifiant des ressources</a:t>
            </a:r>
          </a:p>
          <a:p>
            <a:pPr lvl="3"/>
            <a:r>
              <a:rPr lang="fr-FR" dirty="0">
                <a:solidFill>
                  <a:schemeClr val="bg1">
                    <a:lumMod val="50000"/>
                  </a:schemeClr>
                </a:solidFill>
              </a:rPr>
              <a:t>L'accès à un tweet se fait via l'URI : htps://www.twitter.com/tweets/210462857140252672</a:t>
            </a:r>
          </a:p>
          <a:p>
            <a:pPr marL="914400" lvl="1" indent="-457200">
              <a:buFont typeface="+mj-lt"/>
              <a:buAutoNum type="arabicPeriod"/>
            </a:pPr>
            <a:r>
              <a:rPr lang="fr-FR" b="1" dirty="0"/>
              <a:t>la manipulation des ressources à travers des représentations</a:t>
            </a:r>
            <a:r>
              <a:rPr lang="fr-FR" dirty="0"/>
              <a:t> : les ressources ont des représentations définies ;</a:t>
            </a:r>
          </a:p>
          <a:p>
            <a:pPr lvl="2"/>
            <a:r>
              <a:rPr lang="fr-FR" dirty="0">
                <a:solidFill>
                  <a:schemeClr val="accent1">
                    <a:lumMod val="50000"/>
                  </a:schemeClr>
                </a:solidFill>
              </a:rPr>
              <a:t>Les verbes HTTP comme identifiant des opérations</a:t>
            </a:r>
          </a:p>
          <a:p>
            <a:pPr lvl="3"/>
            <a:r>
              <a:rPr lang="fr-FR" dirty="0">
                <a:solidFill>
                  <a:schemeClr val="bg1">
                    <a:lumMod val="50000"/>
                  </a:schemeClr>
                </a:solidFill>
              </a:rPr>
              <a:t>HTTP POST est utilisé pour ajouter un tweet htps://www.twitter.com/tweets</a:t>
            </a:r>
          </a:p>
          <a:p>
            <a:pPr lvl="3"/>
            <a:r>
              <a:rPr lang="fr-FR" dirty="0">
                <a:solidFill>
                  <a:schemeClr val="bg1">
                    <a:lumMod val="50000"/>
                  </a:schemeClr>
                </a:solidFill>
              </a:rPr>
              <a:t>HTTP GET est utilisé pour récupérer les tweet</a:t>
            </a:r>
          </a:p>
          <a:p>
            <a:pPr marL="914400" lvl="1" indent="-457200">
              <a:buFont typeface="+mj-lt"/>
              <a:buAutoNum type="arabicPeriod"/>
            </a:pPr>
            <a:r>
              <a:rPr lang="fr-FR" b="1" dirty="0"/>
              <a:t>un message auto-descriptif</a:t>
            </a:r>
            <a:r>
              <a:rPr lang="fr-FR" dirty="0"/>
              <a:t> : les messages expliquent leur nature. Par exemple, si une représentation en HTML est encodée en UTF-8, le message contient l'information nécessaire pour dire que c'est le cas ;</a:t>
            </a:r>
          </a:p>
          <a:p>
            <a:pPr lvl="2"/>
            <a:r>
              <a:rPr lang="fr-FR" dirty="0">
                <a:solidFill>
                  <a:schemeClr val="accent1">
                    <a:lumMod val="50000"/>
                  </a:schemeClr>
                </a:solidFill>
              </a:rPr>
              <a:t>Les « Header » HTTP sont utilisés pour décrire</a:t>
            </a:r>
          </a:p>
          <a:p>
            <a:pPr lvl="3"/>
            <a:r>
              <a:rPr lang="fr-FR" dirty="0">
                <a:solidFill>
                  <a:schemeClr val="bg1">
                    <a:lumMod val="50000"/>
                  </a:schemeClr>
                </a:solidFill>
              </a:rPr>
              <a:t>Par exemple le HTTP HEADER </a:t>
            </a:r>
            <a:r>
              <a:rPr lang="en-US" dirty="0">
                <a:solidFill>
                  <a:schemeClr val="bg1">
                    <a:lumMod val="50000"/>
                  </a:schemeClr>
                </a:solidFill>
              </a:rPr>
              <a:t>Content-Type: application/</a:t>
            </a:r>
            <a:r>
              <a:rPr lang="en-US" dirty="0" err="1">
                <a:solidFill>
                  <a:schemeClr val="bg1">
                    <a:lumMod val="50000"/>
                  </a:schemeClr>
                </a:solidFill>
              </a:rPr>
              <a:t>json</a:t>
            </a:r>
            <a:r>
              <a:rPr lang="en-US" dirty="0">
                <a:solidFill>
                  <a:schemeClr val="bg1">
                    <a:lumMod val="50000"/>
                  </a:schemeClr>
                </a:solidFill>
              </a:rPr>
              <a:t>; charset=utf-8 </a:t>
            </a:r>
            <a:r>
              <a:rPr lang="en-US" dirty="0" err="1">
                <a:solidFill>
                  <a:schemeClr val="bg1">
                    <a:lumMod val="50000"/>
                  </a:schemeClr>
                </a:solidFill>
              </a:rPr>
              <a:t>est</a:t>
            </a:r>
            <a:r>
              <a:rPr lang="en-US" dirty="0">
                <a:solidFill>
                  <a:schemeClr val="bg1">
                    <a:lumMod val="50000"/>
                  </a:schemeClr>
                </a:solidFill>
              </a:rPr>
              <a:t> </a:t>
            </a:r>
            <a:r>
              <a:rPr lang="en-US" dirty="0" err="1">
                <a:solidFill>
                  <a:schemeClr val="bg1">
                    <a:lumMod val="50000"/>
                  </a:schemeClr>
                </a:solidFill>
              </a:rPr>
              <a:t>précisé</a:t>
            </a:r>
            <a:r>
              <a:rPr lang="en-US" dirty="0">
                <a:solidFill>
                  <a:schemeClr val="bg1">
                    <a:lumMod val="50000"/>
                  </a:schemeClr>
                </a:solidFill>
              </a:rPr>
              <a:t> </a:t>
            </a:r>
            <a:r>
              <a:rPr lang="en-US" dirty="0" err="1">
                <a:solidFill>
                  <a:schemeClr val="bg1">
                    <a:lumMod val="50000"/>
                  </a:schemeClr>
                </a:solidFill>
              </a:rPr>
              <a:t>lors</a:t>
            </a:r>
            <a:r>
              <a:rPr lang="en-US" dirty="0">
                <a:solidFill>
                  <a:schemeClr val="bg1">
                    <a:lumMod val="50000"/>
                  </a:schemeClr>
                </a:solidFill>
              </a:rPr>
              <a:t> de </a:t>
            </a:r>
            <a:r>
              <a:rPr lang="en-US" dirty="0" err="1">
                <a:solidFill>
                  <a:schemeClr val="bg1">
                    <a:lumMod val="50000"/>
                  </a:schemeClr>
                </a:solidFill>
              </a:rPr>
              <a:t>l’ajout</a:t>
            </a:r>
            <a:r>
              <a:rPr lang="en-US" dirty="0">
                <a:solidFill>
                  <a:schemeClr val="bg1">
                    <a:lumMod val="50000"/>
                  </a:schemeClr>
                </a:solidFill>
              </a:rPr>
              <a:t> d’un tweet </a:t>
            </a:r>
            <a:r>
              <a:rPr lang="en-US" dirty="0" err="1">
                <a:solidFill>
                  <a:schemeClr val="bg1">
                    <a:lumMod val="50000"/>
                  </a:schemeClr>
                </a:solidFill>
              </a:rPr>
              <a:t>afin</a:t>
            </a:r>
            <a:r>
              <a:rPr lang="en-US" dirty="0">
                <a:solidFill>
                  <a:schemeClr val="bg1">
                    <a:lumMod val="50000"/>
                  </a:schemeClr>
                </a:solidFill>
              </a:rPr>
              <a:t> de </a:t>
            </a:r>
            <a:r>
              <a:rPr lang="en-US" dirty="0" err="1">
                <a:solidFill>
                  <a:schemeClr val="bg1">
                    <a:lumMod val="50000"/>
                  </a:schemeClr>
                </a:solidFill>
              </a:rPr>
              <a:t>renseigner</a:t>
            </a:r>
            <a:r>
              <a:rPr lang="en-US" dirty="0">
                <a:solidFill>
                  <a:schemeClr val="bg1">
                    <a:lumMod val="50000"/>
                  </a:schemeClr>
                </a:solidFill>
              </a:rPr>
              <a:t> sur le format du </a:t>
            </a:r>
            <a:r>
              <a:rPr lang="en-US" dirty="0" err="1">
                <a:solidFill>
                  <a:schemeClr val="bg1">
                    <a:lumMod val="50000"/>
                  </a:schemeClr>
                </a:solidFill>
              </a:rPr>
              <a:t>contenu</a:t>
            </a:r>
            <a:r>
              <a:rPr lang="en-US" dirty="0">
                <a:solidFill>
                  <a:schemeClr val="bg1">
                    <a:lumMod val="50000"/>
                  </a:schemeClr>
                </a:solidFill>
              </a:rPr>
              <a:t> du message</a:t>
            </a:r>
            <a:endParaRPr lang="fr-FR" dirty="0">
              <a:solidFill>
                <a:schemeClr val="bg1">
                  <a:lumMod val="50000"/>
                </a:schemeClr>
              </a:solidFill>
            </a:endParaRPr>
          </a:p>
          <a:p>
            <a:pPr marL="914400" lvl="1" indent="-457200">
              <a:buFont typeface="+mj-lt"/>
              <a:buAutoNum type="arabicPeriod"/>
            </a:pPr>
            <a:r>
              <a:rPr lang="fr-FR" b="1" dirty="0">
                <a:hlinkClick r:id="rId2" tooltip="Hypermédia"/>
              </a:rPr>
              <a:t>hypermédia</a:t>
            </a:r>
            <a:r>
              <a:rPr lang="fr-FR" b="1" dirty="0"/>
              <a:t> comme moteur d'état de l'application</a:t>
            </a:r>
            <a:r>
              <a:rPr lang="fr-FR" dirty="0"/>
              <a:t> : chaque accès aux états suivants de l'application est décrit dans le message courant.</a:t>
            </a:r>
          </a:p>
          <a:p>
            <a:pPr lvl="2"/>
            <a:r>
              <a:rPr lang="fr-FR" dirty="0">
                <a:solidFill>
                  <a:schemeClr val="bg1">
                    <a:lumMod val="50000"/>
                  </a:schemeClr>
                </a:solidFill>
              </a:rPr>
              <a:t>Twitter ne suit pas REST à la lettre et n'intègre pas de lien </a:t>
            </a:r>
            <a:r>
              <a:rPr lang="fr-FR" dirty="0" err="1">
                <a:solidFill>
                  <a:schemeClr val="bg1">
                    <a:lumMod val="50000"/>
                  </a:schemeClr>
                </a:solidFill>
              </a:rPr>
              <a:t>hypermedia</a:t>
            </a:r>
            <a:r>
              <a:rPr lang="fr-FR" dirty="0">
                <a:solidFill>
                  <a:schemeClr val="bg1">
                    <a:lumMod val="50000"/>
                  </a:schemeClr>
                </a:solidFill>
              </a:rPr>
              <a:t>, c'est pour cela que son API est documentée. Cet exemple sera illustré dans la dernière partie de ce tutoriel.</a:t>
            </a:r>
          </a:p>
        </p:txBody>
      </p:sp>
    </p:spTree>
    <p:extLst>
      <p:ext uri="{BB962C8B-B14F-4D97-AF65-F5344CB8AC3E}">
        <p14:creationId xmlns:p14="http://schemas.microsoft.com/office/powerpoint/2010/main" val="1165991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5/6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b="1" dirty="0"/>
              <a:t>Un système hiérarchisé par </a:t>
            </a:r>
            <a:r>
              <a:rPr lang="fr-FR" b="1" dirty="0">
                <a:hlinkClick r:id="rId2" tooltip="Architecture en couches"/>
              </a:rPr>
              <a:t>couches</a:t>
            </a:r>
            <a:r>
              <a:rPr lang="fr-FR" dirty="0"/>
              <a:t> : les états de l'application sont identifiés par des ressources individuelles. Toute l'information n'est pas envoyée dans une seule ressource unique. Les requêtes/réponses entre le client et le serveur augmentent et donc peuvent faire baisser la performance d'où l'importance de la mise en cache, etc. Le bénéfice est que cela rend beaucoup plus flexible l'évolution du système.</a:t>
            </a:r>
          </a:p>
          <a:p>
            <a:pPr lvl="1"/>
            <a:r>
              <a:rPr lang="fr-FR" dirty="0">
                <a:solidFill>
                  <a:schemeClr val="bg1">
                    <a:lumMod val="50000"/>
                  </a:schemeClr>
                </a:solidFill>
              </a:rPr>
              <a:t>Les informations de l’utilisateur sont accessible via la route «  </a:t>
            </a:r>
            <a:r>
              <a:rPr lang="fr-FR" dirty="0">
                <a:solidFill>
                  <a:srgbClr val="00B050"/>
                </a:solidFill>
              </a:rPr>
              <a:t>htps://www.twitter.com/users/12</a:t>
            </a:r>
            <a:r>
              <a:rPr lang="fr-FR" dirty="0">
                <a:solidFill>
                  <a:schemeClr val="bg1">
                    <a:lumMod val="50000"/>
                  </a:schemeClr>
                </a:solidFill>
              </a:rPr>
              <a:t> » alors que un tweet est accessible via la route «  </a:t>
            </a:r>
            <a:r>
              <a:rPr lang="fr-FR" dirty="0">
                <a:solidFill>
                  <a:srgbClr val="00B050"/>
                </a:solidFill>
              </a:rPr>
              <a:t>htps://www.twitter.com/tweets/210462857140252672</a:t>
            </a:r>
            <a:r>
              <a:rPr lang="fr-FR" dirty="0">
                <a:solidFill>
                  <a:schemeClr val="bg1">
                    <a:lumMod val="50000"/>
                  </a:schemeClr>
                </a:solidFill>
              </a:rPr>
              <a:t> »</a:t>
            </a:r>
          </a:p>
          <a:p>
            <a:pPr lvl="1"/>
            <a:r>
              <a:rPr lang="fr-FR" dirty="0">
                <a:solidFill>
                  <a:schemeClr val="bg1">
                    <a:lumMod val="50000"/>
                  </a:schemeClr>
                </a:solidFill>
              </a:rPr>
              <a:t>L’architecture technique interne à Twitter permet de faire de la mise en cache et du </a:t>
            </a:r>
            <a:r>
              <a:rPr lang="fr-FR" dirty="0" err="1">
                <a:solidFill>
                  <a:schemeClr val="bg1">
                    <a:lumMod val="50000"/>
                  </a:schemeClr>
                </a:solidFill>
              </a:rPr>
              <a:t>load-balancing</a:t>
            </a:r>
            <a:r>
              <a:rPr lang="fr-FR" dirty="0">
                <a:solidFill>
                  <a:schemeClr val="bg1">
                    <a:lumMod val="50000"/>
                  </a:schemeClr>
                </a:solidFill>
              </a:rPr>
              <a:t>.</a:t>
            </a:r>
          </a:p>
        </p:txBody>
      </p:sp>
    </p:spTree>
    <p:extLst>
      <p:ext uri="{BB962C8B-B14F-4D97-AF65-F5344CB8AC3E}">
        <p14:creationId xmlns:p14="http://schemas.microsoft.com/office/powerpoint/2010/main" val="3843821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6/6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b="1" dirty="0"/>
              <a:t>Code-on-</a:t>
            </a:r>
            <a:r>
              <a:rPr lang="fr-FR" b="1" dirty="0" err="1"/>
              <a:t>demand</a:t>
            </a:r>
            <a:r>
              <a:rPr lang="fr-FR" b="1" dirty="0"/>
              <a:t> (facultatif)</a:t>
            </a:r>
            <a:r>
              <a:rPr lang="fr-FR" dirty="0"/>
              <a:t> : la possibilité pour les clients d’exécuter des scripts obtenus depuis le serveur. Cela permet d'éviter que le traitement ne se fasse que du côté serveur et permet donc de faire évoluer les fonctionnalités du client au cours du temps. En revanche cela réduit la visibilité de l'organisation des ressources. Un état devient dépendant du client et non plus du serveur ce qui contredit la règle 2. Il faut donc être prudent en utilisant cette contrainte.</a:t>
            </a:r>
          </a:p>
          <a:p>
            <a:pPr lvl="1"/>
            <a:r>
              <a:rPr lang="fr-FR" dirty="0">
                <a:solidFill>
                  <a:schemeClr val="bg1">
                    <a:lumMod val="50000"/>
                  </a:schemeClr>
                </a:solidFill>
              </a:rPr>
              <a:t>En réalité cette contrainte est quasiment jamais réalisée car cela ouvre une faille de sécurité.</a:t>
            </a:r>
            <a:endParaRPr lang="fr-FR" dirty="0"/>
          </a:p>
        </p:txBody>
      </p:sp>
    </p:spTree>
    <p:extLst>
      <p:ext uri="{BB962C8B-B14F-4D97-AF65-F5344CB8AC3E}">
        <p14:creationId xmlns:p14="http://schemas.microsoft.com/office/powerpoint/2010/main" val="339416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Les services REST</a:t>
            </a:r>
            <a:br>
              <a:rPr lang="fr-FR" sz="7200" dirty="0"/>
            </a:br>
            <a:r>
              <a:rPr lang="fr-FR" sz="7200" dirty="0"/>
              <a:t>Introduction</a:t>
            </a:r>
          </a:p>
        </p:txBody>
      </p:sp>
    </p:spTree>
    <p:extLst>
      <p:ext uri="{BB962C8B-B14F-4D97-AF65-F5344CB8AC3E}">
        <p14:creationId xmlns:p14="http://schemas.microsoft.com/office/powerpoint/2010/main" val="2701475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REST</a:t>
            </a:r>
            <a:br>
              <a:rPr lang="fr-FR" sz="7200" dirty="0"/>
            </a:br>
            <a:r>
              <a:rPr lang="fr-FR" sz="7200" dirty="0"/>
              <a:t>HTTP et bonne pratique</a:t>
            </a:r>
            <a:br>
              <a:rPr lang="fr-FR" sz="7200" dirty="0"/>
            </a:br>
            <a:endParaRPr lang="fr-FR" sz="7200" dirty="0"/>
          </a:p>
        </p:txBody>
      </p:sp>
    </p:spTree>
    <p:extLst>
      <p:ext uri="{BB962C8B-B14F-4D97-AF65-F5344CB8AC3E}">
        <p14:creationId xmlns:p14="http://schemas.microsoft.com/office/powerpoint/2010/main" val="1459784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Content-Type »</a:t>
            </a:r>
          </a:p>
        </p:txBody>
      </p:sp>
      <p:sp>
        <p:nvSpPr>
          <p:cNvPr id="4" name="Espace réservé du contenu 3"/>
          <p:cNvSpPr>
            <a:spLocks noGrp="1"/>
          </p:cNvSpPr>
          <p:nvPr>
            <p:ph idx="1"/>
          </p:nvPr>
        </p:nvSpPr>
        <p:spPr>
          <a:xfrm>
            <a:off x="838200" y="1825625"/>
            <a:ext cx="5057075" cy="4351338"/>
          </a:xfrm>
        </p:spPr>
        <p:txBody>
          <a:bodyPr>
            <a:normAutofit lnSpcReduction="10000"/>
          </a:bodyPr>
          <a:lstStyle/>
          <a:p>
            <a:r>
              <a:rPr lang="en-US" dirty="0" err="1"/>
              <a:t>Renseigne</a:t>
            </a:r>
            <a:r>
              <a:rPr lang="en-US" dirty="0"/>
              <a:t> sur le format du “body” HTTP</a:t>
            </a:r>
          </a:p>
          <a:p>
            <a:pPr lvl="1"/>
            <a:r>
              <a:rPr lang="en-US" dirty="0"/>
              <a:t>Content-Type: text/html; charset=utf-8</a:t>
            </a:r>
          </a:p>
          <a:p>
            <a:pPr lvl="1"/>
            <a:r>
              <a:rPr lang="en-US" dirty="0"/>
              <a:t>Content-Type: application/xml; charset=utf-8</a:t>
            </a:r>
          </a:p>
          <a:p>
            <a:pPr lvl="1"/>
            <a:r>
              <a:rPr lang="en-US" dirty="0"/>
              <a:t>Content-Type: application/</a:t>
            </a:r>
            <a:r>
              <a:rPr lang="en-US" dirty="0" err="1"/>
              <a:t>json</a:t>
            </a:r>
            <a:r>
              <a:rPr lang="en-US" dirty="0"/>
              <a:t>; charset=utf-8</a:t>
            </a:r>
          </a:p>
          <a:p>
            <a:endParaRPr lang="en-US" dirty="0"/>
          </a:p>
          <a:p>
            <a:r>
              <a:rPr lang="en-US" dirty="0"/>
              <a:t>Information </a:t>
            </a:r>
            <a:r>
              <a:rPr lang="en-US" dirty="0" err="1"/>
              <a:t>obligatoire</a:t>
            </a:r>
            <a:r>
              <a:rPr lang="en-US" dirty="0"/>
              <a:t> pour les </a:t>
            </a:r>
            <a:r>
              <a:rPr lang="en-US" dirty="0" err="1"/>
              <a:t>requêtes</a:t>
            </a:r>
            <a:r>
              <a:rPr lang="en-US" dirty="0"/>
              <a:t> : POST, PUT, PATCH</a:t>
            </a:r>
            <a:endParaRPr lang="fr-FR" dirty="0"/>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006" y="272056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836688" y="2300280"/>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321" y="2669372"/>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7553513" y="3221823"/>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9" idx="3"/>
          </p:cNvCxnSpPr>
          <p:nvPr/>
        </p:nvCxnSpPr>
        <p:spPr>
          <a:xfrm flipH="1" flipV="1">
            <a:off x="10244493" y="3221823"/>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5932524" y="4352318"/>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55828" y="4322345"/>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5" name="Image 14"/>
          <p:cNvPicPr>
            <a:picLocks noChangeAspect="1"/>
          </p:cNvPicPr>
          <p:nvPr/>
        </p:nvPicPr>
        <p:blipFill>
          <a:blip r:embed="rId5"/>
          <a:stretch>
            <a:fillRect/>
          </a:stretch>
        </p:blipFill>
        <p:spPr>
          <a:xfrm>
            <a:off x="7925181" y="4352318"/>
            <a:ext cx="1918779" cy="1977637"/>
          </a:xfrm>
          <a:prstGeom prst="rect">
            <a:avLst/>
          </a:prstGeom>
        </p:spPr>
      </p:pic>
      <p:sp>
        <p:nvSpPr>
          <p:cNvPr id="16" name="Espace réservé du contenu 2"/>
          <p:cNvSpPr txBox="1">
            <a:spLocks/>
          </p:cNvSpPr>
          <p:nvPr/>
        </p:nvSpPr>
        <p:spPr>
          <a:xfrm>
            <a:off x="7689095" y="3749827"/>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694" y="3171095"/>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8020744" y="4104860"/>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spTree>
    <p:extLst>
      <p:ext uri="{BB962C8B-B14F-4D97-AF65-F5344CB8AC3E}">
        <p14:creationId xmlns:p14="http://schemas.microsoft.com/office/powerpoint/2010/main" val="2150923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a:t>
            </a:r>
            <a:r>
              <a:rPr lang="fr-FR" dirty="0" err="1"/>
              <a:t>Accept</a:t>
            </a:r>
            <a:r>
              <a:rPr lang="fr-FR" dirty="0"/>
              <a:t> »</a:t>
            </a:r>
          </a:p>
        </p:txBody>
      </p:sp>
      <p:sp>
        <p:nvSpPr>
          <p:cNvPr id="4" name="Espace réservé du contenu 3"/>
          <p:cNvSpPr>
            <a:spLocks noGrp="1"/>
          </p:cNvSpPr>
          <p:nvPr>
            <p:ph idx="1"/>
          </p:nvPr>
        </p:nvSpPr>
        <p:spPr>
          <a:xfrm>
            <a:off x="223838" y="1271588"/>
            <a:ext cx="6019800" cy="4905375"/>
          </a:xfrm>
        </p:spPr>
        <p:txBody>
          <a:bodyPr>
            <a:normAutofit fontScale="77500" lnSpcReduction="20000"/>
          </a:bodyPr>
          <a:lstStyle/>
          <a:p>
            <a:endParaRPr lang="fr-FR" dirty="0">
              <a:solidFill>
                <a:schemeClr val="accent2">
                  <a:lumMod val="50000"/>
                </a:schemeClr>
              </a:solidFill>
            </a:endParaRPr>
          </a:p>
          <a:p>
            <a:r>
              <a:rPr lang="en-US" dirty="0"/>
              <a:t>The Accept request HTTP header advertises which content types, expressed as MIME types, the client is able to understand:</a:t>
            </a:r>
          </a:p>
          <a:p>
            <a:endParaRPr lang="en-US" dirty="0"/>
          </a:p>
          <a:p>
            <a:pPr lvl="1"/>
            <a:r>
              <a:rPr lang="en-US" dirty="0"/>
              <a:t>&lt;</a:t>
            </a:r>
            <a:r>
              <a:rPr lang="en-US" dirty="0" err="1"/>
              <a:t>MIME_type</a:t>
            </a:r>
            <a:r>
              <a:rPr lang="en-US" dirty="0"/>
              <a:t>&gt;/&lt;</a:t>
            </a:r>
            <a:r>
              <a:rPr lang="en-US" dirty="0" err="1"/>
              <a:t>MIME_subtype</a:t>
            </a:r>
            <a:r>
              <a:rPr lang="en-US" dirty="0"/>
              <a:t>&gt;</a:t>
            </a:r>
          </a:p>
          <a:p>
            <a:pPr lvl="2"/>
            <a:r>
              <a:rPr lang="en-US" dirty="0"/>
              <a:t>A single, precise MIME type, like text/html.</a:t>
            </a:r>
          </a:p>
          <a:p>
            <a:pPr lvl="1"/>
            <a:r>
              <a:rPr lang="en-US" dirty="0"/>
              <a:t>&lt;</a:t>
            </a:r>
            <a:r>
              <a:rPr lang="en-US" dirty="0" err="1"/>
              <a:t>MIME_type</a:t>
            </a:r>
            <a:r>
              <a:rPr lang="en-US" dirty="0"/>
              <a:t>&gt;/*</a:t>
            </a:r>
          </a:p>
          <a:p>
            <a:pPr lvl="2"/>
            <a:r>
              <a:rPr lang="en-US" dirty="0"/>
              <a:t>A MIME type, but without any subtype. image/* will match image/</a:t>
            </a:r>
            <a:r>
              <a:rPr lang="en-US" dirty="0" err="1"/>
              <a:t>png</a:t>
            </a:r>
            <a:r>
              <a:rPr lang="en-US" dirty="0"/>
              <a:t>, image/</a:t>
            </a:r>
            <a:r>
              <a:rPr lang="en-US" dirty="0" err="1"/>
              <a:t>svg</a:t>
            </a:r>
            <a:r>
              <a:rPr lang="en-US" dirty="0"/>
              <a:t>, image/gif and any other image types.</a:t>
            </a:r>
          </a:p>
          <a:p>
            <a:pPr lvl="1"/>
            <a:r>
              <a:rPr lang="en-US" dirty="0"/>
              <a:t>*/*</a:t>
            </a:r>
          </a:p>
          <a:p>
            <a:pPr lvl="2"/>
            <a:r>
              <a:rPr lang="en-US" dirty="0"/>
              <a:t>Any MIME type</a:t>
            </a:r>
          </a:p>
          <a:p>
            <a:pPr lvl="1"/>
            <a:r>
              <a:rPr lang="en-US" dirty="0"/>
              <a:t>;q= (q-factor weighting)</a:t>
            </a:r>
          </a:p>
          <a:p>
            <a:pPr lvl="2"/>
            <a:r>
              <a:rPr lang="en-US" dirty="0"/>
              <a:t>Any value used is placed in an order of preference expressed using relative quality value called the weight.</a:t>
            </a:r>
          </a:p>
          <a:p>
            <a:endParaRPr lang="en-US" dirty="0"/>
          </a:p>
          <a:p>
            <a:r>
              <a:rPr lang="en-US" dirty="0"/>
              <a:t>Example :</a:t>
            </a:r>
          </a:p>
          <a:p>
            <a:endParaRPr lang="en-US" dirty="0">
              <a:solidFill>
                <a:schemeClr val="accent2">
                  <a:lumMod val="50000"/>
                </a:schemeClr>
              </a:solidFill>
            </a:endParaRPr>
          </a:p>
          <a:p>
            <a:endParaRPr lang="en-US" dirty="0">
              <a:solidFill>
                <a:schemeClr val="accent2">
                  <a:lumMod val="50000"/>
                </a:schemeClr>
              </a:solidFill>
            </a:endParaRPr>
          </a:p>
          <a:p>
            <a:endParaRPr lang="fr-FR" dirty="0">
              <a:solidFill>
                <a:schemeClr val="accent2">
                  <a:lumMod val="50000"/>
                </a:schemeClr>
              </a:solidFill>
            </a:endParaRPr>
          </a:p>
        </p:txBody>
      </p:sp>
      <p:sp>
        <p:nvSpPr>
          <p:cNvPr id="6" name="Rectangle 3"/>
          <p:cNvSpPr>
            <a:spLocks noChangeArrowheads="1"/>
          </p:cNvSpPr>
          <p:nvPr/>
        </p:nvSpPr>
        <p:spPr bwMode="auto">
          <a:xfrm>
            <a:off x="328613" y="6176963"/>
            <a:ext cx="10315575" cy="550414"/>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B3C40"/>
                </a:solidFill>
                <a:effectLst/>
                <a:latin typeface="Consolas" panose="020B0609020204030204" pitchFamily="49" charset="0"/>
              </a:rPr>
              <a:t>Accept</a:t>
            </a:r>
            <a:r>
              <a:rPr kumimoji="0" lang="fr-FR" altLang="fr-FR" b="0" i="0" u="none" strike="noStrike" cap="none" normalizeH="0" baseline="0" dirty="0">
                <a:ln>
                  <a:noFill/>
                </a:ln>
                <a:solidFill>
                  <a:srgbClr val="3B3C40"/>
                </a:solidFill>
                <a:effectLst/>
                <a:latin typeface="Consolas" panose="020B0609020204030204" pitchFamily="49" charset="0"/>
              </a:rPr>
              <a:t>: </a:t>
            </a:r>
            <a:r>
              <a:rPr kumimoji="0" lang="fr-FR" altLang="fr-FR" b="0" i="0" u="none" strike="noStrike" cap="none" normalizeH="0" baseline="0" dirty="0" err="1">
                <a:ln>
                  <a:noFill/>
                </a:ln>
                <a:solidFill>
                  <a:srgbClr val="3B3C40"/>
                </a:solidFill>
                <a:effectLst/>
                <a:latin typeface="Consolas" panose="020B0609020204030204" pitchFamily="49" charset="0"/>
              </a:rPr>
              <a:t>text</a:t>
            </a:r>
            <a:r>
              <a:rPr kumimoji="0" lang="fr-FR" altLang="fr-FR" b="0" i="0" u="none" strike="noStrike" cap="none" normalizeH="0" baseline="0" dirty="0">
                <a:ln>
                  <a:noFill/>
                </a:ln>
                <a:solidFill>
                  <a:srgbClr val="3B3C40"/>
                </a:solidFill>
                <a:effectLst/>
                <a:latin typeface="Consolas" panose="020B0609020204030204" pitchFamily="49" charset="0"/>
              </a:rPr>
              <a:t>/html, application/</a:t>
            </a:r>
            <a:r>
              <a:rPr kumimoji="0" lang="fr-FR" altLang="fr-FR" b="0" i="0" u="none" strike="noStrike" cap="none" normalizeH="0" baseline="0" dirty="0" err="1">
                <a:ln>
                  <a:noFill/>
                </a:ln>
                <a:solidFill>
                  <a:srgbClr val="3B3C40"/>
                </a:solidFill>
                <a:effectLst/>
                <a:latin typeface="Consolas" panose="020B0609020204030204" pitchFamily="49" charset="0"/>
              </a:rPr>
              <a:t>xhtml+xml</a:t>
            </a:r>
            <a:r>
              <a:rPr kumimoji="0" lang="fr-FR" altLang="fr-FR" b="0" i="0" u="none" strike="noStrike" cap="none" normalizeH="0" baseline="0" dirty="0">
                <a:ln>
                  <a:noFill/>
                </a:ln>
                <a:solidFill>
                  <a:srgbClr val="3B3C40"/>
                </a:solidFill>
                <a:effectLst/>
                <a:latin typeface="Consolas" panose="020B0609020204030204" pitchFamily="49" charset="0"/>
              </a:rPr>
              <a:t>, application/</a:t>
            </a:r>
            <a:r>
              <a:rPr kumimoji="0" lang="fr-FR" altLang="fr-FR" b="0" i="0" u="none" strike="noStrike" cap="none" normalizeH="0" baseline="0" dirty="0" err="1">
                <a:ln>
                  <a:noFill/>
                </a:ln>
                <a:solidFill>
                  <a:srgbClr val="3B3C40"/>
                </a:solidFill>
                <a:effectLst/>
                <a:latin typeface="Consolas" panose="020B0609020204030204" pitchFamily="49" charset="0"/>
              </a:rPr>
              <a:t>xml;q</a:t>
            </a:r>
            <a:r>
              <a:rPr kumimoji="0" lang="fr-FR" altLang="fr-FR" b="0" i="0" u="none" strike="noStrike" cap="none" normalizeH="0" baseline="0" dirty="0">
                <a:ln>
                  <a:noFill/>
                </a:ln>
                <a:solidFill>
                  <a:srgbClr val="3B3C40"/>
                </a:solidFill>
                <a:effectLst/>
                <a:latin typeface="Consolas" panose="020B0609020204030204" pitchFamily="49" charset="0"/>
              </a:rPr>
              <a:t>=0.9, */*;q=0.8</a:t>
            </a:r>
            <a:r>
              <a:rPr kumimoji="0" lang="fr-FR" altLang="fr-FR" sz="2400" b="0" i="0" u="none" strike="noStrike" cap="none" normalizeH="0" baseline="0" dirty="0">
                <a:ln>
                  <a:noFill/>
                </a:ln>
                <a:solidFill>
                  <a:schemeClr val="tx1"/>
                </a:solidFill>
                <a:effectLst/>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373" y="1663390"/>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960055" y="1243101"/>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688" y="1612193"/>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10"/>
          <p:cNvCxnSpPr>
            <a:cxnSpLocks/>
            <a:stCxn id="10" idx="1"/>
            <a:endCxn id="7" idx="3"/>
          </p:cNvCxnSpPr>
          <p:nvPr/>
        </p:nvCxnSpPr>
        <p:spPr>
          <a:xfrm flipH="1">
            <a:off x="7676880" y="2164644"/>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a:stCxn id="9" idx="1"/>
            <a:endCxn id="10" idx="3"/>
          </p:cNvCxnSpPr>
          <p:nvPr/>
        </p:nvCxnSpPr>
        <p:spPr>
          <a:xfrm flipH="1" flipV="1">
            <a:off x="10367860" y="2164644"/>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6055891" y="3295139"/>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5" name="Espace réservé du contenu 2"/>
          <p:cNvSpPr txBox="1">
            <a:spLocks/>
          </p:cNvSpPr>
          <p:nvPr/>
        </p:nvSpPr>
        <p:spPr>
          <a:xfrm>
            <a:off x="10367860" y="3528143"/>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6" name="Image 15"/>
          <p:cNvPicPr>
            <a:picLocks noChangeAspect="1"/>
          </p:cNvPicPr>
          <p:nvPr/>
        </p:nvPicPr>
        <p:blipFill>
          <a:blip r:embed="rId5"/>
          <a:stretch>
            <a:fillRect/>
          </a:stretch>
        </p:blipFill>
        <p:spPr>
          <a:xfrm>
            <a:off x="8048548" y="3395155"/>
            <a:ext cx="1918779" cy="1977637"/>
          </a:xfrm>
          <a:prstGeom prst="rect">
            <a:avLst/>
          </a:prstGeom>
        </p:spPr>
      </p:pic>
      <p:sp>
        <p:nvSpPr>
          <p:cNvPr id="17" name="Espace réservé du contenu 2"/>
          <p:cNvSpPr txBox="1">
            <a:spLocks/>
          </p:cNvSpPr>
          <p:nvPr/>
        </p:nvSpPr>
        <p:spPr>
          <a:xfrm>
            <a:off x="7812462" y="2692648"/>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8"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6061" y="2113916"/>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8144111" y="3047681"/>
            <a:ext cx="2799164" cy="430887"/>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a:p>
            <a:r>
              <a:rPr lang="en-US" sz="1100" dirty="0">
                <a:solidFill>
                  <a:schemeClr val="accent2">
                    <a:lumMod val="50000"/>
                  </a:schemeClr>
                </a:solidFill>
              </a:rPr>
              <a:t>Accept: application/</a:t>
            </a:r>
            <a:r>
              <a:rPr lang="en-US" sz="1100" dirty="0" err="1">
                <a:solidFill>
                  <a:schemeClr val="accent2">
                    <a:lumMod val="50000"/>
                  </a:schemeClr>
                </a:solidFill>
              </a:rPr>
              <a:t>json</a:t>
            </a:r>
            <a:endParaRPr lang="en-US" sz="1100" dirty="0">
              <a:solidFill>
                <a:schemeClr val="accent2">
                  <a:lumMod val="50000"/>
                </a:schemeClr>
              </a:solidFill>
            </a:endParaRPr>
          </a:p>
        </p:txBody>
      </p:sp>
    </p:spTree>
    <p:extLst>
      <p:ext uri="{BB962C8B-B14F-4D97-AF65-F5344CB8AC3E}">
        <p14:creationId xmlns:p14="http://schemas.microsoft.com/office/powerpoint/2010/main" val="1486371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Codes de retour HTTP</a:t>
            </a:r>
          </a:p>
        </p:txBody>
      </p:sp>
      <p:sp>
        <p:nvSpPr>
          <p:cNvPr id="4" name="Espace réservé du contenu 3"/>
          <p:cNvSpPr>
            <a:spLocks noGrp="1"/>
          </p:cNvSpPr>
          <p:nvPr>
            <p:ph idx="1"/>
          </p:nvPr>
        </p:nvSpPr>
        <p:spPr>
          <a:xfrm>
            <a:off x="838200" y="1825624"/>
            <a:ext cx="10515600" cy="4889319"/>
          </a:xfrm>
        </p:spPr>
        <p:txBody>
          <a:bodyPr>
            <a:normAutofit/>
          </a:bodyPr>
          <a:lstStyle/>
          <a:p>
            <a:r>
              <a:rPr lang="fr-FR" sz="3200" dirty="0">
                <a:solidFill>
                  <a:srgbClr val="00B050"/>
                </a:solidFill>
              </a:rPr>
              <a:t>http 200</a:t>
            </a:r>
          </a:p>
          <a:p>
            <a:pPr lvl="1"/>
            <a:r>
              <a:rPr lang="fr-FR" sz="2800" dirty="0">
                <a:solidFill>
                  <a:srgbClr val="00B050"/>
                </a:solidFill>
              </a:rPr>
              <a:t>Réponse en succès</a:t>
            </a:r>
          </a:p>
          <a:p>
            <a:r>
              <a:rPr lang="fr-FR" sz="3200" dirty="0">
                <a:solidFill>
                  <a:schemeClr val="accent1">
                    <a:lumMod val="50000"/>
                  </a:schemeClr>
                </a:solidFill>
              </a:rPr>
              <a:t>http 300</a:t>
            </a:r>
          </a:p>
          <a:p>
            <a:pPr lvl="1"/>
            <a:r>
              <a:rPr lang="fr-FR" sz="2800" dirty="0">
                <a:solidFill>
                  <a:schemeClr val="accent1">
                    <a:lumMod val="50000"/>
                  </a:schemeClr>
                </a:solidFill>
              </a:rPr>
              <a:t>Redirection</a:t>
            </a:r>
          </a:p>
          <a:p>
            <a:r>
              <a:rPr lang="fr-FR" sz="3200" dirty="0">
                <a:solidFill>
                  <a:srgbClr val="FF0000"/>
                </a:solidFill>
              </a:rPr>
              <a:t>http 400</a:t>
            </a:r>
          </a:p>
          <a:p>
            <a:pPr lvl="1"/>
            <a:r>
              <a:rPr lang="fr-FR" sz="2800" dirty="0">
                <a:solidFill>
                  <a:srgbClr val="FF0000"/>
                </a:solidFill>
              </a:rPr>
              <a:t>Erreur fonctionnelle provenant de l’application</a:t>
            </a:r>
          </a:p>
          <a:p>
            <a:r>
              <a:rPr lang="fr-FR" sz="3200" dirty="0">
                <a:solidFill>
                  <a:schemeClr val="accent2">
                    <a:lumMod val="50000"/>
                  </a:schemeClr>
                </a:solidFill>
              </a:rPr>
              <a:t>http 500</a:t>
            </a:r>
          </a:p>
          <a:p>
            <a:pPr lvl="1"/>
            <a:r>
              <a:rPr lang="fr-FR" sz="2800" dirty="0">
                <a:solidFill>
                  <a:schemeClr val="accent2">
                    <a:lumMod val="50000"/>
                  </a:schemeClr>
                </a:solidFill>
              </a:rPr>
              <a:t>Erreur provenant du serveur</a:t>
            </a:r>
          </a:p>
        </p:txBody>
      </p:sp>
    </p:spTree>
    <p:extLst>
      <p:ext uri="{BB962C8B-B14F-4D97-AF65-F5344CB8AC3E}">
        <p14:creationId xmlns:p14="http://schemas.microsoft.com/office/powerpoint/2010/main" val="1221794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p:cNvGraphicFramePr>
            <a:graphicFrameLocks noGrp="1"/>
          </p:cNvGraphicFramePr>
          <p:nvPr>
            <p:ph idx="1"/>
            <p:extLst>
              <p:ext uri="{D42A27DB-BD31-4B8C-83A1-F6EECF244321}">
                <p14:modId xmlns:p14="http://schemas.microsoft.com/office/powerpoint/2010/main" val="1125415805"/>
              </p:ext>
            </p:extLst>
          </p:nvPr>
        </p:nvGraphicFramePr>
        <p:xfrm>
          <a:off x="0" y="0"/>
          <a:ext cx="12192000" cy="5907768"/>
        </p:xfrm>
        <a:graphic>
          <a:graphicData uri="http://schemas.openxmlformats.org/drawingml/2006/table">
            <a:tbl>
              <a:tblPr>
                <a:tableStyleId>{8799B23B-EC83-4686-B30A-512413B5E67A}</a:tableStyleId>
              </a:tblPr>
              <a:tblGrid>
                <a:gridCol w="781050">
                  <a:extLst>
                    <a:ext uri="{9D8B030D-6E8A-4147-A177-3AD203B41FA5}">
                      <a16:colId xmlns:a16="http://schemas.microsoft.com/office/drawing/2014/main" val="1445443359"/>
                    </a:ext>
                  </a:extLst>
                </a:gridCol>
                <a:gridCol w="2647950">
                  <a:extLst>
                    <a:ext uri="{9D8B030D-6E8A-4147-A177-3AD203B41FA5}">
                      <a16:colId xmlns:a16="http://schemas.microsoft.com/office/drawing/2014/main" val="640110845"/>
                    </a:ext>
                  </a:extLst>
                </a:gridCol>
                <a:gridCol w="8763000">
                  <a:extLst>
                    <a:ext uri="{9D8B030D-6E8A-4147-A177-3AD203B41FA5}">
                      <a16:colId xmlns:a16="http://schemas.microsoft.com/office/drawing/2014/main" val="1770167611"/>
                    </a:ext>
                  </a:extLst>
                </a:gridCol>
              </a:tblGrid>
              <a:tr h="288277">
                <a:tc>
                  <a:txBody>
                    <a:bodyPr/>
                    <a:lstStyle/>
                    <a:p>
                      <a:pPr algn="l"/>
                      <a:r>
                        <a:rPr lang="fr-FR" sz="2000" b="1" dirty="0">
                          <a:effectLst/>
                        </a:rPr>
                        <a:t>Code</a:t>
                      </a:r>
                      <a:endParaRPr lang="fr-FR" sz="2000" b="1" dirty="0">
                        <a:effectLst/>
                        <a:latin typeface="Merriweather"/>
                      </a:endParaRPr>
                    </a:p>
                  </a:txBody>
                  <a:tcPr marL="20514" marR="43959" marT="14653" marB="14653" anchor="ctr"/>
                </a:tc>
                <a:tc>
                  <a:txBody>
                    <a:bodyPr/>
                    <a:lstStyle/>
                    <a:p>
                      <a:pPr algn="l"/>
                      <a:r>
                        <a:rPr lang="fr-FR" sz="2000" b="1">
                          <a:effectLst/>
                        </a:rPr>
                        <a:t>Message</a:t>
                      </a:r>
                      <a:endParaRPr lang="fr-FR" sz="2000" b="1">
                        <a:effectLst/>
                        <a:latin typeface="Merriweather"/>
                      </a:endParaRPr>
                    </a:p>
                  </a:txBody>
                  <a:tcPr marL="20514" marR="43959" marT="14653" marB="14653" anchor="ctr"/>
                </a:tc>
                <a:tc>
                  <a:txBody>
                    <a:bodyPr/>
                    <a:lstStyle/>
                    <a:p>
                      <a:pPr algn="l"/>
                      <a:r>
                        <a:rPr lang="fr-FR" sz="2000" b="1" dirty="0">
                          <a:effectLst/>
                        </a:rPr>
                        <a:t>Signification</a:t>
                      </a:r>
                      <a:endParaRPr lang="fr-FR" sz="2000" b="1" dirty="0">
                        <a:effectLst/>
                        <a:latin typeface="Merriweather"/>
                      </a:endParaRPr>
                    </a:p>
                  </a:txBody>
                  <a:tcPr marL="20514" marR="43959" marT="14653" marB="14653" anchor="ctr"/>
                </a:tc>
                <a:extLst>
                  <a:ext uri="{0D108BD9-81ED-4DB2-BD59-A6C34878D82A}">
                    <a16:rowId xmlns:a16="http://schemas.microsoft.com/office/drawing/2014/main" val="2751880782"/>
                  </a:ext>
                </a:extLst>
              </a:tr>
              <a:tr h="366324">
                <a:tc>
                  <a:txBody>
                    <a:bodyPr/>
                    <a:lstStyle/>
                    <a:p>
                      <a:pPr algn="l"/>
                      <a:r>
                        <a:rPr lang="fr-FR" sz="1800" dirty="0">
                          <a:solidFill>
                            <a:srgbClr val="00B050"/>
                          </a:solidFill>
                          <a:effectLst/>
                        </a:rPr>
                        <a:t>200</a:t>
                      </a:r>
                      <a:endParaRPr lang="fr-FR" sz="1800" dirty="0">
                        <a:solidFill>
                          <a:srgbClr val="00B050"/>
                        </a:solidFill>
                        <a:effectLst/>
                        <a:latin typeface="Merriweather"/>
                      </a:endParaRPr>
                    </a:p>
                  </a:txBody>
                  <a:tcPr marL="20514" marR="43959" marT="14653" marB="14653" anchor="ctr"/>
                </a:tc>
                <a:tc>
                  <a:txBody>
                    <a:bodyPr/>
                    <a:lstStyle/>
                    <a:p>
                      <a:pPr algn="l"/>
                      <a:r>
                        <a:rPr lang="fr-FR" sz="1800" dirty="0">
                          <a:solidFill>
                            <a:srgbClr val="00B050"/>
                          </a:solidFill>
                          <a:effectLst/>
                        </a:rPr>
                        <a:t>OK</a:t>
                      </a:r>
                      <a:endParaRPr lang="fr-FR" sz="1800" dirty="0">
                        <a:solidFill>
                          <a:srgbClr val="00B050"/>
                        </a:solidFill>
                        <a:effectLst/>
                        <a:latin typeface="Merriweather"/>
                      </a:endParaRPr>
                    </a:p>
                  </a:txBody>
                  <a:tcPr marL="20514" marR="43959" marT="14653" marB="14653" anchor="ctr"/>
                </a:tc>
                <a:tc>
                  <a:txBody>
                    <a:bodyPr/>
                    <a:lstStyle/>
                    <a:p>
                      <a:pPr algn="l"/>
                      <a:r>
                        <a:rPr lang="fr-FR" sz="1800">
                          <a:effectLst/>
                        </a:rPr>
                        <a:t>Succès de réponse pour toutes méthodes sauf la création avec POST.</a:t>
                      </a:r>
                      <a:endParaRPr lang="fr-FR" sz="1800">
                        <a:effectLst/>
                        <a:latin typeface="Merriweather"/>
                      </a:endParaRPr>
                    </a:p>
                  </a:txBody>
                  <a:tcPr marL="20514" marR="43959" marT="14653" marB="14653" anchor="ctr"/>
                </a:tc>
                <a:extLst>
                  <a:ext uri="{0D108BD9-81ED-4DB2-BD59-A6C34878D82A}">
                    <a16:rowId xmlns:a16="http://schemas.microsoft.com/office/drawing/2014/main" val="1180351785"/>
                  </a:ext>
                </a:extLst>
              </a:tr>
              <a:tr h="396850">
                <a:tc>
                  <a:txBody>
                    <a:bodyPr/>
                    <a:lstStyle/>
                    <a:p>
                      <a:pPr algn="l"/>
                      <a:r>
                        <a:rPr lang="fr-FR" sz="1800" dirty="0">
                          <a:solidFill>
                            <a:srgbClr val="00B050"/>
                          </a:solidFill>
                          <a:effectLst/>
                        </a:rPr>
                        <a:t>201</a:t>
                      </a:r>
                      <a:endParaRPr lang="fr-FR" sz="1800" dirty="0">
                        <a:solidFill>
                          <a:srgbClr val="00B050"/>
                        </a:solidFill>
                        <a:effectLst/>
                        <a:latin typeface="Merriweather"/>
                      </a:endParaRPr>
                    </a:p>
                  </a:txBody>
                  <a:tcPr marL="20514" marR="43959" marT="14653" marB="14653" anchor="ctr"/>
                </a:tc>
                <a:tc>
                  <a:txBody>
                    <a:bodyPr/>
                    <a:lstStyle/>
                    <a:p>
                      <a:pPr algn="l"/>
                      <a:r>
                        <a:rPr lang="fr-FR" sz="1800" kern="1200" dirty="0" err="1">
                          <a:solidFill>
                            <a:srgbClr val="00B050"/>
                          </a:solidFill>
                          <a:effectLst/>
                          <a:latin typeface="+mn-lt"/>
                          <a:ea typeface="+mn-ea"/>
                          <a:cs typeface="+mn-cs"/>
                        </a:rPr>
                        <a:t>Created</a:t>
                      </a:r>
                      <a:endParaRPr lang="fr-FR" sz="1800" kern="1200" dirty="0">
                        <a:solidFill>
                          <a:srgbClr val="00B050"/>
                        </a:solidFill>
                        <a:effectLst/>
                        <a:latin typeface="+mn-lt"/>
                        <a:ea typeface="+mn-ea"/>
                        <a:cs typeface="+mn-cs"/>
                      </a:endParaRPr>
                    </a:p>
                  </a:txBody>
                  <a:tcPr marL="20514" marR="43959" marT="14653" marB="14653" anchor="ctr"/>
                </a:tc>
                <a:tc>
                  <a:txBody>
                    <a:bodyPr/>
                    <a:lstStyle/>
                    <a:p>
                      <a:pPr algn="l"/>
                      <a:r>
                        <a:rPr lang="fr-FR" sz="1800" dirty="0">
                          <a:effectLst/>
                        </a:rPr>
                        <a:t>Réponse à un POST qui crée une ressource. </a:t>
                      </a:r>
                      <a:endParaRPr lang="fr-FR" sz="1800" dirty="0">
                        <a:effectLst/>
                        <a:latin typeface="Merriweather"/>
                      </a:endParaRPr>
                    </a:p>
                  </a:txBody>
                  <a:tcPr marL="20514" marR="43959" marT="14653" marB="14653" anchor="ctr"/>
                </a:tc>
                <a:extLst>
                  <a:ext uri="{0D108BD9-81ED-4DB2-BD59-A6C34878D82A}">
                    <a16:rowId xmlns:a16="http://schemas.microsoft.com/office/drawing/2014/main" val="1087536647"/>
                  </a:ext>
                </a:extLst>
              </a:tr>
              <a:tr h="396850">
                <a:tc>
                  <a:txBody>
                    <a:bodyPr/>
                    <a:lstStyle/>
                    <a:p>
                      <a:pPr marL="0" algn="l" defTabSz="914400" rtl="0" eaLnBrk="1" latinLnBrk="0" hangingPunct="1"/>
                      <a:r>
                        <a:rPr lang="fr-FR" sz="1800" kern="1200" dirty="0">
                          <a:solidFill>
                            <a:srgbClr val="00B050"/>
                          </a:solidFill>
                          <a:effectLst/>
                          <a:latin typeface="+mn-lt"/>
                          <a:ea typeface="+mn-ea"/>
                          <a:cs typeface="+mn-cs"/>
                        </a:rPr>
                        <a:t>202</a:t>
                      </a:r>
                    </a:p>
                  </a:txBody>
                  <a:tcPr marL="20514" marR="43959" marT="14653" marB="14653" anchor="ctr"/>
                </a:tc>
                <a:tc>
                  <a:txBody>
                    <a:bodyPr/>
                    <a:lstStyle/>
                    <a:p>
                      <a:pPr marL="0" algn="l" defTabSz="914400" rtl="0" eaLnBrk="1" latinLnBrk="0" hangingPunct="1"/>
                      <a:r>
                        <a:rPr lang="fr-FR" sz="1800" kern="1200" dirty="0">
                          <a:solidFill>
                            <a:srgbClr val="00B050"/>
                          </a:solidFill>
                          <a:effectLst/>
                          <a:latin typeface="+mn-lt"/>
                          <a:ea typeface="+mn-ea"/>
                          <a:cs typeface="+mn-cs"/>
                        </a:rPr>
                        <a:t>Accepted</a:t>
                      </a:r>
                    </a:p>
                  </a:txBody>
                  <a:tcPr marL="20514" marR="43959" marT="14653" marB="14653" anchor="ctr"/>
                </a:tc>
                <a:tc>
                  <a:txBody>
                    <a:bodyPr/>
                    <a:lstStyle/>
                    <a:p>
                      <a:pPr marL="0" algn="l" defTabSz="914400" rtl="0" eaLnBrk="1" latinLnBrk="0" hangingPunct="1"/>
                      <a:r>
                        <a:rPr lang="fr-FR" sz="1800" kern="1200" dirty="0">
                          <a:solidFill>
                            <a:schemeClr val="tx1"/>
                          </a:solidFill>
                          <a:effectLst/>
                          <a:latin typeface="+mn-lt"/>
                          <a:ea typeface="+mn-ea"/>
                          <a:cs typeface="+mn-cs"/>
                        </a:rPr>
                        <a:t>Requête traitée, mais sans garantie de résultat.</a:t>
                      </a:r>
                    </a:p>
                  </a:txBody>
                  <a:tcPr anchor="ctr"/>
                </a:tc>
                <a:extLst>
                  <a:ext uri="{0D108BD9-81ED-4DB2-BD59-A6C34878D82A}">
                    <a16:rowId xmlns:a16="http://schemas.microsoft.com/office/drawing/2014/main" val="2483627546"/>
                  </a:ext>
                </a:extLst>
              </a:tr>
              <a:tr h="366324">
                <a:tc>
                  <a:txBody>
                    <a:bodyPr/>
                    <a:lstStyle/>
                    <a:p>
                      <a:pPr algn="l"/>
                      <a:r>
                        <a:rPr lang="fr-FR" sz="1800" dirty="0">
                          <a:solidFill>
                            <a:srgbClr val="00B050"/>
                          </a:solidFill>
                          <a:effectLst/>
                        </a:rPr>
                        <a:t>204</a:t>
                      </a:r>
                      <a:endParaRPr lang="fr-FR" sz="1800" dirty="0">
                        <a:solidFill>
                          <a:srgbClr val="00B050"/>
                        </a:solidFill>
                        <a:effectLst/>
                        <a:latin typeface="Merriweather"/>
                      </a:endParaRPr>
                    </a:p>
                  </a:txBody>
                  <a:tcPr marL="20514" marR="43959" marT="14653" marB="14653" anchor="ctr"/>
                </a:tc>
                <a:tc>
                  <a:txBody>
                    <a:bodyPr/>
                    <a:lstStyle/>
                    <a:p>
                      <a:pPr algn="l"/>
                      <a:r>
                        <a:rPr lang="fr-FR" sz="1800" dirty="0">
                          <a:solidFill>
                            <a:srgbClr val="00B050"/>
                          </a:solidFill>
                          <a:effectLst/>
                        </a:rPr>
                        <a:t>No Content</a:t>
                      </a:r>
                      <a:endParaRPr lang="fr-FR" sz="1800" dirty="0">
                        <a:solidFill>
                          <a:srgbClr val="00B050"/>
                        </a:solidFill>
                        <a:effectLst/>
                        <a:latin typeface="Merriweather"/>
                      </a:endParaRPr>
                    </a:p>
                  </a:txBody>
                  <a:tcPr marL="20514" marR="43959" marT="14653" marB="14653" anchor="ctr"/>
                </a:tc>
                <a:tc>
                  <a:txBody>
                    <a:bodyPr/>
                    <a:lstStyle/>
                    <a:p>
                      <a:pPr algn="l"/>
                      <a:r>
                        <a:rPr lang="fr-FR" sz="1800" dirty="0">
                          <a:effectLst/>
                        </a:rPr>
                        <a:t>Une requête réussie qui ne renvoie aucun contenu (comme un DELETE par exemple).</a:t>
                      </a:r>
                      <a:endParaRPr lang="fr-FR" sz="1800" dirty="0">
                        <a:effectLst/>
                        <a:latin typeface="Merriweather"/>
                      </a:endParaRPr>
                    </a:p>
                  </a:txBody>
                  <a:tcPr marL="20514" marR="43959" marT="14653" marB="14653" anchor="ctr"/>
                </a:tc>
                <a:extLst>
                  <a:ext uri="{0D108BD9-81ED-4DB2-BD59-A6C34878D82A}">
                    <a16:rowId xmlns:a16="http://schemas.microsoft.com/office/drawing/2014/main" val="3046794216"/>
                  </a:ext>
                </a:extLst>
              </a:tr>
              <a:tr h="366324">
                <a:tc>
                  <a:txBody>
                    <a:bodyPr/>
                    <a:lstStyle/>
                    <a:p>
                      <a:pPr algn="l"/>
                      <a:r>
                        <a:rPr lang="fr-FR" sz="1800" dirty="0">
                          <a:solidFill>
                            <a:srgbClr val="00B050"/>
                          </a:solidFill>
                          <a:effectLst/>
                          <a:latin typeface="Merriweather"/>
                        </a:rPr>
                        <a:t>206</a:t>
                      </a:r>
                    </a:p>
                  </a:txBody>
                  <a:tcPr marL="20514" marR="43959" marT="14653" marB="14653" anchor="ctr"/>
                </a:tc>
                <a:tc>
                  <a:txBody>
                    <a:bodyPr/>
                    <a:lstStyle/>
                    <a:p>
                      <a:pPr algn="l"/>
                      <a:r>
                        <a:rPr lang="fr-FR" sz="1800" dirty="0">
                          <a:solidFill>
                            <a:srgbClr val="00B050"/>
                          </a:solidFill>
                          <a:effectLst/>
                          <a:latin typeface="Merriweather"/>
                        </a:rPr>
                        <a:t>Partial Content</a:t>
                      </a:r>
                    </a:p>
                  </a:txBody>
                  <a:tcPr marL="20514" marR="43959" marT="14653" marB="14653" anchor="ctr"/>
                </a:tc>
                <a:tc>
                  <a:txBody>
                    <a:bodyPr/>
                    <a:lstStyle/>
                    <a:p>
                      <a:pPr algn="l"/>
                      <a:r>
                        <a:rPr lang="fr-FR" sz="1800" b="0" i="0" kern="1200" dirty="0">
                          <a:solidFill>
                            <a:schemeClr val="tx1"/>
                          </a:solidFill>
                          <a:effectLst/>
                          <a:latin typeface="+mn-lt"/>
                          <a:ea typeface="+mn-ea"/>
                          <a:cs typeface="+mn-cs"/>
                        </a:rPr>
                        <a:t>Une partie seulement de la ressource a été transmise.</a:t>
                      </a:r>
                      <a:endParaRPr lang="fr-FR" sz="1800" dirty="0">
                        <a:effectLst/>
                        <a:latin typeface="Merriweather"/>
                      </a:endParaRPr>
                    </a:p>
                  </a:txBody>
                  <a:tcPr marL="20514" marR="43959" marT="14653" marB="14653" anchor="ctr"/>
                </a:tc>
                <a:extLst>
                  <a:ext uri="{0D108BD9-81ED-4DB2-BD59-A6C34878D82A}">
                    <a16:rowId xmlns:a16="http://schemas.microsoft.com/office/drawing/2014/main" val="1896020643"/>
                  </a:ext>
                </a:extLst>
              </a:tr>
              <a:tr h="288277">
                <a:tc>
                  <a:txBody>
                    <a:bodyPr/>
                    <a:lstStyle/>
                    <a:p>
                      <a:pPr algn="l"/>
                      <a:r>
                        <a:rPr lang="fr-FR" sz="1800" dirty="0">
                          <a:solidFill>
                            <a:srgbClr val="0070C0"/>
                          </a:solidFill>
                          <a:effectLst/>
                          <a:latin typeface="Merriweather"/>
                        </a:rPr>
                        <a:t>301</a:t>
                      </a:r>
                    </a:p>
                  </a:txBody>
                  <a:tcPr marL="20514" marR="43959" marT="14653" marB="14653" anchor="ctr"/>
                </a:tc>
                <a:tc>
                  <a:txBody>
                    <a:bodyPr/>
                    <a:lstStyle/>
                    <a:p>
                      <a:pPr marL="0" algn="l" defTabSz="914400" rtl="0" eaLnBrk="1" latinLnBrk="0" hangingPunct="1"/>
                      <a:r>
                        <a:rPr lang="fr-FR" sz="1800" kern="1200" dirty="0" err="1">
                          <a:solidFill>
                            <a:srgbClr val="0070C0"/>
                          </a:solidFill>
                          <a:effectLst/>
                          <a:latin typeface="+mn-lt"/>
                          <a:ea typeface="+mn-ea"/>
                          <a:cs typeface="+mn-cs"/>
                        </a:rPr>
                        <a:t>Moved</a:t>
                      </a:r>
                      <a:r>
                        <a:rPr lang="fr-FR" sz="1800" kern="1200" dirty="0">
                          <a:solidFill>
                            <a:srgbClr val="0070C0"/>
                          </a:solidFill>
                          <a:effectLst/>
                          <a:latin typeface="+mn-lt"/>
                          <a:ea typeface="+mn-ea"/>
                          <a:cs typeface="+mn-cs"/>
                        </a:rPr>
                        <a:t> </a:t>
                      </a:r>
                      <a:r>
                        <a:rPr lang="fr-FR" sz="1800" kern="1200" dirty="0" err="1">
                          <a:solidFill>
                            <a:srgbClr val="0070C0"/>
                          </a:solidFill>
                          <a:effectLst/>
                          <a:latin typeface="+mn-lt"/>
                          <a:ea typeface="+mn-ea"/>
                          <a:cs typeface="+mn-cs"/>
                        </a:rPr>
                        <a:t>Permanently</a:t>
                      </a:r>
                      <a:endParaRPr lang="fr-FR" sz="1800" kern="1200" dirty="0">
                        <a:solidFill>
                          <a:srgbClr val="0070C0"/>
                        </a:solidFill>
                        <a:effectLst/>
                        <a:latin typeface="+mn-lt"/>
                        <a:ea typeface="+mn-ea"/>
                        <a:cs typeface="+mn-cs"/>
                      </a:endParaRPr>
                    </a:p>
                  </a:txBody>
                  <a:tcPr marL="20514" marR="43959" marT="14653" marB="14653" anchor="ctr"/>
                </a:tc>
                <a:tc>
                  <a:txBody>
                    <a:bodyPr/>
                    <a:lstStyle/>
                    <a:p>
                      <a:pPr algn="l"/>
                      <a:r>
                        <a:rPr lang="fr-FR" sz="1800" b="0" i="0" kern="1200" dirty="0">
                          <a:solidFill>
                            <a:schemeClr val="tx1"/>
                          </a:solidFill>
                          <a:effectLst/>
                          <a:latin typeface="+mn-lt"/>
                          <a:ea typeface="+mn-ea"/>
                          <a:cs typeface="+mn-cs"/>
                        </a:rPr>
                        <a:t>Document déplacé de façon permanente.</a:t>
                      </a:r>
                      <a:endParaRPr lang="fr-FR" sz="1800" dirty="0">
                        <a:effectLst/>
                        <a:latin typeface="Merriweather"/>
                      </a:endParaRPr>
                    </a:p>
                  </a:txBody>
                  <a:tcPr marL="20514" marR="43959" marT="14653" marB="14653" anchor="ctr"/>
                </a:tc>
                <a:extLst>
                  <a:ext uri="{0D108BD9-81ED-4DB2-BD59-A6C34878D82A}">
                    <a16:rowId xmlns:a16="http://schemas.microsoft.com/office/drawing/2014/main" val="2106203186"/>
                  </a:ext>
                </a:extLst>
              </a:tr>
              <a:tr h="288277">
                <a:tc>
                  <a:txBody>
                    <a:bodyPr/>
                    <a:lstStyle/>
                    <a:p>
                      <a:pPr algn="l"/>
                      <a:r>
                        <a:rPr lang="fr-FR" sz="1800" dirty="0">
                          <a:solidFill>
                            <a:srgbClr val="0070C0"/>
                          </a:solidFill>
                          <a:effectLst/>
                          <a:latin typeface="Merriweather"/>
                        </a:rPr>
                        <a:t>302</a:t>
                      </a:r>
                    </a:p>
                  </a:txBody>
                  <a:tcPr marL="20514" marR="43959" marT="14653" marB="14653" anchor="ctr"/>
                </a:tc>
                <a:tc>
                  <a:txBody>
                    <a:bodyPr/>
                    <a:lstStyle/>
                    <a:p>
                      <a:pPr algn="l"/>
                      <a:r>
                        <a:rPr lang="fr-FR" sz="1800" kern="1200" dirty="0" err="1">
                          <a:solidFill>
                            <a:srgbClr val="0070C0"/>
                          </a:solidFill>
                          <a:effectLst/>
                          <a:latin typeface="+mn-lt"/>
                          <a:ea typeface="+mn-ea"/>
                          <a:cs typeface="+mn-cs"/>
                        </a:rPr>
                        <a:t>Found</a:t>
                      </a:r>
                      <a:endParaRPr lang="fr-FR" sz="1800" kern="1200" dirty="0">
                        <a:solidFill>
                          <a:srgbClr val="0070C0"/>
                        </a:solidFill>
                        <a:effectLst/>
                        <a:latin typeface="+mn-lt"/>
                        <a:ea typeface="+mn-ea"/>
                        <a:cs typeface="+mn-cs"/>
                      </a:endParaRPr>
                    </a:p>
                  </a:txBody>
                  <a:tcPr marL="20514" marR="43959" marT="14653" marB="14653" anchor="ctr"/>
                </a:tc>
                <a:tc>
                  <a:txBody>
                    <a:bodyPr/>
                    <a:lstStyle/>
                    <a:p>
                      <a:pPr algn="l"/>
                      <a:r>
                        <a:rPr lang="fr-FR" sz="1800" b="0" i="0" kern="1200" dirty="0">
                          <a:solidFill>
                            <a:schemeClr val="tx1"/>
                          </a:solidFill>
                          <a:effectLst/>
                          <a:latin typeface="+mn-lt"/>
                          <a:ea typeface="+mn-ea"/>
                          <a:cs typeface="+mn-cs"/>
                        </a:rPr>
                        <a:t>Document déplacé de façon temporaire.</a:t>
                      </a:r>
                      <a:endParaRPr lang="fr-FR" sz="1800" dirty="0">
                        <a:effectLst/>
                        <a:latin typeface="Merriweather"/>
                      </a:endParaRPr>
                    </a:p>
                  </a:txBody>
                  <a:tcPr marL="20514" marR="43959" marT="14653" marB="14653" anchor="ctr"/>
                </a:tc>
                <a:extLst>
                  <a:ext uri="{0D108BD9-81ED-4DB2-BD59-A6C34878D82A}">
                    <a16:rowId xmlns:a16="http://schemas.microsoft.com/office/drawing/2014/main" val="3243466772"/>
                  </a:ext>
                </a:extLst>
              </a:tr>
              <a:tr h="288277">
                <a:tc>
                  <a:txBody>
                    <a:bodyPr/>
                    <a:lstStyle/>
                    <a:p>
                      <a:pPr algn="l"/>
                      <a:r>
                        <a:rPr lang="fr-FR" sz="1800" dirty="0">
                          <a:solidFill>
                            <a:srgbClr val="0070C0"/>
                          </a:solidFill>
                          <a:effectLst/>
                        </a:rPr>
                        <a:t>304</a:t>
                      </a:r>
                      <a:endParaRPr lang="fr-FR" sz="1800" dirty="0">
                        <a:solidFill>
                          <a:srgbClr val="0070C0"/>
                        </a:solidFill>
                        <a:effectLst/>
                        <a:latin typeface="Merriweather"/>
                      </a:endParaRPr>
                    </a:p>
                  </a:txBody>
                  <a:tcPr marL="20514" marR="43959" marT="14653" marB="14653" anchor="ctr"/>
                </a:tc>
                <a:tc>
                  <a:txBody>
                    <a:bodyPr/>
                    <a:lstStyle/>
                    <a:p>
                      <a:pPr algn="l"/>
                      <a:r>
                        <a:rPr lang="fr-FR" sz="1800" dirty="0">
                          <a:solidFill>
                            <a:srgbClr val="0070C0"/>
                          </a:solidFill>
                          <a:effectLst/>
                        </a:rPr>
                        <a:t>Not </a:t>
                      </a:r>
                      <a:r>
                        <a:rPr lang="fr-FR" sz="1800" dirty="0" err="1">
                          <a:solidFill>
                            <a:srgbClr val="0070C0"/>
                          </a:solidFill>
                          <a:effectLst/>
                        </a:rPr>
                        <a:t>Modified</a:t>
                      </a:r>
                      <a:endParaRPr lang="fr-FR" sz="1800" dirty="0">
                        <a:solidFill>
                          <a:srgbClr val="0070C0"/>
                        </a:solidFill>
                        <a:effectLst/>
                        <a:latin typeface="Merriweather"/>
                      </a:endParaRPr>
                    </a:p>
                  </a:txBody>
                  <a:tcPr marL="20514" marR="43959" marT="14653" marB="14653" anchor="ctr"/>
                </a:tc>
                <a:tc>
                  <a:txBody>
                    <a:bodyPr/>
                    <a:lstStyle/>
                    <a:p>
                      <a:pPr algn="l"/>
                      <a:r>
                        <a:rPr lang="fr-FR" sz="1800" dirty="0">
                          <a:effectLst/>
                        </a:rPr>
                        <a:t>Utilisé avec la gestion d'un cache.</a:t>
                      </a:r>
                      <a:endParaRPr lang="fr-FR" sz="1800" dirty="0">
                        <a:effectLst/>
                        <a:latin typeface="Merriweather"/>
                      </a:endParaRPr>
                    </a:p>
                  </a:txBody>
                  <a:tcPr marL="20514" marR="43959" marT="14653" marB="14653" anchor="ctr"/>
                </a:tc>
                <a:extLst>
                  <a:ext uri="{0D108BD9-81ED-4DB2-BD59-A6C34878D82A}">
                    <a16:rowId xmlns:a16="http://schemas.microsoft.com/office/drawing/2014/main" val="2532236375"/>
                  </a:ext>
                </a:extLst>
              </a:tr>
              <a:tr h="548730">
                <a:tc>
                  <a:txBody>
                    <a:bodyPr/>
                    <a:lstStyle/>
                    <a:p>
                      <a:pPr algn="l"/>
                      <a:r>
                        <a:rPr lang="fr-FR" sz="1800" dirty="0">
                          <a:solidFill>
                            <a:srgbClr val="FF0000"/>
                          </a:solidFill>
                          <a:effectLst/>
                        </a:rPr>
                        <a:t>400</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Bad </a:t>
                      </a:r>
                      <a:r>
                        <a:rPr lang="fr-FR" sz="1800" dirty="0" err="1">
                          <a:solidFill>
                            <a:srgbClr val="FF0000"/>
                          </a:solidFill>
                          <a:effectLst/>
                        </a:rPr>
                        <a:t>Request</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La requête a échouée car le contenu ne peut pas être compris (un contenu qui ne peut être </a:t>
                      </a:r>
                      <a:r>
                        <a:rPr lang="fr-FR" sz="1800" dirty="0" err="1">
                          <a:effectLst/>
                        </a:rPr>
                        <a:t>parsé</a:t>
                      </a:r>
                      <a:r>
                        <a:rPr lang="fr-FR" sz="1800" dirty="0">
                          <a:effectLst/>
                        </a:rPr>
                        <a:t> par exemple).</a:t>
                      </a:r>
                      <a:endParaRPr lang="fr-FR" sz="1800" dirty="0">
                        <a:effectLst/>
                        <a:latin typeface="Merriweather"/>
                      </a:endParaRPr>
                    </a:p>
                  </a:txBody>
                  <a:tcPr marL="20514" marR="43959" marT="14653" marB="14653" anchor="ctr"/>
                </a:tc>
                <a:extLst>
                  <a:ext uri="{0D108BD9-81ED-4DB2-BD59-A6C34878D82A}">
                    <a16:rowId xmlns:a16="http://schemas.microsoft.com/office/drawing/2014/main" val="778241863"/>
                  </a:ext>
                </a:extLst>
              </a:tr>
              <a:tr h="548730">
                <a:tc>
                  <a:txBody>
                    <a:bodyPr/>
                    <a:lstStyle/>
                    <a:p>
                      <a:pPr algn="l"/>
                      <a:r>
                        <a:rPr lang="fr-FR" sz="1800" dirty="0">
                          <a:solidFill>
                            <a:srgbClr val="FF0000"/>
                          </a:solidFill>
                          <a:effectLst/>
                        </a:rPr>
                        <a:t>401</a:t>
                      </a:r>
                      <a:endParaRPr lang="fr-FR" sz="1800" dirty="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Unauthorized</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Lorsqu'une authentification a échouée. Utile pour afficher une popup quand l'authentification se fait par un navigateur.</a:t>
                      </a:r>
                      <a:endParaRPr lang="fr-FR" sz="1800" dirty="0">
                        <a:effectLst/>
                        <a:latin typeface="Merriweather"/>
                      </a:endParaRPr>
                    </a:p>
                  </a:txBody>
                  <a:tcPr marL="20514" marR="43959" marT="14653" marB="14653" anchor="ctr"/>
                </a:tc>
                <a:extLst>
                  <a:ext uri="{0D108BD9-81ED-4DB2-BD59-A6C34878D82A}">
                    <a16:rowId xmlns:a16="http://schemas.microsoft.com/office/drawing/2014/main" val="2283061015"/>
                  </a:ext>
                </a:extLst>
              </a:tr>
              <a:tr h="366324">
                <a:tc>
                  <a:txBody>
                    <a:bodyPr/>
                    <a:lstStyle/>
                    <a:p>
                      <a:pPr algn="l"/>
                      <a:r>
                        <a:rPr lang="fr-FR" sz="1800">
                          <a:solidFill>
                            <a:srgbClr val="FF0000"/>
                          </a:solidFill>
                          <a:effectLst/>
                        </a:rPr>
                        <a:t>403</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Forbidden</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L'authentification est correcte mais l'utilisateur ne peut pas accéder à la ressource.</a:t>
                      </a:r>
                      <a:endParaRPr lang="fr-FR" sz="1800" dirty="0">
                        <a:effectLst/>
                        <a:latin typeface="Merriweather"/>
                      </a:endParaRPr>
                    </a:p>
                  </a:txBody>
                  <a:tcPr marL="20514" marR="43959" marT="14653" marB="14653" anchor="ctr"/>
                </a:tc>
                <a:extLst>
                  <a:ext uri="{0D108BD9-81ED-4DB2-BD59-A6C34878D82A}">
                    <a16:rowId xmlns:a16="http://schemas.microsoft.com/office/drawing/2014/main" val="2487820436"/>
                  </a:ext>
                </a:extLst>
              </a:tr>
              <a:tr h="288277">
                <a:tc>
                  <a:txBody>
                    <a:bodyPr/>
                    <a:lstStyle/>
                    <a:p>
                      <a:pPr algn="l"/>
                      <a:r>
                        <a:rPr lang="fr-FR" sz="1800" dirty="0">
                          <a:solidFill>
                            <a:srgbClr val="FF0000"/>
                          </a:solidFill>
                          <a:effectLst/>
                        </a:rPr>
                        <a:t>404</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Not </a:t>
                      </a:r>
                      <a:r>
                        <a:rPr lang="fr-FR" sz="1800" dirty="0" err="1">
                          <a:solidFill>
                            <a:srgbClr val="FF0000"/>
                          </a:solidFill>
                          <a:effectLst/>
                        </a:rPr>
                        <a:t>Found</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 ressource n'a pas pu être trouvée.</a:t>
                      </a:r>
                      <a:endParaRPr lang="fr-FR" sz="1800">
                        <a:effectLst/>
                        <a:latin typeface="Merriweather"/>
                      </a:endParaRPr>
                    </a:p>
                  </a:txBody>
                  <a:tcPr marL="20514" marR="43959" marT="14653" marB="14653" anchor="ctr"/>
                </a:tc>
                <a:extLst>
                  <a:ext uri="{0D108BD9-81ED-4DB2-BD59-A6C34878D82A}">
                    <a16:rowId xmlns:a16="http://schemas.microsoft.com/office/drawing/2014/main" val="1871266172"/>
                  </a:ext>
                </a:extLst>
              </a:tr>
              <a:tr h="548730">
                <a:tc>
                  <a:txBody>
                    <a:bodyPr/>
                    <a:lstStyle/>
                    <a:p>
                      <a:pPr algn="l"/>
                      <a:r>
                        <a:rPr lang="fr-FR" sz="1800">
                          <a:solidFill>
                            <a:schemeClr val="accent4">
                              <a:lumMod val="50000"/>
                            </a:schemeClr>
                          </a:solidFill>
                          <a:effectLst/>
                        </a:rPr>
                        <a:t>500</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a:solidFill>
                            <a:schemeClr val="accent4">
                              <a:lumMod val="50000"/>
                            </a:schemeClr>
                          </a:solidFill>
                          <a:effectLst/>
                        </a:rPr>
                        <a:t>Internal Error</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dirty="0">
                          <a:effectLst/>
                        </a:rPr>
                        <a:t>Un message générique pour indiquer qu'il y a eu un problème mais qu'il ne vient pas de l'utilisateur.</a:t>
                      </a:r>
                      <a:endParaRPr lang="fr-FR" sz="1800" dirty="0">
                        <a:effectLst/>
                        <a:latin typeface="Merriweather"/>
                      </a:endParaRPr>
                    </a:p>
                  </a:txBody>
                  <a:tcPr marL="20514" marR="43959" marT="14653" marB="14653" anchor="ctr"/>
                </a:tc>
                <a:extLst>
                  <a:ext uri="{0D108BD9-81ED-4DB2-BD59-A6C34878D82A}">
                    <a16:rowId xmlns:a16="http://schemas.microsoft.com/office/drawing/2014/main" val="178055350"/>
                  </a:ext>
                </a:extLst>
              </a:tr>
              <a:tr h="366324">
                <a:tc>
                  <a:txBody>
                    <a:bodyPr/>
                    <a:lstStyle/>
                    <a:p>
                      <a:pPr algn="l"/>
                      <a:r>
                        <a:rPr lang="fr-FR" sz="1800">
                          <a:solidFill>
                            <a:schemeClr val="accent4">
                              <a:lumMod val="50000"/>
                            </a:schemeClr>
                          </a:solidFill>
                          <a:effectLst/>
                        </a:rPr>
                        <a:t>503</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dirty="0">
                          <a:solidFill>
                            <a:schemeClr val="accent4">
                              <a:lumMod val="50000"/>
                            </a:schemeClr>
                          </a:solidFill>
                          <a:effectLst/>
                        </a:rPr>
                        <a:t>Service </a:t>
                      </a:r>
                      <a:r>
                        <a:rPr lang="fr-FR" sz="1800" dirty="0" err="1">
                          <a:solidFill>
                            <a:schemeClr val="accent4">
                              <a:lumMod val="50000"/>
                            </a:schemeClr>
                          </a:solidFill>
                          <a:effectLst/>
                        </a:rPr>
                        <a:t>Unavailable</a:t>
                      </a:r>
                      <a:endParaRPr lang="fr-FR" sz="1800" dirty="0">
                        <a:solidFill>
                          <a:schemeClr val="accent4">
                            <a:lumMod val="50000"/>
                          </a:schemeClr>
                        </a:solidFill>
                        <a:effectLst/>
                        <a:latin typeface="Merriweather"/>
                      </a:endParaRPr>
                    </a:p>
                  </a:txBody>
                  <a:tcPr marL="20514" marR="43959" marT="14653" marB="14653" anchor="ctr"/>
                </a:tc>
                <a:tc>
                  <a:txBody>
                    <a:bodyPr/>
                    <a:lstStyle/>
                    <a:p>
                      <a:pPr algn="l"/>
                      <a:r>
                        <a:rPr lang="fr-FR" sz="1800" dirty="0">
                          <a:effectLst/>
                        </a:rPr>
                        <a:t>Le service est down ou en maintenance. Statu temporaire, en général.</a:t>
                      </a:r>
                      <a:endParaRPr lang="fr-FR" sz="1800" dirty="0">
                        <a:effectLst/>
                        <a:latin typeface="Merriweather"/>
                      </a:endParaRPr>
                    </a:p>
                  </a:txBody>
                  <a:tcPr marL="20514" marR="43959" marT="14653" marB="14653" anchor="ctr"/>
                </a:tc>
                <a:extLst>
                  <a:ext uri="{0D108BD9-81ED-4DB2-BD59-A6C34878D82A}">
                    <a16:rowId xmlns:a16="http://schemas.microsoft.com/office/drawing/2014/main" val="2175751435"/>
                  </a:ext>
                </a:extLst>
              </a:tr>
            </a:tbl>
          </a:graphicData>
        </a:graphic>
      </p:graphicFrame>
      <p:sp>
        <p:nvSpPr>
          <p:cNvPr id="2" name="Rectangle 1">
            <a:extLst>
              <a:ext uri="{FF2B5EF4-FFF2-40B4-BE49-F238E27FC236}">
                <a16:creationId xmlns:a16="http://schemas.microsoft.com/office/drawing/2014/main" id="{4FAF9DDB-C912-4D3C-BB14-44274CDBDB58}"/>
              </a:ext>
            </a:extLst>
          </p:cNvPr>
          <p:cNvSpPr/>
          <p:nvPr/>
        </p:nvSpPr>
        <p:spPr>
          <a:xfrm>
            <a:off x="225688" y="6380726"/>
            <a:ext cx="5937368" cy="646331"/>
          </a:xfrm>
          <a:prstGeom prst="rect">
            <a:avLst/>
          </a:prstGeom>
        </p:spPr>
        <p:txBody>
          <a:bodyPr wrap="square">
            <a:spAutoFit/>
          </a:bodyPr>
          <a:lstStyle/>
          <a:p>
            <a:r>
              <a:rPr lang="fr-FR" dirty="0">
                <a:hlinkClick r:id="rId2"/>
              </a:rPr>
              <a:t>https://fr.wikipedia.org/wiki/Liste_des_codes_HTTP</a:t>
            </a:r>
            <a:endParaRPr lang="fr-FR" dirty="0"/>
          </a:p>
          <a:p>
            <a:endParaRPr lang="fr-FR" dirty="0"/>
          </a:p>
        </p:txBody>
      </p:sp>
    </p:spTree>
    <p:extLst>
      <p:ext uri="{BB962C8B-B14F-4D97-AF65-F5344CB8AC3E}">
        <p14:creationId xmlns:p14="http://schemas.microsoft.com/office/powerpoint/2010/main" val="1406756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3204"/>
            <a:ext cx="10515600" cy="1325563"/>
          </a:xfrm>
        </p:spPr>
        <p:txBody>
          <a:bodyPr/>
          <a:lstStyle/>
          <a:p>
            <a:r>
              <a:rPr lang="fr-FR" dirty="0"/>
              <a:t>Les verbes/méthodes HTTP 1.1</a:t>
            </a:r>
          </a:p>
        </p:txBody>
      </p:sp>
      <p:sp>
        <p:nvSpPr>
          <p:cNvPr id="4" name="Espace réservé du contenu 3"/>
          <p:cNvSpPr>
            <a:spLocks noGrp="1"/>
          </p:cNvSpPr>
          <p:nvPr>
            <p:ph idx="1"/>
          </p:nvPr>
        </p:nvSpPr>
        <p:spPr>
          <a:xfrm>
            <a:off x="838200" y="1302358"/>
            <a:ext cx="10427208" cy="5281321"/>
          </a:xfrm>
        </p:spPr>
        <p:txBody>
          <a:bodyPr>
            <a:normAutofit fontScale="77500" lnSpcReduction="20000"/>
          </a:bodyPr>
          <a:lstStyle/>
          <a:p>
            <a:r>
              <a:rPr lang="en-US" b="1" dirty="0">
                <a:solidFill>
                  <a:schemeClr val="bg1">
                    <a:lumMod val="75000"/>
                  </a:schemeClr>
                </a:solidFill>
              </a:rPr>
              <a:t>CONNECT</a:t>
            </a:r>
            <a:r>
              <a:rPr lang="en-US" dirty="0">
                <a:solidFill>
                  <a:schemeClr val="bg1">
                    <a:lumMod val="75000"/>
                  </a:schemeClr>
                </a:solidFill>
              </a:rPr>
              <a:t> : The HTTP CONNECT method starts two-way communications with the requested resource. It can be used to open a tunnel.</a:t>
            </a:r>
          </a:p>
          <a:p>
            <a:r>
              <a:rPr lang="en-US" b="1" dirty="0">
                <a:solidFill>
                  <a:schemeClr val="accent1">
                    <a:lumMod val="50000"/>
                  </a:schemeClr>
                </a:solidFill>
              </a:rPr>
              <a:t>DELETE</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accent1">
                    <a:lumMod val="50000"/>
                  </a:schemeClr>
                </a:solidFill>
              </a:rPr>
              <a:t>GET</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bg1">
                    <a:lumMod val="75000"/>
                  </a:schemeClr>
                </a:solidFill>
              </a:rPr>
              <a:t>HEAD</a:t>
            </a:r>
            <a:r>
              <a:rPr lang="en-US" dirty="0">
                <a:solidFill>
                  <a:schemeClr val="bg1">
                    <a:lumMod val="75000"/>
                  </a:schemeClr>
                </a:solidFill>
              </a:rPr>
              <a:t> : The HTTP HEAD method requests the headers that are returned if the specified resource would be requested with an HTTP GET method. Such a request can be done before deciding to download a large resource to save bandwidth, for example.</a:t>
            </a:r>
          </a:p>
          <a:p>
            <a:r>
              <a:rPr lang="en-US" b="1" dirty="0">
                <a:solidFill>
                  <a:srgbClr val="92D050"/>
                </a:solidFill>
              </a:rPr>
              <a:t>OPTIONS</a:t>
            </a:r>
            <a:r>
              <a:rPr lang="en-US" dirty="0">
                <a:solidFill>
                  <a:srgbClr val="92D050"/>
                </a:solidFill>
              </a:rPr>
              <a:t> : The HTTP OPTIONS method is used to describe the communication options for the target resource. The client can specify a specific URL for the OPTIONS method, or an asterisk (*) to refer to the entire server.</a:t>
            </a:r>
          </a:p>
          <a:p>
            <a:r>
              <a:rPr lang="en-US" b="1" dirty="0">
                <a:solidFill>
                  <a:schemeClr val="accent1">
                    <a:lumMod val="50000"/>
                  </a:schemeClr>
                </a:solidFill>
              </a:rPr>
              <a:t>PATCH</a:t>
            </a:r>
            <a:r>
              <a:rPr lang="en-US" dirty="0">
                <a:solidFill>
                  <a:schemeClr val="accent1">
                    <a:lumMod val="50000"/>
                  </a:schemeClr>
                </a:solidFill>
              </a:rPr>
              <a:t> : The HTTP PATCH request method applies partial modifications to a resource.</a:t>
            </a:r>
          </a:p>
          <a:p>
            <a:r>
              <a:rPr lang="en-US" b="1" dirty="0">
                <a:solidFill>
                  <a:schemeClr val="accent1">
                    <a:lumMod val="50000"/>
                  </a:schemeClr>
                </a:solidFill>
              </a:rPr>
              <a:t>POST</a:t>
            </a:r>
            <a:r>
              <a:rPr lang="en-US" dirty="0">
                <a:solidFill>
                  <a:schemeClr val="accent1">
                    <a:lumMod val="50000"/>
                  </a:schemeClr>
                </a:solidFill>
              </a:rPr>
              <a:t> : The HTTP POST method sends data to the server. The type of the body of the request is indicated by the Content-Type header.</a:t>
            </a:r>
          </a:p>
          <a:p>
            <a:r>
              <a:rPr lang="en-US" b="1" i="1" dirty="0">
                <a:solidFill>
                  <a:schemeClr val="accent1">
                    <a:lumMod val="50000"/>
                  </a:schemeClr>
                </a:solidFill>
              </a:rPr>
              <a:t>PUT</a:t>
            </a:r>
            <a:r>
              <a:rPr lang="en-US" dirty="0">
                <a:solidFill>
                  <a:schemeClr val="accent1">
                    <a:lumMod val="50000"/>
                  </a:schemeClr>
                </a:solidFill>
              </a:rPr>
              <a:t> : The HTTP PUT request method creates a new resource or replaces a representation of the target resource with the request payload.</a:t>
            </a:r>
          </a:p>
        </p:txBody>
      </p:sp>
      <p:sp>
        <p:nvSpPr>
          <p:cNvPr id="5" name="Rectangle 4">
            <a:extLst>
              <a:ext uri="{FF2B5EF4-FFF2-40B4-BE49-F238E27FC236}">
                <a16:creationId xmlns:a16="http://schemas.microsoft.com/office/drawing/2014/main" id="{DCF2D992-A8D1-48F7-B375-7AD5741102DA}"/>
              </a:ext>
            </a:extLst>
          </p:cNvPr>
          <p:cNvSpPr/>
          <p:nvPr/>
        </p:nvSpPr>
        <p:spPr>
          <a:xfrm>
            <a:off x="0" y="6488668"/>
            <a:ext cx="7591167" cy="369332"/>
          </a:xfrm>
          <a:prstGeom prst="rect">
            <a:avLst/>
          </a:prstGeom>
        </p:spPr>
        <p:txBody>
          <a:bodyPr wrap="square">
            <a:spAutoFit/>
          </a:bodyPr>
          <a:lstStyle/>
          <a:p>
            <a:r>
              <a:rPr lang="fr-FR" dirty="0">
                <a:hlinkClick r:id="rId2"/>
              </a:rPr>
              <a:t>https://developer.mozilla.org/fr/docs/Web/HTTP/M%C3%A9thode</a:t>
            </a:r>
            <a:endParaRPr lang="fr-FR" dirty="0"/>
          </a:p>
        </p:txBody>
      </p:sp>
    </p:spTree>
    <p:extLst>
      <p:ext uri="{BB962C8B-B14F-4D97-AF65-F5344CB8AC3E}">
        <p14:creationId xmlns:p14="http://schemas.microsoft.com/office/powerpoint/2010/main" val="1600913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17EE7476-6E28-43C9-A127-A6B138637CBB}"/>
              </a:ext>
            </a:extLst>
          </p:cNvPr>
          <p:cNvSpPr txBox="1">
            <a:spLocks/>
          </p:cNvSpPr>
          <p:nvPr/>
        </p:nvSpPr>
        <p:spPr>
          <a:xfrm>
            <a:off x="838200" y="-2969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j-lt"/>
                <a:ea typeface="+mj-ea"/>
                <a:cs typeface="+mj-cs"/>
              </a:defRPr>
            </a:lvl1pPr>
          </a:lstStyle>
          <a:p>
            <a:r>
              <a:rPr lang="fr-FR"/>
              <a:t>Relation entre l'URL et les méthodes HTTP</a:t>
            </a:r>
            <a:endParaRPr lang="fr-FR" dirty="0"/>
          </a:p>
        </p:txBody>
      </p:sp>
      <p:graphicFrame>
        <p:nvGraphicFramePr>
          <p:cNvPr id="2" name="Tableau 1">
            <a:extLst>
              <a:ext uri="{FF2B5EF4-FFF2-40B4-BE49-F238E27FC236}">
                <a16:creationId xmlns:a16="http://schemas.microsoft.com/office/drawing/2014/main" id="{A3D0988D-61F1-4890-9398-CCAC090EFB97}"/>
              </a:ext>
            </a:extLst>
          </p:cNvPr>
          <p:cNvGraphicFramePr>
            <a:graphicFrameLocks noGrp="1"/>
          </p:cNvGraphicFramePr>
          <p:nvPr>
            <p:extLst>
              <p:ext uri="{D42A27DB-BD31-4B8C-83A1-F6EECF244321}">
                <p14:modId xmlns:p14="http://schemas.microsoft.com/office/powerpoint/2010/main" val="963254278"/>
              </p:ext>
            </p:extLst>
          </p:nvPr>
        </p:nvGraphicFramePr>
        <p:xfrm>
          <a:off x="0" y="890185"/>
          <a:ext cx="12191999" cy="5260510"/>
        </p:xfrm>
        <a:graphic>
          <a:graphicData uri="http://schemas.openxmlformats.org/drawingml/2006/table">
            <a:tbl>
              <a:tblPr firstRow="1" bandRow="1">
                <a:tableStyleId>{5C22544A-7EE6-4342-B048-85BDC9FD1C3A}</a:tableStyleId>
              </a:tblPr>
              <a:tblGrid>
                <a:gridCol w="2265466">
                  <a:extLst>
                    <a:ext uri="{9D8B030D-6E8A-4147-A177-3AD203B41FA5}">
                      <a16:colId xmlns:a16="http://schemas.microsoft.com/office/drawing/2014/main" val="3710343118"/>
                    </a:ext>
                  </a:extLst>
                </a:gridCol>
                <a:gridCol w="1571373">
                  <a:extLst>
                    <a:ext uri="{9D8B030D-6E8A-4147-A177-3AD203B41FA5}">
                      <a16:colId xmlns:a16="http://schemas.microsoft.com/office/drawing/2014/main" val="3452405017"/>
                    </a:ext>
                  </a:extLst>
                </a:gridCol>
                <a:gridCol w="1763080">
                  <a:extLst>
                    <a:ext uri="{9D8B030D-6E8A-4147-A177-3AD203B41FA5}">
                      <a16:colId xmlns:a16="http://schemas.microsoft.com/office/drawing/2014/main" val="3415175312"/>
                    </a:ext>
                  </a:extLst>
                </a:gridCol>
                <a:gridCol w="2814669">
                  <a:extLst>
                    <a:ext uri="{9D8B030D-6E8A-4147-A177-3AD203B41FA5}">
                      <a16:colId xmlns:a16="http://schemas.microsoft.com/office/drawing/2014/main" val="3155345374"/>
                    </a:ext>
                  </a:extLst>
                </a:gridCol>
                <a:gridCol w="1658281">
                  <a:extLst>
                    <a:ext uri="{9D8B030D-6E8A-4147-A177-3AD203B41FA5}">
                      <a16:colId xmlns:a16="http://schemas.microsoft.com/office/drawing/2014/main" val="1591940648"/>
                    </a:ext>
                  </a:extLst>
                </a:gridCol>
                <a:gridCol w="2119130">
                  <a:extLst>
                    <a:ext uri="{9D8B030D-6E8A-4147-A177-3AD203B41FA5}">
                      <a16:colId xmlns:a16="http://schemas.microsoft.com/office/drawing/2014/main" val="1183257705"/>
                    </a:ext>
                  </a:extLst>
                </a:gridCol>
              </a:tblGrid>
              <a:tr h="409400">
                <a:tc>
                  <a:txBody>
                    <a:bodyPr/>
                    <a:lstStyle/>
                    <a:p>
                      <a:pPr algn="ctr"/>
                      <a:endParaRPr lang="fr-FR" dirty="0"/>
                    </a:p>
                  </a:txBody>
                  <a:tcPr anchor="ctr"/>
                </a:tc>
                <a:tc>
                  <a:txBody>
                    <a:bodyPr/>
                    <a:lstStyle/>
                    <a:p>
                      <a:pPr algn="ctr"/>
                      <a:r>
                        <a:rPr lang="fr-FR" dirty="0"/>
                        <a:t>GET</a:t>
                      </a:r>
                    </a:p>
                  </a:txBody>
                  <a:tcPr anchor="ctr"/>
                </a:tc>
                <a:tc>
                  <a:txBody>
                    <a:bodyPr/>
                    <a:lstStyle/>
                    <a:p>
                      <a:pPr algn="ctr"/>
                      <a:r>
                        <a:rPr lang="fr-FR" dirty="0"/>
                        <a:t>PUT</a:t>
                      </a:r>
                    </a:p>
                  </a:txBody>
                  <a:tcPr anchor="ctr"/>
                </a:tc>
                <a:tc>
                  <a:txBody>
                    <a:bodyPr/>
                    <a:lstStyle/>
                    <a:p>
                      <a:pPr algn="ctr"/>
                      <a:r>
                        <a:rPr lang="fr-FR" dirty="0"/>
                        <a:t>POST</a:t>
                      </a:r>
                    </a:p>
                  </a:txBody>
                  <a:tcPr anchor="ctr"/>
                </a:tc>
                <a:tc>
                  <a:txBody>
                    <a:bodyPr/>
                    <a:lstStyle/>
                    <a:p>
                      <a:pPr algn="ctr"/>
                      <a:r>
                        <a:rPr lang="fr-FR" dirty="0"/>
                        <a:t>PATCH</a:t>
                      </a:r>
                    </a:p>
                  </a:txBody>
                  <a:tcPr anchor="ctr"/>
                </a:tc>
                <a:tc>
                  <a:txBody>
                    <a:bodyPr/>
                    <a:lstStyle/>
                    <a:p>
                      <a:pPr algn="ctr"/>
                      <a:r>
                        <a:rPr lang="fr-FR" dirty="0"/>
                        <a:t>DELETE</a:t>
                      </a:r>
                    </a:p>
                  </a:txBody>
                  <a:tcPr anchor="ctr"/>
                </a:tc>
                <a:extLst>
                  <a:ext uri="{0D108BD9-81ED-4DB2-BD59-A6C34878D82A}">
                    <a16:rowId xmlns:a16="http://schemas.microsoft.com/office/drawing/2014/main" val="641900072"/>
                  </a:ext>
                </a:extLst>
              </a:tr>
              <a:tr h="25236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dirty="0">
                          <a:effectLst/>
                          <a:hlinkClick r:id="rId2"/>
                        </a:rPr>
                        <a:t>http://api.exemple.com/ressources</a:t>
                      </a:r>
                      <a:endParaRPr lang="fr-FR" sz="1800" dirty="0">
                        <a:effectLst/>
                      </a:endParaRPr>
                    </a:p>
                    <a:p>
                      <a:pPr algn="ctr"/>
                      <a:endParaRPr lang="fr-FR" dirty="0"/>
                    </a:p>
                  </a:txBody>
                  <a:tcPr anchor="ctr"/>
                </a:tc>
                <a:tc>
                  <a:txBody>
                    <a:bodyPr/>
                    <a:lstStyle/>
                    <a:p>
                      <a:pPr algn="ctr"/>
                      <a:r>
                        <a:rPr lang="fr-FR" b="1" dirty="0"/>
                        <a:t>Liste</a:t>
                      </a:r>
                      <a:r>
                        <a:rPr lang="fr-FR" dirty="0"/>
                        <a:t> les éléments de la collection</a:t>
                      </a:r>
                    </a:p>
                  </a:txBody>
                  <a:tcPr anchor="ctr"/>
                </a:tc>
                <a:tc>
                  <a:txBody>
                    <a:bodyPr/>
                    <a:lstStyle/>
                    <a:p>
                      <a:pPr algn="ctr"/>
                      <a:r>
                        <a:rPr lang="fr-FR" b="1" dirty="0"/>
                        <a:t>Remplace</a:t>
                      </a:r>
                      <a:r>
                        <a:rPr lang="fr-FR" dirty="0"/>
                        <a:t> la collection entière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a:effectLst/>
                        </a:rPr>
                        <a:t>Crée</a:t>
                      </a:r>
                      <a:r>
                        <a:rPr lang="fr-FR" sz="1800" dirty="0">
                          <a:effectLst/>
                        </a:rPr>
                        <a:t> une nouvelle entrée dans la collection. L'URI de la nouvelle entrée est assignée automatiquement et est retournée par cette opération dans le http Header « Location ».</a:t>
                      </a:r>
                    </a:p>
                    <a:p>
                      <a:pPr algn="ct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t>Met à jour</a:t>
                      </a:r>
                      <a:r>
                        <a:rPr lang="fr-FR" dirty="0"/>
                        <a:t> des ressources partielles.</a:t>
                      </a:r>
                    </a:p>
                    <a:p>
                      <a:pPr algn="ct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a:effectLst/>
                        </a:rPr>
                        <a:t>Supprime</a:t>
                      </a:r>
                      <a:r>
                        <a:rPr lang="fr-FR" sz="1800" dirty="0">
                          <a:effectLst/>
                        </a:rPr>
                        <a:t> toute la collection.</a:t>
                      </a:r>
                    </a:p>
                    <a:p>
                      <a:pPr algn="ctr"/>
                      <a:endParaRPr lang="fr-FR" dirty="0"/>
                    </a:p>
                  </a:txBody>
                  <a:tcPr anchor="ctr"/>
                </a:tc>
                <a:extLst>
                  <a:ext uri="{0D108BD9-81ED-4DB2-BD59-A6C34878D82A}">
                    <a16:rowId xmlns:a16="http://schemas.microsoft.com/office/drawing/2014/main" val="3194569118"/>
                  </a:ext>
                </a:extLst>
              </a:tr>
              <a:tr h="1918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dirty="0">
                          <a:effectLst/>
                          <a:hlinkClick r:id="rId3"/>
                        </a:rPr>
                        <a:t>http://api.exemple.com/ressources/item17</a:t>
                      </a:r>
                      <a:endParaRPr lang="fr-FR" sz="1800" dirty="0">
                        <a:effectLst/>
                      </a:endParaRPr>
                    </a:p>
                    <a:p>
                      <a:pPr algn="ctr"/>
                      <a:endParaRPr lang="fr-FR" dirty="0"/>
                    </a:p>
                  </a:txBody>
                  <a:tcPr anchor="ctr"/>
                </a:tc>
                <a:tc>
                  <a:txBody>
                    <a:bodyPr/>
                    <a:lstStyle/>
                    <a:p>
                      <a:pPr algn="ctr"/>
                      <a:r>
                        <a:rPr lang="fr-FR" b="1" dirty="0"/>
                        <a:t>Récupère</a:t>
                      </a:r>
                      <a:r>
                        <a:rPr lang="fr-FR" dirty="0"/>
                        <a:t> l’ élément</a:t>
                      </a:r>
                    </a:p>
                  </a:txBody>
                  <a:tcPr anchor="ctr"/>
                </a:tc>
                <a:tc>
                  <a:txBody>
                    <a:bodyPr/>
                    <a:lstStyle/>
                    <a:p>
                      <a:pPr algn="ctr"/>
                      <a:r>
                        <a:rPr lang="fr-FR" b="1" dirty="0"/>
                        <a:t>Remplace</a:t>
                      </a:r>
                      <a:r>
                        <a:rPr lang="fr-FR" dirty="0"/>
                        <a:t> le membre adressé de la collection, ou s'il n'existe pas, le </a:t>
                      </a:r>
                      <a:r>
                        <a:rPr lang="fr-FR" b="1" dirty="0"/>
                        <a:t>créer</a:t>
                      </a:r>
                      <a:r>
                        <a:rPr lang="fr-FR" dirty="0"/>
                        <a:t>.</a:t>
                      </a:r>
                    </a:p>
                    <a:p>
                      <a:pPr algn="ctr"/>
                      <a:endParaRPr lang="fr-FR" dirty="0"/>
                    </a:p>
                  </a:txBody>
                  <a:tcPr anchor="ctr"/>
                </a:tc>
                <a:tc>
                  <a:txBody>
                    <a:bodyPr/>
                    <a:lstStyle/>
                    <a:p>
                      <a:pPr algn="ctr"/>
                      <a:r>
                        <a:rPr lang="fr-FR" dirty="0">
                          <a:solidFill>
                            <a:schemeClr val="bg1">
                              <a:lumMod val="65000"/>
                            </a:schemeClr>
                          </a:solidFill>
                        </a:rPr>
                        <a:t>Généralement pas utilisé</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t>Met à jour</a:t>
                      </a:r>
                      <a:r>
                        <a:rPr lang="fr-FR" dirty="0"/>
                        <a:t> des ressources partielles. </a:t>
                      </a:r>
                      <a:endParaRPr lang="fr-FR" sz="1800" dirty="0">
                        <a:effectLst/>
                      </a:endParaRPr>
                    </a:p>
                    <a:p>
                      <a:pPr algn="ct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a:effectLst/>
                        </a:rPr>
                        <a:t>Supprime</a:t>
                      </a:r>
                      <a:r>
                        <a:rPr lang="fr-FR" sz="1800" dirty="0">
                          <a:effectLst/>
                        </a:rPr>
                        <a:t> l’élément.</a:t>
                      </a:r>
                    </a:p>
                    <a:p>
                      <a:pPr algn="ctr"/>
                      <a:endParaRPr lang="fr-FR" dirty="0"/>
                    </a:p>
                  </a:txBody>
                  <a:tcPr anchor="ctr"/>
                </a:tc>
                <a:extLst>
                  <a:ext uri="{0D108BD9-81ED-4DB2-BD59-A6C34878D82A}">
                    <a16:rowId xmlns:a16="http://schemas.microsoft.com/office/drawing/2014/main" val="2373433332"/>
                  </a:ext>
                </a:extLst>
              </a:tr>
              <a:tr h="409400">
                <a:tc>
                  <a:txBody>
                    <a:bodyPr/>
                    <a:lstStyle/>
                    <a:p>
                      <a:pPr algn="ctr"/>
                      <a:r>
                        <a:rPr lang="fr-FR" dirty="0"/>
                        <a:t>Equivalent CRUD </a:t>
                      </a:r>
                    </a:p>
                  </a:txBody>
                  <a:tcPr anchor="ctr"/>
                </a:tc>
                <a:tc>
                  <a:txBody>
                    <a:bodyPr/>
                    <a:lstStyle/>
                    <a:p>
                      <a:pPr algn="ctr"/>
                      <a:r>
                        <a:rPr lang="fr-FR" dirty="0"/>
                        <a:t>READ</a:t>
                      </a:r>
                    </a:p>
                  </a:txBody>
                  <a:tcPr anchor="ctr"/>
                </a:tc>
                <a:tc>
                  <a:txBody>
                    <a:bodyPr/>
                    <a:lstStyle/>
                    <a:p>
                      <a:pPr algn="ctr"/>
                      <a:r>
                        <a:rPr lang="fr-FR" dirty="0"/>
                        <a:t>UPDATE/CREATE</a:t>
                      </a:r>
                    </a:p>
                  </a:txBody>
                  <a:tcPr anchor="ctr"/>
                </a:tc>
                <a:tc>
                  <a:txBody>
                    <a:bodyPr/>
                    <a:lstStyle/>
                    <a:p>
                      <a:pPr algn="ctr"/>
                      <a:r>
                        <a:rPr lang="fr-FR" dirty="0"/>
                        <a:t>CREATE</a:t>
                      </a:r>
                    </a:p>
                  </a:txBody>
                  <a:tcPr anchor="ctr"/>
                </a:tc>
                <a:tc>
                  <a:txBody>
                    <a:bodyPr/>
                    <a:lstStyle/>
                    <a:p>
                      <a:pPr algn="ctr"/>
                      <a:r>
                        <a:rPr lang="fr-FR" dirty="0"/>
                        <a:t>UPDATE</a:t>
                      </a:r>
                    </a:p>
                  </a:txBody>
                  <a:tcPr anchor="ctr"/>
                </a:tc>
                <a:tc>
                  <a:txBody>
                    <a:bodyPr/>
                    <a:lstStyle/>
                    <a:p>
                      <a:pPr algn="ctr"/>
                      <a:r>
                        <a:rPr lang="fr-FR" dirty="0"/>
                        <a:t>DELETE</a:t>
                      </a:r>
                    </a:p>
                  </a:txBody>
                  <a:tcPr anchor="ctr"/>
                </a:tc>
                <a:extLst>
                  <a:ext uri="{0D108BD9-81ED-4DB2-BD59-A6C34878D82A}">
                    <a16:rowId xmlns:a16="http://schemas.microsoft.com/office/drawing/2014/main" val="3342353423"/>
                  </a:ext>
                </a:extLst>
              </a:tr>
            </a:tbl>
          </a:graphicData>
        </a:graphic>
      </p:graphicFrame>
      <p:sp>
        <p:nvSpPr>
          <p:cNvPr id="7" name="Rectangle 6">
            <a:extLst>
              <a:ext uri="{FF2B5EF4-FFF2-40B4-BE49-F238E27FC236}">
                <a16:creationId xmlns:a16="http://schemas.microsoft.com/office/drawing/2014/main" id="{E2A589FE-1619-471E-9782-3B0B2571EC64}"/>
              </a:ext>
            </a:extLst>
          </p:cNvPr>
          <p:cNvSpPr/>
          <p:nvPr/>
        </p:nvSpPr>
        <p:spPr>
          <a:xfrm>
            <a:off x="0" y="6461236"/>
            <a:ext cx="5929637" cy="646331"/>
          </a:xfrm>
          <a:prstGeom prst="rect">
            <a:avLst/>
          </a:prstGeom>
        </p:spPr>
        <p:txBody>
          <a:bodyPr wrap="none">
            <a:spAutoFit/>
          </a:bodyPr>
          <a:lstStyle/>
          <a:p>
            <a:r>
              <a:rPr lang="fr-FR" dirty="0">
                <a:hlinkClick r:id="rId4"/>
              </a:rPr>
              <a:t>https://fr.wikipedia.org/wiki/Representational_state_transfer</a:t>
            </a:r>
            <a:endParaRPr lang="fr-FR" dirty="0"/>
          </a:p>
          <a:p>
            <a:endParaRPr lang="fr-FR" dirty="0"/>
          </a:p>
        </p:txBody>
      </p:sp>
    </p:spTree>
    <p:extLst>
      <p:ext uri="{BB962C8B-B14F-4D97-AF65-F5344CB8AC3E}">
        <p14:creationId xmlns:p14="http://schemas.microsoft.com/office/powerpoint/2010/main" val="1810247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11" name="Tableau 10"/>
          <p:cNvGraphicFramePr>
            <a:graphicFrameLocks noGrp="1"/>
          </p:cNvGraphicFramePr>
          <p:nvPr>
            <p:extLst>
              <p:ext uri="{D42A27DB-BD31-4B8C-83A1-F6EECF244321}">
                <p14:modId xmlns:p14="http://schemas.microsoft.com/office/powerpoint/2010/main" val="423566007"/>
              </p:ext>
            </p:extLst>
          </p:nvPr>
        </p:nvGraphicFramePr>
        <p:xfrm>
          <a:off x="3659979" y="2739228"/>
          <a:ext cx="2971801" cy="2918569"/>
        </p:xfrm>
        <a:graphic>
          <a:graphicData uri="http://schemas.openxmlformats.org/drawingml/2006/table">
            <a:tbl>
              <a:tblPr/>
              <a:tblGrid>
                <a:gridCol w="2012159">
                  <a:extLst>
                    <a:ext uri="{9D8B030D-6E8A-4147-A177-3AD203B41FA5}">
                      <a16:colId xmlns:a16="http://schemas.microsoft.com/office/drawing/2014/main" val="3264085208"/>
                    </a:ext>
                  </a:extLst>
                </a:gridCol>
                <a:gridCol w="959642">
                  <a:extLst>
                    <a:ext uri="{9D8B030D-6E8A-4147-A177-3AD203B41FA5}">
                      <a16:colId xmlns:a16="http://schemas.microsoft.com/office/drawing/2014/main" val="404041639"/>
                    </a:ext>
                  </a:extLst>
                </a:gridCol>
              </a:tblGrid>
              <a:tr h="402937">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90801482"/>
                  </a:ext>
                </a:extLst>
              </a:tr>
              <a:tr h="396584">
                <a:tc>
                  <a:txBody>
                    <a:bodyPr/>
                    <a:lstStyle/>
                    <a:p>
                      <a:pPr algn="l" fontAlgn="t"/>
                      <a:r>
                        <a:rPr lang="fr-FR" b="1" dirty="0" err="1">
                          <a:effectLst/>
                        </a:rPr>
                        <a:t>Successful</a:t>
                      </a:r>
                      <a:r>
                        <a:rPr lang="fr-FR" b="1" dirty="0">
                          <a:effectLst/>
                        </a:rPr>
                        <a:t> </a:t>
                      </a:r>
                      <a:r>
                        <a:rPr lang="fr-FR" b="1" dirty="0" err="1">
                          <a:effectLst/>
                        </a:rPr>
                        <a:t>response</a:t>
                      </a:r>
                      <a:r>
                        <a:rPr lang="fr-FR" b="1" dirty="0">
                          <a:effectLst/>
                        </a:rPr>
                        <a: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4492981"/>
                  </a:ext>
                </a:extLst>
              </a:tr>
              <a:tr h="396584">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630656644"/>
                  </a:ext>
                </a:extLst>
              </a:tr>
              <a:tr h="396584">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83032147"/>
                  </a:ext>
                </a:extLst>
              </a:tr>
              <a:tr h="396584">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96656525"/>
                  </a:ext>
                </a:extLst>
              </a:tr>
              <a:tr h="396584">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marL="0" algn="l" defTabSz="914400" rtl="0" eaLnBrk="1" fontAlgn="t" latinLnBrk="0" hangingPunct="1"/>
                      <a:r>
                        <a:rPr lang="fr-FR" sz="1800" kern="1200" dirty="0">
                          <a:solidFill>
                            <a:schemeClr val="tx1"/>
                          </a:solidFill>
                          <a:effectLst/>
                          <a:latin typeface="+mn-lt"/>
                          <a:ea typeface="+mn-ea"/>
                          <a:cs typeface="+mn-cs"/>
                        </a:rPr>
                        <a:t>No</a:t>
                      </a:r>
                    </a:p>
                  </a:txBody>
                  <a:tcPr>
                    <a:lnL w="12700" cap="flat" cmpd="sng" algn="ctr">
                      <a:solidFill>
                        <a:srgbClr val="E0E0DC"/>
                      </a:solidFill>
                      <a:prstDash val="solid"/>
                      <a:round/>
                      <a:headEnd type="none" w="med" len="med"/>
                      <a:tailEnd type="none" w="med" len="med"/>
                    </a:lnL>
                    <a:lnT w="12700" cap="flat" cmpd="sng" algn="ctr">
                      <a:solidFill>
                        <a:srgbClr val="E0E0DC"/>
                      </a:solidFill>
                      <a:prstDash val="solid"/>
                      <a:round/>
                      <a:headEnd type="none" w="med" len="med"/>
                      <a:tailEnd type="none" w="med" len="med"/>
                    </a:lnT>
                  </a:tcPr>
                </a:tc>
                <a:extLst>
                  <a:ext uri="{0D108BD9-81ED-4DB2-BD59-A6C34878D82A}">
                    <a16:rowId xmlns:a16="http://schemas.microsoft.com/office/drawing/2014/main" val="3143158023"/>
                  </a:ext>
                </a:extLst>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2731723487"/>
              </p:ext>
            </p:extLst>
          </p:nvPr>
        </p:nvGraphicFramePr>
        <p:xfrm>
          <a:off x="322654" y="2739228"/>
          <a:ext cx="2934896" cy="3016992"/>
        </p:xfrm>
        <a:graphic>
          <a:graphicData uri="http://schemas.openxmlformats.org/drawingml/2006/table">
            <a:tbl>
              <a:tblPr/>
              <a:tblGrid>
                <a:gridCol w="2063359">
                  <a:extLst>
                    <a:ext uri="{9D8B030D-6E8A-4147-A177-3AD203B41FA5}">
                      <a16:colId xmlns:a16="http://schemas.microsoft.com/office/drawing/2014/main" val="2094983640"/>
                    </a:ext>
                  </a:extLst>
                </a:gridCol>
                <a:gridCol w="871537">
                  <a:extLst>
                    <a:ext uri="{9D8B030D-6E8A-4147-A177-3AD203B41FA5}">
                      <a16:colId xmlns:a16="http://schemas.microsoft.com/office/drawing/2014/main" val="837741131"/>
                    </a:ext>
                  </a:extLst>
                </a:gridCol>
              </a:tblGrid>
              <a:tr h="422778">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45300873"/>
                  </a:ext>
                </a:extLst>
              </a:tr>
              <a:tr h="422778">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28432072"/>
                  </a:ext>
                </a:extLst>
              </a:tr>
              <a:tr h="422778">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31208651"/>
                  </a:ext>
                </a:extLst>
              </a:tr>
              <a:tr h="422778">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09066415"/>
                  </a:ext>
                </a:extLst>
              </a:tr>
              <a:tr h="422778">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784235582"/>
                  </a:ext>
                </a:extLst>
              </a:tr>
              <a:tr h="422778">
                <a:tc>
                  <a:txBody>
                    <a:bodyPr/>
                    <a:lstStyle/>
                    <a:p>
                      <a:pPr algn="l" fontAlgn="t"/>
                      <a:r>
                        <a:rPr lang="fr-FR" b="1">
                          <a:effectLst/>
                        </a:rPr>
                        <a:t>Allowed in HTML forms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16183241"/>
                  </a:ext>
                </a:extLst>
              </a:tr>
            </a:tbl>
          </a:graphicData>
        </a:graphic>
      </p:graphicFrame>
      <p:sp>
        <p:nvSpPr>
          <p:cNvPr id="14" name="Rectangle 3"/>
          <p:cNvSpPr>
            <a:spLocks noChangeArrowheads="1"/>
          </p:cNvSpPr>
          <p:nvPr/>
        </p:nvSpPr>
        <p:spPr bwMode="auto">
          <a:xfrm>
            <a:off x="280987" y="1684176"/>
            <a:ext cx="2976563"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GET /index.html</a:t>
            </a:r>
            <a:r>
              <a:rPr kumimoji="0" lang="fr-FR" altLang="fr-FR" sz="28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15" name="Rectangle 4"/>
          <p:cNvSpPr>
            <a:spLocks noChangeArrowheads="1"/>
          </p:cNvSpPr>
          <p:nvPr/>
        </p:nvSpPr>
        <p:spPr bwMode="auto">
          <a:xfrm>
            <a:off x="3659979" y="1569872"/>
            <a:ext cx="2971801" cy="796635"/>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DELETE /file.html HTTP/1.1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900859" y="1288950"/>
            <a:ext cx="5010154" cy="3785652"/>
          </a:xfrm>
          <a:prstGeom prst="rect">
            <a:avLst/>
          </a:prstGeom>
        </p:spPr>
        <p:txBody>
          <a:bodyPr wrap="square">
            <a:spAutoFit/>
          </a:bodyPr>
          <a:lstStyle/>
          <a:p>
            <a:r>
              <a:rPr lang="fr-FR" sz="2400" dirty="0">
                <a:solidFill>
                  <a:srgbClr val="222222"/>
                </a:solidFill>
                <a:latin typeface="Arial" panose="020B0604020202020204" pitchFamily="34" charset="0"/>
              </a:rPr>
              <a:t>En </a:t>
            </a:r>
            <a:r>
              <a:rPr lang="fr-FR" sz="2400" dirty="0">
                <a:solidFill>
                  <a:srgbClr val="0B0080"/>
                </a:solidFill>
                <a:latin typeface="Arial" panose="020B0604020202020204" pitchFamily="34" charset="0"/>
                <a:hlinkClick r:id="rId6" tooltip="Mathématiques"/>
              </a:rPr>
              <a:t>mathématiques</a:t>
            </a:r>
            <a:r>
              <a:rPr lang="fr-FR" sz="2400" dirty="0">
                <a:solidFill>
                  <a:srgbClr val="222222"/>
                </a:solidFill>
                <a:latin typeface="Arial" panose="020B0604020202020204" pitchFamily="34" charset="0"/>
              </a:rPr>
              <a:t> et en </a:t>
            </a:r>
            <a:r>
              <a:rPr lang="fr-FR" sz="2400" dirty="0">
                <a:solidFill>
                  <a:srgbClr val="0B0080"/>
                </a:solidFill>
                <a:latin typeface="Arial" panose="020B0604020202020204" pitchFamily="34" charset="0"/>
                <a:hlinkClick r:id="rId7" tooltip="Informatique"/>
              </a:rPr>
              <a:t>informatique</a:t>
            </a:r>
            <a:r>
              <a:rPr lang="fr-FR" sz="2400" dirty="0">
                <a:solidFill>
                  <a:srgbClr val="222222"/>
                </a:solidFill>
                <a:latin typeface="Arial" panose="020B0604020202020204" pitchFamily="34" charset="0"/>
              </a:rPr>
              <a:t>, l'</a:t>
            </a:r>
            <a:r>
              <a:rPr lang="fr-FR" sz="2400" b="1" dirty="0">
                <a:solidFill>
                  <a:srgbClr val="222222"/>
                </a:solidFill>
                <a:latin typeface="Arial" panose="020B0604020202020204" pitchFamily="34" charset="0"/>
              </a:rPr>
              <a:t>idempotence</a:t>
            </a:r>
            <a:r>
              <a:rPr lang="fr-FR" sz="2400" dirty="0">
                <a:solidFill>
                  <a:srgbClr val="222222"/>
                </a:solidFill>
                <a:latin typeface="Arial" panose="020B0604020202020204" pitchFamily="34" charset="0"/>
              </a:rPr>
              <a:t> signifie qu'une opération a le même effet qu'on l'applique une ou plusieurs fois. </a:t>
            </a:r>
          </a:p>
          <a:p>
            <a:endParaRPr lang="fr-FR" sz="2400" dirty="0">
              <a:solidFill>
                <a:srgbClr val="222222"/>
              </a:solidFill>
              <a:latin typeface="Arial" panose="020B0604020202020204" pitchFamily="34" charset="0"/>
            </a:endParaRPr>
          </a:p>
          <a:p>
            <a:r>
              <a:rPr lang="fr-FR" sz="2400" dirty="0">
                <a:solidFill>
                  <a:srgbClr val="222222"/>
                </a:solidFill>
                <a:latin typeface="Arial" panose="020B0604020202020204" pitchFamily="34" charset="0"/>
              </a:rPr>
              <a:t>Par exemple, la </a:t>
            </a:r>
            <a:r>
              <a:rPr lang="fr-FR" sz="2400" dirty="0">
                <a:solidFill>
                  <a:srgbClr val="0B0080"/>
                </a:solidFill>
                <a:latin typeface="Arial" panose="020B0604020202020204" pitchFamily="34" charset="0"/>
                <a:hlinkClick r:id="rId8" tooltip="Valeur absolue"/>
              </a:rPr>
              <a:t>valeur absolue</a:t>
            </a:r>
            <a:r>
              <a:rPr lang="fr-FR" sz="2400" dirty="0">
                <a:solidFill>
                  <a:srgbClr val="222222"/>
                </a:solidFill>
                <a:latin typeface="Arial" panose="020B0604020202020204" pitchFamily="34" charset="0"/>
              </a:rPr>
              <a:t> est idempotente ː abs(abs(-5)) = abs(-5) = 5. </a:t>
            </a:r>
          </a:p>
          <a:p>
            <a:endParaRPr lang="fr-FR" sz="2400" dirty="0">
              <a:solidFill>
                <a:srgbClr val="222222"/>
              </a:solidFill>
              <a:latin typeface="Arial" panose="020B0604020202020204" pitchFamily="34" charset="0"/>
            </a:endParaRPr>
          </a:p>
        </p:txBody>
      </p:sp>
      <p:sp>
        <p:nvSpPr>
          <p:cNvPr id="5" name="Rectangle 4">
            <a:extLst>
              <a:ext uri="{FF2B5EF4-FFF2-40B4-BE49-F238E27FC236}">
                <a16:creationId xmlns:a16="http://schemas.microsoft.com/office/drawing/2014/main" id="{7439B9C9-B6D0-45B1-B829-B1C333BE065A}"/>
              </a:ext>
            </a:extLst>
          </p:cNvPr>
          <p:cNvSpPr/>
          <p:nvPr/>
        </p:nvSpPr>
        <p:spPr>
          <a:xfrm>
            <a:off x="280987" y="6199303"/>
            <a:ext cx="10395251" cy="1200329"/>
          </a:xfrm>
          <a:prstGeom prst="rect">
            <a:avLst/>
          </a:prstGeom>
        </p:spPr>
        <p:txBody>
          <a:bodyPr wrap="square">
            <a:spAutoFit/>
          </a:bodyPr>
          <a:lstStyle/>
          <a:p>
            <a:r>
              <a:rPr lang="fr-FR" dirty="0">
                <a:hlinkClick r:id="rId9"/>
              </a:rPr>
              <a:t>https://developer.mozilla.org/fr/docs/Web/HTTP/M%C3%A9thode</a:t>
            </a:r>
            <a:br>
              <a:rPr lang="fr-FR" dirty="0"/>
            </a:br>
            <a:r>
              <a:rPr lang="fr-FR" dirty="0">
                <a:hlinkClick r:id="rId10"/>
              </a:rPr>
              <a:t>https://fr.wikipedia.org/wiki/Idempotence</a:t>
            </a:r>
            <a:endParaRPr lang="fr-FR" dirty="0"/>
          </a:p>
          <a:p>
            <a:endParaRPr lang="fr-FR" dirty="0"/>
          </a:p>
          <a:p>
            <a:endParaRPr lang="fr-FR" dirty="0"/>
          </a:p>
        </p:txBody>
      </p:sp>
    </p:spTree>
    <p:extLst>
      <p:ext uri="{BB962C8B-B14F-4D97-AF65-F5344CB8AC3E}">
        <p14:creationId xmlns:p14="http://schemas.microsoft.com/office/powerpoint/2010/main" val="1675381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pic>
        <p:nvPicPr>
          <p:cNvPr id="4" name="Picture 4"/>
          <p:cNvPicPr>
            <a:picLocks noChangeAspect="1"/>
          </p:cNvPicPr>
          <p:nvPr/>
        </p:nvPicPr>
        <p:blipFill>
          <a:blip r:embed="rId3"/>
          <a:stretch>
            <a:fillRect/>
          </a:stretch>
        </p:blipFill>
        <p:spPr>
          <a:xfrm>
            <a:off x="1016620" y="1333500"/>
            <a:ext cx="10154053" cy="4456437"/>
          </a:xfrm>
          <a:prstGeom prst="rect">
            <a:avLst/>
          </a:prstGeom>
        </p:spPr>
      </p:pic>
      <p:sp>
        <p:nvSpPr>
          <p:cNvPr id="6" name="TextBox 5"/>
          <p:cNvSpPr txBox="1"/>
          <p:nvPr>
            <p:extLst/>
          </p:nvPr>
        </p:nvSpPr>
        <p:spPr>
          <a:xfrm>
            <a:off x="1016620" y="6391778"/>
            <a:ext cx="8481721" cy="646331"/>
          </a:xfrm>
          <a:prstGeom prst="rect">
            <a:avLst/>
          </a:prstGeom>
        </p:spPr>
        <p:txBody>
          <a:bodyPr rtlCol="0">
            <a:spAutoFit/>
          </a:bodyPr>
          <a:lstStyle/>
          <a:p>
            <a:r>
              <a:rPr lang="en-US" dirty="0">
                <a:hlinkClick r:id="rId4"/>
              </a:rPr>
              <a:t>http://stackoverflow.com/questions/4088350/is-rest-delete-really-idempotent</a:t>
            </a:r>
          </a:p>
          <a:p>
            <a:endParaRPr lang="en-US" dirty="0"/>
          </a:p>
        </p:txBody>
      </p:sp>
    </p:spTree>
    <p:extLst>
      <p:ext uri="{BB962C8B-B14F-4D97-AF65-F5344CB8AC3E}">
        <p14:creationId xmlns:p14="http://schemas.microsoft.com/office/powerpoint/2010/main" val="1506844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9" name="Tableau 8"/>
          <p:cNvGraphicFramePr>
            <a:graphicFrameLocks noGrp="1"/>
          </p:cNvGraphicFramePr>
          <p:nvPr>
            <p:extLst>
              <p:ext uri="{D42A27DB-BD31-4B8C-83A1-F6EECF244321}">
                <p14:modId xmlns:p14="http://schemas.microsoft.com/office/powerpoint/2010/main" val="2196851593"/>
              </p:ext>
            </p:extLst>
          </p:nvPr>
        </p:nvGraphicFramePr>
        <p:xfrm>
          <a:off x="352425" y="2716799"/>
          <a:ext cx="3905250" cy="3431460"/>
        </p:xfrm>
        <a:graphic>
          <a:graphicData uri="http://schemas.openxmlformats.org/drawingml/2006/table">
            <a:tbl>
              <a:tblPr/>
              <a:tblGrid>
                <a:gridCol w="2019300">
                  <a:extLst>
                    <a:ext uri="{9D8B030D-6E8A-4147-A177-3AD203B41FA5}">
                      <a16:colId xmlns:a16="http://schemas.microsoft.com/office/drawing/2014/main" val="3331096752"/>
                    </a:ext>
                  </a:extLst>
                </a:gridCol>
                <a:gridCol w="1885950">
                  <a:extLst>
                    <a:ext uri="{9D8B030D-6E8A-4147-A177-3AD203B41FA5}">
                      <a16:colId xmlns:a16="http://schemas.microsoft.com/office/drawing/2014/main" val="880094990"/>
                    </a:ext>
                  </a:extLst>
                </a:gridCol>
              </a:tblGrid>
              <a:tr h="38944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947179742"/>
                  </a:ext>
                </a:extLst>
              </a:tr>
              <a:tr h="38944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82501086"/>
                  </a:ext>
                </a:extLst>
              </a:tr>
              <a:tr h="38944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510987932"/>
                  </a:ext>
                </a:extLst>
              </a:tr>
              <a:tr h="38944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186033908"/>
                  </a:ext>
                </a:extLst>
              </a:tr>
              <a:tr h="38944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en-US">
                          <a:effectLst/>
                        </a:rPr>
                        <a:t>Only if freshness information is included</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17371080"/>
                  </a:ext>
                </a:extLst>
              </a:tr>
              <a:tr h="389440">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661771194"/>
                  </a:ext>
                </a:extLst>
              </a:tr>
            </a:tbl>
          </a:graphicData>
        </a:graphic>
      </p:graphicFrame>
      <p:sp>
        <p:nvSpPr>
          <p:cNvPr id="12" name="Rectangle 1"/>
          <p:cNvSpPr>
            <a:spLocks noChangeArrowheads="1"/>
          </p:cNvSpPr>
          <p:nvPr/>
        </p:nvSpPr>
        <p:spPr bwMode="auto">
          <a:xfrm>
            <a:off x="352425" y="1651493"/>
            <a:ext cx="3905250"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POST /index.html</a:t>
            </a:r>
            <a:r>
              <a:rPr kumimoji="0" lang="fr-FR" altLang="fr-FR" sz="28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graphicFrame>
        <p:nvGraphicFramePr>
          <p:cNvPr id="16" name="Tableau 15"/>
          <p:cNvGraphicFramePr>
            <a:graphicFrameLocks noGrp="1"/>
          </p:cNvGraphicFramePr>
          <p:nvPr>
            <p:extLst>
              <p:ext uri="{D42A27DB-BD31-4B8C-83A1-F6EECF244321}">
                <p14:modId xmlns:p14="http://schemas.microsoft.com/office/powerpoint/2010/main" val="1938602282"/>
              </p:ext>
            </p:extLst>
          </p:nvPr>
        </p:nvGraphicFramePr>
        <p:xfrm>
          <a:off x="4729163" y="2716799"/>
          <a:ext cx="3386138" cy="2641413"/>
        </p:xfrm>
        <a:graphic>
          <a:graphicData uri="http://schemas.openxmlformats.org/drawingml/2006/table">
            <a:tbl>
              <a:tblPr/>
              <a:tblGrid>
                <a:gridCol w="2614612">
                  <a:extLst>
                    <a:ext uri="{9D8B030D-6E8A-4147-A177-3AD203B41FA5}">
                      <a16:colId xmlns:a16="http://schemas.microsoft.com/office/drawing/2014/main" val="2480335425"/>
                    </a:ext>
                  </a:extLst>
                </a:gridCol>
                <a:gridCol w="771526">
                  <a:extLst>
                    <a:ext uri="{9D8B030D-6E8A-4147-A177-3AD203B41FA5}">
                      <a16:colId xmlns:a16="http://schemas.microsoft.com/office/drawing/2014/main" val="1932191374"/>
                    </a:ext>
                  </a:extLst>
                </a:gridCol>
              </a:tblGrid>
              <a:tr h="423993">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71740425"/>
                  </a:ext>
                </a:extLst>
              </a:tr>
              <a:tr h="368009">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50504628"/>
                  </a:ext>
                </a:extLst>
              </a:tr>
              <a:tr h="368009">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549793341"/>
                  </a:ext>
                </a:extLst>
              </a:tr>
              <a:tr h="368009">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425958537"/>
                  </a:ext>
                </a:extLst>
              </a:tr>
              <a:tr h="368009">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049795948"/>
                  </a:ext>
                </a:extLst>
              </a:tr>
              <a:tr h="368009">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90056936"/>
                  </a:ext>
                </a:extLst>
              </a:tr>
            </a:tbl>
          </a:graphicData>
        </a:graphic>
      </p:graphicFrame>
      <p:sp>
        <p:nvSpPr>
          <p:cNvPr id="18" name="Rectangle 3"/>
          <p:cNvSpPr>
            <a:spLocks noChangeArrowheads="1"/>
          </p:cNvSpPr>
          <p:nvPr/>
        </p:nvSpPr>
        <p:spPr bwMode="auto">
          <a:xfrm>
            <a:off x="4729163" y="1735911"/>
            <a:ext cx="3244478"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PUT /new.html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graphicFrame>
        <p:nvGraphicFramePr>
          <p:cNvPr id="19" name="Tableau 18"/>
          <p:cNvGraphicFramePr>
            <a:graphicFrameLocks noGrp="1"/>
          </p:cNvGraphicFramePr>
          <p:nvPr>
            <p:extLst>
              <p:ext uri="{D42A27DB-BD31-4B8C-83A1-F6EECF244321}">
                <p14:modId xmlns:p14="http://schemas.microsoft.com/office/powerpoint/2010/main" val="1922698266"/>
              </p:ext>
            </p:extLst>
          </p:nvPr>
        </p:nvGraphicFramePr>
        <p:xfrm>
          <a:off x="8460580" y="2716799"/>
          <a:ext cx="3355182" cy="2606040"/>
        </p:xfrm>
        <a:graphic>
          <a:graphicData uri="http://schemas.openxmlformats.org/drawingml/2006/table">
            <a:tbl>
              <a:tblPr/>
              <a:tblGrid>
                <a:gridCol w="2455070">
                  <a:extLst>
                    <a:ext uri="{9D8B030D-6E8A-4147-A177-3AD203B41FA5}">
                      <a16:colId xmlns:a16="http://schemas.microsoft.com/office/drawing/2014/main" val="2573759053"/>
                    </a:ext>
                  </a:extLst>
                </a:gridCol>
                <a:gridCol w="900112">
                  <a:extLst>
                    <a:ext uri="{9D8B030D-6E8A-4147-A177-3AD203B41FA5}">
                      <a16:colId xmlns:a16="http://schemas.microsoft.com/office/drawing/2014/main" val="2036095751"/>
                    </a:ext>
                  </a:extLst>
                </a:gridCol>
              </a:tblGrid>
              <a:tr h="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48996867"/>
                  </a:ext>
                </a:extLst>
              </a:tr>
              <a:tr h="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803278231"/>
                  </a:ext>
                </a:extLst>
              </a:tr>
              <a:tr h="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52333802"/>
                  </a:ext>
                </a:extLst>
              </a:tr>
              <a:tr h="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171454548"/>
                  </a:ext>
                </a:extLst>
              </a:tr>
              <a:tr h="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840686392"/>
                  </a:ext>
                </a:extLst>
              </a:tr>
              <a:tr h="0">
                <a:tc>
                  <a:txBody>
                    <a:bodyPr/>
                    <a:lstStyle/>
                    <a:p>
                      <a:pPr algn="l" fontAlgn="t"/>
                      <a:r>
                        <a:rPr lang="fr-FR" b="1" dirty="0" err="1">
                          <a:effectLst/>
                        </a:rPr>
                        <a:t>Allowed</a:t>
                      </a:r>
                      <a:r>
                        <a:rPr lang="fr-FR" b="1" dirty="0">
                          <a:effectLst/>
                        </a:rPr>
                        <a:t> in </a:t>
                      </a:r>
                      <a:r>
                        <a:rPr lang="fr-FR" b="1" u="none" strike="noStrike" dirty="0">
                          <a:solidFill>
                            <a:srgbClr val="217AC0"/>
                          </a:solidFill>
                          <a:effectLst/>
                          <a:hlinkClick r:id="rId5"/>
                        </a:rPr>
                        <a:t>HTML </a:t>
                      </a:r>
                      <a:r>
                        <a:rPr lang="fr-FR" b="1" u="none" strike="noStrike" dirty="0" err="1">
                          <a:solidFill>
                            <a:srgbClr val="217AC0"/>
                          </a:solidFill>
                          <a:effectLst/>
                          <a:hlinkClick r:id="rId5"/>
                        </a:rPr>
                        <a:t>forms</a:t>
                      </a:r>
                      <a:endParaRPr lang="fr-FR" b="1"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89695656"/>
                  </a:ext>
                </a:extLst>
              </a:tr>
            </a:tbl>
          </a:graphicData>
        </a:graphic>
      </p:graphicFrame>
      <p:sp>
        <p:nvSpPr>
          <p:cNvPr id="22" name="Rectangle 4"/>
          <p:cNvSpPr>
            <a:spLocks noChangeArrowheads="1"/>
          </p:cNvSpPr>
          <p:nvPr/>
        </p:nvSpPr>
        <p:spPr bwMode="auto">
          <a:xfrm>
            <a:off x="8460580" y="1713047"/>
            <a:ext cx="3355182"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PATCH /file.txt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3A7A4420-A2B3-47EE-B3CD-0FA4CF16EB48}"/>
              </a:ext>
            </a:extLst>
          </p:cNvPr>
          <p:cNvSpPr/>
          <p:nvPr/>
        </p:nvSpPr>
        <p:spPr>
          <a:xfrm>
            <a:off x="123825" y="6416930"/>
            <a:ext cx="7715250" cy="369332"/>
          </a:xfrm>
          <a:prstGeom prst="rect">
            <a:avLst/>
          </a:prstGeom>
        </p:spPr>
        <p:txBody>
          <a:bodyPr wrap="square">
            <a:spAutoFit/>
          </a:bodyPr>
          <a:lstStyle/>
          <a:p>
            <a:r>
              <a:rPr lang="fr-FR" dirty="0">
                <a:hlinkClick r:id="rId6"/>
              </a:rPr>
              <a:t>https://developer.mozilla.org/fr/docs/Web/HTTP/M%C3%A9thode</a:t>
            </a:r>
            <a:endParaRPr lang="fr-FR" dirty="0"/>
          </a:p>
        </p:txBody>
      </p:sp>
    </p:spTree>
    <p:extLst>
      <p:ext uri="{BB962C8B-B14F-4D97-AF65-F5344CB8AC3E}">
        <p14:creationId xmlns:p14="http://schemas.microsoft.com/office/powerpoint/2010/main" val="47016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applications/besoins d’aujourd’hui</a:t>
            </a:r>
          </a:p>
        </p:txBody>
      </p:sp>
      <p:sp>
        <p:nvSpPr>
          <p:cNvPr id="3" name="Espace réservé du contenu 2"/>
          <p:cNvSpPr>
            <a:spLocks noGrp="1"/>
          </p:cNvSpPr>
          <p:nvPr>
            <p:ph idx="1"/>
          </p:nvPr>
        </p:nvSpPr>
        <p:spPr>
          <a:xfrm>
            <a:off x="838201" y="1554479"/>
            <a:ext cx="5422390" cy="4846321"/>
          </a:xfrm>
        </p:spPr>
        <p:txBody>
          <a:bodyPr>
            <a:normAutofit fontScale="92500" lnSpcReduction="10000"/>
          </a:bodyPr>
          <a:lstStyle/>
          <a:p>
            <a:r>
              <a:rPr lang="fr-FR" dirty="0"/>
              <a:t>Disponibilité 24 heures sur 24</a:t>
            </a:r>
            <a:br>
              <a:rPr lang="fr-FR" dirty="0"/>
            </a:br>
            <a:endParaRPr lang="fr-FR" dirty="0"/>
          </a:p>
          <a:p>
            <a:r>
              <a:rPr lang="fr-FR" dirty="0"/>
              <a:t>Capacité à monter en charge (scalabilité)</a:t>
            </a:r>
          </a:p>
          <a:p>
            <a:pPr marL="0" indent="0">
              <a:buNone/>
            </a:pPr>
            <a:endParaRPr lang="fr-FR" dirty="0"/>
          </a:p>
          <a:p>
            <a:r>
              <a:rPr lang="fr-FR" dirty="0"/>
              <a:t>Géo-répartition pour une faible latence</a:t>
            </a:r>
          </a:p>
          <a:p>
            <a:endParaRPr lang="fr-FR" dirty="0"/>
          </a:p>
          <a:p>
            <a:r>
              <a:rPr lang="fr-FR" dirty="0"/>
              <a:t>Livrer et mettre à jour rapidement (DevOps)</a:t>
            </a:r>
          </a:p>
          <a:p>
            <a:endParaRPr lang="fr-FR" dirty="0"/>
          </a:p>
          <a:p>
            <a:r>
              <a:rPr lang="fr-FR" dirty="0"/>
              <a:t>Sécurité</a:t>
            </a:r>
          </a:p>
        </p:txBody>
      </p:sp>
      <p:pic>
        <p:nvPicPr>
          <p:cNvPr id="4098" name="Picture 2" descr="Résultat de recherche d'images pour &quot;azure ma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0591" y="1956157"/>
            <a:ext cx="5838825" cy="28021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C41AB65-5885-4E9C-9D93-91B98311B27A}"/>
              </a:ext>
            </a:extLst>
          </p:cNvPr>
          <p:cNvSpPr/>
          <p:nvPr/>
        </p:nvSpPr>
        <p:spPr>
          <a:xfrm>
            <a:off x="7765835" y="4830089"/>
            <a:ext cx="2828338" cy="369332"/>
          </a:xfrm>
          <a:prstGeom prst="rect">
            <a:avLst/>
          </a:prstGeom>
        </p:spPr>
        <p:txBody>
          <a:bodyPr wrap="none">
            <a:spAutoFit/>
          </a:bodyPr>
          <a:lstStyle/>
          <a:p>
            <a:r>
              <a:rPr lang="fr-FR" dirty="0">
                <a:hlinkClick r:id="rId3"/>
              </a:rPr>
              <a:t>https://azure.microsoft.com</a:t>
            </a:r>
            <a:endParaRPr lang="fr-FR" dirty="0"/>
          </a:p>
        </p:txBody>
      </p:sp>
    </p:spTree>
    <p:extLst>
      <p:ext uri="{BB962C8B-B14F-4D97-AF65-F5344CB8AC3E}">
        <p14:creationId xmlns:p14="http://schemas.microsoft.com/office/powerpoint/2010/main" val="715670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GET et </a:t>
            </a:r>
            <a:r>
              <a:rPr lang="fr-FR" dirty="0" err="1"/>
              <a:t>query</a:t>
            </a:r>
            <a:r>
              <a:rPr lang="fr-FR" dirty="0"/>
              <a:t> string</a:t>
            </a:r>
          </a:p>
        </p:txBody>
      </p:sp>
      <p:sp>
        <p:nvSpPr>
          <p:cNvPr id="4" name="Espace réservé du contenu 3"/>
          <p:cNvSpPr>
            <a:spLocks noGrp="1"/>
          </p:cNvSpPr>
          <p:nvPr>
            <p:ph idx="1"/>
          </p:nvPr>
        </p:nvSpPr>
        <p:spPr>
          <a:xfrm>
            <a:off x="838200" y="1468619"/>
            <a:ext cx="10515600" cy="5228502"/>
          </a:xfrm>
        </p:spPr>
        <p:txBody>
          <a:bodyPr>
            <a:normAutofit/>
          </a:bodyPr>
          <a:lstStyle/>
          <a:p>
            <a:r>
              <a:rPr lang="fr-FR" dirty="0"/>
              <a:t>Les « </a:t>
            </a:r>
            <a:r>
              <a:rPr lang="fr-FR" dirty="0" err="1"/>
              <a:t>query</a:t>
            </a:r>
            <a:r>
              <a:rPr lang="fr-FR" dirty="0"/>
              <a:t> string » sont généralement utilisés pour faire des filtres</a:t>
            </a:r>
          </a:p>
          <a:p>
            <a:pPr lvl="1"/>
            <a:r>
              <a:rPr lang="fr-FR" dirty="0"/>
              <a:t>Requête HTTP GET </a:t>
            </a:r>
            <a:r>
              <a:rPr lang="fr-FR" dirty="0">
                <a:hlinkClick r:id="rId2"/>
              </a:rPr>
              <a:t>http://monapi/personnes</a:t>
            </a:r>
            <a:r>
              <a:rPr lang="fr-FR" dirty="0">
                <a:solidFill>
                  <a:srgbClr val="00B050"/>
                </a:solidFill>
              </a:rPr>
              <a:t>?nom=ryckewaert</a:t>
            </a:r>
          </a:p>
          <a:p>
            <a:pPr lvl="1"/>
            <a:r>
              <a:rPr lang="fr-FR" dirty="0"/>
              <a:t>Réponse : </a:t>
            </a:r>
          </a:p>
          <a:p>
            <a:pPr lvl="2"/>
            <a:r>
              <a:rPr lang="fr-FR" dirty="0">
                <a:solidFill>
                  <a:schemeClr val="accent2">
                    <a:lumMod val="50000"/>
                  </a:schemeClr>
                </a:solidFill>
              </a:rPr>
              <a:t>Body: [{’’nom’’: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Tree>
    <p:extLst>
      <p:ext uri="{BB962C8B-B14F-4D97-AF65-F5344CB8AC3E}">
        <p14:creationId xmlns:p14="http://schemas.microsoft.com/office/powerpoint/2010/main" val="1147457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PATCH précisions</a:t>
            </a:r>
          </a:p>
        </p:txBody>
      </p:sp>
      <p:sp>
        <p:nvSpPr>
          <p:cNvPr id="4" name="Espace réservé du contenu 3"/>
          <p:cNvSpPr>
            <a:spLocks noGrp="1"/>
          </p:cNvSpPr>
          <p:nvPr>
            <p:ph idx="1"/>
          </p:nvPr>
        </p:nvSpPr>
        <p:spPr>
          <a:xfrm>
            <a:off x="838200" y="1651819"/>
            <a:ext cx="10515600" cy="5045301"/>
          </a:xfrm>
        </p:spPr>
        <p:txBody>
          <a:bodyPr>
            <a:normAutofit lnSpcReduction="10000"/>
          </a:bodyPr>
          <a:lstStyle/>
          <a:p>
            <a:r>
              <a:rPr lang="fr-FR" dirty="0"/>
              <a:t>POST est utilisé pour insérer une nouvelle entité.</a:t>
            </a:r>
          </a:p>
          <a:p>
            <a:pPr lvl="1"/>
            <a:r>
              <a:rPr lang="fr-FR" dirty="0">
                <a:hlinkClick r:id="rId2"/>
              </a:rPr>
              <a:t>http://monapi/personnes</a:t>
            </a:r>
            <a:r>
              <a:rPr lang="fr-FR" dirty="0"/>
              <a:t> POST {’’nom’’: ’’</a:t>
            </a:r>
            <a:r>
              <a:rPr lang="fr-FR" dirty="0" err="1"/>
              <a:t>charvet</a:t>
            </a:r>
            <a:r>
              <a:rPr lang="fr-FR" dirty="0"/>
              <a:t>’’, ’’</a:t>
            </a:r>
            <a:r>
              <a:rPr lang="fr-FR" dirty="0" err="1"/>
              <a:t>prenom</a:t>
            </a:r>
            <a:r>
              <a:rPr lang="fr-FR" dirty="0"/>
              <a:t>’’:’’</a:t>
            </a:r>
            <a:r>
              <a:rPr lang="fr-FR" dirty="0" err="1"/>
              <a:t>david</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PUT permet aussi de le faire, mais il faut connaître à l’avance l’identifiant à insérer, ce qui n’arrive pratiquement jamais. </a:t>
            </a:r>
          </a:p>
          <a:p>
            <a:pPr lvl="1"/>
            <a:r>
              <a:rPr lang="fr-FR" dirty="0"/>
              <a:t>Il est utilisé la plupart du temps pour mettre à jour la totalité des informations.</a:t>
            </a:r>
          </a:p>
          <a:p>
            <a:pPr lvl="1"/>
            <a:r>
              <a:rPr lang="fr-FR" dirty="0">
                <a:hlinkClick r:id="rId3"/>
              </a:rPr>
              <a:t>http://monapi/personnes/1</a:t>
            </a:r>
            <a:r>
              <a:rPr lang="fr-FR" dirty="0"/>
              <a:t> PUT {’’nom’’: ’’</a:t>
            </a:r>
            <a:r>
              <a:rPr lang="fr-FR" dirty="0" err="1"/>
              <a:t>charvet</a:t>
            </a:r>
            <a:r>
              <a:rPr lang="fr-FR" dirty="0"/>
              <a:t>’’, ’’</a:t>
            </a:r>
            <a:r>
              <a:rPr lang="fr-FR" dirty="0" err="1"/>
              <a:t>prenom</a:t>
            </a:r>
            <a:r>
              <a:rPr lang="fr-FR" dirty="0"/>
              <a:t>’’:’’</a:t>
            </a:r>
            <a:r>
              <a:rPr lang="fr-FR" dirty="0" err="1"/>
              <a:t>william</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PATCH permet une mise à jour partielle des données.</a:t>
            </a:r>
          </a:p>
          <a:p>
            <a:pPr lvl="1"/>
            <a:r>
              <a:rPr lang="fr-FR" dirty="0">
                <a:hlinkClick r:id="rId3"/>
              </a:rPr>
              <a:t>http://monapi/personnes/1</a:t>
            </a:r>
            <a:r>
              <a:rPr lang="fr-FR" dirty="0"/>
              <a:t> PATCH {’’nom’’: ’’</a:t>
            </a:r>
            <a:r>
              <a:rPr lang="fr-FR" dirty="0" err="1"/>
              <a:t>delahousse</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Tree>
    <p:extLst>
      <p:ext uri="{BB962C8B-B14F-4D97-AF65-F5344CB8AC3E}">
        <p14:creationId xmlns:p14="http://schemas.microsoft.com/office/powerpoint/2010/main" val="2582455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précisions</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D’après la RFC 2616, POST sert à :</a:t>
            </a:r>
          </a:p>
          <a:p>
            <a:pPr lvl="1"/>
            <a:r>
              <a:rPr lang="fr-FR" dirty="0">
                <a:latin typeface="Lato"/>
              </a:rPr>
              <a:t>annoter des ressources existantes</a:t>
            </a:r>
          </a:p>
          <a:p>
            <a:pPr lvl="1"/>
            <a:r>
              <a:rPr lang="fr-FR" dirty="0">
                <a:latin typeface="Lato"/>
              </a:rPr>
              <a:t>poster un message au sens « forum » du terme</a:t>
            </a:r>
          </a:p>
          <a:p>
            <a:pPr lvl="1"/>
            <a:r>
              <a:rPr lang="fr-FR" dirty="0">
                <a:latin typeface="Lato"/>
              </a:rPr>
              <a:t>envoyer des données à un processus qui saura les prendre en charge</a:t>
            </a:r>
          </a:p>
          <a:p>
            <a:pPr lvl="1"/>
            <a:r>
              <a:rPr lang="fr-FR" dirty="0">
                <a:latin typeface="Lato"/>
              </a:rPr>
              <a:t>ajouter des données dans une base de données</a:t>
            </a:r>
          </a:p>
          <a:p>
            <a:pPr lvl="1"/>
            <a:endParaRPr lang="fr-FR" dirty="0">
              <a:latin typeface="Lato"/>
            </a:endParaRPr>
          </a:p>
          <a:p>
            <a:r>
              <a:rPr lang="fr-FR" dirty="0"/>
              <a:t>Comme pour le PUT, le POST doit renvoyer le statut </a:t>
            </a:r>
            <a:r>
              <a:rPr lang="fr-FR" dirty="0">
                <a:solidFill>
                  <a:srgbClr val="0070C0"/>
                </a:solidFill>
              </a:rPr>
              <a:t>200</a:t>
            </a:r>
            <a:r>
              <a:rPr lang="fr-FR" dirty="0"/>
              <a:t> si la réponse contient une entité, </a:t>
            </a:r>
            <a:r>
              <a:rPr lang="fr-FR" dirty="0">
                <a:solidFill>
                  <a:srgbClr val="0070C0"/>
                </a:solidFill>
              </a:rPr>
              <a:t>204</a:t>
            </a:r>
            <a:r>
              <a:rPr lang="fr-FR" dirty="0"/>
              <a:t> si elle est vide.</a:t>
            </a:r>
          </a:p>
          <a:p>
            <a:r>
              <a:rPr lang="fr-FR" dirty="0"/>
              <a:t>Si une entité est créée suite à une POST, la réponse a le statut </a:t>
            </a:r>
            <a:r>
              <a:rPr lang="fr-FR" dirty="0">
                <a:solidFill>
                  <a:srgbClr val="0070C0"/>
                </a:solidFill>
              </a:rPr>
              <a:t>201</a:t>
            </a:r>
            <a:r>
              <a:rPr lang="fr-FR" dirty="0"/>
              <a:t> et devrait également indiquer dans le header « Location » </a:t>
            </a:r>
            <a:r>
              <a:rPr lang="fr-FR" dirty="0" err="1"/>
              <a:t>l’uri</a:t>
            </a:r>
            <a:r>
              <a:rPr lang="fr-FR" dirty="0"/>
              <a:t> de la nouvelle entité.</a:t>
            </a:r>
          </a:p>
          <a:p>
            <a:endParaRPr lang="fr-FR" dirty="0">
              <a:latin typeface="Lato"/>
            </a:endParaRPr>
          </a:p>
          <a:p>
            <a:pPr lvl="1"/>
            <a:endParaRPr lang="fr-FR" dirty="0"/>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980546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9D3A50-F9BA-4BBA-B61E-13FED58CAD45}"/>
              </a:ext>
            </a:extLst>
          </p:cNvPr>
          <p:cNvSpPr>
            <a:spLocks noGrp="1"/>
          </p:cNvSpPr>
          <p:nvPr>
            <p:ph type="title"/>
          </p:nvPr>
        </p:nvSpPr>
        <p:spPr>
          <a:xfrm>
            <a:off x="330826" y="143056"/>
            <a:ext cx="3561906" cy="1325563"/>
          </a:xfrm>
        </p:spPr>
        <p:txBody>
          <a:bodyPr/>
          <a:lstStyle/>
          <a:p>
            <a:r>
              <a:rPr lang="fr-FR" dirty="0"/>
              <a:t>PATH et JSON+ Patch</a:t>
            </a:r>
          </a:p>
        </p:txBody>
      </p:sp>
      <p:sp>
        <p:nvSpPr>
          <p:cNvPr id="3" name="Espace réservé du contenu 2">
            <a:extLst>
              <a:ext uri="{FF2B5EF4-FFF2-40B4-BE49-F238E27FC236}">
                <a16:creationId xmlns:a16="http://schemas.microsoft.com/office/drawing/2014/main" id="{457A688F-3ACA-4BC7-8B16-53C83D0DC417}"/>
              </a:ext>
            </a:extLst>
          </p:cNvPr>
          <p:cNvSpPr>
            <a:spLocks noGrp="1"/>
          </p:cNvSpPr>
          <p:nvPr>
            <p:ph idx="1"/>
          </p:nvPr>
        </p:nvSpPr>
        <p:spPr>
          <a:xfrm>
            <a:off x="330825" y="4826000"/>
            <a:ext cx="3511731" cy="4351338"/>
          </a:xfrm>
        </p:spPr>
        <p:txBody>
          <a:bodyPr/>
          <a:lstStyle/>
          <a:p>
            <a:pPr marL="0" indent="0">
              <a:buNone/>
            </a:pPr>
            <a:r>
              <a:rPr lang="en-US" dirty="0"/>
              <a:t>The JSON Patch media type is </a:t>
            </a:r>
            <a:r>
              <a:rPr lang="en-US" dirty="0">
                <a:solidFill>
                  <a:srgbClr val="0070C0"/>
                </a:solidFill>
              </a:rPr>
              <a:t>application/</a:t>
            </a:r>
            <a:r>
              <a:rPr lang="en-US" dirty="0" err="1">
                <a:solidFill>
                  <a:srgbClr val="0070C0"/>
                </a:solidFill>
              </a:rPr>
              <a:t>json-patch+json</a:t>
            </a:r>
            <a:r>
              <a:rPr lang="en-US" dirty="0"/>
              <a:t>.</a:t>
            </a:r>
            <a:endParaRPr lang="fr-FR" dirty="0"/>
          </a:p>
        </p:txBody>
      </p:sp>
      <p:sp>
        <p:nvSpPr>
          <p:cNvPr id="4" name="Espace réservé du numéro de diapositive 3">
            <a:extLst>
              <a:ext uri="{FF2B5EF4-FFF2-40B4-BE49-F238E27FC236}">
                <a16:creationId xmlns:a16="http://schemas.microsoft.com/office/drawing/2014/main" id="{49DE566E-7B08-4297-9030-169ECC4FBC4F}"/>
              </a:ext>
            </a:extLst>
          </p:cNvPr>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43</a:t>
            </a:fld>
            <a:endParaRPr lang="fr-FR"/>
          </a:p>
        </p:txBody>
      </p:sp>
      <p:sp>
        <p:nvSpPr>
          <p:cNvPr id="5" name="Rectangle 4">
            <a:extLst>
              <a:ext uri="{FF2B5EF4-FFF2-40B4-BE49-F238E27FC236}">
                <a16:creationId xmlns:a16="http://schemas.microsoft.com/office/drawing/2014/main" id="{BEB37099-2C65-4C32-A5E9-90AF110A9CC9}"/>
              </a:ext>
            </a:extLst>
          </p:cNvPr>
          <p:cNvSpPr/>
          <p:nvPr/>
        </p:nvSpPr>
        <p:spPr>
          <a:xfrm>
            <a:off x="181691" y="4001294"/>
            <a:ext cx="3810000" cy="707886"/>
          </a:xfrm>
          <a:prstGeom prst="rect">
            <a:avLst/>
          </a:prstGeom>
        </p:spPr>
        <p:txBody>
          <a:bodyPr wrap="square">
            <a:spAutoFit/>
          </a:bodyPr>
          <a:lstStyle/>
          <a:p>
            <a:r>
              <a:rPr lang="fr-FR" sz="2000" dirty="0">
                <a:hlinkClick r:id="rId2"/>
              </a:rPr>
              <a:t>https://tools.ietf.org/html/rfc6902</a:t>
            </a:r>
            <a:endParaRPr lang="fr-FR" sz="2000" dirty="0"/>
          </a:p>
          <a:p>
            <a:endParaRPr lang="fr-FR" sz="2000" dirty="0"/>
          </a:p>
        </p:txBody>
      </p:sp>
      <p:pic>
        <p:nvPicPr>
          <p:cNvPr id="6" name="Image 5">
            <a:extLst>
              <a:ext uri="{FF2B5EF4-FFF2-40B4-BE49-F238E27FC236}">
                <a16:creationId xmlns:a16="http://schemas.microsoft.com/office/drawing/2014/main" id="{A65206C3-B5C1-4908-836D-00688B5AC829}"/>
              </a:ext>
            </a:extLst>
          </p:cNvPr>
          <p:cNvPicPr>
            <a:picLocks noChangeAspect="1"/>
          </p:cNvPicPr>
          <p:nvPr/>
        </p:nvPicPr>
        <p:blipFill>
          <a:blip r:embed="rId3"/>
          <a:stretch>
            <a:fillRect/>
          </a:stretch>
        </p:blipFill>
        <p:spPr>
          <a:xfrm>
            <a:off x="4090651" y="0"/>
            <a:ext cx="7903427" cy="6858000"/>
          </a:xfrm>
          <a:prstGeom prst="rect">
            <a:avLst/>
          </a:prstGeom>
        </p:spPr>
      </p:pic>
      <p:sp>
        <p:nvSpPr>
          <p:cNvPr id="9" name="Rectangle 8">
            <a:extLst>
              <a:ext uri="{FF2B5EF4-FFF2-40B4-BE49-F238E27FC236}">
                <a16:creationId xmlns:a16="http://schemas.microsoft.com/office/drawing/2014/main" id="{C0C1D15A-5656-4E6C-B932-4092D14EF802}"/>
              </a:ext>
            </a:extLst>
          </p:cNvPr>
          <p:cNvSpPr/>
          <p:nvPr/>
        </p:nvSpPr>
        <p:spPr>
          <a:xfrm>
            <a:off x="6902180" y="0"/>
            <a:ext cx="2280368" cy="369332"/>
          </a:xfrm>
          <a:prstGeom prst="rect">
            <a:avLst/>
          </a:prstGeom>
        </p:spPr>
        <p:txBody>
          <a:bodyPr wrap="none">
            <a:spAutoFit/>
          </a:bodyPr>
          <a:lstStyle/>
          <a:p>
            <a:r>
              <a:rPr lang="fr-FR" dirty="0">
                <a:hlinkClick r:id="rId4"/>
              </a:rPr>
              <a:t>http://jsonpatch.com/</a:t>
            </a:r>
            <a:endParaRPr lang="fr-FR" dirty="0"/>
          </a:p>
        </p:txBody>
      </p:sp>
    </p:spTree>
    <p:extLst>
      <p:ext uri="{BB962C8B-B14F-4D97-AF65-F5344CB8AC3E}">
        <p14:creationId xmlns:p14="http://schemas.microsoft.com/office/powerpoint/2010/main" val="2133014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 particuliers des images, vidéos, etc.</a:t>
            </a:r>
          </a:p>
        </p:txBody>
      </p:sp>
      <p:sp>
        <p:nvSpPr>
          <p:cNvPr id="4" name="Espace réservé du contenu 3"/>
          <p:cNvSpPr>
            <a:spLocks noGrp="1"/>
          </p:cNvSpPr>
          <p:nvPr>
            <p:ph idx="1"/>
          </p:nvPr>
        </p:nvSpPr>
        <p:spPr>
          <a:xfrm>
            <a:off x="5033962" y="1350919"/>
            <a:ext cx="6962775" cy="5370556"/>
          </a:xfrm>
        </p:spPr>
        <p:txBody>
          <a:bodyPr>
            <a:normAutofit fontScale="85000" lnSpcReduction="20000"/>
          </a:bodyPr>
          <a:lstStyle/>
          <a:p>
            <a:r>
              <a:rPr lang="fr-FR" dirty="0">
                <a:latin typeface="Lato"/>
              </a:rPr>
              <a:t>Comment uploader une image?</a:t>
            </a:r>
          </a:p>
          <a:p>
            <a:pPr lvl="1"/>
            <a:r>
              <a:rPr lang="fr-FR" dirty="0">
                <a:solidFill>
                  <a:schemeClr val="accent1">
                    <a:lumMod val="75000"/>
                  </a:schemeClr>
                </a:solidFill>
              </a:rPr>
              <a:t>Une image doit être découpée en plusieurs morceaux binaire « </a:t>
            </a:r>
            <a:r>
              <a:rPr lang="fr-FR" dirty="0" err="1">
                <a:solidFill>
                  <a:schemeClr val="accent1">
                    <a:lumMod val="75000"/>
                  </a:schemeClr>
                </a:solidFill>
              </a:rPr>
              <a:t>chunk</a:t>
            </a:r>
            <a:r>
              <a:rPr lang="fr-FR" dirty="0">
                <a:solidFill>
                  <a:schemeClr val="accent1">
                    <a:lumMod val="75000"/>
                  </a:schemeClr>
                </a:solidFill>
              </a:rPr>
              <a:t> » pour être envoyé au serveur. Il n’est pas conseillé de l’envoyer au format JSON, XML, etc.</a:t>
            </a:r>
          </a:p>
          <a:p>
            <a:pPr lvl="1"/>
            <a:r>
              <a:rPr lang="fr-FR" dirty="0">
                <a:solidFill>
                  <a:schemeClr val="accent1">
                    <a:lumMod val="75000"/>
                  </a:schemeClr>
                </a:solidFill>
              </a:rPr>
              <a:t>Méthode: HTTP POST</a:t>
            </a:r>
          </a:p>
          <a:p>
            <a:pPr lvl="1"/>
            <a:r>
              <a:rPr lang="en-US" dirty="0" err="1">
                <a:solidFill>
                  <a:schemeClr val="accent1">
                    <a:lumMod val="75000"/>
                  </a:schemeClr>
                </a:solidFill>
              </a:rPr>
              <a:t>enctype</a:t>
            </a:r>
            <a:r>
              <a:rPr lang="en-US" dirty="0">
                <a:solidFill>
                  <a:schemeClr val="accent1">
                    <a:lumMod val="75000"/>
                  </a:schemeClr>
                </a:solidFill>
              </a:rPr>
              <a:t>: multipart/form-data</a:t>
            </a:r>
          </a:p>
          <a:p>
            <a:pPr lvl="1"/>
            <a:r>
              <a:rPr lang="fr-FR" dirty="0">
                <a:solidFill>
                  <a:schemeClr val="accent1">
                    <a:lumMod val="75000"/>
                  </a:schemeClr>
                </a:solidFill>
              </a:rPr>
              <a:t>Content-type: application/x-www-</a:t>
            </a:r>
            <a:r>
              <a:rPr lang="fr-FR" dirty="0" err="1">
                <a:solidFill>
                  <a:schemeClr val="accent1">
                    <a:lumMod val="75000"/>
                  </a:schemeClr>
                </a:solidFill>
              </a:rPr>
              <a:t>form</a:t>
            </a:r>
            <a:r>
              <a:rPr lang="fr-FR" dirty="0">
                <a:solidFill>
                  <a:schemeClr val="accent1">
                    <a:lumMod val="75000"/>
                  </a:schemeClr>
                </a:solidFill>
              </a:rPr>
              <a:t>-</a:t>
            </a:r>
            <a:r>
              <a:rPr lang="fr-FR" dirty="0" err="1">
                <a:solidFill>
                  <a:schemeClr val="accent1">
                    <a:lumMod val="75000"/>
                  </a:schemeClr>
                </a:solidFill>
              </a:rPr>
              <a:t>urlencoded</a:t>
            </a:r>
            <a:endParaRPr lang="fr-FR" dirty="0">
              <a:solidFill>
                <a:schemeClr val="accent1">
                  <a:lumMod val="75000"/>
                </a:schemeClr>
              </a:solidFill>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r>
              <a:rPr lang="fr-FR" dirty="0">
                <a:hlinkClick r:id="rId2"/>
              </a:rPr>
              <a:t>https://developer.mozilla.org/en-US/docs/Learn/HTML/Forms/Sending_and_retrieving_form_data</a:t>
            </a:r>
            <a:endParaRPr lang="fr-FR" dirty="0">
              <a:latin typeface="Lato"/>
            </a:endParaRP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pic>
        <p:nvPicPr>
          <p:cNvPr id="8" name="Image 7"/>
          <p:cNvPicPr>
            <a:picLocks noChangeAspect="1"/>
          </p:cNvPicPr>
          <p:nvPr/>
        </p:nvPicPr>
        <p:blipFill>
          <a:blip r:embed="rId3"/>
          <a:stretch>
            <a:fillRect/>
          </a:stretch>
        </p:blipFill>
        <p:spPr>
          <a:xfrm>
            <a:off x="6053137" y="3182556"/>
            <a:ext cx="4924425" cy="2295525"/>
          </a:xfrm>
          <a:prstGeom prst="rect">
            <a:avLst/>
          </a:prstGeom>
        </p:spPr>
      </p:pic>
      <p:pic>
        <p:nvPicPr>
          <p:cNvPr id="9" name="Image 8"/>
          <p:cNvPicPr>
            <a:picLocks noChangeAspect="1"/>
          </p:cNvPicPr>
          <p:nvPr/>
        </p:nvPicPr>
        <p:blipFill>
          <a:blip r:embed="rId4"/>
          <a:stretch>
            <a:fillRect/>
          </a:stretch>
        </p:blipFill>
        <p:spPr>
          <a:xfrm>
            <a:off x="33342" y="2848353"/>
            <a:ext cx="4677968" cy="2429703"/>
          </a:xfrm>
          <a:prstGeom prst="rect">
            <a:avLst/>
          </a:prstGeom>
        </p:spPr>
      </p:pic>
      <p:pic>
        <p:nvPicPr>
          <p:cNvPr id="10" name="Image 9"/>
          <p:cNvPicPr>
            <a:picLocks noChangeAspect="1"/>
          </p:cNvPicPr>
          <p:nvPr/>
        </p:nvPicPr>
        <p:blipFill>
          <a:blip r:embed="rId5"/>
          <a:stretch>
            <a:fillRect/>
          </a:stretch>
        </p:blipFill>
        <p:spPr>
          <a:xfrm>
            <a:off x="0" y="5143511"/>
            <a:ext cx="5033962" cy="1793597"/>
          </a:xfrm>
          <a:prstGeom prst="rect">
            <a:avLst/>
          </a:prstGeom>
        </p:spPr>
      </p:pic>
      <p:sp>
        <p:nvSpPr>
          <p:cNvPr id="11" name="Espace réservé du contenu 3"/>
          <p:cNvSpPr txBox="1">
            <a:spLocks/>
          </p:cNvSpPr>
          <p:nvPr/>
        </p:nvSpPr>
        <p:spPr>
          <a:xfrm>
            <a:off x="200022" y="1350919"/>
            <a:ext cx="4619626" cy="1292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ato"/>
              </a:rPr>
              <a:t>HTTP POST est utilisé pour poster des formulaires non ajax dans les pages web.</a:t>
            </a:r>
          </a:p>
        </p:txBody>
      </p:sp>
      <p:cxnSp>
        <p:nvCxnSpPr>
          <p:cNvPr id="12" name="Connecteur droit 11"/>
          <p:cNvCxnSpPr>
            <a:cxnSpLocks/>
          </p:cNvCxnSpPr>
          <p:nvPr/>
        </p:nvCxnSpPr>
        <p:spPr>
          <a:xfrm>
            <a:off x="4833936" y="1587499"/>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851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vos API </a:t>
            </a:r>
            <a:r>
              <a:rPr lang="fr-FR" dirty="0">
                <a:solidFill>
                  <a:srgbClr val="00B0F0"/>
                </a:solidFill>
              </a:rPr>
              <a:t>sous forme de catalogue</a:t>
            </a:r>
          </a:p>
        </p:txBody>
      </p:sp>
      <p:sp>
        <p:nvSpPr>
          <p:cNvPr id="4" name="Espace réservé du contenu 3"/>
          <p:cNvSpPr>
            <a:spLocks noGrp="1"/>
          </p:cNvSpPr>
          <p:nvPr>
            <p:ph idx="1"/>
          </p:nvPr>
        </p:nvSpPr>
        <p:spPr>
          <a:xfrm>
            <a:off x="838200" y="6198142"/>
            <a:ext cx="10515600" cy="340770"/>
          </a:xfrm>
        </p:spPr>
        <p:txBody>
          <a:bodyPr>
            <a:normAutofit fontScale="85000" lnSpcReduction="10000"/>
          </a:bodyPr>
          <a:lstStyle/>
          <a:p>
            <a:pPr marL="457200" lvl="1" indent="0">
              <a:buNone/>
            </a:pPr>
            <a:r>
              <a:rPr lang="fr-FR" dirty="0">
                <a:hlinkClick r:id="rId2"/>
              </a:rPr>
              <a:t>http://blog.nicolashachet.com/niveaux/confirme/larchitecture-rest-expliquee-en-5-regles/</a:t>
            </a:r>
            <a:endParaRPr lang="fr-FR" dirty="0"/>
          </a:p>
          <a:p>
            <a:pPr lvl="1"/>
            <a:endParaRPr lang="fr-FR" dirty="0"/>
          </a:p>
        </p:txBody>
      </p:sp>
      <p:sp>
        <p:nvSpPr>
          <p:cNvPr id="6" name="Rectangle 5">
            <a:extLst>
              <a:ext uri="{FF2B5EF4-FFF2-40B4-BE49-F238E27FC236}">
                <a16:creationId xmlns:a16="http://schemas.microsoft.com/office/drawing/2014/main" id="{3080637D-C53D-403B-8AB4-D8BC2947B662}"/>
              </a:ext>
            </a:extLst>
          </p:cNvPr>
          <p:cNvSpPr/>
          <p:nvPr/>
        </p:nvSpPr>
        <p:spPr>
          <a:xfrm>
            <a:off x="360217" y="1706710"/>
            <a:ext cx="11693237" cy="3108543"/>
          </a:xfrm>
          <a:prstGeom prst="rect">
            <a:avLst/>
          </a:prstGeom>
        </p:spPr>
        <p:txBody>
          <a:bodyPr wrap="square">
            <a:spAutoFit/>
          </a:bodyPr>
          <a:lstStyle/>
          <a:p>
            <a:r>
              <a:rPr lang="fr-FR" sz="2800" dirty="0"/>
              <a:t>http://mywebsite.com/</a:t>
            </a:r>
            <a:r>
              <a:rPr lang="fr-FR" sz="2800" dirty="0">
                <a:solidFill>
                  <a:srgbClr val="00B050"/>
                </a:solidFill>
              </a:rPr>
              <a:t>books</a:t>
            </a:r>
            <a:r>
              <a:rPr lang="fr-FR" sz="2800" dirty="0"/>
              <a:t>/</a:t>
            </a:r>
            <a:r>
              <a:rPr lang="fr-FR" sz="2800" dirty="0">
                <a:solidFill>
                  <a:srgbClr val="0070C0"/>
                </a:solidFill>
              </a:rPr>
              <a:t>87</a:t>
            </a:r>
            <a:r>
              <a:rPr lang="fr-FR" sz="2800" dirty="0"/>
              <a:t>/</a:t>
            </a:r>
            <a:r>
              <a:rPr lang="fr-FR" sz="2800" dirty="0">
                <a:solidFill>
                  <a:srgbClr val="7030A0"/>
                </a:solidFill>
              </a:rPr>
              <a:t>comments</a:t>
            </a:r>
            <a:r>
              <a:rPr lang="fr-FR" sz="2800" dirty="0"/>
              <a:t>/1568 </a:t>
            </a:r>
            <a:r>
              <a:rPr lang="fr-FR" sz="2400" dirty="0">
                <a:solidFill>
                  <a:schemeClr val="bg1">
                    <a:lumMod val="65000"/>
                  </a:schemeClr>
                </a:solidFill>
              </a:rPr>
              <a:t>=&gt; un commentaire pour un livre</a:t>
            </a:r>
          </a:p>
          <a:p>
            <a:br>
              <a:rPr lang="fr-FR" sz="2800" dirty="0"/>
            </a:br>
            <a:r>
              <a:rPr lang="fr-FR" sz="2800" dirty="0"/>
              <a:t>http://mywebsite.com/</a:t>
            </a:r>
            <a:r>
              <a:rPr lang="fr-FR" sz="2800" dirty="0">
                <a:solidFill>
                  <a:srgbClr val="00B050"/>
                </a:solidFill>
              </a:rPr>
              <a:t>books</a:t>
            </a:r>
            <a:r>
              <a:rPr lang="fr-FR" sz="2800" dirty="0"/>
              <a:t>/</a:t>
            </a:r>
            <a:r>
              <a:rPr lang="fr-FR" sz="2800" dirty="0">
                <a:solidFill>
                  <a:srgbClr val="0070C0"/>
                </a:solidFill>
              </a:rPr>
              <a:t>87</a:t>
            </a:r>
            <a:r>
              <a:rPr lang="fr-FR" sz="2800" dirty="0"/>
              <a:t>/</a:t>
            </a:r>
            <a:r>
              <a:rPr lang="fr-FR" sz="2800" dirty="0">
                <a:solidFill>
                  <a:srgbClr val="7030A0"/>
                </a:solidFill>
              </a:rPr>
              <a:t>comments</a:t>
            </a:r>
            <a:r>
              <a:rPr lang="fr-FR" sz="2800" dirty="0"/>
              <a:t> </a:t>
            </a:r>
            <a:r>
              <a:rPr lang="fr-FR" sz="2400" dirty="0">
                <a:solidFill>
                  <a:schemeClr val="bg1">
                    <a:lumMod val="65000"/>
                  </a:schemeClr>
                </a:solidFill>
              </a:rPr>
              <a:t>=&gt; tous les commentaires pour un livre</a:t>
            </a:r>
            <a:endParaRPr lang="fr-FR" sz="2800" dirty="0">
              <a:solidFill>
                <a:schemeClr val="bg1">
                  <a:lumMod val="65000"/>
                </a:schemeClr>
              </a:solidFill>
            </a:endParaRPr>
          </a:p>
          <a:p>
            <a:br>
              <a:rPr lang="fr-FR" sz="2800" dirty="0"/>
            </a:br>
            <a:r>
              <a:rPr lang="fr-FR" sz="2800" dirty="0"/>
              <a:t>http://mywebsite.com/</a:t>
            </a:r>
            <a:r>
              <a:rPr lang="fr-FR" sz="2800" dirty="0">
                <a:solidFill>
                  <a:srgbClr val="00B050"/>
                </a:solidFill>
              </a:rPr>
              <a:t>books</a:t>
            </a:r>
            <a:r>
              <a:rPr lang="fr-FR" sz="2800" dirty="0"/>
              <a:t>/</a:t>
            </a:r>
            <a:r>
              <a:rPr lang="fr-FR" sz="2800" dirty="0">
                <a:solidFill>
                  <a:srgbClr val="0070C0"/>
                </a:solidFill>
              </a:rPr>
              <a:t>87</a:t>
            </a:r>
            <a:r>
              <a:rPr lang="fr-FR" sz="2800" dirty="0"/>
              <a:t> </a:t>
            </a:r>
            <a:r>
              <a:rPr lang="fr-FR" sz="2400" dirty="0">
                <a:solidFill>
                  <a:schemeClr val="bg1">
                    <a:lumMod val="65000"/>
                  </a:schemeClr>
                </a:solidFill>
              </a:rPr>
              <a:t>=&gt; un livre</a:t>
            </a:r>
            <a:endParaRPr lang="fr-FR" sz="2800" dirty="0">
              <a:solidFill>
                <a:schemeClr val="bg1">
                  <a:lumMod val="65000"/>
                </a:schemeClr>
              </a:solidFill>
            </a:endParaRPr>
          </a:p>
          <a:p>
            <a:br>
              <a:rPr lang="fr-FR" sz="2800" dirty="0"/>
            </a:br>
            <a:r>
              <a:rPr lang="fr-FR" sz="2800" dirty="0"/>
              <a:t>http://mywebsite.com/</a:t>
            </a:r>
            <a:r>
              <a:rPr lang="fr-FR" sz="2800" dirty="0">
                <a:solidFill>
                  <a:srgbClr val="00B050"/>
                </a:solidFill>
              </a:rPr>
              <a:t>books</a:t>
            </a:r>
            <a:r>
              <a:rPr lang="fr-FR" sz="2800" dirty="0"/>
              <a:t> </a:t>
            </a:r>
            <a:r>
              <a:rPr lang="fr-FR" sz="2400" dirty="0">
                <a:solidFill>
                  <a:schemeClr val="bg1">
                    <a:lumMod val="65000"/>
                  </a:schemeClr>
                </a:solidFill>
              </a:rPr>
              <a:t>=&gt; tous les livres</a:t>
            </a:r>
            <a:endParaRPr lang="fr-FR" sz="2800" dirty="0">
              <a:solidFill>
                <a:schemeClr val="bg1">
                  <a:lumMod val="65000"/>
                </a:schemeClr>
              </a:solidFill>
            </a:endParaRPr>
          </a:p>
        </p:txBody>
      </p:sp>
    </p:spTree>
    <p:extLst>
      <p:ext uri="{BB962C8B-B14F-4D97-AF65-F5344CB8AC3E}">
        <p14:creationId xmlns:p14="http://schemas.microsoft.com/office/powerpoint/2010/main" val="3818280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8B0673-4993-4718-94A3-FFEE5BA8490D}"/>
              </a:ext>
            </a:extLst>
          </p:cNvPr>
          <p:cNvSpPr>
            <a:spLocks noGrp="1"/>
          </p:cNvSpPr>
          <p:nvPr>
            <p:ph type="title"/>
          </p:nvPr>
        </p:nvSpPr>
        <p:spPr/>
        <p:txBody>
          <a:bodyPr/>
          <a:lstStyle/>
          <a:p>
            <a:r>
              <a:rPr lang="fr-FR" dirty="0"/>
              <a:t>Modéliser vos API </a:t>
            </a:r>
            <a:r>
              <a:rPr lang="fr-FR" dirty="0">
                <a:solidFill>
                  <a:srgbClr val="00B0F0"/>
                </a:solidFill>
              </a:rPr>
              <a:t>en domaine fonctionnelle</a:t>
            </a:r>
          </a:p>
        </p:txBody>
      </p:sp>
      <p:sp>
        <p:nvSpPr>
          <p:cNvPr id="3" name="Espace réservé du contenu 2">
            <a:extLst>
              <a:ext uri="{FF2B5EF4-FFF2-40B4-BE49-F238E27FC236}">
                <a16:creationId xmlns:a16="http://schemas.microsoft.com/office/drawing/2014/main" id="{E1D5A7B2-946F-4A25-A91B-C2C04A018BE9}"/>
              </a:ext>
            </a:extLst>
          </p:cNvPr>
          <p:cNvSpPr>
            <a:spLocks noGrp="1"/>
          </p:cNvSpPr>
          <p:nvPr>
            <p:ph idx="1"/>
          </p:nvPr>
        </p:nvSpPr>
        <p:spPr/>
        <p:txBody>
          <a:bodyPr/>
          <a:lstStyle/>
          <a:p>
            <a:pPr marL="0" indent="0">
              <a:buNone/>
            </a:pPr>
            <a:r>
              <a:rPr lang="fr-FR" dirty="0"/>
              <a:t>http://www.mywebsite.com/</a:t>
            </a:r>
            <a:r>
              <a:rPr lang="fr-FR" dirty="0">
                <a:solidFill>
                  <a:srgbClr val="00B050"/>
                </a:solidFill>
              </a:rPr>
              <a:t>books </a:t>
            </a:r>
            <a:r>
              <a:rPr lang="fr-FR" sz="2400" dirty="0">
                <a:solidFill>
                  <a:schemeClr val="bg1">
                    <a:lumMod val="65000"/>
                  </a:schemeClr>
                </a:solidFill>
              </a:rPr>
              <a:t>=&gt; tous les livres</a:t>
            </a:r>
          </a:p>
          <a:p>
            <a:pPr marL="0" indent="0">
              <a:buNone/>
            </a:pPr>
            <a:r>
              <a:rPr lang="fr-FR" dirty="0"/>
              <a:t>http://www.mywebsite.com/</a:t>
            </a:r>
            <a:r>
              <a:rPr lang="fr-FR" dirty="0">
                <a:solidFill>
                  <a:srgbClr val="00B050"/>
                </a:solidFill>
              </a:rPr>
              <a:t>books</a:t>
            </a:r>
            <a:r>
              <a:rPr lang="fr-FR" dirty="0"/>
              <a:t>/</a:t>
            </a:r>
            <a:r>
              <a:rPr lang="fr-FR" dirty="0">
                <a:solidFill>
                  <a:srgbClr val="0070C0"/>
                </a:solidFill>
              </a:rPr>
              <a:t>87 </a:t>
            </a:r>
            <a:r>
              <a:rPr lang="fr-FR" sz="2400" dirty="0">
                <a:solidFill>
                  <a:schemeClr val="bg1">
                    <a:lumMod val="65000"/>
                  </a:schemeClr>
                </a:solidFill>
              </a:rPr>
              <a:t>=&gt; 1 livre</a:t>
            </a:r>
          </a:p>
          <a:p>
            <a:pPr marL="0" indent="0">
              <a:buNone/>
            </a:pPr>
            <a:endParaRPr lang="fr-FR" dirty="0">
              <a:solidFill>
                <a:srgbClr val="0070C0"/>
              </a:solidFill>
            </a:endParaRPr>
          </a:p>
          <a:p>
            <a:pPr marL="0" indent="0">
              <a:buNone/>
            </a:pPr>
            <a:r>
              <a:rPr lang="fr-FR" dirty="0"/>
              <a:t>http://www.mywebsite.com/</a:t>
            </a:r>
            <a:r>
              <a:rPr lang="fr-FR" dirty="0">
                <a:solidFill>
                  <a:srgbClr val="00B050"/>
                </a:solidFill>
              </a:rPr>
              <a:t>comments </a:t>
            </a:r>
            <a:r>
              <a:rPr lang="fr-FR" sz="2400" dirty="0">
                <a:solidFill>
                  <a:schemeClr val="bg1">
                    <a:lumMod val="65000"/>
                  </a:schemeClr>
                </a:solidFill>
              </a:rPr>
              <a:t>=&gt; tous les commentaires</a:t>
            </a:r>
            <a:endParaRPr lang="fr-FR" dirty="0">
              <a:solidFill>
                <a:schemeClr val="bg1">
                  <a:lumMod val="65000"/>
                </a:schemeClr>
              </a:solidFill>
            </a:endParaRPr>
          </a:p>
          <a:p>
            <a:pPr marL="0" indent="0">
              <a:buNone/>
            </a:pPr>
            <a:r>
              <a:rPr lang="fr-FR" dirty="0"/>
              <a:t>http://www.mywebsite.com/</a:t>
            </a:r>
            <a:r>
              <a:rPr lang="fr-FR" dirty="0">
                <a:solidFill>
                  <a:srgbClr val="00B050"/>
                </a:solidFill>
              </a:rPr>
              <a:t>comments</a:t>
            </a:r>
            <a:r>
              <a:rPr lang="fr-FR" dirty="0"/>
              <a:t>/</a:t>
            </a:r>
            <a:r>
              <a:rPr lang="fr-FR" dirty="0">
                <a:solidFill>
                  <a:srgbClr val="0070C0"/>
                </a:solidFill>
              </a:rPr>
              <a:t>1558 </a:t>
            </a:r>
            <a:r>
              <a:rPr lang="fr-FR" sz="2400" dirty="0">
                <a:solidFill>
                  <a:schemeClr val="bg1">
                    <a:lumMod val="65000"/>
                  </a:schemeClr>
                </a:solidFill>
              </a:rPr>
              <a:t>=&gt; 1 commentaire</a:t>
            </a:r>
            <a:endParaRPr lang="fr-FR" dirty="0">
              <a:solidFill>
                <a:schemeClr val="bg1">
                  <a:lumMod val="65000"/>
                </a:schemeClr>
              </a:solidFill>
            </a:endParaRPr>
          </a:p>
          <a:p>
            <a:pPr marL="0" indent="0">
              <a:buNone/>
            </a:pPr>
            <a:endParaRPr lang="fr-FR" dirty="0">
              <a:solidFill>
                <a:srgbClr val="0070C0"/>
              </a:solidFill>
            </a:endParaRPr>
          </a:p>
          <a:p>
            <a:pPr marL="0" indent="0">
              <a:buNone/>
            </a:pPr>
            <a:endParaRPr lang="fr-FR" dirty="0"/>
          </a:p>
          <a:p>
            <a:pPr marL="0" indent="0">
              <a:buNone/>
            </a:pPr>
            <a:endParaRPr lang="fr-FR" dirty="0"/>
          </a:p>
          <a:p>
            <a:pPr marL="0" indent="0">
              <a:buNone/>
            </a:pPr>
            <a:endParaRPr lang="fr-FR" dirty="0"/>
          </a:p>
        </p:txBody>
      </p:sp>
      <p:sp>
        <p:nvSpPr>
          <p:cNvPr id="5" name="Espace réservé du contenu 3">
            <a:extLst>
              <a:ext uri="{FF2B5EF4-FFF2-40B4-BE49-F238E27FC236}">
                <a16:creationId xmlns:a16="http://schemas.microsoft.com/office/drawing/2014/main" id="{D8880067-8567-4865-9CAC-3DF7D2811CEC}"/>
              </a:ext>
            </a:extLst>
          </p:cNvPr>
          <p:cNvSpPr txBox="1">
            <a:spLocks/>
          </p:cNvSpPr>
          <p:nvPr/>
        </p:nvSpPr>
        <p:spPr>
          <a:xfrm>
            <a:off x="838200" y="6198142"/>
            <a:ext cx="10515600" cy="34077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fr-FR" dirty="0"/>
              <a:t>D’après Yann </a:t>
            </a:r>
            <a:r>
              <a:rPr lang="fr-FR" dirty="0" err="1"/>
              <a:t>Crumeyrolles</a:t>
            </a:r>
            <a:endParaRPr lang="fr-FR" dirty="0"/>
          </a:p>
        </p:txBody>
      </p:sp>
    </p:spTree>
    <p:extLst>
      <p:ext uri="{BB962C8B-B14F-4D97-AF65-F5344CB8AC3E}">
        <p14:creationId xmlns:p14="http://schemas.microsoft.com/office/powerpoint/2010/main" val="2278409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4FD382-C49B-4708-BBAE-B6F7BD3A5C10}"/>
              </a:ext>
            </a:extLst>
          </p:cNvPr>
          <p:cNvSpPr>
            <a:spLocks noGrp="1"/>
          </p:cNvSpPr>
          <p:nvPr>
            <p:ph type="title"/>
          </p:nvPr>
        </p:nvSpPr>
        <p:spPr/>
        <p:txBody>
          <a:bodyPr/>
          <a:lstStyle/>
          <a:p>
            <a:r>
              <a:rPr lang="fr-FR" dirty="0"/>
              <a:t>Modéliser vos API </a:t>
            </a:r>
            <a:r>
              <a:rPr lang="fr-FR" dirty="0">
                <a:solidFill>
                  <a:srgbClr val="00B0F0"/>
                </a:solidFill>
              </a:rPr>
              <a:t>en domaine fonctionnelle</a:t>
            </a:r>
            <a:endParaRPr lang="fr-FR" dirty="0"/>
          </a:p>
        </p:txBody>
      </p:sp>
      <p:sp>
        <p:nvSpPr>
          <p:cNvPr id="3" name="Espace réservé du contenu 2">
            <a:extLst>
              <a:ext uri="{FF2B5EF4-FFF2-40B4-BE49-F238E27FC236}">
                <a16:creationId xmlns:a16="http://schemas.microsoft.com/office/drawing/2014/main" id="{E0694EE9-881F-4131-AA7D-E267418744A9}"/>
              </a:ext>
            </a:extLst>
          </p:cNvPr>
          <p:cNvSpPr>
            <a:spLocks noGrp="1"/>
          </p:cNvSpPr>
          <p:nvPr>
            <p:ph idx="1"/>
          </p:nvPr>
        </p:nvSpPr>
        <p:spPr>
          <a:xfrm>
            <a:off x="838200" y="1825625"/>
            <a:ext cx="5147821" cy="4351338"/>
          </a:xfrm>
        </p:spPr>
        <p:txBody>
          <a:bodyPr/>
          <a:lstStyle/>
          <a:p>
            <a:pPr marL="0" indent="0">
              <a:buNone/>
            </a:pPr>
            <a:endParaRPr lang="fr-FR" dirty="0"/>
          </a:p>
          <a:p>
            <a:pPr marL="0" indent="0">
              <a:buNone/>
            </a:pPr>
            <a:r>
              <a:rPr lang="fr-FR" dirty="0"/>
              <a:t>Exemple :</a:t>
            </a:r>
          </a:p>
          <a:p>
            <a:pPr marL="0" indent="0">
              <a:buNone/>
            </a:pPr>
            <a:r>
              <a:rPr lang="fr-FR" dirty="0">
                <a:hlinkClick r:id="rId2"/>
              </a:rPr>
              <a:t>https://www.guillaume-chervet.fr</a:t>
            </a:r>
            <a:endParaRPr lang="fr-FR" dirty="0"/>
          </a:p>
          <a:p>
            <a:pPr marL="0" indent="0">
              <a:buNone/>
            </a:pPr>
            <a:endParaRPr lang="fr-FR" dirty="0"/>
          </a:p>
          <a:p>
            <a:pPr marL="0" indent="0">
              <a:buNone/>
            </a:pPr>
            <a:r>
              <a:rPr lang="fr-FR" dirty="0"/>
              <a:t>CMS </a:t>
            </a:r>
            <a:r>
              <a:rPr lang="fr-FR" dirty="0" err="1"/>
              <a:t>Multi-site</a:t>
            </a:r>
            <a:r>
              <a:rPr lang="fr-FR" dirty="0"/>
              <a:t>, multi-tenant</a:t>
            </a:r>
          </a:p>
          <a:p>
            <a:pPr marL="0" indent="0">
              <a:buNone/>
            </a:pPr>
            <a:endParaRPr lang="fr-FR" dirty="0"/>
          </a:p>
          <a:p>
            <a:endParaRPr lang="fr-FR" dirty="0"/>
          </a:p>
        </p:txBody>
      </p:sp>
      <p:pic>
        <p:nvPicPr>
          <p:cNvPr id="5" name="Image 4">
            <a:extLst>
              <a:ext uri="{FF2B5EF4-FFF2-40B4-BE49-F238E27FC236}">
                <a16:creationId xmlns:a16="http://schemas.microsoft.com/office/drawing/2014/main" id="{83DDA713-F165-4A89-BCBC-26ABB97B401E}"/>
              </a:ext>
            </a:extLst>
          </p:cNvPr>
          <p:cNvPicPr>
            <a:picLocks noChangeAspect="1"/>
          </p:cNvPicPr>
          <p:nvPr/>
        </p:nvPicPr>
        <p:blipFill>
          <a:blip r:embed="rId3"/>
          <a:stretch>
            <a:fillRect/>
          </a:stretch>
        </p:blipFill>
        <p:spPr>
          <a:xfrm>
            <a:off x="6325386" y="1251457"/>
            <a:ext cx="5274558" cy="4925506"/>
          </a:xfrm>
          <a:prstGeom prst="rect">
            <a:avLst/>
          </a:prstGeom>
        </p:spPr>
      </p:pic>
    </p:spTree>
    <p:extLst>
      <p:ext uri="{BB962C8B-B14F-4D97-AF65-F5344CB8AC3E}">
        <p14:creationId xmlns:p14="http://schemas.microsoft.com/office/powerpoint/2010/main" val="35070256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64C27-30F7-4BFE-8B74-141FC55F29E5}"/>
              </a:ext>
            </a:extLst>
          </p:cNvPr>
          <p:cNvSpPr>
            <a:spLocks noGrp="1"/>
          </p:cNvSpPr>
          <p:nvPr>
            <p:ph type="title"/>
          </p:nvPr>
        </p:nvSpPr>
        <p:spPr/>
        <p:txBody>
          <a:bodyPr/>
          <a:lstStyle/>
          <a:p>
            <a:r>
              <a:rPr lang="fr-FR" dirty="0"/>
              <a:t>Modéliser vos API </a:t>
            </a:r>
            <a:r>
              <a:rPr lang="fr-FR" dirty="0">
                <a:solidFill>
                  <a:srgbClr val="00B0F0"/>
                </a:solidFill>
              </a:rPr>
              <a:t>en domaine fonctionnelle</a:t>
            </a:r>
            <a:endParaRPr lang="fr-FR" dirty="0"/>
          </a:p>
        </p:txBody>
      </p:sp>
      <p:sp>
        <p:nvSpPr>
          <p:cNvPr id="5" name="Ellipse 4">
            <a:extLst>
              <a:ext uri="{FF2B5EF4-FFF2-40B4-BE49-F238E27FC236}">
                <a16:creationId xmlns:a16="http://schemas.microsoft.com/office/drawing/2014/main" id="{240D1ED2-54F6-416B-A3A6-28A19E6C7458}"/>
              </a:ext>
            </a:extLst>
          </p:cNvPr>
          <p:cNvSpPr/>
          <p:nvPr/>
        </p:nvSpPr>
        <p:spPr>
          <a:xfrm>
            <a:off x="904974" y="1573178"/>
            <a:ext cx="1835082" cy="13255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Site / Master</a:t>
            </a:r>
          </a:p>
        </p:txBody>
      </p:sp>
      <p:sp>
        <p:nvSpPr>
          <p:cNvPr id="6" name="Ellipse 5">
            <a:extLst>
              <a:ext uri="{FF2B5EF4-FFF2-40B4-BE49-F238E27FC236}">
                <a16:creationId xmlns:a16="http://schemas.microsoft.com/office/drawing/2014/main" id="{FC585EE2-01B1-44DA-B49F-DD463F63D209}"/>
              </a:ext>
            </a:extLst>
          </p:cNvPr>
          <p:cNvSpPr/>
          <p:nvPr/>
        </p:nvSpPr>
        <p:spPr>
          <a:xfrm>
            <a:off x="842913" y="3511485"/>
            <a:ext cx="1564850" cy="120191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User</a:t>
            </a:r>
          </a:p>
        </p:txBody>
      </p:sp>
      <p:sp>
        <p:nvSpPr>
          <p:cNvPr id="7" name="Ellipse 6">
            <a:extLst>
              <a:ext uri="{FF2B5EF4-FFF2-40B4-BE49-F238E27FC236}">
                <a16:creationId xmlns:a16="http://schemas.microsoft.com/office/drawing/2014/main" id="{696272CC-DDED-4ABA-A7D9-90C70CA0C41D}"/>
              </a:ext>
            </a:extLst>
          </p:cNvPr>
          <p:cNvSpPr/>
          <p:nvPr/>
        </p:nvSpPr>
        <p:spPr>
          <a:xfrm>
            <a:off x="3574330" y="1748403"/>
            <a:ext cx="1564850" cy="110293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Page</a:t>
            </a:r>
          </a:p>
        </p:txBody>
      </p:sp>
      <p:sp>
        <p:nvSpPr>
          <p:cNvPr id="8" name="Ellipse 7">
            <a:extLst>
              <a:ext uri="{FF2B5EF4-FFF2-40B4-BE49-F238E27FC236}">
                <a16:creationId xmlns:a16="http://schemas.microsoft.com/office/drawing/2014/main" id="{27B48E08-C0CD-4784-9344-90B16F30D1E3}"/>
              </a:ext>
            </a:extLst>
          </p:cNvPr>
          <p:cNvSpPr/>
          <p:nvPr/>
        </p:nvSpPr>
        <p:spPr>
          <a:xfrm>
            <a:off x="3091992" y="3429000"/>
            <a:ext cx="2212937" cy="148079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Statistic</a:t>
            </a:r>
            <a:endParaRPr lang="fr-FR" sz="2400" dirty="0"/>
          </a:p>
        </p:txBody>
      </p:sp>
      <p:sp>
        <p:nvSpPr>
          <p:cNvPr id="9" name="Ellipse 8">
            <a:extLst>
              <a:ext uri="{FF2B5EF4-FFF2-40B4-BE49-F238E27FC236}">
                <a16:creationId xmlns:a16="http://schemas.microsoft.com/office/drawing/2014/main" id="{CE0D3EC6-A464-447D-8A65-D8FE3F3E8E99}"/>
              </a:ext>
            </a:extLst>
          </p:cNvPr>
          <p:cNvSpPr/>
          <p:nvPr/>
        </p:nvSpPr>
        <p:spPr>
          <a:xfrm>
            <a:off x="1621410" y="5106185"/>
            <a:ext cx="2009479" cy="120191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Message</a:t>
            </a:r>
          </a:p>
        </p:txBody>
      </p:sp>
      <p:sp>
        <p:nvSpPr>
          <p:cNvPr id="10" name="Ellipse 9">
            <a:extLst>
              <a:ext uri="{FF2B5EF4-FFF2-40B4-BE49-F238E27FC236}">
                <a16:creationId xmlns:a16="http://schemas.microsoft.com/office/drawing/2014/main" id="{4E11CF6E-761F-405F-AACD-C2643136DD79}"/>
              </a:ext>
            </a:extLst>
          </p:cNvPr>
          <p:cNvSpPr/>
          <p:nvPr/>
        </p:nvSpPr>
        <p:spPr>
          <a:xfrm>
            <a:off x="8147117" y="2223122"/>
            <a:ext cx="1835083" cy="1201917"/>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Domain</a:t>
            </a:r>
          </a:p>
        </p:txBody>
      </p:sp>
      <p:sp>
        <p:nvSpPr>
          <p:cNvPr id="11" name="Ellipse 10">
            <a:extLst>
              <a:ext uri="{FF2B5EF4-FFF2-40B4-BE49-F238E27FC236}">
                <a16:creationId xmlns:a16="http://schemas.microsoft.com/office/drawing/2014/main" id="{072B293A-F619-4544-B828-B38EDA04B550}"/>
              </a:ext>
            </a:extLst>
          </p:cNvPr>
          <p:cNvSpPr/>
          <p:nvPr/>
        </p:nvSpPr>
        <p:spPr>
          <a:xfrm>
            <a:off x="5718142" y="3131122"/>
            <a:ext cx="1835083" cy="120191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Log</a:t>
            </a:r>
          </a:p>
        </p:txBody>
      </p:sp>
      <p:sp>
        <p:nvSpPr>
          <p:cNvPr id="12" name="Ellipse 11">
            <a:extLst>
              <a:ext uri="{FF2B5EF4-FFF2-40B4-BE49-F238E27FC236}">
                <a16:creationId xmlns:a16="http://schemas.microsoft.com/office/drawing/2014/main" id="{C5A47A92-D662-4938-8FFF-6AA5A82636F5}"/>
              </a:ext>
            </a:extLst>
          </p:cNvPr>
          <p:cNvSpPr/>
          <p:nvPr/>
        </p:nvSpPr>
        <p:spPr>
          <a:xfrm>
            <a:off x="5178458" y="5336995"/>
            <a:ext cx="1835083" cy="1201917"/>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UserSite</a:t>
            </a:r>
            <a:endParaRPr lang="fr-FR" sz="2400" dirty="0"/>
          </a:p>
        </p:txBody>
      </p:sp>
      <p:sp>
        <p:nvSpPr>
          <p:cNvPr id="13" name="Ellipse 12">
            <a:extLst>
              <a:ext uri="{FF2B5EF4-FFF2-40B4-BE49-F238E27FC236}">
                <a16:creationId xmlns:a16="http://schemas.microsoft.com/office/drawing/2014/main" id="{B826A076-4CA5-40D5-B457-B775C9044F1E}"/>
              </a:ext>
            </a:extLst>
          </p:cNvPr>
          <p:cNvSpPr/>
          <p:nvPr/>
        </p:nvSpPr>
        <p:spPr>
          <a:xfrm>
            <a:off x="7013540" y="4214714"/>
            <a:ext cx="2363766" cy="148079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Notification</a:t>
            </a:r>
          </a:p>
        </p:txBody>
      </p:sp>
      <p:sp>
        <p:nvSpPr>
          <p:cNvPr id="14" name="Ellipse 13">
            <a:extLst>
              <a:ext uri="{FF2B5EF4-FFF2-40B4-BE49-F238E27FC236}">
                <a16:creationId xmlns:a16="http://schemas.microsoft.com/office/drawing/2014/main" id="{98785C74-2D34-444A-9CAB-9356CF156C65}"/>
              </a:ext>
            </a:extLst>
          </p:cNvPr>
          <p:cNvSpPr/>
          <p:nvPr/>
        </p:nvSpPr>
        <p:spPr>
          <a:xfrm>
            <a:off x="6095999" y="1536189"/>
            <a:ext cx="1835083" cy="1201917"/>
          </a:xfrm>
          <a:prstGeom prst="ellipse">
            <a:avLst/>
          </a:prstGeom>
          <a:solidFill>
            <a:srgbClr val="A74F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File</a:t>
            </a:r>
          </a:p>
        </p:txBody>
      </p:sp>
      <p:sp>
        <p:nvSpPr>
          <p:cNvPr id="15" name="Ellipse 14">
            <a:extLst>
              <a:ext uri="{FF2B5EF4-FFF2-40B4-BE49-F238E27FC236}">
                <a16:creationId xmlns:a16="http://schemas.microsoft.com/office/drawing/2014/main" id="{20DBEB2D-E98E-4562-80C0-986842A1ACF0}"/>
              </a:ext>
            </a:extLst>
          </p:cNvPr>
          <p:cNvSpPr/>
          <p:nvPr/>
        </p:nvSpPr>
        <p:spPr>
          <a:xfrm>
            <a:off x="10018334" y="3474991"/>
            <a:ext cx="1835083" cy="120191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Tags</a:t>
            </a:r>
          </a:p>
        </p:txBody>
      </p:sp>
      <p:sp>
        <p:nvSpPr>
          <p:cNvPr id="16" name="Ellipse 15">
            <a:extLst>
              <a:ext uri="{FF2B5EF4-FFF2-40B4-BE49-F238E27FC236}">
                <a16:creationId xmlns:a16="http://schemas.microsoft.com/office/drawing/2014/main" id="{BFF531A3-CD83-458A-BF94-115D71BE95CF}"/>
              </a:ext>
            </a:extLst>
          </p:cNvPr>
          <p:cNvSpPr/>
          <p:nvPr/>
        </p:nvSpPr>
        <p:spPr>
          <a:xfrm>
            <a:off x="9967271" y="1386330"/>
            <a:ext cx="1835083" cy="1201917"/>
          </a:xfrm>
          <a:prstGeom prst="ellipse">
            <a:avLst/>
          </a:prstGeom>
          <a:solidFill>
            <a:srgbClr val="C355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History</a:t>
            </a:r>
            <a:endParaRPr lang="fr-FR" sz="2400" dirty="0"/>
          </a:p>
        </p:txBody>
      </p:sp>
      <p:sp>
        <p:nvSpPr>
          <p:cNvPr id="17" name="Ellipse 16">
            <a:extLst>
              <a:ext uri="{FF2B5EF4-FFF2-40B4-BE49-F238E27FC236}">
                <a16:creationId xmlns:a16="http://schemas.microsoft.com/office/drawing/2014/main" id="{0098AB32-EFF4-4592-8348-8F6F96607351}"/>
              </a:ext>
            </a:extLst>
          </p:cNvPr>
          <p:cNvSpPr/>
          <p:nvPr/>
        </p:nvSpPr>
        <p:spPr>
          <a:xfrm>
            <a:off x="9667964" y="5003669"/>
            <a:ext cx="2009479" cy="1201917"/>
          </a:xfrm>
          <a:prstGeom prst="ellipse">
            <a:avLst/>
          </a:prstGeom>
          <a:solidFill>
            <a:srgbClr val="5474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Comment</a:t>
            </a:r>
          </a:p>
        </p:txBody>
      </p:sp>
    </p:spTree>
    <p:extLst>
      <p:ext uri="{BB962C8B-B14F-4D97-AF65-F5344CB8AC3E}">
        <p14:creationId xmlns:p14="http://schemas.microsoft.com/office/powerpoint/2010/main" val="3088044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DA5B006-E6BD-43BE-97C7-8D27BE11C98A}"/>
              </a:ext>
            </a:extLst>
          </p:cNvPr>
          <p:cNvSpPr>
            <a:spLocks noGrp="1"/>
          </p:cNvSpPr>
          <p:nvPr>
            <p:ph idx="1"/>
          </p:nvPr>
        </p:nvSpPr>
        <p:spPr/>
        <p:txBody>
          <a:bodyPr/>
          <a:lstStyle/>
          <a:p>
            <a:r>
              <a:rPr lang="fr-FR" dirty="0"/>
              <a:t>Src</a:t>
            </a:r>
          </a:p>
          <a:p>
            <a:pPr lvl="1"/>
            <a:r>
              <a:rPr lang="fr-FR" dirty="0" err="1">
                <a:solidFill>
                  <a:srgbClr val="00B050"/>
                </a:solidFill>
              </a:rPr>
              <a:t>SiteWeb</a:t>
            </a:r>
            <a:endParaRPr lang="fr-FR" dirty="0">
              <a:solidFill>
                <a:srgbClr val="00B050"/>
              </a:solidFill>
            </a:endParaRPr>
          </a:p>
          <a:p>
            <a:pPr lvl="1"/>
            <a:r>
              <a:rPr lang="fr-FR" dirty="0">
                <a:solidFill>
                  <a:srgbClr val="0070C0"/>
                </a:solidFill>
              </a:rPr>
              <a:t>Site</a:t>
            </a:r>
          </a:p>
          <a:p>
            <a:pPr lvl="1"/>
            <a:r>
              <a:rPr lang="fr-FR" dirty="0">
                <a:solidFill>
                  <a:srgbClr val="0070C0"/>
                </a:solidFill>
              </a:rPr>
              <a:t>Page</a:t>
            </a:r>
          </a:p>
          <a:p>
            <a:pPr lvl="1"/>
            <a:r>
              <a:rPr lang="fr-FR" dirty="0">
                <a:solidFill>
                  <a:srgbClr val="0070C0"/>
                </a:solidFill>
              </a:rPr>
              <a:t>User</a:t>
            </a:r>
          </a:p>
          <a:p>
            <a:pPr lvl="1"/>
            <a:r>
              <a:rPr lang="fr-FR" dirty="0" err="1">
                <a:solidFill>
                  <a:srgbClr val="0070C0"/>
                </a:solidFill>
              </a:rPr>
              <a:t>Statistic</a:t>
            </a:r>
            <a:endParaRPr lang="fr-FR" dirty="0">
              <a:solidFill>
                <a:srgbClr val="0070C0"/>
              </a:solidFill>
            </a:endParaRPr>
          </a:p>
          <a:p>
            <a:pPr lvl="1"/>
            <a:r>
              <a:rPr lang="fr-FR" dirty="0">
                <a:solidFill>
                  <a:srgbClr val="0070C0"/>
                </a:solidFill>
              </a:rPr>
              <a:t>Message</a:t>
            </a:r>
          </a:p>
          <a:p>
            <a:pPr lvl="1"/>
            <a:r>
              <a:rPr lang="fr-FR" dirty="0">
                <a:solidFill>
                  <a:srgbClr val="0070C0"/>
                </a:solidFill>
              </a:rPr>
              <a:t>etc…</a:t>
            </a:r>
          </a:p>
          <a:p>
            <a:pPr lvl="1"/>
            <a:endParaRPr lang="fr-FR" dirty="0"/>
          </a:p>
          <a:p>
            <a:pPr lvl="1"/>
            <a:endParaRPr lang="fr-FR" dirty="0"/>
          </a:p>
          <a:p>
            <a:pPr lvl="1"/>
            <a:endParaRPr lang="fr-FR" dirty="0"/>
          </a:p>
          <a:p>
            <a:pPr lvl="1"/>
            <a:endParaRPr lang="fr-FR" dirty="0"/>
          </a:p>
          <a:p>
            <a:pPr lvl="1"/>
            <a:endParaRPr lang="fr-FR" dirty="0"/>
          </a:p>
        </p:txBody>
      </p:sp>
      <p:sp>
        <p:nvSpPr>
          <p:cNvPr id="7" name="Titre 1">
            <a:extLst>
              <a:ext uri="{FF2B5EF4-FFF2-40B4-BE49-F238E27FC236}">
                <a16:creationId xmlns:a16="http://schemas.microsoft.com/office/drawing/2014/main" id="{40C65A8D-B7A6-4D31-9B02-8D9126BE3960}"/>
              </a:ext>
            </a:extLst>
          </p:cNvPr>
          <p:cNvSpPr>
            <a:spLocks noGrp="1"/>
          </p:cNvSpPr>
          <p:nvPr>
            <p:ph type="title"/>
          </p:nvPr>
        </p:nvSpPr>
        <p:spPr>
          <a:xfrm>
            <a:off x="838200" y="143056"/>
            <a:ext cx="10515600" cy="1325563"/>
          </a:xfrm>
        </p:spPr>
        <p:txBody>
          <a:bodyPr/>
          <a:lstStyle/>
          <a:p>
            <a:r>
              <a:rPr lang="fr-FR" dirty="0"/>
              <a:t>Modéliser vos API </a:t>
            </a:r>
            <a:r>
              <a:rPr lang="fr-FR" dirty="0">
                <a:solidFill>
                  <a:srgbClr val="00B0F0"/>
                </a:solidFill>
              </a:rPr>
              <a:t>en domaine fonctionnelle</a:t>
            </a:r>
            <a:endParaRPr lang="fr-FR" dirty="0"/>
          </a:p>
        </p:txBody>
      </p:sp>
      <p:pic>
        <p:nvPicPr>
          <p:cNvPr id="10" name="Image 9">
            <a:extLst>
              <a:ext uri="{FF2B5EF4-FFF2-40B4-BE49-F238E27FC236}">
                <a16:creationId xmlns:a16="http://schemas.microsoft.com/office/drawing/2014/main" id="{480B067E-6C8C-413F-A5CB-5BC61BAA671C}"/>
              </a:ext>
            </a:extLst>
          </p:cNvPr>
          <p:cNvPicPr>
            <a:picLocks noChangeAspect="1"/>
          </p:cNvPicPr>
          <p:nvPr/>
        </p:nvPicPr>
        <p:blipFill rotWithShape="1">
          <a:blip r:embed="rId2"/>
          <a:srcRect r="37921" b="8282"/>
          <a:stretch/>
        </p:blipFill>
        <p:spPr>
          <a:xfrm>
            <a:off x="545502" y="1825625"/>
            <a:ext cx="585395" cy="436808"/>
          </a:xfrm>
          <a:prstGeom prst="rect">
            <a:avLst/>
          </a:prstGeom>
        </p:spPr>
      </p:pic>
      <p:pic>
        <p:nvPicPr>
          <p:cNvPr id="11" name="Image 10">
            <a:extLst>
              <a:ext uri="{FF2B5EF4-FFF2-40B4-BE49-F238E27FC236}">
                <a16:creationId xmlns:a16="http://schemas.microsoft.com/office/drawing/2014/main" id="{0960B3F6-8D7D-455E-806E-27C1E3D1A8EC}"/>
              </a:ext>
            </a:extLst>
          </p:cNvPr>
          <p:cNvPicPr>
            <a:picLocks noChangeAspect="1"/>
          </p:cNvPicPr>
          <p:nvPr/>
        </p:nvPicPr>
        <p:blipFill>
          <a:blip r:embed="rId3"/>
          <a:stretch>
            <a:fillRect/>
          </a:stretch>
        </p:blipFill>
        <p:spPr>
          <a:xfrm>
            <a:off x="941060" y="2262433"/>
            <a:ext cx="619125" cy="419100"/>
          </a:xfrm>
          <a:prstGeom prst="rect">
            <a:avLst/>
          </a:prstGeom>
        </p:spPr>
      </p:pic>
      <p:pic>
        <p:nvPicPr>
          <p:cNvPr id="12" name="Image 11">
            <a:extLst>
              <a:ext uri="{FF2B5EF4-FFF2-40B4-BE49-F238E27FC236}">
                <a16:creationId xmlns:a16="http://schemas.microsoft.com/office/drawing/2014/main" id="{0CBCF121-4698-4D66-BA07-1F2B75EA70F6}"/>
              </a:ext>
            </a:extLst>
          </p:cNvPr>
          <p:cNvPicPr>
            <a:picLocks noChangeAspect="1"/>
          </p:cNvPicPr>
          <p:nvPr/>
        </p:nvPicPr>
        <p:blipFill>
          <a:blip r:embed="rId3"/>
          <a:stretch>
            <a:fillRect/>
          </a:stretch>
        </p:blipFill>
        <p:spPr>
          <a:xfrm>
            <a:off x="941060" y="2699241"/>
            <a:ext cx="619125" cy="419100"/>
          </a:xfrm>
          <a:prstGeom prst="rect">
            <a:avLst/>
          </a:prstGeom>
        </p:spPr>
      </p:pic>
      <p:pic>
        <p:nvPicPr>
          <p:cNvPr id="13" name="Image 12">
            <a:extLst>
              <a:ext uri="{FF2B5EF4-FFF2-40B4-BE49-F238E27FC236}">
                <a16:creationId xmlns:a16="http://schemas.microsoft.com/office/drawing/2014/main" id="{0CF3AA2F-7F9F-4AC0-9DA4-6AC1E66C2406}"/>
              </a:ext>
            </a:extLst>
          </p:cNvPr>
          <p:cNvPicPr>
            <a:picLocks noChangeAspect="1"/>
          </p:cNvPicPr>
          <p:nvPr/>
        </p:nvPicPr>
        <p:blipFill>
          <a:blip r:embed="rId3"/>
          <a:stretch>
            <a:fillRect/>
          </a:stretch>
        </p:blipFill>
        <p:spPr>
          <a:xfrm>
            <a:off x="941060" y="3056247"/>
            <a:ext cx="619125" cy="419100"/>
          </a:xfrm>
          <a:prstGeom prst="rect">
            <a:avLst/>
          </a:prstGeom>
        </p:spPr>
      </p:pic>
      <p:pic>
        <p:nvPicPr>
          <p:cNvPr id="14" name="Image 13">
            <a:extLst>
              <a:ext uri="{FF2B5EF4-FFF2-40B4-BE49-F238E27FC236}">
                <a16:creationId xmlns:a16="http://schemas.microsoft.com/office/drawing/2014/main" id="{3F0609CC-E25A-4DAA-B4AD-EAD2C370B2EC}"/>
              </a:ext>
            </a:extLst>
          </p:cNvPr>
          <p:cNvPicPr>
            <a:picLocks noChangeAspect="1"/>
          </p:cNvPicPr>
          <p:nvPr/>
        </p:nvPicPr>
        <p:blipFill>
          <a:blip r:embed="rId3"/>
          <a:stretch>
            <a:fillRect/>
          </a:stretch>
        </p:blipFill>
        <p:spPr>
          <a:xfrm>
            <a:off x="941059" y="3451189"/>
            <a:ext cx="619125" cy="419100"/>
          </a:xfrm>
          <a:prstGeom prst="rect">
            <a:avLst/>
          </a:prstGeom>
        </p:spPr>
      </p:pic>
      <p:pic>
        <p:nvPicPr>
          <p:cNvPr id="15" name="Image 14">
            <a:extLst>
              <a:ext uri="{FF2B5EF4-FFF2-40B4-BE49-F238E27FC236}">
                <a16:creationId xmlns:a16="http://schemas.microsoft.com/office/drawing/2014/main" id="{0BF90A50-C7E0-42C2-8705-76C9231FFE0E}"/>
              </a:ext>
            </a:extLst>
          </p:cNvPr>
          <p:cNvPicPr>
            <a:picLocks noChangeAspect="1"/>
          </p:cNvPicPr>
          <p:nvPr/>
        </p:nvPicPr>
        <p:blipFill>
          <a:blip r:embed="rId3"/>
          <a:stretch>
            <a:fillRect/>
          </a:stretch>
        </p:blipFill>
        <p:spPr>
          <a:xfrm>
            <a:off x="941059" y="3864780"/>
            <a:ext cx="619125" cy="419100"/>
          </a:xfrm>
          <a:prstGeom prst="rect">
            <a:avLst/>
          </a:prstGeom>
        </p:spPr>
      </p:pic>
      <p:pic>
        <p:nvPicPr>
          <p:cNvPr id="16" name="Image 15">
            <a:extLst>
              <a:ext uri="{FF2B5EF4-FFF2-40B4-BE49-F238E27FC236}">
                <a16:creationId xmlns:a16="http://schemas.microsoft.com/office/drawing/2014/main" id="{58A13E8D-2983-4991-BED7-B0DEF8C77962}"/>
              </a:ext>
            </a:extLst>
          </p:cNvPr>
          <p:cNvPicPr>
            <a:picLocks noChangeAspect="1"/>
          </p:cNvPicPr>
          <p:nvPr/>
        </p:nvPicPr>
        <p:blipFill>
          <a:blip r:embed="rId3"/>
          <a:stretch>
            <a:fillRect/>
          </a:stretch>
        </p:blipFill>
        <p:spPr>
          <a:xfrm>
            <a:off x="941058" y="4233142"/>
            <a:ext cx="619125" cy="419100"/>
          </a:xfrm>
          <a:prstGeom prst="rect">
            <a:avLst/>
          </a:prstGeom>
        </p:spPr>
      </p:pic>
      <p:pic>
        <p:nvPicPr>
          <p:cNvPr id="17" name="Image 16">
            <a:extLst>
              <a:ext uri="{FF2B5EF4-FFF2-40B4-BE49-F238E27FC236}">
                <a16:creationId xmlns:a16="http://schemas.microsoft.com/office/drawing/2014/main" id="{FD6E7BF3-B8CE-40DA-93ED-C2670D48D04F}"/>
              </a:ext>
            </a:extLst>
          </p:cNvPr>
          <p:cNvPicPr>
            <a:picLocks noChangeAspect="1"/>
          </p:cNvPicPr>
          <p:nvPr/>
        </p:nvPicPr>
        <p:blipFill>
          <a:blip r:embed="rId3"/>
          <a:stretch>
            <a:fillRect/>
          </a:stretch>
        </p:blipFill>
        <p:spPr>
          <a:xfrm>
            <a:off x="941058" y="4600419"/>
            <a:ext cx="619125" cy="419100"/>
          </a:xfrm>
          <a:prstGeom prst="rect">
            <a:avLst/>
          </a:prstGeom>
        </p:spPr>
      </p:pic>
      <p:sp>
        <p:nvSpPr>
          <p:cNvPr id="18" name="Espace réservé du contenu 2">
            <a:extLst>
              <a:ext uri="{FF2B5EF4-FFF2-40B4-BE49-F238E27FC236}">
                <a16:creationId xmlns:a16="http://schemas.microsoft.com/office/drawing/2014/main" id="{368A2783-9A20-4479-8E04-0D69E02039FF}"/>
              </a:ext>
            </a:extLst>
          </p:cNvPr>
          <p:cNvSpPr txBox="1">
            <a:spLocks/>
          </p:cNvSpPr>
          <p:nvPr/>
        </p:nvSpPr>
        <p:spPr>
          <a:xfrm>
            <a:off x="3648173" y="1563624"/>
            <a:ext cx="7858026" cy="476573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600" dirty="0"/>
              <a:t>Se concentrer sur les besoins et les domaines fonctionnelles entraîne</a:t>
            </a:r>
          </a:p>
          <a:p>
            <a:pPr marL="0" indent="0">
              <a:buNone/>
            </a:pPr>
            <a:endParaRPr lang="fr-FR" sz="3600" dirty="0"/>
          </a:p>
          <a:p>
            <a:r>
              <a:rPr lang="fr-FR" sz="3600" dirty="0"/>
              <a:t> Peu de couplage dans le code</a:t>
            </a:r>
          </a:p>
          <a:p>
            <a:r>
              <a:rPr lang="fr-FR" sz="3600" dirty="0"/>
              <a:t> Plus simple/rapide à développer/tester/évoluer</a:t>
            </a:r>
          </a:p>
          <a:p>
            <a:r>
              <a:rPr lang="fr-FR" sz="3600" dirty="0"/>
              <a:t> Plus simple pour l’organisation en équipe</a:t>
            </a:r>
          </a:p>
          <a:p>
            <a:endParaRPr lang="fr-FR" sz="3600" dirty="0"/>
          </a:p>
          <a:p>
            <a:r>
              <a:rPr lang="fr-FR" sz="3600" dirty="0"/>
              <a:t>Etc.</a:t>
            </a:r>
          </a:p>
          <a:p>
            <a:endParaRPr lang="fr-FR" sz="3600" dirty="0"/>
          </a:p>
          <a:p>
            <a:endParaRPr lang="fr-FR" sz="3600" dirty="0"/>
          </a:p>
        </p:txBody>
      </p:sp>
    </p:spTree>
    <p:extLst>
      <p:ext uri="{BB962C8B-B14F-4D97-AF65-F5344CB8AC3E}">
        <p14:creationId xmlns:p14="http://schemas.microsoft.com/office/powerpoint/2010/main" val="25977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Type de clients des API</a:t>
            </a:r>
          </a:p>
        </p:txBody>
      </p:sp>
      <p:pic>
        <p:nvPicPr>
          <p:cNvPr id="4" name="Image 3"/>
          <p:cNvPicPr>
            <a:picLocks noChangeAspect="1"/>
          </p:cNvPicPr>
          <p:nvPr/>
        </p:nvPicPr>
        <p:blipFill>
          <a:blip r:embed="rId2"/>
          <a:stretch>
            <a:fillRect/>
          </a:stretch>
        </p:blipFill>
        <p:spPr>
          <a:xfrm>
            <a:off x="1788507" y="1468619"/>
            <a:ext cx="2474943" cy="1325563"/>
          </a:xfrm>
          <a:prstGeom prst="rect">
            <a:avLst/>
          </a:prstGeom>
        </p:spPr>
      </p:pic>
      <p:pic>
        <p:nvPicPr>
          <p:cNvPr id="5" name="Image 4"/>
          <p:cNvPicPr>
            <a:picLocks noChangeAspect="1"/>
          </p:cNvPicPr>
          <p:nvPr/>
        </p:nvPicPr>
        <p:blipFill>
          <a:blip r:embed="rId3"/>
          <a:stretch>
            <a:fillRect/>
          </a:stretch>
        </p:blipFill>
        <p:spPr>
          <a:xfrm>
            <a:off x="2744438" y="4012599"/>
            <a:ext cx="1835768" cy="1762126"/>
          </a:xfrm>
          <a:prstGeom prst="rect">
            <a:avLst/>
          </a:prstGeom>
        </p:spPr>
      </p:pic>
      <p:pic>
        <p:nvPicPr>
          <p:cNvPr id="14338" name="Picture 2" descr="Résultat de recherche d'images pour &quot;twitter mobile imag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056" y="2168511"/>
            <a:ext cx="983069" cy="19225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ésultat de recherche d'images pour &quot;image serveur&quot;">
            <a:extLst>
              <a:ext uri="{FF2B5EF4-FFF2-40B4-BE49-F238E27FC236}">
                <a16:creationId xmlns:a16="http://schemas.microsoft.com/office/drawing/2014/main" id="{8AC4449B-8D49-4453-B25E-E61930F5200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9973266" y="1116040"/>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8009E03-4DC2-48FB-8160-578FF02FF2F2}"/>
              </a:ext>
            </a:extLst>
          </p:cNvPr>
          <p:cNvSpPr/>
          <p:nvPr/>
        </p:nvSpPr>
        <p:spPr>
          <a:xfrm>
            <a:off x="2280926" y="2896254"/>
            <a:ext cx="1263679" cy="369332"/>
          </a:xfrm>
          <a:prstGeom prst="rect">
            <a:avLst/>
          </a:prstGeom>
        </p:spPr>
        <p:txBody>
          <a:bodyPr wrap="none">
            <a:spAutoFit/>
          </a:bodyPr>
          <a:lstStyle/>
          <a:p>
            <a:r>
              <a:rPr lang="fr-FR" b="1" dirty="0"/>
              <a:t>Client léger</a:t>
            </a:r>
          </a:p>
        </p:txBody>
      </p:sp>
      <p:sp>
        <p:nvSpPr>
          <p:cNvPr id="8" name="Rectangle 7">
            <a:extLst>
              <a:ext uri="{FF2B5EF4-FFF2-40B4-BE49-F238E27FC236}">
                <a16:creationId xmlns:a16="http://schemas.microsoft.com/office/drawing/2014/main" id="{EAB24357-95C5-4A85-88E6-D11B5AB967F4}"/>
              </a:ext>
            </a:extLst>
          </p:cNvPr>
          <p:cNvSpPr/>
          <p:nvPr/>
        </p:nvSpPr>
        <p:spPr>
          <a:xfrm>
            <a:off x="6426682" y="4196569"/>
            <a:ext cx="1293816" cy="369332"/>
          </a:xfrm>
          <a:prstGeom prst="rect">
            <a:avLst/>
          </a:prstGeom>
        </p:spPr>
        <p:txBody>
          <a:bodyPr wrap="none">
            <a:spAutoFit/>
          </a:bodyPr>
          <a:lstStyle/>
          <a:p>
            <a:r>
              <a:rPr lang="fr-FR" b="1" dirty="0"/>
              <a:t>Client lourd</a:t>
            </a:r>
          </a:p>
        </p:txBody>
      </p:sp>
      <p:sp>
        <p:nvSpPr>
          <p:cNvPr id="9" name="Rectangle 8">
            <a:extLst>
              <a:ext uri="{FF2B5EF4-FFF2-40B4-BE49-F238E27FC236}">
                <a16:creationId xmlns:a16="http://schemas.microsoft.com/office/drawing/2014/main" id="{7DE6C0A5-1D4B-4EBE-87A2-64201559A021}"/>
              </a:ext>
            </a:extLst>
          </p:cNvPr>
          <p:cNvSpPr/>
          <p:nvPr/>
        </p:nvSpPr>
        <p:spPr>
          <a:xfrm>
            <a:off x="2912765" y="5809566"/>
            <a:ext cx="1261371" cy="369332"/>
          </a:xfrm>
          <a:prstGeom prst="rect">
            <a:avLst/>
          </a:prstGeom>
        </p:spPr>
        <p:txBody>
          <a:bodyPr wrap="none">
            <a:spAutoFit/>
          </a:bodyPr>
          <a:lstStyle/>
          <a:p>
            <a:r>
              <a:rPr lang="fr-FR" b="1" dirty="0"/>
              <a:t>Client riche</a:t>
            </a:r>
            <a:endParaRPr lang="fr-FR" dirty="0"/>
          </a:p>
        </p:txBody>
      </p:sp>
      <p:sp>
        <p:nvSpPr>
          <p:cNvPr id="13" name="Rectangle 12">
            <a:extLst>
              <a:ext uri="{FF2B5EF4-FFF2-40B4-BE49-F238E27FC236}">
                <a16:creationId xmlns:a16="http://schemas.microsoft.com/office/drawing/2014/main" id="{91A2B58C-E3A8-45B6-8B00-B99245ED9C25}"/>
              </a:ext>
            </a:extLst>
          </p:cNvPr>
          <p:cNvSpPr/>
          <p:nvPr/>
        </p:nvSpPr>
        <p:spPr>
          <a:xfrm>
            <a:off x="9641618" y="3091002"/>
            <a:ext cx="2043829" cy="369332"/>
          </a:xfrm>
          <a:prstGeom prst="rect">
            <a:avLst/>
          </a:prstGeom>
        </p:spPr>
        <p:txBody>
          <a:bodyPr wrap="none">
            <a:spAutoFit/>
          </a:bodyPr>
          <a:lstStyle/>
          <a:p>
            <a:r>
              <a:rPr lang="fr-FR" b="1" dirty="0"/>
              <a:t>Application serveur</a:t>
            </a:r>
          </a:p>
        </p:txBody>
      </p:sp>
    </p:spTree>
    <p:extLst>
      <p:ext uri="{BB962C8B-B14F-4D97-AF65-F5344CB8AC3E}">
        <p14:creationId xmlns:p14="http://schemas.microsoft.com/office/powerpoint/2010/main" val="702606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64C27-30F7-4BFE-8B74-141FC55F29E5}"/>
              </a:ext>
            </a:extLst>
          </p:cNvPr>
          <p:cNvSpPr>
            <a:spLocks noGrp="1"/>
          </p:cNvSpPr>
          <p:nvPr>
            <p:ph type="title"/>
          </p:nvPr>
        </p:nvSpPr>
        <p:spPr/>
        <p:txBody>
          <a:bodyPr/>
          <a:lstStyle/>
          <a:p>
            <a:r>
              <a:rPr lang="fr-FR" dirty="0"/>
              <a:t>Modéliser vos API </a:t>
            </a:r>
            <a:r>
              <a:rPr lang="fr-FR" dirty="0">
                <a:solidFill>
                  <a:srgbClr val="00B0F0"/>
                </a:solidFill>
              </a:rPr>
              <a:t>en domaine fonctionnelle</a:t>
            </a:r>
            <a:endParaRPr lang="fr-FR" dirty="0"/>
          </a:p>
        </p:txBody>
      </p:sp>
      <p:sp>
        <p:nvSpPr>
          <p:cNvPr id="5" name="Ellipse 4">
            <a:extLst>
              <a:ext uri="{FF2B5EF4-FFF2-40B4-BE49-F238E27FC236}">
                <a16:creationId xmlns:a16="http://schemas.microsoft.com/office/drawing/2014/main" id="{240D1ED2-54F6-416B-A3A6-28A19E6C7458}"/>
              </a:ext>
            </a:extLst>
          </p:cNvPr>
          <p:cNvSpPr/>
          <p:nvPr/>
        </p:nvSpPr>
        <p:spPr>
          <a:xfrm>
            <a:off x="904974" y="1573178"/>
            <a:ext cx="1835082" cy="13255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Site / Master</a:t>
            </a:r>
          </a:p>
        </p:txBody>
      </p:sp>
      <p:sp>
        <p:nvSpPr>
          <p:cNvPr id="6" name="Ellipse 5">
            <a:extLst>
              <a:ext uri="{FF2B5EF4-FFF2-40B4-BE49-F238E27FC236}">
                <a16:creationId xmlns:a16="http://schemas.microsoft.com/office/drawing/2014/main" id="{FC585EE2-01B1-44DA-B49F-DD463F63D209}"/>
              </a:ext>
            </a:extLst>
          </p:cNvPr>
          <p:cNvSpPr/>
          <p:nvPr/>
        </p:nvSpPr>
        <p:spPr>
          <a:xfrm>
            <a:off x="842913" y="3511485"/>
            <a:ext cx="1564850" cy="120191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User</a:t>
            </a:r>
          </a:p>
        </p:txBody>
      </p:sp>
      <p:sp>
        <p:nvSpPr>
          <p:cNvPr id="7" name="Ellipse 6">
            <a:extLst>
              <a:ext uri="{FF2B5EF4-FFF2-40B4-BE49-F238E27FC236}">
                <a16:creationId xmlns:a16="http://schemas.microsoft.com/office/drawing/2014/main" id="{696272CC-DDED-4ABA-A7D9-90C70CA0C41D}"/>
              </a:ext>
            </a:extLst>
          </p:cNvPr>
          <p:cNvSpPr/>
          <p:nvPr/>
        </p:nvSpPr>
        <p:spPr>
          <a:xfrm>
            <a:off x="3574330" y="1748403"/>
            <a:ext cx="1564850" cy="110293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Page</a:t>
            </a:r>
          </a:p>
        </p:txBody>
      </p:sp>
      <p:sp>
        <p:nvSpPr>
          <p:cNvPr id="8" name="Ellipse 7">
            <a:extLst>
              <a:ext uri="{FF2B5EF4-FFF2-40B4-BE49-F238E27FC236}">
                <a16:creationId xmlns:a16="http://schemas.microsoft.com/office/drawing/2014/main" id="{27B48E08-C0CD-4784-9344-90B16F30D1E3}"/>
              </a:ext>
            </a:extLst>
          </p:cNvPr>
          <p:cNvSpPr/>
          <p:nvPr/>
        </p:nvSpPr>
        <p:spPr>
          <a:xfrm>
            <a:off x="3091992" y="3429000"/>
            <a:ext cx="2212937" cy="148079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Statistic</a:t>
            </a:r>
            <a:endParaRPr lang="fr-FR" sz="2400" dirty="0"/>
          </a:p>
        </p:txBody>
      </p:sp>
      <p:sp>
        <p:nvSpPr>
          <p:cNvPr id="9" name="Ellipse 8">
            <a:extLst>
              <a:ext uri="{FF2B5EF4-FFF2-40B4-BE49-F238E27FC236}">
                <a16:creationId xmlns:a16="http://schemas.microsoft.com/office/drawing/2014/main" id="{CE0D3EC6-A464-447D-8A65-D8FE3F3E8E99}"/>
              </a:ext>
            </a:extLst>
          </p:cNvPr>
          <p:cNvSpPr/>
          <p:nvPr/>
        </p:nvSpPr>
        <p:spPr>
          <a:xfrm>
            <a:off x="1621410" y="5106185"/>
            <a:ext cx="2009479" cy="120191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Message</a:t>
            </a:r>
          </a:p>
        </p:txBody>
      </p:sp>
      <p:sp>
        <p:nvSpPr>
          <p:cNvPr id="10" name="Ellipse 9">
            <a:extLst>
              <a:ext uri="{FF2B5EF4-FFF2-40B4-BE49-F238E27FC236}">
                <a16:creationId xmlns:a16="http://schemas.microsoft.com/office/drawing/2014/main" id="{4E11CF6E-761F-405F-AACD-C2643136DD79}"/>
              </a:ext>
            </a:extLst>
          </p:cNvPr>
          <p:cNvSpPr/>
          <p:nvPr/>
        </p:nvSpPr>
        <p:spPr>
          <a:xfrm>
            <a:off x="8147117" y="2223122"/>
            <a:ext cx="1835083" cy="1201917"/>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Domain</a:t>
            </a:r>
          </a:p>
        </p:txBody>
      </p:sp>
      <p:sp>
        <p:nvSpPr>
          <p:cNvPr id="11" name="Ellipse 10">
            <a:extLst>
              <a:ext uri="{FF2B5EF4-FFF2-40B4-BE49-F238E27FC236}">
                <a16:creationId xmlns:a16="http://schemas.microsoft.com/office/drawing/2014/main" id="{072B293A-F619-4544-B828-B38EDA04B550}"/>
              </a:ext>
            </a:extLst>
          </p:cNvPr>
          <p:cNvSpPr/>
          <p:nvPr/>
        </p:nvSpPr>
        <p:spPr>
          <a:xfrm>
            <a:off x="5718142" y="3131122"/>
            <a:ext cx="1835083" cy="120191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Log</a:t>
            </a:r>
          </a:p>
        </p:txBody>
      </p:sp>
      <p:sp>
        <p:nvSpPr>
          <p:cNvPr id="12" name="Ellipse 11">
            <a:extLst>
              <a:ext uri="{FF2B5EF4-FFF2-40B4-BE49-F238E27FC236}">
                <a16:creationId xmlns:a16="http://schemas.microsoft.com/office/drawing/2014/main" id="{C5A47A92-D662-4938-8FFF-6AA5A82636F5}"/>
              </a:ext>
            </a:extLst>
          </p:cNvPr>
          <p:cNvSpPr/>
          <p:nvPr/>
        </p:nvSpPr>
        <p:spPr>
          <a:xfrm>
            <a:off x="5178458" y="5336995"/>
            <a:ext cx="1835083" cy="1201917"/>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UserSite</a:t>
            </a:r>
            <a:endParaRPr lang="fr-FR" sz="2400" dirty="0"/>
          </a:p>
        </p:txBody>
      </p:sp>
      <p:sp>
        <p:nvSpPr>
          <p:cNvPr id="13" name="Ellipse 12">
            <a:extLst>
              <a:ext uri="{FF2B5EF4-FFF2-40B4-BE49-F238E27FC236}">
                <a16:creationId xmlns:a16="http://schemas.microsoft.com/office/drawing/2014/main" id="{B826A076-4CA5-40D5-B457-B775C9044F1E}"/>
              </a:ext>
            </a:extLst>
          </p:cNvPr>
          <p:cNvSpPr/>
          <p:nvPr/>
        </p:nvSpPr>
        <p:spPr>
          <a:xfrm>
            <a:off x="7013540" y="4214714"/>
            <a:ext cx="2363766" cy="148079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Notification</a:t>
            </a:r>
          </a:p>
        </p:txBody>
      </p:sp>
      <p:sp>
        <p:nvSpPr>
          <p:cNvPr id="14" name="Ellipse 13">
            <a:extLst>
              <a:ext uri="{FF2B5EF4-FFF2-40B4-BE49-F238E27FC236}">
                <a16:creationId xmlns:a16="http://schemas.microsoft.com/office/drawing/2014/main" id="{98785C74-2D34-444A-9CAB-9356CF156C65}"/>
              </a:ext>
            </a:extLst>
          </p:cNvPr>
          <p:cNvSpPr/>
          <p:nvPr/>
        </p:nvSpPr>
        <p:spPr>
          <a:xfrm>
            <a:off x="6095999" y="1536189"/>
            <a:ext cx="1835083" cy="1201917"/>
          </a:xfrm>
          <a:prstGeom prst="ellipse">
            <a:avLst/>
          </a:prstGeom>
          <a:solidFill>
            <a:srgbClr val="A74F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File</a:t>
            </a:r>
          </a:p>
        </p:txBody>
      </p:sp>
      <p:sp>
        <p:nvSpPr>
          <p:cNvPr id="15" name="Ellipse 14">
            <a:extLst>
              <a:ext uri="{FF2B5EF4-FFF2-40B4-BE49-F238E27FC236}">
                <a16:creationId xmlns:a16="http://schemas.microsoft.com/office/drawing/2014/main" id="{20DBEB2D-E98E-4562-80C0-986842A1ACF0}"/>
              </a:ext>
            </a:extLst>
          </p:cNvPr>
          <p:cNvSpPr/>
          <p:nvPr/>
        </p:nvSpPr>
        <p:spPr>
          <a:xfrm>
            <a:off x="10018334" y="3474991"/>
            <a:ext cx="1835083" cy="120191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Tags</a:t>
            </a:r>
          </a:p>
        </p:txBody>
      </p:sp>
      <p:sp>
        <p:nvSpPr>
          <p:cNvPr id="16" name="Ellipse 15">
            <a:extLst>
              <a:ext uri="{FF2B5EF4-FFF2-40B4-BE49-F238E27FC236}">
                <a16:creationId xmlns:a16="http://schemas.microsoft.com/office/drawing/2014/main" id="{BFF531A3-CD83-458A-BF94-115D71BE95CF}"/>
              </a:ext>
            </a:extLst>
          </p:cNvPr>
          <p:cNvSpPr/>
          <p:nvPr/>
        </p:nvSpPr>
        <p:spPr>
          <a:xfrm>
            <a:off x="9967271" y="1386330"/>
            <a:ext cx="1835083" cy="1201917"/>
          </a:xfrm>
          <a:prstGeom prst="ellipse">
            <a:avLst/>
          </a:prstGeom>
          <a:solidFill>
            <a:srgbClr val="C355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History</a:t>
            </a:r>
            <a:endParaRPr lang="fr-FR" sz="2400" dirty="0"/>
          </a:p>
        </p:txBody>
      </p:sp>
      <p:sp>
        <p:nvSpPr>
          <p:cNvPr id="17" name="Ellipse 16">
            <a:extLst>
              <a:ext uri="{FF2B5EF4-FFF2-40B4-BE49-F238E27FC236}">
                <a16:creationId xmlns:a16="http://schemas.microsoft.com/office/drawing/2014/main" id="{0098AB32-EFF4-4592-8348-8F6F96607351}"/>
              </a:ext>
            </a:extLst>
          </p:cNvPr>
          <p:cNvSpPr/>
          <p:nvPr/>
        </p:nvSpPr>
        <p:spPr>
          <a:xfrm>
            <a:off x="9667964" y="5003669"/>
            <a:ext cx="2009479" cy="1201917"/>
          </a:xfrm>
          <a:prstGeom prst="ellipse">
            <a:avLst/>
          </a:prstGeom>
          <a:solidFill>
            <a:srgbClr val="5474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Comment</a:t>
            </a:r>
          </a:p>
        </p:txBody>
      </p:sp>
      <p:pic>
        <p:nvPicPr>
          <p:cNvPr id="2052" name="Picture 4" descr="Image associÃ©e">
            <a:extLst>
              <a:ext uri="{FF2B5EF4-FFF2-40B4-BE49-F238E27FC236}">
                <a16:creationId xmlns:a16="http://schemas.microsoft.com/office/drawing/2014/main" id="{B521B7A8-7777-4277-81FC-02849BD2DF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85806" y="2146023"/>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associÃ©e">
            <a:extLst>
              <a:ext uri="{FF2B5EF4-FFF2-40B4-BE49-F238E27FC236}">
                <a16:creationId xmlns:a16="http://schemas.microsoft.com/office/drawing/2014/main" id="{E98C2A4E-0889-4E2C-A42F-DEA6B1F9B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985422" y="3954592"/>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associÃ©e">
            <a:extLst>
              <a:ext uri="{FF2B5EF4-FFF2-40B4-BE49-F238E27FC236}">
                <a16:creationId xmlns:a16="http://schemas.microsoft.com/office/drawing/2014/main" id="{A23A2740-1EDA-4B0F-BBF2-8B0A462FC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215620" y="5559506"/>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associÃ©e">
            <a:extLst>
              <a:ext uri="{FF2B5EF4-FFF2-40B4-BE49-F238E27FC236}">
                <a16:creationId xmlns:a16="http://schemas.microsoft.com/office/drawing/2014/main" id="{88629FD2-B46D-4C75-94A3-224D3E65B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828978" y="3954592"/>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Image associÃ©e">
            <a:extLst>
              <a:ext uri="{FF2B5EF4-FFF2-40B4-BE49-F238E27FC236}">
                <a16:creationId xmlns:a16="http://schemas.microsoft.com/office/drawing/2014/main" id="{2C5F7EE5-74CF-4DCF-9CE4-84A5A830E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700442" y="2070362"/>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Image associÃ©e">
            <a:extLst>
              <a:ext uri="{FF2B5EF4-FFF2-40B4-BE49-F238E27FC236}">
                <a16:creationId xmlns:a16="http://schemas.microsoft.com/office/drawing/2014/main" id="{F329F745-955D-4EF7-9682-29947707F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71429" y="1979668"/>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associÃ©e">
            <a:extLst>
              <a:ext uri="{FF2B5EF4-FFF2-40B4-BE49-F238E27FC236}">
                <a16:creationId xmlns:a16="http://schemas.microsoft.com/office/drawing/2014/main" id="{8B530427-A381-4D39-AFBE-EFE8449B3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129999" y="3553872"/>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associÃ©e">
            <a:extLst>
              <a:ext uri="{FF2B5EF4-FFF2-40B4-BE49-F238E27FC236}">
                <a16:creationId xmlns:a16="http://schemas.microsoft.com/office/drawing/2014/main" id="{0807D776-C5A6-43AD-9B30-151910373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635093" y="5748729"/>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Image associÃ©e">
            <a:extLst>
              <a:ext uri="{FF2B5EF4-FFF2-40B4-BE49-F238E27FC236}">
                <a16:creationId xmlns:a16="http://schemas.microsoft.com/office/drawing/2014/main" id="{5FDED86A-3D15-4D29-9632-3C918B6C6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954965" y="4765887"/>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Image associÃ©e">
            <a:extLst>
              <a:ext uri="{FF2B5EF4-FFF2-40B4-BE49-F238E27FC236}">
                <a16:creationId xmlns:a16="http://schemas.microsoft.com/office/drawing/2014/main" id="{09A5E845-C8A1-4531-B7F4-A8E3ADFFA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298996" y="3884041"/>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Image associÃ©e">
            <a:extLst>
              <a:ext uri="{FF2B5EF4-FFF2-40B4-BE49-F238E27FC236}">
                <a16:creationId xmlns:a16="http://schemas.microsoft.com/office/drawing/2014/main" id="{049D25E5-DAA1-4A07-9929-DA092BDD9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585769" y="2588247"/>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Image associÃ©e">
            <a:extLst>
              <a:ext uri="{FF2B5EF4-FFF2-40B4-BE49-F238E27FC236}">
                <a16:creationId xmlns:a16="http://schemas.microsoft.com/office/drawing/2014/main" id="{37166817-83F9-4A22-9EE3-8E8A1BEAF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302917" y="1795380"/>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Image associÃ©e">
            <a:extLst>
              <a:ext uri="{FF2B5EF4-FFF2-40B4-BE49-F238E27FC236}">
                <a16:creationId xmlns:a16="http://schemas.microsoft.com/office/drawing/2014/main" id="{C06DDCDD-3881-40D9-AF9C-66E77CFA9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298996" y="5370282"/>
            <a:ext cx="378447" cy="378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331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06B68C-8E6D-4075-950B-2CDB1C6EB701}"/>
              </a:ext>
            </a:extLst>
          </p:cNvPr>
          <p:cNvSpPr>
            <a:spLocks noGrp="1"/>
          </p:cNvSpPr>
          <p:nvPr>
            <p:ph type="title"/>
          </p:nvPr>
        </p:nvSpPr>
        <p:spPr/>
        <p:txBody>
          <a:bodyPr/>
          <a:lstStyle/>
          <a:p>
            <a:r>
              <a:rPr lang="fr-FR" dirty="0"/>
              <a:t>Modéliser vos API </a:t>
            </a:r>
            <a:r>
              <a:rPr lang="fr-FR" dirty="0">
                <a:solidFill>
                  <a:srgbClr val="00B0F0"/>
                </a:solidFill>
              </a:rPr>
              <a:t>en domaine fonctionnelle</a:t>
            </a:r>
            <a:endParaRPr lang="fr-FR" dirty="0"/>
          </a:p>
        </p:txBody>
      </p:sp>
      <p:sp>
        <p:nvSpPr>
          <p:cNvPr id="3" name="Espace réservé du contenu 2">
            <a:extLst>
              <a:ext uri="{FF2B5EF4-FFF2-40B4-BE49-F238E27FC236}">
                <a16:creationId xmlns:a16="http://schemas.microsoft.com/office/drawing/2014/main" id="{42BAB93F-C9A3-4D46-B06E-1F76FB856708}"/>
              </a:ext>
            </a:extLst>
          </p:cNvPr>
          <p:cNvSpPr>
            <a:spLocks noGrp="1"/>
          </p:cNvSpPr>
          <p:nvPr>
            <p:ph idx="1"/>
          </p:nvPr>
        </p:nvSpPr>
        <p:spPr>
          <a:xfrm>
            <a:off x="966216" y="2178056"/>
            <a:ext cx="10515600" cy="2610803"/>
          </a:xfrm>
        </p:spPr>
        <p:txBody>
          <a:bodyPr>
            <a:normAutofit/>
          </a:bodyPr>
          <a:lstStyle/>
          <a:p>
            <a:pPr marL="0" indent="0" algn="ctr">
              <a:buNone/>
            </a:pPr>
            <a:r>
              <a:rPr lang="fr-FR" sz="4800" dirty="0"/>
              <a:t>Vous gagnez des sous !</a:t>
            </a:r>
          </a:p>
          <a:p>
            <a:pPr marL="0" indent="0" algn="ctr">
              <a:buNone/>
            </a:pPr>
            <a:endParaRPr lang="fr-FR" sz="4800" dirty="0"/>
          </a:p>
          <a:p>
            <a:pPr marL="0" indent="0" algn="ctr">
              <a:buNone/>
            </a:pPr>
            <a:r>
              <a:rPr lang="fr-FR" sz="4800" dirty="0"/>
              <a:t>C’est </a:t>
            </a:r>
            <a:r>
              <a:rPr lang="fr-FR" sz="4800" dirty="0" err="1"/>
              <a:t>mico-serviçable</a:t>
            </a:r>
            <a:r>
              <a:rPr lang="fr-FR" sz="4800" dirty="0"/>
              <a:t> très simplement !</a:t>
            </a:r>
          </a:p>
          <a:p>
            <a:pPr algn="ctr"/>
            <a:endParaRPr lang="fr-FR" sz="4800" dirty="0"/>
          </a:p>
        </p:txBody>
      </p:sp>
      <p:pic>
        <p:nvPicPr>
          <p:cNvPr id="4" name="Picture 6" descr="RÃ©sultat de recherche d'images pour &quot;cerise image&quot;">
            <a:extLst>
              <a:ext uri="{FF2B5EF4-FFF2-40B4-BE49-F238E27FC236}">
                <a16:creationId xmlns:a16="http://schemas.microsoft.com/office/drawing/2014/main" id="{89172399-C27D-406C-BD34-4B9E4F60F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11" y="3683248"/>
            <a:ext cx="914401"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099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F12D5-DB91-4D87-AD5B-C413F2E39C60}"/>
              </a:ext>
            </a:extLst>
          </p:cNvPr>
          <p:cNvSpPr>
            <a:spLocks noGrp="1"/>
          </p:cNvSpPr>
          <p:nvPr>
            <p:ph type="title"/>
          </p:nvPr>
        </p:nvSpPr>
        <p:spPr/>
        <p:txBody>
          <a:bodyPr/>
          <a:lstStyle/>
          <a:p>
            <a:r>
              <a:rPr lang="fr-FR"/>
              <a:t>Nommage</a:t>
            </a:r>
            <a:endParaRPr lang="fr-FR" dirty="0"/>
          </a:p>
        </p:txBody>
      </p:sp>
      <p:sp>
        <p:nvSpPr>
          <p:cNvPr id="3" name="Espace réservé du contenu 2">
            <a:extLst>
              <a:ext uri="{FF2B5EF4-FFF2-40B4-BE49-F238E27FC236}">
                <a16:creationId xmlns:a16="http://schemas.microsoft.com/office/drawing/2014/main" id="{D804498F-DFA3-47C1-A02C-D145D0BE7453}"/>
              </a:ext>
            </a:extLst>
          </p:cNvPr>
          <p:cNvSpPr>
            <a:spLocks noGrp="1"/>
          </p:cNvSpPr>
          <p:nvPr>
            <p:ph idx="1"/>
          </p:nvPr>
        </p:nvSpPr>
        <p:spPr>
          <a:xfrm>
            <a:off x="70104" y="6349819"/>
            <a:ext cx="10515600" cy="507683"/>
          </a:xfrm>
        </p:spPr>
        <p:txBody>
          <a:bodyPr/>
          <a:lstStyle/>
          <a:p>
            <a:pPr marL="0" indent="0">
              <a:buNone/>
            </a:pPr>
            <a:r>
              <a:rPr lang="fr-FR" dirty="0">
                <a:hlinkClick r:id="rId2"/>
              </a:rPr>
              <a:t>https://blog.octo.com/designer-une-api-rest/#intro</a:t>
            </a:r>
            <a:endParaRPr lang="fr-FR" dirty="0"/>
          </a:p>
          <a:p>
            <a:pPr marL="0" indent="0">
              <a:buNone/>
            </a:pPr>
            <a:endParaRPr lang="fr-FR" dirty="0"/>
          </a:p>
        </p:txBody>
      </p:sp>
      <p:sp>
        <p:nvSpPr>
          <p:cNvPr id="7" name="Espace réservé du contenu 2">
            <a:extLst>
              <a:ext uri="{FF2B5EF4-FFF2-40B4-BE49-F238E27FC236}">
                <a16:creationId xmlns:a16="http://schemas.microsoft.com/office/drawing/2014/main" id="{3C4961D1-933F-4AA0-9C93-F65D796AD9EA}"/>
              </a:ext>
            </a:extLst>
          </p:cNvPr>
          <p:cNvSpPr txBox="1">
            <a:spLocks/>
          </p:cNvSpPr>
          <p:nvPr/>
        </p:nvSpPr>
        <p:spPr>
          <a:xfrm>
            <a:off x="838200" y="1678083"/>
            <a:ext cx="7345680" cy="4462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http://www.mywebsite.com/</a:t>
            </a:r>
            <a:r>
              <a:rPr lang="fr-FR" dirty="0">
                <a:solidFill>
                  <a:srgbClr val="00B050"/>
                </a:solidFill>
              </a:rPr>
              <a:t>specific-books </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specific-books</a:t>
            </a:r>
            <a:r>
              <a:rPr lang="fr-FR" dirty="0"/>
              <a:t>/</a:t>
            </a:r>
            <a:r>
              <a:rPr lang="fr-FR" dirty="0">
                <a:solidFill>
                  <a:srgbClr val="0070C0"/>
                </a:solidFill>
              </a:rPr>
              <a:t>87</a:t>
            </a:r>
          </a:p>
          <a:p>
            <a:pPr marL="0" indent="0">
              <a:buNone/>
            </a:pPr>
            <a:endParaRPr lang="fr-FR" dirty="0">
              <a:solidFill>
                <a:srgbClr val="0070C0"/>
              </a:solidFill>
            </a:endParaRPr>
          </a:p>
          <a:p>
            <a:pPr marL="0" indent="0">
              <a:buNone/>
            </a:pPr>
            <a:endParaRPr lang="fr-FR" dirty="0">
              <a:solidFill>
                <a:srgbClr val="0070C0"/>
              </a:solidFill>
            </a:endParaRPr>
          </a:p>
          <a:p>
            <a:pPr marL="0" indent="0">
              <a:buNone/>
            </a:pPr>
            <a:r>
              <a:rPr lang="fr-FR" dirty="0"/>
              <a:t>http://www.mywebsite.com/</a:t>
            </a:r>
            <a:r>
              <a:rPr lang="fr-FR" dirty="0">
                <a:solidFill>
                  <a:srgbClr val="00B050"/>
                </a:solidFill>
              </a:rPr>
              <a:t>specific-book </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specific-book</a:t>
            </a:r>
            <a:r>
              <a:rPr lang="fr-FR" dirty="0"/>
              <a:t>/</a:t>
            </a:r>
            <a:r>
              <a:rPr lang="fr-FR" dirty="0">
                <a:solidFill>
                  <a:srgbClr val="0070C0"/>
                </a:solidFill>
              </a:rPr>
              <a:t>87</a:t>
            </a:r>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p:txBody>
      </p:sp>
      <p:pic>
        <p:nvPicPr>
          <p:cNvPr id="1026" name="Picture 2" descr="Image associÃ©e">
            <a:extLst>
              <a:ext uri="{FF2B5EF4-FFF2-40B4-BE49-F238E27FC236}">
                <a16:creationId xmlns:a16="http://schemas.microsoft.com/office/drawing/2014/main" id="{C5B51F5C-A4A4-403F-BF8E-403E70C9D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1763363"/>
            <a:ext cx="804672" cy="8046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9667F6F-635F-4BD4-B0AC-A04BC2C4B302}"/>
              </a:ext>
            </a:extLst>
          </p:cNvPr>
          <p:cNvSpPr/>
          <p:nvPr/>
        </p:nvSpPr>
        <p:spPr>
          <a:xfrm>
            <a:off x="8778903" y="1904089"/>
            <a:ext cx="1093569" cy="523220"/>
          </a:xfrm>
          <a:prstGeom prst="rect">
            <a:avLst/>
          </a:prstGeom>
        </p:spPr>
        <p:txBody>
          <a:bodyPr wrap="none">
            <a:spAutoFit/>
          </a:bodyPr>
          <a:lstStyle/>
          <a:p>
            <a:r>
              <a:rPr lang="fr-FR" sz="2800" i="1" dirty="0">
                <a:solidFill>
                  <a:srgbClr val="666699"/>
                </a:solidFill>
                <a:latin typeface="interval"/>
              </a:rPr>
              <a:t>pluriel</a:t>
            </a:r>
            <a:endParaRPr lang="fr-FR" sz="2800" dirty="0"/>
          </a:p>
        </p:txBody>
      </p:sp>
      <p:sp>
        <p:nvSpPr>
          <p:cNvPr id="16" name="Rectangle 15">
            <a:extLst>
              <a:ext uri="{FF2B5EF4-FFF2-40B4-BE49-F238E27FC236}">
                <a16:creationId xmlns:a16="http://schemas.microsoft.com/office/drawing/2014/main" id="{FA15F045-49DC-4395-8E2C-B718093ADFD7}"/>
              </a:ext>
            </a:extLst>
          </p:cNvPr>
          <p:cNvSpPr/>
          <p:nvPr/>
        </p:nvSpPr>
        <p:spPr>
          <a:xfrm>
            <a:off x="8778903" y="3985285"/>
            <a:ext cx="1417376" cy="523220"/>
          </a:xfrm>
          <a:prstGeom prst="rect">
            <a:avLst/>
          </a:prstGeom>
        </p:spPr>
        <p:txBody>
          <a:bodyPr wrap="none">
            <a:spAutoFit/>
          </a:bodyPr>
          <a:lstStyle/>
          <a:p>
            <a:r>
              <a:rPr lang="fr-FR" sz="2800" i="1" dirty="0">
                <a:solidFill>
                  <a:srgbClr val="666699"/>
                </a:solidFill>
                <a:latin typeface="interval"/>
              </a:rPr>
              <a:t>singulier</a:t>
            </a:r>
            <a:endParaRPr lang="fr-FR" sz="2800" dirty="0"/>
          </a:p>
        </p:txBody>
      </p:sp>
    </p:spTree>
    <p:extLst>
      <p:ext uri="{BB962C8B-B14F-4D97-AF65-F5344CB8AC3E}">
        <p14:creationId xmlns:p14="http://schemas.microsoft.com/office/powerpoint/2010/main" val="34868144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F12D5-DB91-4D87-AD5B-C413F2E39C60}"/>
              </a:ext>
            </a:extLst>
          </p:cNvPr>
          <p:cNvSpPr>
            <a:spLocks noGrp="1"/>
          </p:cNvSpPr>
          <p:nvPr>
            <p:ph type="title"/>
          </p:nvPr>
        </p:nvSpPr>
        <p:spPr/>
        <p:txBody>
          <a:bodyPr/>
          <a:lstStyle/>
          <a:p>
            <a:r>
              <a:rPr lang="fr-FR"/>
              <a:t>Nommage</a:t>
            </a:r>
            <a:endParaRPr lang="fr-FR" dirty="0"/>
          </a:p>
        </p:txBody>
      </p:sp>
      <p:sp>
        <p:nvSpPr>
          <p:cNvPr id="3" name="Espace réservé du contenu 2">
            <a:extLst>
              <a:ext uri="{FF2B5EF4-FFF2-40B4-BE49-F238E27FC236}">
                <a16:creationId xmlns:a16="http://schemas.microsoft.com/office/drawing/2014/main" id="{D804498F-DFA3-47C1-A02C-D145D0BE7453}"/>
              </a:ext>
            </a:extLst>
          </p:cNvPr>
          <p:cNvSpPr>
            <a:spLocks noGrp="1"/>
          </p:cNvSpPr>
          <p:nvPr>
            <p:ph idx="1"/>
          </p:nvPr>
        </p:nvSpPr>
        <p:spPr>
          <a:xfrm>
            <a:off x="70104" y="6349819"/>
            <a:ext cx="10515600" cy="507683"/>
          </a:xfrm>
        </p:spPr>
        <p:txBody>
          <a:bodyPr/>
          <a:lstStyle/>
          <a:p>
            <a:pPr marL="0" indent="0">
              <a:buNone/>
            </a:pPr>
            <a:r>
              <a:rPr lang="fr-FR" dirty="0">
                <a:hlinkClick r:id="rId2"/>
              </a:rPr>
              <a:t>https://blog.octo.com/designer-une-api-rest/#intro</a:t>
            </a:r>
            <a:endParaRPr lang="fr-FR" dirty="0"/>
          </a:p>
          <a:p>
            <a:pPr marL="0" indent="0">
              <a:buNone/>
            </a:pPr>
            <a:endParaRPr lang="fr-FR" dirty="0"/>
          </a:p>
        </p:txBody>
      </p:sp>
      <p:sp>
        <p:nvSpPr>
          <p:cNvPr id="7" name="Espace réservé du contenu 2">
            <a:extLst>
              <a:ext uri="{FF2B5EF4-FFF2-40B4-BE49-F238E27FC236}">
                <a16:creationId xmlns:a16="http://schemas.microsoft.com/office/drawing/2014/main" id="{3C4961D1-933F-4AA0-9C93-F65D796AD9EA}"/>
              </a:ext>
            </a:extLst>
          </p:cNvPr>
          <p:cNvSpPr txBox="1">
            <a:spLocks/>
          </p:cNvSpPr>
          <p:nvPr/>
        </p:nvSpPr>
        <p:spPr>
          <a:xfrm>
            <a:off x="838200" y="1468619"/>
            <a:ext cx="7656576" cy="4462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http://www.mywebsite.com/</a:t>
            </a:r>
            <a:r>
              <a:rPr lang="fr-FR" dirty="0">
                <a:solidFill>
                  <a:srgbClr val="00B050"/>
                </a:solidFill>
              </a:rPr>
              <a:t>specific-books </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specific-books</a:t>
            </a:r>
            <a:r>
              <a:rPr lang="fr-FR" dirty="0"/>
              <a:t>/</a:t>
            </a:r>
            <a:r>
              <a:rPr lang="fr-FR" dirty="0">
                <a:solidFill>
                  <a:srgbClr val="0070C0"/>
                </a:solidFill>
              </a:rPr>
              <a:t>87</a:t>
            </a:r>
          </a:p>
          <a:p>
            <a:pPr marL="0" indent="0">
              <a:buNone/>
            </a:pPr>
            <a:endParaRPr lang="fr-FR" dirty="0">
              <a:solidFill>
                <a:schemeClr val="bg1">
                  <a:lumMod val="65000"/>
                </a:schemeClr>
              </a:solidFill>
            </a:endParaRPr>
          </a:p>
          <a:p>
            <a:pPr marL="0" indent="0">
              <a:buNone/>
            </a:pPr>
            <a:r>
              <a:rPr lang="fr-FR" dirty="0"/>
              <a:t>http://www.mywebsite.com/</a:t>
            </a:r>
            <a:r>
              <a:rPr lang="fr-FR" dirty="0">
                <a:solidFill>
                  <a:srgbClr val="00B050"/>
                </a:solidFill>
              </a:rPr>
              <a:t>specific_books</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specific_books</a:t>
            </a:r>
            <a:r>
              <a:rPr lang="fr-FR" dirty="0"/>
              <a:t>/</a:t>
            </a:r>
            <a:r>
              <a:rPr lang="fr-FR" dirty="0">
                <a:solidFill>
                  <a:srgbClr val="0070C0"/>
                </a:solidFill>
              </a:rPr>
              <a:t>87</a:t>
            </a:r>
          </a:p>
          <a:p>
            <a:pPr marL="0" indent="0">
              <a:buNone/>
            </a:pPr>
            <a:endParaRPr lang="fr-FR" dirty="0">
              <a:solidFill>
                <a:srgbClr val="0070C0"/>
              </a:solidFill>
            </a:endParaRPr>
          </a:p>
          <a:p>
            <a:pPr marL="0" indent="0">
              <a:buNone/>
            </a:pPr>
            <a:r>
              <a:rPr lang="fr-FR" dirty="0"/>
              <a:t>http://www.mywebsite.com/</a:t>
            </a:r>
            <a:r>
              <a:rPr lang="fr-FR" dirty="0">
                <a:solidFill>
                  <a:srgbClr val="00B050"/>
                </a:solidFill>
              </a:rPr>
              <a:t>specificBooks</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specificBooks</a:t>
            </a:r>
            <a:r>
              <a:rPr lang="fr-FR" dirty="0"/>
              <a:t>/</a:t>
            </a:r>
            <a:r>
              <a:rPr lang="fr-FR" dirty="0">
                <a:solidFill>
                  <a:srgbClr val="0070C0"/>
                </a:solidFill>
              </a:rPr>
              <a:t>87</a:t>
            </a:r>
          </a:p>
          <a:p>
            <a:pPr marL="0" indent="0">
              <a:buNone/>
            </a:pPr>
            <a:endParaRPr lang="fr-FR" dirty="0">
              <a:solidFill>
                <a:srgbClr val="0070C0"/>
              </a:solidFill>
            </a:endParaRPr>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p:txBody>
      </p:sp>
      <p:pic>
        <p:nvPicPr>
          <p:cNvPr id="1026" name="Picture 2" descr="Image associÃ©e">
            <a:extLst>
              <a:ext uri="{FF2B5EF4-FFF2-40B4-BE49-F238E27FC236}">
                <a16:creationId xmlns:a16="http://schemas.microsoft.com/office/drawing/2014/main" id="{C5B51F5C-A4A4-403F-BF8E-403E70C9D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2300" y="1595525"/>
            <a:ext cx="804672" cy="8046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9667F6F-635F-4BD4-B0AC-A04BC2C4B302}"/>
              </a:ext>
            </a:extLst>
          </p:cNvPr>
          <p:cNvSpPr/>
          <p:nvPr/>
        </p:nvSpPr>
        <p:spPr>
          <a:xfrm>
            <a:off x="8587990" y="3331775"/>
            <a:ext cx="1837554" cy="523220"/>
          </a:xfrm>
          <a:prstGeom prst="rect">
            <a:avLst/>
          </a:prstGeom>
        </p:spPr>
        <p:txBody>
          <a:bodyPr wrap="none">
            <a:spAutoFit/>
          </a:bodyPr>
          <a:lstStyle/>
          <a:p>
            <a:r>
              <a:rPr lang="fr-FR" sz="2800" i="1" dirty="0" err="1">
                <a:solidFill>
                  <a:srgbClr val="666699"/>
                </a:solidFill>
                <a:latin typeface="interval"/>
              </a:rPr>
              <a:t>snake_case</a:t>
            </a:r>
            <a:endParaRPr lang="fr-FR" sz="2800" dirty="0"/>
          </a:p>
        </p:txBody>
      </p:sp>
      <p:sp>
        <p:nvSpPr>
          <p:cNvPr id="15" name="Rectangle 14">
            <a:extLst>
              <a:ext uri="{FF2B5EF4-FFF2-40B4-BE49-F238E27FC236}">
                <a16:creationId xmlns:a16="http://schemas.microsoft.com/office/drawing/2014/main" id="{90A22324-48E0-4A47-BF36-1D842FBFE28B}"/>
              </a:ext>
            </a:extLst>
          </p:cNvPr>
          <p:cNvSpPr/>
          <p:nvPr/>
        </p:nvSpPr>
        <p:spPr>
          <a:xfrm>
            <a:off x="8497852" y="1694655"/>
            <a:ext cx="1793376" cy="523220"/>
          </a:xfrm>
          <a:prstGeom prst="rect">
            <a:avLst/>
          </a:prstGeom>
        </p:spPr>
        <p:txBody>
          <a:bodyPr wrap="none">
            <a:spAutoFit/>
          </a:bodyPr>
          <a:lstStyle/>
          <a:p>
            <a:r>
              <a:rPr lang="fr-FR" sz="2800" i="1" dirty="0">
                <a:solidFill>
                  <a:srgbClr val="666699"/>
                </a:solidFill>
                <a:latin typeface="interval"/>
              </a:rPr>
              <a:t>spinal-case</a:t>
            </a:r>
            <a:endParaRPr lang="fr-FR" sz="2800" dirty="0"/>
          </a:p>
        </p:txBody>
      </p:sp>
      <p:sp>
        <p:nvSpPr>
          <p:cNvPr id="16" name="Rectangle 15">
            <a:extLst>
              <a:ext uri="{FF2B5EF4-FFF2-40B4-BE49-F238E27FC236}">
                <a16:creationId xmlns:a16="http://schemas.microsoft.com/office/drawing/2014/main" id="{FA15F045-49DC-4395-8E2C-B718093ADFD7}"/>
              </a:ext>
            </a:extLst>
          </p:cNvPr>
          <p:cNvSpPr/>
          <p:nvPr/>
        </p:nvSpPr>
        <p:spPr>
          <a:xfrm>
            <a:off x="8689876" y="4853644"/>
            <a:ext cx="1735668" cy="523220"/>
          </a:xfrm>
          <a:prstGeom prst="rect">
            <a:avLst/>
          </a:prstGeom>
        </p:spPr>
        <p:txBody>
          <a:bodyPr wrap="none">
            <a:spAutoFit/>
          </a:bodyPr>
          <a:lstStyle/>
          <a:p>
            <a:r>
              <a:rPr lang="fr-FR" sz="2800" i="1" dirty="0" err="1">
                <a:solidFill>
                  <a:srgbClr val="666699"/>
                </a:solidFill>
                <a:latin typeface="interval"/>
              </a:rPr>
              <a:t>camelCase</a:t>
            </a:r>
            <a:endParaRPr lang="fr-FR" sz="2800" dirty="0"/>
          </a:p>
        </p:txBody>
      </p:sp>
    </p:spTree>
    <p:extLst>
      <p:ext uri="{BB962C8B-B14F-4D97-AF65-F5344CB8AC3E}">
        <p14:creationId xmlns:p14="http://schemas.microsoft.com/office/powerpoint/2010/main" val="24102198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F12D5-DB91-4D87-AD5B-C413F2E39C60}"/>
              </a:ext>
            </a:extLst>
          </p:cNvPr>
          <p:cNvSpPr>
            <a:spLocks noGrp="1"/>
          </p:cNvSpPr>
          <p:nvPr>
            <p:ph type="title"/>
          </p:nvPr>
        </p:nvSpPr>
        <p:spPr/>
        <p:txBody>
          <a:bodyPr/>
          <a:lstStyle/>
          <a:p>
            <a:r>
              <a:rPr lang="fr-FR" dirty="0" err="1"/>
              <a:t>Versionning</a:t>
            </a:r>
            <a:endParaRPr lang="fr-FR" dirty="0"/>
          </a:p>
        </p:txBody>
      </p:sp>
      <p:sp>
        <p:nvSpPr>
          <p:cNvPr id="3" name="Espace réservé du contenu 2">
            <a:extLst>
              <a:ext uri="{FF2B5EF4-FFF2-40B4-BE49-F238E27FC236}">
                <a16:creationId xmlns:a16="http://schemas.microsoft.com/office/drawing/2014/main" id="{D804498F-DFA3-47C1-A02C-D145D0BE7453}"/>
              </a:ext>
            </a:extLst>
          </p:cNvPr>
          <p:cNvSpPr>
            <a:spLocks noGrp="1"/>
          </p:cNvSpPr>
          <p:nvPr>
            <p:ph idx="1"/>
          </p:nvPr>
        </p:nvSpPr>
        <p:spPr>
          <a:xfrm>
            <a:off x="170688" y="6350317"/>
            <a:ext cx="10515600" cy="507683"/>
          </a:xfrm>
        </p:spPr>
        <p:txBody>
          <a:bodyPr/>
          <a:lstStyle/>
          <a:p>
            <a:pPr marL="0" indent="0">
              <a:buNone/>
            </a:pPr>
            <a:r>
              <a:rPr lang="fr-FR" dirty="0">
                <a:hlinkClick r:id="rId2"/>
              </a:rPr>
              <a:t>https://blog.octo.com/designer-une-api-rest/#intro</a:t>
            </a:r>
            <a:endParaRPr lang="fr-FR" dirty="0"/>
          </a:p>
          <a:p>
            <a:pPr marL="0" indent="0">
              <a:buNone/>
            </a:pPr>
            <a:endParaRPr lang="fr-FR" dirty="0"/>
          </a:p>
        </p:txBody>
      </p:sp>
      <p:sp>
        <p:nvSpPr>
          <p:cNvPr id="7" name="Espace réservé du contenu 2">
            <a:extLst>
              <a:ext uri="{FF2B5EF4-FFF2-40B4-BE49-F238E27FC236}">
                <a16:creationId xmlns:a16="http://schemas.microsoft.com/office/drawing/2014/main" id="{3C4961D1-933F-4AA0-9C93-F65D796AD9EA}"/>
              </a:ext>
            </a:extLst>
          </p:cNvPr>
          <p:cNvSpPr txBox="1">
            <a:spLocks/>
          </p:cNvSpPr>
          <p:nvPr/>
        </p:nvSpPr>
        <p:spPr>
          <a:xfrm>
            <a:off x="509016" y="1468619"/>
            <a:ext cx="9838944" cy="4438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3600" dirty="0"/>
          </a:p>
          <a:p>
            <a:pPr marL="457200" lvl="1" indent="0">
              <a:buNone/>
            </a:pPr>
            <a:r>
              <a:rPr lang="fr-FR" sz="3200" dirty="0"/>
              <a:t>http://www.mywebsite.com/</a:t>
            </a:r>
            <a:r>
              <a:rPr lang="fr-FR" sz="3200" dirty="0">
                <a:solidFill>
                  <a:srgbClr val="7030A0"/>
                </a:solidFill>
              </a:rPr>
              <a:t>v1</a:t>
            </a:r>
            <a:r>
              <a:rPr lang="fr-FR" sz="3200" dirty="0"/>
              <a:t>/</a:t>
            </a:r>
            <a:r>
              <a:rPr lang="fr-FR" sz="3200" dirty="0">
                <a:solidFill>
                  <a:srgbClr val="00B050"/>
                </a:solidFill>
              </a:rPr>
              <a:t>specific-books </a:t>
            </a:r>
            <a:endParaRPr lang="fr-FR" sz="3200" dirty="0">
              <a:solidFill>
                <a:schemeClr val="bg1">
                  <a:lumMod val="65000"/>
                </a:schemeClr>
              </a:solidFill>
            </a:endParaRPr>
          </a:p>
          <a:p>
            <a:pPr marL="457200" lvl="1" indent="0">
              <a:buNone/>
            </a:pPr>
            <a:r>
              <a:rPr lang="fr-FR" sz="3200" dirty="0"/>
              <a:t>http://www.mywebsite.com/</a:t>
            </a:r>
            <a:r>
              <a:rPr lang="fr-FR" sz="3200" dirty="0">
                <a:solidFill>
                  <a:srgbClr val="7030A0"/>
                </a:solidFill>
              </a:rPr>
              <a:t>v1</a:t>
            </a:r>
            <a:r>
              <a:rPr lang="fr-FR" sz="3200" dirty="0"/>
              <a:t>/</a:t>
            </a:r>
            <a:r>
              <a:rPr lang="fr-FR" sz="3200" dirty="0">
                <a:solidFill>
                  <a:srgbClr val="00B050"/>
                </a:solidFill>
              </a:rPr>
              <a:t>specific-books</a:t>
            </a:r>
            <a:r>
              <a:rPr lang="fr-FR" sz="3200" dirty="0"/>
              <a:t>/</a:t>
            </a:r>
            <a:r>
              <a:rPr lang="fr-FR" sz="3200" dirty="0">
                <a:solidFill>
                  <a:srgbClr val="0070C0"/>
                </a:solidFill>
              </a:rPr>
              <a:t>87</a:t>
            </a:r>
          </a:p>
          <a:p>
            <a:pPr marL="457200" lvl="1" indent="0">
              <a:buNone/>
            </a:pPr>
            <a:endParaRPr lang="fr-FR" sz="3200" dirty="0">
              <a:solidFill>
                <a:srgbClr val="0070C0"/>
              </a:solidFill>
            </a:endParaRPr>
          </a:p>
          <a:p>
            <a:pPr marL="457200" lvl="1" indent="0">
              <a:buNone/>
            </a:pPr>
            <a:r>
              <a:rPr lang="fr-FR" sz="3200" dirty="0"/>
              <a:t>http://www.mywebsite.com/</a:t>
            </a:r>
            <a:r>
              <a:rPr lang="fr-FR" sz="3200" dirty="0">
                <a:solidFill>
                  <a:srgbClr val="00B050"/>
                </a:solidFill>
              </a:rPr>
              <a:t>specific-books</a:t>
            </a:r>
            <a:r>
              <a:rPr lang="fr-FR" sz="3200" dirty="0">
                <a:solidFill>
                  <a:srgbClr val="7030A0"/>
                </a:solidFill>
              </a:rPr>
              <a:t>?v=1</a:t>
            </a:r>
          </a:p>
          <a:p>
            <a:pPr marL="457200" lvl="1" indent="0">
              <a:buNone/>
            </a:pPr>
            <a:r>
              <a:rPr lang="fr-FR" sz="3200" dirty="0"/>
              <a:t>http://www.mywebsite.com/</a:t>
            </a:r>
            <a:r>
              <a:rPr lang="fr-FR" sz="3200" dirty="0">
                <a:solidFill>
                  <a:srgbClr val="00B050"/>
                </a:solidFill>
              </a:rPr>
              <a:t>specific-books</a:t>
            </a:r>
            <a:r>
              <a:rPr lang="fr-FR" sz="3200" dirty="0"/>
              <a:t>/</a:t>
            </a:r>
            <a:r>
              <a:rPr lang="fr-FR" sz="3200" dirty="0">
                <a:solidFill>
                  <a:srgbClr val="0070C0"/>
                </a:solidFill>
              </a:rPr>
              <a:t>87</a:t>
            </a:r>
            <a:r>
              <a:rPr lang="fr-FR" sz="3200" dirty="0">
                <a:solidFill>
                  <a:srgbClr val="7030A0"/>
                </a:solidFill>
              </a:rPr>
              <a:t> ?v=1</a:t>
            </a:r>
            <a:endParaRPr lang="fr-FR" sz="3200" dirty="0"/>
          </a:p>
          <a:p>
            <a:pPr marL="0" indent="0">
              <a:buFont typeface="Arial" panose="020B0604020202020204" pitchFamily="34" charset="0"/>
              <a:buNone/>
            </a:pPr>
            <a:endParaRPr lang="fr-FR" sz="3600" dirty="0"/>
          </a:p>
          <a:p>
            <a:pPr marL="0" indent="0">
              <a:buFont typeface="Arial" panose="020B0604020202020204" pitchFamily="34" charset="0"/>
              <a:buNone/>
            </a:pPr>
            <a:endParaRPr lang="fr-FR" sz="3600" dirty="0"/>
          </a:p>
        </p:txBody>
      </p:sp>
    </p:spTree>
    <p:extLst>
      <p:ext uri="{BB962C8B-B14F-4D97-AF65-F5344CB8AC3E}">
        <p14:creationId xmlns:p14="http://schemas.microsoft.com/office/powerpoint/2010/main" val="18665887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Cache</a:t>
            </a:r>
          </a:p>
        </p:txBody>
      </p:sp>
    </p:spTree>
    <p:extLst>
      <p:ext uri="{BB962C8B-B14F-4D97-AF65-F5344CB8AC3E}">
        <p14:creationId xmlns:p14="http://schemas.microsoft.com/office/powerpoint/2010/main" val="8995627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sp>
        <p:nvSpPr>
          <p:cNvPr id="7" name="Espace réservé du contenu 6"/>
          <p:cNvSpPr>
            <a:spLocks noGrp="1"/>
          </p:cNvSpPr>
          <p:nvPr>
            <p:ph idx="1"/>
          </p:nvPr>
        </p:nvSpPr>
        <p:spPr>
          <a:xfrm>
            <a:off x="5519737" y="1857375"/>
            <a:ext cx="6181725" cy="4843552"/>
          </a:xfrm>
        </p:spPr>
        <p:txBody>
          <a:bodyPr>
            <a:normAutofit fontScale="92500" lnSpcReduction="20000"/>
          </a:bodyPr>
          <a:lstStyle/>
          <a:p>
            <a:r>
              <a:rPr lang="en-US" dirty="0"/>
              <a:t>Successful results of a retrieval request: a 200 (OK) response to a GET request containing a resource like HTML documents, images or files.</a:t>
            </a:r>
          </a:p>
          <a:p>
            <a:r>
              <a:rPr lang="en-US" dirty="0"/>
              <a:t>Permanent redirects: a 301 (Moved Permanently) response.</a:t>
            </a:r>
          </a:p>
          <a:p>
            <a:r>
              <a:rPr lang="en-US" dirty="0"/>
              <a:t>Error responses: a 404 (Not Found) result page.</a:t>
            </a:r>
          </a:p>
          <a:p>
            <a:r>
              <a:rPr lang="en-US" dirty="0"/>
              <a:t>Incomplete results: a 206 (Partial Content) response.</a:t>
            </a:r>
          </a:p>
          <a:p>
            <a:r>
              <a:rPr lang="en-US" dirty="0"/>
              <a:t>Responses other than GET if something suitable for use as a cache key is defined.</a:t>
            </a:r>
          </a:p>
          <a:p>
            <a:pPr marL="0" indent="0" algn="ctr">
              <a:buNone/>
            </a:pPr>
            <a:r>
              <a:rPr lang="fr-FR" dirty="0">
                <a:hlinkClick r:id="rId2"/>
              </a:rPr>
              <a:t>https://developer.mozilla.org/en-US/docs/Web/HTTP/Caching</a:t>
            </a:r>
            <a:endParaRPr lang="fr-FR" dirty="0"/>
          </a:p>
          <a:p>
            <a:endParaRPr lang="fr-FR" dirty="0"/>
          </a:p>
        </p:txBody>
      </p:sp>
      <p:pic>
        <p:nvPicPr>
          <p:cNvPr id="12" name="Image 11"/>
          <p:cNvPicPr>
            <a:picLocks noChangeAspect="1"/>
          </p:cNvPicPr>
          <p:nvPr/>
        </p:nvPicPr>
        <p:blipFill>
          <a:blip r:embed="rId3"/>
          <a:stretch>
            <a:fillRect/>
          </a:stretch>
        </p:blipFill>
        <p:spPr>
          <a:xfrm>
            <a:off x="281727" y="2357438"/>
            <a:ext cx="4827694" cy="770749"/>
          </a:xfrm>
          <a:prstGeom prst="rect">
            <a:avLst/>
          </a:prstGeom>
        </p:spPr>
      </p:pic>
      <p:sp>
        <p:nvSpPr>
          <p:cNvPr id="6" name="Rectangle 5"/>
          <p:cNvSpPr/>
          <p:nvPr/>
        </p:nvSpPr>
        <p:spPr>
          <a:xfrm>
            <a:off x="338345" y="3729814"/>
            <a:ext cx="4976234" cy="2062103"/>
          </a:xfrm>
          <a:prstGeom prst="rect">
            <a:avLst/>
          </a:prstGeom>
        </p:spPr>
        <p:txBody>
          <a:bodyPr wrap="none">
            <a:spAutoFit/>
          </a:bodyPr>
          <a:lstStyle/>
          <a:p>
            <a:r>
              <a:rPr lang="fr-FR" sz="3200" b="1" dirty="0" err="1">
                <a:solidFill>
                  <a:srgbClr val="4D4E53"/>
                </a:solidFill>
                <a:latin typeface="Open Sans"/>
              </a:rPr>
              <a:t>Different</a:t>
            </a:r>
            <a:r>
              <a:rPr lang="fr-FR" sz="3200" b="1" dirty="0">
                <a:solidFill>
                  <a:srgbClr val="4D4E53"/>
                </a:solidFill>
                <a:latin typeface="Open Sans"/>
              </a:rPr>
              <a:t> </a:t>
            </a:r>
            <a:r>
              <a:rPr lang="fr-FR" sz="3200" b="1" dirty="0" err="1">
                <a:solidFill>
                  <a:srgbClr val="4D4E53"/>
                </a:solidFill>
                <a:latin typeface="Open Sans"/>
              </a:rPr>
              <a:t>kinds</a:t>
            </a:r>
            <a:r>
              <a:rPr lang="fr-FR" sz="3200" b="1" dirty="0">
                <a:solidFill>
                  <a:srgbClr val="4D4E53"/>
                </a:solidFill>
                <a:latin typeface="Open Sans"/>
              </a:rPr>
              <a:t> of caches</a:t>
            </a:r>
          </a:p>
          <a:p>
            <a:pPr marL="285750" indent="-285750">
              <a:buFont typeface="Arial" panose="020B0604020202020204" pitchFamily="34" charset="0"/>
              <a:buChar char="•"/>
            </a:pPr>
            <a:r>
              <a:rPr lang="fr-FR" sz="3200" dirty="0" err="1">
                <a:solidFill>
                  <a:srgbClr val="0070C0"/>
                </a:solidFill>
              </a:rPr>
              <a:t>Private</a:t>
            </a:r>
            <a:r>
              <a:rPr lang="fr-FR" sz="3200" dirty="0"/>
              <a:t> browser caches</a:t>
            </a:r>
          </a:p>
          <a:p>
            <a:pPr marL="285750" indent="-285750">
              <a:buFont typeface="Arial" panose="020B0604020202020204" pitchFamily="34" charset="0"/>
              <a:buChar char="•"/>
            </a:pPr>
            <a:r>
              <a:rPr lang="fr-FR" sz="3200" dirty="0" err="1">
                <a:solidFill>
                  <a:srgbClr val="0070C0"/>
                </a:solidFill>
              </a:rPr>
              <a:t>Shared</a:t>
            </a:r>
            <a:r>
              <a:rPr lang="fr-FR" sz="3200" dirty="0"/>
              <a:t> proxy caches</a:t>
            </a:r>
          </a:p>
          <a:p>
            <a:endParaRPr lang="fr-FR" sz="3200" b="1" i="0" dirty="0">
              <a:solidFill>
                <a:srgbClr val="4D4E53"/>
              </a:solidFill>
              <a:effectLst/>
              <a:latin typeface="Open Sans"/>
            </a:endParaRPr>
          </a:p>
        </p:txBody>
      </p:sp>
    </p:spTree>
    <p:extLst>
      <p:ext uri="{BB962C8B-B14F-4D97-AF65-F5344CB8AC3E}">
        <p14:creationId xmlns:p14="http://schemas.microsoft.com/office/powerpoint/2010/main" val="31177077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4996D10C-D273-41A8-813D-A9F0DE77A523}"/>
              </a:ext>
            </a:extLst>
          </p:cNvPr>
          <p:cNvCxnSpPr>
            <a:cxnSpLocks/>
          </p:cNvCxnSpPr>
          <p:nvPr/>
        </p:nvCxnSpPr>
        <p:spPr>
          <a:xfrm flipH="1">
            <a:off x="9426228" y="455698"/>
            <a:ext cx="1" cy="5983549"/>
          </a:xfrm>
          <a:prstGeom prst="line">
            <a:avLst/>
          </a:prstGeom>
          <a:ln w="12700">
            <a:solidFill>
              <a:schemeClr val="tx1"/>
            </a:solidFill>
            <a:prstDash val="dash"/>
            <a:headEnd type="none"/>
            <a:tailEnd type="none" w="sm" len="sm"/>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EE42F644-71E8-47CF-BFE1-EB3B490FB1F8}"/>
              </a:ext>
            </a:extLst>
          </p:cNvPr>
          <p:cNvSpPr txBox="1"/>
          <p:nvPr/>
        </p:nvSpPr>
        <p:spPr>
          <a:xfrm>
            <a:off x="9033396" y="88746"/>
            <a:ext cx="785664" cy="369332"/>
          </a:xfrm>
          <a:prstGeom prst="rect">
            <a:avLst/>
          </a:prstGeom>
          <a:noFill/>
        </p:spPr>
        <p:txBody>
          <a:bodyPr wrap="none" rtlCol="0">
            <a:spAutoFit/>
          </a:bodyPr>
          <a:lstStyle/>
          <a:p>
            <a:r>
              <a:rPr lang="fr-FR" dirty="0"/>
              <a:t>Server</a:t>
            </a:r>
          </a:p>
        </p:txBody>
      </p:sp>
      <p:cxnSp>
        <p:nvCxnSpPr>
          <p:cNvPr id="9" name="Connecteur droit 8">
            <a:extLst>
              <a:ext uri="{FF2B5EF4-FFF2-40B4-BE49-F238E27FC236}">
                <a16:creationId xmlns:a16="http://schemas.microsoft.com/office/drawing/2014/main" id="{D76142F4-6439-4C44-BFC9-AD5FD3401040}"/>
              </a:ext>
            </a:extLst>
          </p:cNvPr>
          <p:cNvCxnSpPr>
            <a:cxnSpLocks/>
          </p:cNvCxnSpPr>
          <p:nvPr/>
        </p:nvCxnSpPr>
        <p:spPr>
          <a:xfrm flipH="1">
            <a:off x="6215456" y="468165"/>
            <a:ext cx="1" cy="5983549"/>
          </a:xfrm>
          <a:prstGeom prst="line">
            <a:avLst/>
          </a:prstGeom>
          <a:ln w="12700">
            <a:solidFill>
              <a:schemeClr val="tx1"/>
            </a:solidFill>
            <a:prstDash val="dash"/>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185BCD9B-78FE-4E25-BF6C-7F2CFF209BA1}"/>
              </a:ext>
            </a:extLst>
          </p:cNvPr>
          <p:cNvSpPr txBox="1"/>
          <p:nvPr/>
        </p:nvSpPr>
        <p:spPr>
          <a:xfrm>
            <a:off x="5825342" y="88746"/>
            <a:ext cx="753732" cy="369332"/>
          </a:xfrm>
          <a:prstGeom prst="rect">
            <a:avLst/>
          </a:prstGeom>
          <a:noFill/>
        </p:spPr>
        <p:txBody>
          <a:bodyPr wrap="none" rtlCol="0">
            <a:spAutoFit/>
          </a:bodyPr>
          <a:lstStyle/>
          <a:p>
            <a:r>
              <a:rPr lang="fr-FR" dirty="0"/>
              <a:t>Cache</a:t>
            </a:r>
          </a:p>
        </p:txBody>
      </p:sp>
      <p:cxnSp>
        <p:nvCxnSpPr>
          <p:cNvPr id="11" name="Connecteur droit 10">
            <a:extLst>
              <a:ext uri="{FF2B5EF4-FFF2-40B4-BE49-F238E27FC236}">
                <a16:creationId xmlns:a16="http://schemas.microsoft.com/office/drawing/2014/main" id="{2B1F17FB-1E42-4BED-8906-A275596A5BA9}"/>
              </a:ext>
            </a:extLst>
          </p:cNvPr>
          <p:cNvCxnSpPr>
            <a:cxnSpLocks/>
          </p:cNvCxnSpPr>
          <p:nvPr/>
        </p:nvCxnSpPr>
        <p:spPr>
          <a:xfrm flipH="1">
            <a:off x="2904538" y="460271"/>
            <a:ext cx="17028" cy="1508835"/>
          </a:xfrm>
          <a:prstGeom prst="line">
            <a:avLst/>
          </a:prstGeom>
          <a:ln w="12700">
            <a:solidFill>
              <a:schemeClr val="tx1"/>
            </a:solidFill>
            <a:prstDash val="dash"/>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E2106E31-A991-410C-BD21-5E838B82AAB1}"/>
              </a:ext>
            </a:extLst>
          </p:cNvPr>
          <p:cNvSpPr txBox="1"/>
          <p:nvPr/>
        </p:nvSpPr>
        <p:spPr>
          <a:xfrm>
            <a:off x="2482872" y="82884"/>
            <a:ext cx="895886" cy="369332"/>
          </a:xfrm>
          <a:prstGeom prst="rect">
            <a:avLst/>
          </a:prstGeom>
          <a:noFill/>
        </p:spPr>
        <p:txBody>
          <a:bodyPr wrap="none" rtlCol="0">
            <a:spAutoFit/>
          </a:bodyPr>
          <a:lstStyle/>
          <a:p>
            <a:r>
              <a:rPr lang="fr-FR" dirty="0"/>
              <a:t>Client 1</a:t>
            </a:r>
          </a:p>
        </p:txBody>
      </p:sp>
      <p:cxnSp>
        <p:nvCxnSpPr>
          <p:cNvPr id="14" name="Connecteur droit 13">
            <a:extLst>
              <a:ext uri="{FF2B5EF4-FFF2-40B4-BE49-F238E27FC236}">
                <a16:creationId xmlns:a16="http://schemas.microsoft.com/office/drawing/2014/main" id="{597A51FB-3B7B-4299-9BAB-07F4559D76AD}"/>
              </a:ext>
            </a:extLst>
          </p:cNvPr>
          <p:cNvCxnSpPr>
            <a:cxnSpLocks/>
          </p:cNvCxnSpPr>
          <p:nvPr/>
        </p:nvCxnSpPr>
        <p:spPr>
          <a:xfrm flipH="1">
            <a:off x="2913052" y="2568672"/>
            <a:ext cx="8514" cy="1504724"/>
          </a:xfrm>
          <a:prstGeom prst="line">
            <a:avLst/>
          </a:prstGeom>
          <a:ln w="12700">
            <a:solidFill>
              <a:schemeClr val="tx1"/>
            </a:solidFill>
            <a:prstDash val="dash"/>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D171B54F-1D09-4CA6-B716-51E5CFADD411}"/>
              </a:ext>
            </a:extLst>
          </p:cNvPr>
          <p:cNvSpPr txBox="1"/>
          <p:nvPr/>
        </p:nvSpPr>
        <p:spPr>
          <a:xfrm>
            <a:off x="2510800" y="2233867"/>
            <a:ext cx="895886" cy="369332"/>
          </a:xfrm>
          <a:prstGeom prst="rect">
            <a:avLst/>
          </a:prstGeom>
          <a:noFill/>
        </p:spPr>
        <p:txBody>
          <a:bodyPr wrap="none" rtlCol="0">
            <a:spAutoFit/>
          </a:bodyPr>
          <a:lstStyle/>
          <a:p>
            <a:r>
              <a:rPr lang="fr-FR" dirty="0"/>
              <a:t>Client 2</a:t>
            </a:r>
          </a:p>
        </p:txBody>
      </p:sp>
      <p:cxnSp>
        <p:nvCxnSpPr>
          <p:cNvPr id="18" name="Connecteur droit 17">
            <a:extLst>
              <a:ext uri="{FF2B5EF4-FFF2-40B4-BE49-F238E27FC236}">
                <a16:creationId xmlns:a16="http://schemas.microsoft.com/office/drawing/2014/main" id="{9AC798BA-5146-4827-8D7B-F045C666D05F}"/>
              </a:ext>
            </a:extLst>
          </p:cNvPr>
          <p:cNvCxnSpPr>
            <a:cxnSpLocks/>
          </p:cNvCxnSpPr>
          <p:nvPr/>
        </p:nvCxnSpPr>
        <p:spPr>
          <a:xfrm flipH="1">
            <a:off x="2913052" y="4788413"/>
            <a:ext cx="8514" cy="1504724"/>
          </a:xfrm>
          <a:prstGeom prst="line">
            <a:avLst/>
          </a:prstGeom>
          <a:ln w="12700">
            <a:solidFill>
              <a:schemeClr val="tx1"/>
            </a:solidFill>
            <a:prstDash val="dash"/>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3EF94167-B4E4-4728-B422-7114A6682D0E}"/>
              </a:ext>
            </a:extLst>
          </p:cNvPr>
          <p:cNvSpPr txBox="1"/>
          <p:nvPr/>
        </p:nvSpPr>
        <p:spPr>
          <a:xfrm>
            <a:off x="2537740" y="4419081"/>
            <a:ext cx="895886" cy="369332"/>
          </a:xfrm>
          <a:prstGeom prst="rect">
            <a:avLst/>
          </a:prstGeom>
          <a:noFill/>
        </p:spPr>
        <p:txBody>
          <a:bodyPr wrap="none" rtlCol="0">
            <a:spAutoFit/>
          </a:bodyPr>
          <a:lstStyle/>
          <a:p>
            <a:r>
              <a:rPr lang="fr-FR" dirty="0"/>
              <a:t>Client 3</a:t>
            </a:r>
          </a:p>
        </p:txBody>
      </p:sp>
      <p:cxnSp>
        <p:nvCxnSpPr>
          <p:cNvPr id="23" name="Connecteur droit 22">
            <a:extLst>
              <a:ext uri="{FF2B5EF4-FFF2-40B4-BE49-F238E27FC236}">
                <a16:creationId xmlns:a16="http://schemas.microsoft.com/office/drawing/2014/main" id="{361A94F9-502F-40EA-95B9-C38A9D8D7E60}"/>
              </a:ext>
            </a:extLst>
          </p:cNvPr>
          <p:cNvCxnSpPr>
            <a:cxnSpLocks/>
          </p:cNvCxnSpPr>
          <p:nvPr/>
        </p:nvCxnSpPr>
        <p:spPr>
          <a:xfrm flipH="1">
            <a:off x="6288834" y="1005699"/>
            <a:ext cx="3137394" cy="0"/>
          </a:xfrm>
          <a:prstGeom prst="line">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B72D118E-0C50-48AE-A526-6A72F49A4D15}"/>
              </a:ext>
            </a:extLst>
          </p:cNvPr>
          <p:cNvCxnSpPr>
            <a:cxnSpLocks/>
          </p:cNvCxnSpPr>
          <p:nvPr/>
        </p:nvCxnSpPr>
        <p:spPr>
          <a:xfrm>
            <a:off x="6288833" y="1441477"/>
            <a:ext cx="3137395" cy="0"/>
          </a:xfrm>
          <a:prstGeom prst="line">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2CAC4AF-D512-4F57-8F98-AB50EA45E7F4}"/>
              </a:ext>
            </a:extLst>
          </p:cNvPr>
          <p:cNvCxnSpPr>
            <a:cxnSpLocks/>
          </p:cNvCxnSpPr>
          <p:nvPr/>
        </p:nvCxnSpPr>
        <p:spPr>
          <a:xfrm>
            <a:off x="2985683" y="1441477"/>
            <a:ext cx="3153593" cy="0"/>
          </a:xfrm>
          <a:prstGeom prst="line">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0DF33A4E-2477-464F-8D84-96D3DDF16FD6}"/>
              </a:ext>
            </a:extLst>
          </p:cNvPr>
          <p:cNvCxnSpPr>
            <a:cxnSpLocks/>
          </p:cNvCxnSpPr>
          <p:nvPr/>
        </p:nvCxnSpPr>
        <p:spPr>
          <a:xfrm flipH="1" flipV="1">
            <a:off x="2960783" y="2899747"/>
            <a:ext cx="3254674" cy="67"/>
          </a:xfrm>
          <a:prstGeom prst="line">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04C26A3D-6784-4A07-98AA-212AF6631796}"/>
              </a:ext>
            </a:extLst>
          </p:cNvPr>
          <p:cNvCxnSpPr>
            <a:cxnSpLocks/>
          </p:cNvCxnSpPr>
          <p:nvPr/>
        </p:nvCxnSpPr>
        <p:spPr>
          <a:xfrm>
            <a:off x="2960783" y="3668384"/>
            <a:ext cx="3692624" cy="0"/>
          </a:xfrm>
          <a:prstGeom prst="line">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FF25BDD6-6F8E-4548-9BB1-4163EC71A28C}"/>
              </a:ext>
            </a:extLst>
          </p:cNvPr>
          <p:cNvCxnSpPr>
            <a:cxnSpLocks/>
          </p:cNvCxnSpPr>
          <p:nvPr/>
        </p:nvCxnSpPr>
        <p:spPr>
          <a:xfrm flipH="1">
            <a:off x="2960783" y="5226246"/>
            <a:ext cx="3267922" cy="0"/>
          </a:xfrm>
          <a:prstGeom prst="line">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0B35FBCD-CE44-4AB7-925F-021FA5803B73}"/>
              </a:ext>
            </a:extLst>
          </p:cNvPr>
          <p:cNvCxnSpPr>
            <a:cxnSpLocks/>
          </p:cNvCxnSpPr>
          <p:nvPr/>
        </p:nvCxnSpPr>
        <p:spPr>
          <a:xfrm>
            <a:off x="2960783" y="6016147"/>
            <a:ext cx="3692624" cy="0"/>
          </a:xfrm>
          <a:prstGeom prst="line">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247DB8F9-417B-459D-B075-69FD54CCF379}"/>
              </a:ext>
            </a:extLst>
          </p:cNvPr>
          <p:cNvCxnSpPr>
            <a:cxnSpLocks/>
          </p:cNvCxnSpPr>
          <p:nvPr/>
        </p:nvCxnSpPr>
        <p:spPr>
          <a:xfrm>
            <a:off x="6653407" y="3288259"/>
            <a:ext cx="0" cy="380125"/>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CEDC6BF1-7F21-48C6-B266-4CCBE4A5D019}"/>
              </a:ext>
            </a:extLst>
          </p:cNvPr>
          <p:cNvCxnSpPr>
            <a:cxnSpLocks/>
          </p:cNvCxnSpPr>
          <p:nvPr/>
        </p:nvCxnSpPr>
        <p:spPr>
          <a:xfrm>
            <a:off x="6653407" y="2899814"/>
            <a:ext cx="0" cy="221762"/>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42CF5943-1A42-4C12-A6A8-7BF5B39C2D1B}"/>
              </a:ext>
            </a:extLst>
          </p:cNvPr>
          <p:cNvCxnSpPr>
            <a:cxnSpLocks/>
          </p:cNvCxnSpPr>
          <p:nvPr/>
        </p:nvCxnSpPr>
        <p:spPr>
          <a:xfrm>
            <a:off x="6215456" y="2899814"/>
            <a:ext cx="437951"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 descr="Image associÃ©e">
            <a:extLst>
              <a:ext uri="{FF2B5EF4-FFF2-40B4-BE49-F238E27FC236}">
                <a16:creationId xmlns:a16="http://schemas.microsoft.com/office/drawing/2014/main" id="{A3CF7481-FE8F-491C-827A-0234CD5EDB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3413" r="-2" b="6609"/>
          <a:stretch/>
        </p:blipFill>
        <p:spPr bwMode="auto">
          <a:xfrm flipH="1">
            <a:off x="6464182" y="3081090"/>
            <a:ext cx="378447" cy="340519"/>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Connecteur droit 59">
            <a:extLst>
              <a:ext uri="{FF2B5EF4-FFF2-40B4-BE49-F238E27FC236}">
                <a16:creationId xmlns:a16="http://schemas.microsoft.com/office/drawing/2014/main" id="{21915AFA-5113-45D9-8DA4-D331FF56963B}"/>
              </a:ext>
            </a:extLst>
          </p:cNvPr>
          <p:cNvCxnSpPr>
            <a:cxnSpLocks/>
          </p:cNvCxnSpPr>
          <p:nvPr/>
        </p:nvCxnSpPr>
        <p:spPr>
          <a:xfrm>
            <a:off x="6640159" y="5614691"/>
            <a:ext cx="0" cy="380125"/>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9D952379-1678-4992-B8B5-31D7CB1E8F34}"/>
              </a:ext>
            </a:extLst>
          </p:cNvPr>
          <p:cNvCxnSpPr>
            <a:cxnSpLocks/>
          </p:cNvCxnSpPr>
          <p:nvPr/>
        </p:nvCxnSpPr>
        <p:spPr>
          <a:xfrm>
            <a:off x="6640159" y="5226246"/>
            <a:ext cx="0" cy="221762"/>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Connecteur droit 61">
            <a:extLst>
              <a:ext uri="{FF2B5EF4-FFF2-40B4-BE49-F238E27FC236}">
                <a16:creationId xmlns:a16="http://schemas.microsoft.com/office/drawing/2014/main" id="{4FB731A1-593F-44B4-A834-0AE317105445}"/>
              </a:ext>
            </a:extLst>
          </p:cNvPr>
          <p:cNvCxnSpPr>
            <a:cxnSpLocks/>
          </p:cNvCxnSpPr>
          <p:nvPr/>
        </p:nvCxnSpPr>
        <p:spPr>
          <a:xfrm>
            <a:off x="6202208" y="5226246"/>
            <a:ext cx="437951"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pic>
        <p:nvPicPr>
          <p:cNvPr id="63" name="Picture 4" descr="Image associÃ©e">
            <a:extLst>
              <a:ext uri="{FF2B5EF4-FFF2-40B4-BE49-F238E27FC236}">
                <a16:creationId xmlns:a16="http://schemas.microsoft.com/office/drawing/2014/main" id="{ED4A2E9D-0685-47EE-89D1-C4B6C49C61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3413" r="-2" b="6609"/>
          <a:stretch/>
        </p:blipFill>
        <p:spPr bwMode="auto">
          <a:xfrm flipH="1">
            <a:off x="6450934" y="5407522"/>
            <a:ext cx="378447" cy="340519"/>
          </a:xfrm>
          <a:prstGeom prst="rect">
            <a:avLst/>
          </a:prstGeom>
          <a:noFill/>
          <a:extLst>
            <a:ext uri="{909E8E84-426E-40DD-AFC4-6F175D3DCCD1}">
              <a14:hiddenFill xmlns:a14="http://schemas.microsoft.com/office/drawing/2010/main">
                <a:solidFill>
                  <a:srgbClr val="FFFFFF"/>
                </a:solidFill>
              </a14:hiddenFill>
            </a:ext>
          </a:extLst>
        </p:spPr>
      </p:pic>
      <p:sp>
        <p:nvSpPr>
          <p:cNvPr id="5121" name="ZoneTexte 5120">
            <a:extLst>
              <a:ext uri="{FF2B5EF4-FFF2-40B4-BE49-F238E27FC236}">
                <a16:creationId xmlns:a16="http://schemas.microsoft.com/office/drawing/2014/main" id="{F1FD7A41-1BC1-41C0-9F51-E987B05FD2B0}"/>
              </a:ext>
            </a:extLst>
          </p:cNvPr>
          <p:cNvSpPr txBox="1"/>
          <p:nvPr/>
        </p:nvSpPr>
        <p:spPr>
          <a:xfrm>
            <a:off x="2960783" y="965220"/>
            <a:ext cx="2816723" cy="307777"/>
          </a:xfrm>
          <a:prstGeom prst="rect">
            <a:avLst/>
          </a:prstGeom>
          <a:noFill/>
        </p:spPr>
        <p:txBody>
          <a:bodyPr wrap="square" rtlCol="0">
            <a:spAutoFit/>
          </a:bodyPr>
          <a:lstStyle/>
          <a:p>
            <a:r>
              <a:rPr lang="fr-FR" sz="1400" i="1" dirty="0">
                <a:solidFill>
                  <a:schemeClr val="accent1">
                    <a:lumMod val="75000"/>
                  </a:schemeClr>
                </a:solidFill>
              </a:rPr>
              <a:t>GET http://monapi/doc  HTTP/1.1</a:t>
            </a:r>
          </a:p>
        </p:txBody>
      </p:sp>
      <p:sp>
        <p:nvSpPr>
          <p:cNvPr id="68" name="ZoneTexte 67">
            <a:extLst>
              <a:ext uri="{FF2B5EF4-FFF2-40B4-BE49-F238E27FC236}">
                <a16:creationId xmlns:a16="http://schemas.microsoft.com/office/drawing/2014/main" id="{247B0324-C688-4662-967A-126B1F0FF8CC}"/>
              </a:ext>
            </a:extLst>
          </p:cNvPr>
          <p:cNvSpPr txBox="1"/>
          <p:nvPr/>
        </p:nvSpPr>
        <p:spPr>
          <a:xfrm>
            <a:off x="6271925" y="735274"/>
            <a:ext cx="2388102" cy="253916"/>
          </a:xfrm>
          <a:prstGeom prst="rect">
            <a:avLst/>
          </a:prstGeom>
          <a:noFill/>
        </p:spPr>
        <p:txBody>
          <a:bodyPr wrap="square" rtlCol="0">
            <a:spAutoFit/>
          </a:bodyPr>
          <a:lstStyle/>
          <a:p>
            <a:r>
              <a:rPr lang="fr-FR" sz="1050" i="1" dirty="0"/>
              <a:t>The cache </a:t>
            </a:r>
            <a:r>
              <a:rPr lang="fr-FR" sz="1050" i="1" dirty="0" err="1"/>
              <a:t>is</a:t>
            </a:r>
            <a:r>
              <a:rPr lang="fr-FR" sz="1050" i="1" dirty="0"/>
              <a:t> </a:t>
            </a:r>
            <a:r>
              <a:rPr lang="fr-FR" sz="1050" i="1" dirty="0" err="1"/>
              <a:t>empty</a:t>
            </a:r>
            <a:r>
              <a:rPr lang="fr-FR" sz="1050" i="1" dirty="0"/>
              <a:t>, </a:t>
            </a:r>
            <a:r>
              <a:rPr lang="fr-FR" sz="1050" i="1" dirty="0" err="1"/>
              <a:t>request</a:t>
            </a:r>
            <a:r>
              <a:rPr lang="fr-FR" sz="1050" i="1" dirty="0"/>
              <a:t> </a:t>
            </a:r>
            <a:r>
              <a:rPr lang="fr-FR" sz="1050" i="1" dirty="0" err="1"/>
              <a:t>forwarded</a:t>
            </a:r>
            <a:endParaRPr lang="fr-FR" sz="1050" i="1" dirty="0"/>
          </a:p>
        </p:txBody>
      </p:sp>
      <p:sp>
        <p:nvSpPr>
          <p:cNvPr id="69" name="ZoneTexte 68">
            <a:extLst>
              <a:ext uri="{FF2B5EF4-FFF2-40B4-BE49-F238E27FC236}">
                <a16:creationId xmlns:a16="http://schemas.microsoft.com/office/drawing/2014/main" id="{E92F0732-A8BD-4E28-8E71-4D42EF5EE02C}"/>
              </a:ext>
            </a:extLst>
          </p:cNvPr>
          <p:cNvSpPr txBox="1"/>
          <p:nvPr/>
        </p:nvSpPr>
        <p:spPr>
          <a:xfrm>
            <a:off x="6617292" y="1433115"/>
            <a:ext cx="2351045" cy="738664"/>
          </a:xfrm>
          <a:prstGeom prst="rect">
            <a:avLst/>
          </a:prstGeom>
          <a:noFill/>
        </p:spPr>
        <p:txBody>
          <a:bodyPr wrap="square" rtlCol="0">
            <a:spAutoFit/>
          </a:bodyPr>
          <a:lstStyle/>
          <a:p>
            <a:r>
              <a:rPr lang="fr-FR" sz="1400" i="1" dirty="0">
                <a:solidFill>
                  <a:schemeClr val="accent1">
                    <a:lumMod val="75000"/>
                  </a:schemeClr>
                </a:solidFill>
              </a:rPr>
              <a:t>HTTP/1.1 200 OK</a:t>
            </a:r>
            <a:br>
              <a:rPr lang="fr-FR" sz="1400" i="1" dirty="0">
                <a:solidFill>
                  <a:schemeClr val="accent1">
                    <a:lumMod val="75000"/>
                  </a:schemeClr>
                </a:solidFill>
              </a:rPr>
            </a:br>
            <a:r>
              <a:rPr lang="fr-FR" sz="1400" i="1" dirty="0">
                <a:solidFill>
                  <a:schemeClr val="accent1">
                    <a:lumMod val="75000"/>
                  </a:schemeClr>
                </a:solidFill>
              </a:rPr>
              <a:t>Cache-Control: max-</a:t>
            </a:r>
            <a:r>
              <a:rPr lang="fr-FR" sz="1400" i="1" dirty="0" err="1">
                <a:solidFill>
                  <a:schemeClr val="accent1">
                    <a:lumMod val="75000"/>
                  </a:schemeClr>
                </a:solidFill>
              </a:rPr>
              <a:t>age</a:t>
            </a:r>
            <a:r>
              <a:rPr lang="fr-FR" sz="1400" i="1" dirty="0">
                <a:solidFill>
                  <a:schemeClr val="accent1">
                    <a:lumMod val="75000"/>
                  </a:schemeClr>
                </a:solidFill>
              </a:rPr>
              <a:t>=100</a:t>
            </a:r>
          </a:p>
          <a:p>
            <a:r>
              <a:rPr lang="fr-FR" sz="1400" i="1" dirty="0" err="1">
                <a:solidFill>
                  <a:schemeClr val="accent1">
                    <a:lumMod val="75000"/>
                  </a:schemeClr>
                </a:solidFill>
              </a:rPr>
              <a:t>ETag</a:t>
            </a:r>
            <a:r>
              <a:rPr lang="fr-FR" sz="1400" i="1" dirty="0">
                <a:solidFill>
                  <a:schemeClr val="accent1">
                    <a:lumMod val="75000"/>
                  </a:schemeClr>
                </a:solidFill>
              </a:rPr>
              <a:t>: W/"67ab43"</a:t>
            </a:r>
          </a:p>
        </p:txBody>
      </p:sp>
      <p:sp>
        <p:nvSpPr>
          <p:cNvPr id="70" name="ZoneTexte 69">
            <a:extLst>
              <a:ext uri="{FF2B5EF4-FFF2-40B4-BE49-F238E27FC236}">
                <a16:creationId xmlns:a16="http://schemas.microsoft.com/office/drawing/2014/main" id="{6892583E-C1BE-4D07-8170-05BC9BB86C2B}"/>
              </a:ext>
            </a:extLst>
          </p:cNvPr>
          <p:cNvSpPr txBox="1"/>
          <p:nvPr/>
        </p:nvSpPr>
        <p:spPr>
          <a:xfrm>
            <a:off x="2917388" y="1450011"/>
            <a:ext cx="3043417" cy="738664"/>
          </a:xfrm>
          <a:prstGeom prst="rect">
            <a:avLst/>
          </a:prstGeom>
          <a:noFill/>
        </p:spPr>
        <p:txBody>
          <a:bodyPr wrap="square" rtlCol="0">
            <a:spAutoFit/>
          </a:bodyPr>
          <a:lstStyle/>
          <a:p>
            <a:r>
              <a:rPr lang="fr-FR" sz="1400" i="1" dirty="0">
                <a:solidFill>
                  <a:schemeClr val="accent1">
                    <a:lumMod val="75000"/>
                  </a:schemeClr>
                </a:solidFill>
              </a:rPr>
              <a:t>HTTP/1.1 200 OK</a:t>
            </a:r>
            <a:br>
              <a:rPr lang="fr-FR" sz="1400" i="1" dirty="0">
                <a:solidFill>
                  <a:schemeClr val="accent1">
                    <a:lumMod val="75000"/>
                  </a:schemeClr>
                </a:solidFill>
              </a:rPr>
            </a:br>
            <a:r>
              <a:rPr lang="fr-FR" sz="1400" i="1" dirty="0">
                <a:solidFill>
                  <a:schemeClr val="accent1">
                    <a:lumMod val="75000"/>
                  </a:schemeClr>
                </a:solidFill>
              </a:rPr>
              <a:t>Cache-Control: max-</a:t>
            </a:r>
            <a:r>
              <a:rPr lang="fr-FR" sz="1400" i="1" dirty="0" err="1">
                <a:solidFill>
                  <a:schemeClr val="accent1">
                    <a:lumMod val="75000"/>
                  </a:schemeClr>
                </a:solidFill>
              </a:rPr>
              <a:t>age</a:t>
            </a:r>
            <a:r>
              <a:rPr lang="fr-FR" sz="1400" i="1" dirty="0">
                <a:solidFill>
                  <a:schemeClr val="accent1">
                    <a:lumMod val="75000"/>
                  </a:schemeClr>
                </a:solidFill>
              </a:rPr>
              <a:t>=100</a:t>
            </a:r>
            <a:br>
              <a:rPr lang="fr-FR" sz="1400" i="1" dirty="0">
                <a:solidFill>
                  <a:schemeClr val="accent1">
                    <a:lumMod val="75000"/>
                  </a:schemeClr>
                </a:solidFill>
              </a:rPr>
            </a:br>
            <a:r>
              <a:rPr lang="fr-FR" sz="1400" i="1" dirty="0">
                <a:solidFill>
                  <a:schemeClr val="accent1">
                    <a:lumMod val="75000"/>
                  </a:schemeClr>
                </a:solidFill>
              </a:rPr>
              <a:t>Age: 0</a:t>
            </a:r>
          </a:p>
        </p:txBody>
      </p:sp>
      <p:pic>
        <p:nvPicPr>
          <p:cNvPr id="71" name="Picture 4" descr="Image associÃ©e">
            <a:extLst>
              <a:ext uri="{FF2B5EF4-FFF2-40B4-BE49-F238E27FC236}">
                <a16:creationId xmlns:a16="http://schemas.microsoft.com/office/drawing/2014/main" id="{FDF5D859-EFE9-4A3E-8EAC-8F8C2B899C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3413" r="-2" b="6609"/>
          <a:stretch/>
        </p:blipFill>
        <p:spPr bwMode="auto">
          <a:xfrm flipH="1">
            <a:off x="6294901" y="1994086"/>
            <a:ext cx="378447" cy="340519"/>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Connecteur droit 71">
            <a:extLst>
              <a:ext uri="{FF2B5EF4-FFF2-40B4-BE49-F238E27FC236}">
                <a16:creationId xmlns:a16="http://schemas.microsoft.com/office/drawing/2014/main" id="{1D4749BC-DFF4-4719-827B-C5A175CA017F}"/>
              </a:ext>
            </a:extLst>
          </p:cNvPr>
          <p:cNvCxnSpPr>
            <a:cxnSpLocks/>
          </p:cNvCxnSpPr>
          <p:nvPr/>
        </p:nvCxnSpPr>
        <p:spPr>
          <a:xfrm flipV="1">
            <a:off x="6465930" y="1441477"/>
            <a:ext cx="0" cy="547343"/>
          </a:xfrm>
          <a:prstGeom prst="line">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78" name="ZoneTexte 77">
            <a:extLst>
              <a:ext uri="{FF2B5EF4-FFF2-40B4-BE49-F238E27FC236}">
                <a16:creationId xmlns:a16="http://schemas.microsoft.com/office/drawing/2014/main" id="{51964934-0401-4540-8B38-4EE73FBF6EEE}"/>
              </a:ext>
            </a:extLst>
          </p:cNvPr>
          <p:cNvSpPr txBox="1"/>
          <p:nvPr/>
        </p:nvSpPr>
        <p:spPr>
          <a:xfrm>
            <a:off x="6779076" y="3471786"/>
            <a:ext cx="1633824" cy="415498"/>
          </a:xfrm>
          <a:prstGeom prst="rect">
            <a:avLst/>
          </a:prstGeom>
          <a:noFill/>
        </p:spPr>
        <p:txBody>
          <a:bodyPr wrap="square" rtlCol="0">
            <a:spAutoFit/>
          </a:bodyPr>
          <a:lstStyle/>
          <a:p>
            <a:r>
              <a:rPr lang="fr-FR" sz="1050" i="1" dirty="0"/>
              <a:t>Cache </a:t>
            </a:r>
            <a:r>
              <a:rPr lang="fr-FR" sz="1050" i="1" dirty="0" err="1"/>
              <a:t>is</a:t>
            </a:r>
            <a:r>
              <a:rPr lang="fr-FR" sz="1050" i="1" dirty="0"/>
              <a:t> </a:t>
            </a:r>
            <a:r>
              <a:rPr lang="fr-FR" sz="1050" i="1" dirty="0" err="1"/>
              <a:t>fresh</a:t>
            </a:r>
            <a:br>
              <a:rPr lang="fr-FR" sz="1050" i="1" dirty="0"/>
            </a:br>
            <a:r>
              <a:rPr lang="fr-FR" sz="1050" i="1" dirty="0" err="1"/>
              <a:t>Stored</a:t>
            </a:r>
            <a:r>
              <a:rPr lang="fr-FR" sz="1050" i="1" dirty="0"/>
              <a:t> document </a:t>
            </a:r>
            <a:r>
              <a:rPr lang="fr-FR" sz="1050" i="1" dirty="0" err="1"/>
              <a:t>returned</a:t>
            </a:r>
            <a:endParaRPr lang="fr-FR" sz="1050" i="1" dirty="0"/>
          </a:p>
        </p:txBody>
      </p:sp>
      <p:sp>
        <p:nvSpPr>
          <p:cNvPr id="79" name="ZoneTexte 78">
            <a:extLst>
              <a:ext uri="{FF2B5EF4-FFF2-40B4-BE49-F238E27FC236}">
                <a16:creationId xmlns:a16="http://schemas.microsoft.com/office/drawing/2014/main" id="{45D5DF77-63F8-48FE-BAA3-B32785451978}"/>
              </a:ext>
            </a:extLst>
          </p:cNvPr>
          <p:cNvSpPr txBox="1"/>
          <p:nvPr/>
        </p:nvSpPr>
        <p:spPr>
          <a:xfrm>
            <a:off x="6779891" y="2611207"/>
            <a:ext cx="1554729" cy="577081"/>
          </a:xfrm>
          <a:prstGeom prst="rect">
            <a:avLst/>
          </a:prstGeom>
          <a:noFill/>
        </p:spPr>
        <p:txBody>
          <a:bodyPr wrap="square" rtlCol="0">
            <a:spAutoFit/>
          </a:bodyPr>
          <a:lstStyle/>
          <a:p>
            <a:r>
              <a:rPr lang="fr-FR" sz="1050" i="1" dirty="0"/>
              <a:t>http://monapi/doc</a:t>
            </a:r>
            <a:br>
              <a:rPr lang="fr-FR" sz="1050" i="1" dirty="0"/>
            </a:br>
            <a:r>
              <a:rPr lang="fr-FR" sz="1050" i="1" dirty="0"/>
              <a:t>max-</a:t>
            </a:r>
            <a:r>
              <a:rPr lang="fr-FR" sz="1050" i="1" dirty="0" err="1"/>
              <a:t>age</a:t>
            </a:r>
            <a:r>
              <a:rPr lang="fr-FR" sz="1050" i="1" dirty="0"/>
              <a:t>=100</a:t>
            </a:r>
            <a:br>
              <a:rPr lang="fr-FR" sz="1050" i="1" dirty="0"/>
            </a:br>
            <a:r>
              <a:rPr lang="fr-FR" sz="1050" i="1" dirty="0" err="1"/>
              <a:t>age</a:t>
            </a:r>
            <a:r>
              <a:rPr lang="fr-FR" sz="1050" i="1" dirty="0"/>
              <a:t>=10</a:t>
            </a:r>
          </a:p>
        </p:txBody>
      </p:sp>
      <p:sp>
        <p:nvSpPr>
          <p:cNvPr id="80" name="ZoneTexte 79">
            <a:extLst>
              <a:ext uri="{FF2B5EF4-FFF2-40B4-BE49-F238E27FC236}">
                <a16:creationId xmlns:a16="http://schemas.microsoft.com/office/drawing/2014/main" id="{E8D31209-545F-4729-8B02-B2F12E4A4F0A}"/>
              </a:ext>
            </a:extLst>
          </p:cNvPr>
          <p:cNvSpPr txBox="1"/>
          <p:nvPr/>
        </p:nvSpPr>
        <p:spPr>
          <a:xfrm>
            <a:off x="2974031" y="2890758"/>
            <a:ext cx="2816723" cy="307777"/>
          </a:xfrm>
          <a:prstGeom prst="rect">
            <a:avLst/>
          </a:prstGeom>
          <a:noFill/>
        </p:spPr>
        <p:txBody>
          <a:bodyPr wrap="square" rtlCol="0">
            <a:spAutoFit/>
          </a:bodyPr>
          <a:lstStyle/>
          <a:p>
            <a:r>
              <a:rPr lang="fr-FR" sz="1400" i="1" dirty="0">
                <a:solidFill>
                  <a:schemeClr val="accent1">
                    <a:lumMod val="75000"/>
                  </a:schemeClr>
                </a:solidFill>
              </a:rPr>
              <a:t>GET http://monapi/doc  HTTP/1.1</a:t>
            </a:r>
          </a:p>
        </p:txBody>
      </p:sp>
      <p:sp>
        <p:nvSpPr>
          <p:cNvPr id="81" name="ZoneTexte 80">
            <a:extLst>
              <a:ext uri="{FF2B5EF4-FFF2-40B4-BE49-F238E27FC236}">
                <a16:creationId xmlns:a16="http://schemas.microsoft.com/office/drawing/2014/main" id="{7DA69734-EBBE-4453-91FB-B7C54D7FE06E}"/>
              </a:ext>
            </a:extLst>
          </p:cNvPr>
          <p:cNvSpPr txBox="1"/>
          <p:nvPr/>
        </p:nvSpPr>
        <p:spPr>
          <a:xfrm>
            <a:off x="3014112" y="3680658"/>
            <a:ext cx="2351045" cy="738664"/>
          </a:xfrm>
          <a:prstGeom prst="rect">
            <a:avLst/>
          </a:prstGeom>
          <a:noFill/>
        </p:spPr>
        <p:txBody>
          <a:bodyPr wrap="square" rtlCol="0">
            <a:spAutoFit/>
          </a:bodyPr>
          <a:lstStyle/>
          <a:p>
            <a:r>
              <a:rPr lang="fr-FR" sz="1400" i="1" dirty="0">
                <a:solidFill>
                  <a:schemeClr val="accent1">
                    <a:lumMod val="75000"/>
                  </a:schemeClr>
                </a:solidFill>
              </a:rPr>
              <a:t>HTTP/1.1 200 OK</a:t>
            </a:r>
            <a:br>
              <a:rPr lang="fr-FR" sz="1400" i="1" dirty="0">
                <a:solidFill>
                  <a:schemeClr val="accent1">
                    <a:lumMod val="75000"/>
                  </a:schemeClr>
                </a:solidFill>
              </a:rPr>
            </a:br>
            <a:r>
              <a:rPr lang="fr-FR" sz="1400" i="1" dirty="0">
                <a:solidFill>
                  <a:schemeClr val="accent1">
                    <a:lumMod val="75000"/>
                  </a:schemeClr>
                </a:solidFill>
              </a:rPr>
              <a:t>Cache-Control: max-</a:t>
            </a:r>
            <a:r>
              <a:rPr lang="fr-FR" sz="1400" i="1" dirty="0" err="1">
                <a:solidFill>
                  <a:schemeClr val="accent1">
                    <a:lumMod val="75000"/>
                  </a:schemeClr>
                </a:solidFill>
              </a:rPr>
              <a:t>age</a:t>
            </a:r>
            <a:r>
              <a:rPr lang="fr-FR" sz="1400" i="1" dirty="0">
                <a:solidFill>
                  <a:schemeClr val="accent1">
                    <a:lumMod val="75000"/>
                  </a:schemeClr>
                </a:solidFill>
              </a:rPr>
              <a:t>=100</a:t>
            </a:r>
            <a:br>
              <a:rPr lang="fr-FR" sz="1400" i="1" dirty="0">
                <a:solidFill>
                  <a:schemeClr val="accent1">
                    <a:lumMod val="75000"/>
                  </a:schemeClr>
                </a:solidFill>
              </a:rPr>
            </a:br>
            <a:r>
              <a:rPr lang="fr-FR" sz="1400" i="1" dirty="0">
                <a:solidFill>
                  <a:schemeClr val="accent1">
                    <a:lumMod val="75000"/>
                  </a:schemeClr>
                </a:solidFill>
              </a:rPr>
              <a:t>Age: 10</a:t>
            </a:r>
          </a:p>
        </p:txBody>
      </p:sp>
      <p:cxnSp>
        <p:nvCxnSpPr>
          <p:cNvPr id="82" name="Connecteur droit 81">
            <a:extLst>
              <a:ext uri="{FF2B5EF4-FFF2-40B4-BE49-F238E27FC236}">
                <a16:creationId xmlns:a16="http://schemas.microsoft.com/office/drawing/2014/main" id="{E2DB3661-B049-425C-AE9B-DCFEE183CD7F}"/>
              </a:ext>
            </a:extLst>
          </p:cNvPr>
          <p:cNvCxnSpPr>
            <a:cxnSpLocks/>
          </p:cNvCxnSpPr>
          <p:nvPr/>
        </p:nvCxnSpPr>
        <p:spPr>
          <a:xfrm flipH="1">
            <a:off x="6653406" y="5318448"/>
            <a:ext cx="2779843" cy="17"/>
          </a:xfrm>
          <a:prstGeom prst="line">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4" name="Connecteur droit 83">
            <a:extLst>
              <a:ext uri="{FF2B5EF4-FFF2-40B4-BE49-F238E27FC236}">
                <a16:creationId xmlns:a16="http://schemas.microsoft.com/office/drawing/2014/main" id="{C660A28C-DFCC-4B31-A7E5-D7C26317FCAA}"/>
              </a:ext>
            </a:extLst>
          </p:cNvPr>
          <p:cNvCxnSpPr>
            <a:cxnSpLocks/>
          </p:cNvCxnSpPr>
          <p:nvPr/>
        </p:nvCxnSpPr>
        <p:spPr>
          <a:xfrm>
            <a:off x="6636267" y="5891561"/>
            <a:ext cx="2789961" cy="0"/>
          </a:xfrm>
          <a:prstGeom prst="line">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148E1C73-6C32-49AC-817E-9D4256936C03}"/>
              </a:ext>
            </a:extLst>
          </p:cNvPr>
          <p:cNvSpPr txBox="1"/>
          <p:nvPr/>
        </p:nvSpPr>
        <p:spPr>
          <a:xfrm>
            <a:off x="6816120" y="5870070"/>
            <a:ext cx="2351045" cy="307777"/>
          </a:xfrm>
          <a:prstGeom prst="rect">
            <a:avLst/>
          </a:prstGeom>
          <a:noFill/>
        </p:spPr>
        <p:txBody>
          <a:bodyPr wrap="square" rtlCol="0">
            <a:spAutoFit/>
          </a:bodyPr>
          <a:lstStyle/>
          <a:p>
            <a:r>
              <a:rPr lang="fr-FR" sz="1400" i="1" dirty="0">
                <a:solidFill>
                  <a:schemeClr val="accent1">
                    <a:lumMod val="75000"/>
                  </a:schemeClr>
                </a:solidFill>
              </a:rPr>
              <a:t>HTTP/1.1 304 Not </a:t>
            </a:r>
            <a:r>
              <a:rPr lang="fr-FR" sz="1400" i="1" dirty="0" err="1">
                <a:solidFill>
                  <a:schemeClr val="accent1">
                    <a:lumMod val="75000"/>
                  </a:schemeClr>
                </a:solidFill>
              </a:rPr>
              <a:t>Modified</a:t>
            </a:r>
            <a:endParaRPr lang="fr-FR" sz="1400" i="1" dirty="0">
              <a:solidFill>
                <a:schemeClr val="accent1">
                  <a:lumMod val="75000"/>
                </a:schemeClr>
              </a:solidFill>
            </a:endParaRPr>
          </a:p>
        </p:txBody>
      </p:sp>
      <p:sp>
        <p:nvSpPr>
          <p:cNvPr id="89" name="ZoneTexte 88">
            <a:extLst>
              <a:ext uri="{FF2B5EF4-FFF2-40B4-BE49-F238E27FC236}">
                <a16:creationId xmlns:a16="http://schemas.microsoft.com/office/drawing/2014/main" id="{C5FE0E42-2A04-4B3F-861B-FF441170DFBE}"/>
              </a:ext>
            </a:extLst>
          </p:cNvPr>
          <p:cNvSpPr txBox="1"/>
          <p:nvPr/>
        </p:nvSpPr>
        <p:spPr>
          <a:xfrm>
            <a:off x="6371559" y="4741644"/>
            <a:ext cx="2037750" cy="415498"/>
          </a:xfrm>
          <a:prstGeom prst="rect">
            <a:avLst/>
          </a:prstGeom>
          <a:noFill/>
        </p:spPr>
        <p:txBody>
          <a:bodyPr wrap="square" rtlCol="0">
            <a:spAutoFit/>
          </a:bodyPr>
          <a:lstStyle/>
          <a:p>
            <a:r>
              <a:rPr lang="fr-FR" sz="1050" i="1" dirty="0"/>
              <a:t>Cache </a:t>
            </a:r>
            <a:r>
              <a:rPr lang="fr-FR" sz="1050" i="1" dirty="0" err="1"/>
              <a:t>is</a:t>
            </a:r>
            <a:r>
              <a:rPr lang="fr-FR" sz="1050" i="1" dirty="0"/>
              <a:t> </a:t>
            </a:r>
            <a:r>
              <a:rPr lang="fr-FR" sz="1050" i="1" dirty="0" err="1"/>
              <a:t>stale</a:t>
            </a:r>
            <a:br>
              <a:rPr lang="fr-FR" sz="1050" i="1" dirty="0"/>
            </a:br>
            <a:r>
              <a:rPr lang="fr-FR" sz="1050" i="1" dirty="0"/>
              <a:t>Check </a:t>
            </a:r>
            <a:r>
              <a:rPr lang="fr-FR" sz="1050" i="1" dirty="0" err="1"/>
              <a:t>freshness</a:t>
            </a:r>
            <a:endParaRPr lang="fr-FR" sz="1050" i="1" dirty="0"/>
          </a:p>
        </p:txBody>
      </p:sp>
      <p:sp>
        <p:nvSpPr>
          <p:cNvPr id="92" name="ZoneTexte 91">
            <a:extLst>
              <a:ext uri="{FF2B5EF4-FFF2-40B4-BE49-F238E27FC236}">
                <a16:creationId xmlns:a16="http://schemas.microsoft.com/office/drawing/2014/main" id="{64FD46BC-1362-4ED1-B717-D5DF1EB2185A}"/>
              </a:ext>
            </a:extLst>
          </p:cNvPr>
          <p:cNvSpPr txBox="1"/>
          <p:nvPr/>
        </p:nvSpPr>
        <p:spPr>
          <a:xfrm>
            <a:off x="6783304" y="5271421"/>
            <a:ext cx="2646835" cy="523220"/>
          </a:xfrm>
          <a:prstGeom prst="rect">
            <a:avLst/>
          </a:prstGeom>
          <a:noFill/>
        </p:spPr>
        <p:txBody>
          <a:bodyPr wrap="square" rtlCol="0">
            <a:spAutoFit/>
          </a:bodyPr>
          <a:lstStyle/>
          <a:p>
            <a:r>
              <a:rPr lang="fr-FR" sz="1400" i="1" dirty="0">
                <a:solidFill>
                  <a:schemeClr val="accent1">
                    <a:lumMod val="75000"/>
                  </a:schemeClr>
                </a:solidFill>
              </a:rPr>
              <a:t>GET http://monapi/doc  HTTP/1.1</a:t>
            </a:r>
            <a:br>
              <a:rPr lang="fr-FR" sz="1400" i="1" dirty="0">
                <a:solidFill>
                  <a:schemeClr val="accent1">
                    <a:lumMod val="75000"/>
                  </a:schemeClr>
                </a:solidFill>
              </a:rPr>
            </a:br>
            <a:r>
              <a:rPr lang="fr-FR" sz="1400" i="1" dirty="0">
                <a:solidFill>
                  <a:schemeClr val="accent1">
                    <a:lumMod val="75000"/>
                  </a:schemeClr>
                </a:solidFill>
              </a:rPr>
              <a:t>If-None-Match: W/"67ab43"</a:t>
            </a:r>
          </a:p>
        </p:txBody>
      </p:sp>
      <p:sp>
        <p:nvSpPr>
          <p:cNvPr id="93" name="ZoneTexte 92">
            <a:extLst>
              <a:ext uri="{FF2B5EF4-FFF2-40B4-BE49-F238E27FC236}">
                <a16:creationId xmlns:a16="http://schemas.microsoft.com/office/drawing/2014/main" id="{FEEB255F-2FB8-4B76-92E2-BFC4EE38F293}"/>
              </a:ext>
            </a:extLst>
          </p:cNvPr>
          <p:cNvSpPr txBox="1"/>
          <p:nvPr/>
        </p:nvSpPr>
        <p:spPr>
          <a:xfrm>
            <a:off x="6301404" y="6157296"/>
            <a:ext cx="1554972" cy="577081"/>
          </a:xfrm>
          <a:prstGeom prst="rect">
            <a:avLst/>
          </a:prstGeom>
          <a:noFill/>
        </p:spPr>
        <p:txBody>
          <a:bodyPr wrap="square" rtlCol="0">
            <a:spAutoFit/>
          </a:bodyPr>
          <a:lstStyle/>
          <a:p>
            <a:r>
              <a:rPr lang="fr-FR" sz="1050" i="1" dirty="0" err="1"/>
              <a:t>Fresh</a:t>
            </a:r>
            <a:r>
              <a:rPr lang="fr-FR" sz="1050" i="1" dirty="0"/>
              <a:t>! Reset </a:t>
            </a:r>
            <a:r>
              <a:rPr lang="fr-FR" sz="1050" i="1" dirty="0" err="1"/>
              <a:t>age</a:t>
            </a:r>
            <a:r>
              <a:rPr lang="fr-FR" sz="1050" i="1" dirty="0"/>
              <a:t> and </a:t>
            </a:r>
            <a:r>
              <a:rPr lang="fr-FR" sz="1050" i="1" dirty="0" err="1"/>
              <a:t>retruns</a:t>
            </a:r>
            <a:r>
              <a:rPr lang="fr-FR" sz="1050" i="1" dirty="0"/>
              <a:t> </a:t>
            </a:r>
            <a:r>
              <a:rPr lang="fr-FR" sz="1050" i="1" dirty="0" err="1"/>
              <a:t>cached</a:t>
            </a:r>
            <a:r>
              <a:rPr lang="fr-FR" sz="1050" i="1" dirty="0"/>
              <a:t> document.</a:t>
            </a:r>
          </a:p>
        </p:txBody>
      </p:sp>
      <p:sp>
        <p:nvSpPr>
          <p:cNvPr id="95" name="ZoneTexte 94">
            <a:extLst>
              <a:ext uri="{FF2B5EF4-FFF2-40B4-BE49-F238E27FC236}">
                <a16:creationId xmlns:a16="http://schemas.microsoft.com/office/drawing/2014/main" id="{BBCCCA51-A8AD-46D5-97C9-56EC98C76051}"/>
              </a:ext>
            </a:extLst>
          </p:cNvPr>
          <p:cNvSpPr txBox="1"/>
          <p:nvPr/>
        </p:nvSpPr>
        <p:spPr>
          <a:xfrm>
            <a:off x="2999937" y="6007389"/>
            <a:ext cx="2351045" cy="738664"/>
          </a:xfrm>
          <a:prstGeom prst="rect">
            <a:avLst/>
          </a:prstGeom>
          <a:noFill/>
        </p:spPr>
        <p:txBody>
          <a:bodyPr wrap="square" rtlCol="0">
            <a:spAutoFit/>
          </a:bodyPr>
          <a:lstStyle/>
          <a:p>
            <a:r>
              <a:rPr lang="fr-FR" sz="1400" i="1" dirty="0">
                <a:solidFill>
                  <a:schemeClr val="accent1">
                    <a:lumMod val="75000"/>
                  </a:schemeClr>
                </a:solidFill>
              </a:rPr>
              <a:t>HTTP/1.1 200 OK</a:t>
            </a:r>
            <a:br>
              <a:rPr lang="fr-FR" sz="1400" i="1" dirty="0">
                <a:solidFill>
                  <a:schemeClr val="accent1">
                    <a:lumMod val="75000"/>
                  </a:schemeClr>
                </a:solidFill>
              </a:rPr>
            </a:br>
            <a:r>
              <a:rPr lang="fr-FR" sz="1400" i="1" dirty="0">
                <a:solidFill>
                  <a:schemeClr val="accent1">
                    <a:lumMod val="75000"/>
                  </a:schemeClr>
                </a:solidFill>
              </a:rPr>
              <a:t>Cache-Control: max-</a:t>
            </a:r>
            <a:r>
              <a:rPr lang="fr-FR" sz="1400" i="1" dirty="0" err="1">
                <a:solidFill>
                  <a:schemeClr val="accent1">
                    <a:lumMod val="75000"/>
                  </a:schemeClr>
                </a:solidFill>
              </a:rPr>
              <a:t>age</a:t>
            </a:r>
            <a:r>
              <a:rPr lang="fr-FR" sz="1400" i="1" dirty="0">
                <a:solidFill>
                  <a:schemeClr val="accent1">
                    <a:lumMod val="75000"/>
                  </a:schemeClr>
                </a:solidFill>
              </a:rPr>
              <a:t>=100</a:t>
            </a:r>
            <a:br>
              <a:rPr lang="fr-FR" sz="1400" i="1" dirty="0">
                <a:solidFill>
                  <a:schemeClr val="accent1">
                    <a:lumMod val="75000"/>
                  </a:schemeClr>
                </a:solidFill>
              </a:rPr>
            </a:br>
            <a:r>
              <a:rPr lang="fr-FR" sz="1400" i="1" dirty="0">
                <a:solidFill>
                  <a:schemeClr val="accent1">
                    <a:lumMod val="75000"/>
                  </a:schemeClr>
                </a:solidFill>
              </a:rPr>
              <a:t>Age: 0</a:t>
            </a:r>
          </a:p>
        </p:txBody>
      </p:sp>
      <p:sp>
        <p:nvSpPr>
          <p:cNvPr id="96" name="ZoneTexte 95">
            <a:extLst>
              <a:ext uri="{FF2B5EF4-FFF2-40B4-BE49-F238E27FC236}">
                <a16:creationId xmlns:a16="http://schemas.microsoft.com/office/drawing/2014/main" id="{50845894-4A84-4B67-A749-5C3044C9F878}"/>
              </a:ext>
            </a:extLst>
          </p:cNvPr>
          <p:cNvSpPr txBox="1"/>
          <p:nvPr/>
        </p:nvSpPr>
        <p:spPr>
          <a:xfrm>
            <a:off x="2960335" y="5214391"/>
            <a:ext cx="2816723" cy="307777"/>
          </a:xfrm>
          <a:prstGeom prst="rect">
            <a:avLst/>
          </a:prstGeom>
          <a:noFill/>
        </p:spPr>
        <p:txBody>
          <a:bodyPr wrap="square" rtlCol="0">
            <a:spAutoFit/>
          </a:bodyPr>
          <a:lstStyle/>
          <a:p>
            <a:r>
              <a:rPr lang="fr-FR" sz="1400" i="1" dirty="0">
                <a:solidFill>
                  <a:schemeClr val="accent1">
                    <a:lumMod val="75000"/>
                  </a:schemeClr>
                </a:solidFill>
              </a:rPr>
              <a:t>GET http://monapi/doc  HTTP/1.1</a:t>
            </a:r>
          </a:p>
        </p:txBody>
      </p:sp>
      <p:sp>
        <p:nvSpPr>
          <p:cNvPr id="97" name="ZoneTexte 96">
            <a:extLst>
              <a:ext uri="{FF2B5EF4-FFF2-40B4-BE49-F238E27FC236}">
                <a16:creationId xmlns:a16="http://schemas.microsoft.com/office/drawing/2014/main" id="{2175FF44-6B56-4BF7-B337-7F0E312EE80C}"/>
              </a:ext>
            </a:extLst>
          </p:cNvPr>
          <p:cNvSpPr txBox="1"/>
          <p:nvPr/>
        </p:nvSpPr>
        <p:spPr>
          <a:xfrm>
            <a:off x="298712" y="2607359"/>
            <a:ext cx="2545787" cy="584775"/>
          </a:xfrm>
          <a:prstGeom prst="rect">
            <a:avLst/>
          </a:prstGeom>
          <a:noFill/>
        </p:spPr>
        <p:txBody>
          <a:bodyPr wrap="square" rtlCol="0">
            <a:spAutoFit/>
          </a:bodyPr>
          <a:lstStyle/>
          <a:p>
            <a:r>
              <a:rPr lang="fr-FR" sz="1600" dirty="0">
                <a:solidFill>
                  <a:srgbClr val="00B050"/>
                </a:solidFill>
              </a:rPr>
              <a:t>10 seconds </a:t>
            </a:r>
            <a:r>
              <a:rPr lang="fr-FR" sz="1600" dirty="0" err="1">
                <a:solidFill>
                  <a:srgbClr val="00B050"/>
                </a:solidFill>
              </a:rPr>
              <a:t>later</a:t>
            </a:r>
            <a:endParaRPr lang="fr-FR" sz="1600" dirty="0">
              <a:solidFill>
                <a:srgbClr val="00B050"/>
              </a:solidFill>
            </a:endParaRPr>
          </a:p>
          <a:p>
            <a:r>
              <a:rPr lang="fr-FR" sz="1600" i="1" dirty="0">
                <a:solidFill>
                  <a:schemeClr val="accent2">
                    <a:lumMod val="75000"/>
                  </a:schemeClr>
                </a:solidFill>
              </a:rPr>
              <a:t>The document </a:t>
            </a:r>
            <a:r>
              <a:rPr lang="fr-FR" sz="1600" i="1" dirty="0" err="1">
                <a:solidFill>
                  <a:schemeClr val="accent2">
                    <a:lumMod val="75000"/>
                  </a:schemeClr>
                </a:solidFill>
              </a:rPr>
              <a:t>is</a:t>
            </a:r>
            <a:r>
              <a:rPr lang="fr-FR" sz="1600" i="1" dirty="0">
                <a:solidFill>
                  <a:schemeClr val="accent2">
                    <a:lumMod val="75000"/>
                  </a:schemeClr>
                </a:solidFill>
              </a:rPr>
              <a:t> </a:t>
            </a:r>
            <a:r>
              <a:rPr lang="fr-FR" sz="1600" i="1" dirty="0" err="1">
                <a:solidFill>
                  <a:schemeClr val="accent2">
                    <a:lumMod val="75000"/>
                  </a:schemeClr>
                </a:solidFill>
              </a:rPr>
              <a:t>requested</a:t>
            </a:r>
            <a:endParaRPr lang="fr-FR" sz="1600" i="1" dirty="0">
              <a:solidFill>
                <a:schemeClr val="accent2">
                  <a:lumMod val="75000"/>
                </a:schemeClr>
              </a:solidFill>
            </a:endParaRPr>
          </a:p>
        </p:txBody>
      </p:sp>
      <p:sp>
        <p:nvSpPr>
          <p:cNvPr id="98" name="ZoneTexte 97">
            <a:extLst>
              <a:ext uri="{FF2B5EF4-FFF2-40B4-BE49-F238E27FC236}">
                <a16:creationId xmlns:a16="http://schemas.microsoft.com/office/drawing/2014/main" id="{8133C488-B9FF-4A45-85BE-960DA27E46DE}"/>
              </a:ext>
            </a:extLst>
          </p:cNvPr>
          <p:cNvSpPr txBox="1"/>
          <p:nvPr/>
        </p:nvSpPr>
        <p:spPr>
          <a:xfrm>
            <a:off x="354006" y="4861197"/>
            <a:ext cx="2571452" cy="584775"/>
          </a:xfrm>
          <a:prstGeom prst="rect">
            <a:avLst/>
          </a:prstGeom>
          <a:noFill/>
        </p:spPr>
        <p:txBody>
          <a:bodyPr wrap="square" rtlCol="0">
            <a:spAutoFit/>
          </a:bodyPr>
          <a:lstStyle/>
          <a:p>
            <a:r>
              <a:rPr lang="fr-FR" sz="1600" dirty="0">
                <a:solidFill>
                  <a:srgbClr val="00B050"/>
                </a:solidFill>
              </a:rPr>
              <a:t>100 seconds </a:t>
            </a:r>
            <a:r>
              <a:rPr lang="fr-FR" sz="1600" dirty="0" err="1">
                <a:solidFill>
                  <a:srgbClr val="00B050"/>
                </a:solidFill>
              </a:rPr>
              <a:t>later</a:t>
            </a:r>
            <a:endParaRPr lang="fr-FR" sz="1600" dirty="0">
              <a:solidFill>
                <a:srgbClr val="00B050"/>
              </a:solidFill>
            </a:endParaRPr>
          </a:p>
          <a:p>
            <a:r>
              <a:rPr lang="fr-FR" sz="1600" i="1" dirty="0">
                <a:solidFill>
                  <a:schemeClr val="accent2">
                    <a:lumMod val="75000"/>
                  </a:schemeClr>
                </a:solidFill>
              </a:rPr>
              <a:t>The document </a:t>
            </a:r>
            <a:r>
              <a:rPr lang="fr-FR" sz="1600" i="1" dirty="0" err="1">
                <a:solidFill>
                  <a:schemeClr val="accent2">
                    <a:lumMod val="75000"/>
                  </a:schemeClr>
                </a:solidFill>
              </a:rPr>
              <a:t>is</a:t>
            </a:r>
            <a:r>
              <a:rPr lang="fr-FR" sz="1600" i="1" dirty="0">
                <a:solidFill>
                  <a:schemeClr val="accent2">
                    <a:lumMod val="75000"/>
                  </a:schemeClr>
                </a:solidFill>
              </a:rPr>
              <a:t> </a:t>
            </a:r>
            <a:r>
              <a:rPr lang="fr-FR" sz="1600" i="1" dirty="0" err="1">
                <a:solidFill>
                  <a:schemeClr val="accent2">
                    <a:lumMod val="75000"/>
                  </a:schemeClr>
                </a:solidFill>
              </a:rPr>
              <a:t>requested</a:t>
            </a:r>
            <a:endParaRPr lang="fr-FR" sz="1600" i="1" dirty="0">
              <a:solidFill>
                <a:schemeClr val="accent2">
                  <a:lumMod val="75000"/>
                </a:schemeClr>
              </a:solidFill>
            </a:endParaRPr>
          </a:p>
        </p:txBody>
      </p:sp>
      <p:sp>
        <p:nvSpPr>
          <p:cNvPr id="99" name="ZoneTexte 98">
            <a:extLst>
              <a:ext uri="{FF2B5EF4-FFF2-40B4-BE49-F238E27FC236}">
                <a16:creationId xmlns:a16="http://schemas.microsoft.com/office/drawing/2014/main" id="{B5DA64BC-29D9-41D6-B23C-4FBA27471BB9}"/>
              </a:ext>
            </a:extLst>
          </p:cNvPr>
          <p:cNvSpPr txBox="1"/>
          <p:nvPr/>
        </p:nvSpPr>
        <p:spPr>
          <a:xfrm>
            <a:off x="310180" y="830128"/>
            <a:ext cx="2545792" cy="338554"/>
          </a:xfrm>
          <a:prstGeom prst="rect">
            <a:avLst/>
          </a:prstGeom>
          <a:noFill/>
        </p:spPr>
        <p:txBody>
          <a:bodyPr wrap="square" rtlCol="0">
            <a:spAutoFit/>
          </a:bodyPr>
          <a:lstStyle/>
          <a:p>
            <a:r>
              <a:rPr lang="fr-FR" sz="1600" i="1" dirty="0">
                <a:solidFill>
                  <a:schemeClr val="accent2">
                    <a:lumMod val="75000"/>
                  </a:schemeClr>
                </a:solidFill>
              </a:rPr>
              <a:t>The document </a:t>
            </a:r>
            <a:r>
              <a:rPr lang="fr-FR" sz="1600" i="1" dirty="0" err="1">
                <a:solidFill>
                  <a:schemeClr val="accent2">
                    <a:lumMod val="75000"/>
                  </a:schemeClr>
                </a:solidFill>
              </a:rPr>
              <a:t>is</a:t>
            </a:r>
            <a:r>
              <a:rPr lang="fr-FR" sz="1600" i="1" dirty="0">
                <a:solidFill>
                  <a:schemeClr val="accent2">
                    <a:lumMod val="75000"/>
                  </a:schemeClr>
                </a:solidFill>
              </a:rPr>
              <a:t> </a:t>
            </a:r>
            <a:r>
              <a:rPr lang="fr-FR" sz="1600" i="1" dirty="0" err="1">
                <a:solidFill>
                  <a:schemeClr val="accent2">
                    <a:lumMod val="75000"/>
                  </a:schemeClr>
                </a:solidFill>
              </a:rPr>
              <a:t>requested</a:t>
            </a:r>
            <a:endParaRPr lang="fr-FR" sz="1600" i="1" dirty="0">
              <a:solidFill>
                <a:schemeClr val="accent2">
                  <a:lumMod val="75000"/>
                </a:schemeClr>
              </a:solidFill>
            </a:endParaRPr>
          </a:p>
        </p:txBody>
      </p:sp>
      <p:cxnSp>
        <p:nvCxnSpPr>
          <p:cNvPr id="113" name="Connecteur droit 112">
            <a:extLst>
              <a:ext uri="{FF2B5EF4-FFF2-40B4-BE49-F238E27FC236}">
                <a16:creationId xmlns:a16="http://schemas.microsoft.com/office/drawing/2014/main" id="{1E1DF348-1DE4-4C77-953C-3C06ACB26750}"/>
              </a:ext>
            </a:extLst>
          </p:cNvPr>
          <p:cNvCxnSpPr>
            <a:cxnSpLocks/>
          </p:cNvCxnSpPr>
          <p:nvPr/>
        </p:nvCxnSpPr>
        <p:spPr>
          <a:xfrm flipH="1">
            <a:off x="2998618" y="981876"/>
            <a:ext cx="3203590" cy="0"/>
          </a:xfrm>
          <a:prstGeom prst="line">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CEEFE3BB-B1E4-472E-BE14-55A5FE074848}"/>
              </a:ext>
            </a:extLst>
          </p:cNvPr>
          <p:cNvSpPr/>
          <p:nvPr/>
        </p:nvSpPr>
        <p:spPr>
          <a:xfrm>
            <a:off x="8660027" y="6604084"/>
            <a:ext cx="3600665" cy="253916"/>
          </a:xfrm>
          <a:prstGeom prst="rect">
            <a:avLst/>
          </a:prstGeom>
        </p:spPr>
        <p:txBody>
          <a:bodyPr wrap="none">
            <a:spAutoFit/>
          </a:bodyPr>
          <a:lstStyle/>
          <a:p>
            <a:pPr algn="ctr"/>
            <a:r>
              <a:rPr lang="fr-FR" sz="1050" dirty="0">
                <a:hlinkClick r:id="rId3"/>
              </a:rPr>
              <a:t>https://developer.mozilla.org/en-US/docs/Web/HTTP/Caching</a:t>
            </a:r>
            <a:endParaRPr lang="fr-FR" sz="1050" dirty="0"/>
          </a:p>
        </p:txBody>
      </p:sp>
    </p:spTree>
    <p:extLst>
      <p:ext uri="{BB962C8B-B14F-4D97-AF65-F5344CB8AC3E}">
        <p14:creationId xmlns:p14="http://schemas.microsoft.com/office/powerpoint/2010/main" val="30181413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FEC81C-DA41-4E4E-B4F5-9197C24D7C90}"/>
              </a:ext>
            </a:extLst>
          </p:cNvPr>
          <p:cNvSpPr>
            <a:spLocks noGrp="1"/>
          </p:cNvSpPr>
          <p:nvPr>
            <p:ph type="title"/>
          </p:nvPr>
        </p:nvSpPr>
        <p:spPr/>
        <p:txBody>
          <a:bodyPr/>
          <a:lstStyle/>
          <a:p>
            <a:r>
              <a:rPr lang="fr-FR" dirty="0"/>
              <a:t>REST cache HTTP/1.1</a:t>
            </a:r>
          </a:p>
        </p:txBody>
      </p:sp>
      <p:sp>
        <p:nvSpPr>
          <p:cNvPr id="3" name="Espace réservé du contenu 2">
            <a:extLst>
              <a:ext uri="{FF2B5EF4-FFF2-40B4-BE49-F238E27FC236}">
                <a16:creationId xmlns:a16="http://schemas.microsoft.com/office/drawing/2014/main" id="{D47238B4-16E7-4D36-A15B-5D7B026582DA}"/>
              </a:ext>
            </a:extLst>
          </p:cNvPr>
          <p:cNvSpPr>
            <a:spLocks noGrp="1"/>
          </p:cNvSpPr>
          <p:nvPr>
            <p:ph idx="1"/>
          </p:nvPr>
        </p:nvSpPr>
        <p:spPr>
          <a:xfrm>
            <a:off x="6759153" y="1633230"/>
            <a:ext cx="5876925" cy="4351338"/>
          </a:xfrm>
        </p:spPr>
        <p:txBody>
          <a:bodyPr>
            <a:normAutofit/>
          </a:bodyPr>
          <a:lstStyle/>
          <a:p>
            <a:pPr marL="0" indent="0">
              <a:buNone/>
            </a:pPr>
            <a:r>
              <a:rPr lang="fr-FR" sz="1800" i="1" dirty="0">
                <a:solidFill>
                  <a:schemeClr val="accent1">
                    <a:lumMod val="75000"/>
                  </a:schemeClr>
                </a:solidFill>
              </a:rPr>
              <a:t>HTTP/1.1 200 OK</a:t>
            </a:r>
            <a:br>
              <a:rPr lang="fr-FR" sz="1800" i="1" dirty="0">
                <a:solidFill>
                  <a:schemeClr val="accent1">
                    <a:lumMod val="75000"/>
                  </a:schemeClr>
                </a:solidFill>
              </a:rPr>
            </a:br>
            <a:r>
              <a:rPr lang="fr-FR" sz="1800" i="1" dirty="0">
                <a:solidFill>
                  <a:schemeClr val="accent1">
                    <a:lumMod val="75000"/>
                  </a:schemeClr>
                </a:solidFill>
              </a:rPr>
              <a:t>Cache-Control: max-</a:t>
            </a:r>
            <a:r>
              <a:rPr lang="fr-FR" sz="1800" i="1" dirty="0" err="1">
                <a:solidFill>
                  <a:schemeClr val="accent1">
                    <a:lumMod val="75000"/>
                  </a:schemeClr>
                </a:solidFill>
              </a:rPr>
              <a:t>age</a:t>
            </a:r>
            <a:r>
              <a:rPr lang="fr-FR" sz="1800" i="1" dirty="0">
                <a:solidFill>
                  <a:schemeClr val="accent1">
                    <a:lumMod val="75000"/>
                  </a:schemeClr>
                </a:solidFill>
              </a:rPr>
              <a:t>=100</a:t>
            </a:r>
            <a:endParaRPr lang="en-US" sz="1800" dirty="0"/>
          </a:p>
          <a:p>
            <a:pPr marL="0" indent="0">
              <a:buNone/>
            </a:pPr>
            <a:r>
              <a:rPr lang="en-US" sz="1800" i="1" dirty="0">
                <a:solidFill>
                  <a:schemeClr val="accent1">
                    <a:lumMod val="75000"/>
                  </a:schemeClr>
                </a:solidFill>
              </a:rPr>
              <a:t>Expires: Wed, 21 Oct 2015 07:28:00 GMT</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If-Modified-Since: Wed, 21 Oct 2015 07:28:00 GMT</a:t>
            </a:r>
          </a:p>
          <a:p>
            <a:pPr marL="0" indent="0">
              <a:buNone/>
            </a:pPr>
            <a:endParaRPr lang="fr-FR" sz="1800" dirty="0"/>
          </a:p>
        </p:txBody>
      </p:sp>
      <p:sp>
        <p:nvSpPr>
          <p:cNvPr id="6" name="Rectangle 5">
            <a:extLst>
              <a:ext uri="{FF2B5EF4-FFF2-40B4-BE49-F238E27FC236}">
                <a16:creationId xmlns:a16="http://schemas.microsoft.com/office/drawing/2014/main" id="{870EDBA3-0F09-42C9-893B-5B5C44B33B93}"/>
              </a:ext>
            </a:extLst>
          </p:cNvPr>
          <p:cNvSpPr/>
          <p:nvPr/>
        </p:nvSpPr>
        <p:spPr>
          <a:xfrm>
            <a:off x="0" y="5966488"/>
            <a:ext cx="9697616" cy="1200329"/>
          </a:xfrm>
          <a:prstGeom prst="rect">
            <a:avLst/>
          </a:prstGeom>
        </p:spPr>
        <p:txBody>
          <a:bodyPr wrap="square">
            <a:spAutoFit/>
          </a:bodyPr>
          <a:lstStyle/>
          <a:p>
            <a:r>
              <a:rPr lang="fr-FR" dirty="0">
                <a:hlinkClick r:id="rId2"/>
              </a:rPr>
              <a:t>https://developer.mozilla.org/en-US/docs/Web/HTTP/Headers/If-None-Match</a:t>
            </a:r>
            <a:endParaRPr lang="fr-FR" dirty="0"/>
          </a:p>
          <a:p>
            <a:r>
              <a:rPr lang="fr-FR" dirty="0">
                <a:hlinkClick r:id="rId3"/>
              </a:rPr>
              <a:t>https://developer.mozilla.org/en-US/docs/Web/HTTP/Headers/ETag</a:t>
            </a:r>
            <a:endParaRPr lang="fr-FR" dirty="0"/>
          </a:p>
          <a:p>
            <a:r>
              <a:rPr lang="fr-FR" dirty="0">
                <a:hlinkClick r:id="rId4"/>
              </a:rPr>
              <a:t>https://developer.mozilla.org/en-US/docs/Web/HTTP/Headers/If-Modified-Since</a:t>
            </a:r>
            <a:endParaRPr lang="fr-FR" dirty="0"/>
          </a:p>
          <a:p>
            <a:endParaRPr lang="fr-FR" dirty="0"/>
          </a:p>
        </p:txBody>
      </p:sp>
      <p:sp>
        <p:nvSpPr>
          <p:cNvPr id="10" name="Espace réservé du contenu 2">
            <a:extLst>
              <a:ext uri="{FF2B5EF4-FFF2-40B4-BE49-F238E27FC236}">
                <a16:creationId xmlns:a16="http://schemas.microsoft.com/office/drawing/2014/main" id="{1D958BBC-6DBB-4D79-91AF-0B2D3692169B}"/>
              </a:ext>
            </a:extLst>
          </p:cNvPr>
          <p:cNvSpPr txBox="1">
            <a:spLocks/>
          </p:cNvSpPr>
          <p:nvPr/>
        </p:nvSpPr>
        <p:spPr>
          <a:xfrm>
            <a:off x="2292220" y="2040510"/>
            <a:ext cx="54568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p:txBody>
      </p:sp>
      <p:sp>
        <p:nvSpPr>
          <p:cNvPr id="12" name="Rectangle 11">
            <a:extLst>
              <a:ext uri="{FF2B5EF4-FFF2-40B4-BE49-F238E27FC236}">
                <a16:creationId xmlns:a16="http://schemas.microsoft.com/office/drawing/2014/main" id="{A7D208F3-7844-4E34-993B-3A3280E125AE}"/>
              </a:ext>
            </a:extLst>
          </p:cNvPr>
          <p:cNvSpPr/>
          <p:nvPr/>
        </p:nvSpPr>
        <p:spPr>
          <a:xfrm>
            <a:off x="212418" y="1586529"/>
            <a:ext cx="6367559" cy="2031325"/>
          </a:xfrm>
          <a:prstGeom prst="rect">
            <a:avLst/>
          </a:prstGeom>
        </p:spPr>
        <p:txBody>
          <a:bodyPr wrap="square">
            <a:spAutoFit/>
          </a:bodyPr>
          <a:lstStyle/>
          <a:p>
            <a:r>
              <a:rPr lang="fr-FR" i="1" dirty="0">
                <a:solidFill>
                  <a:schemeClr val="accent1">
                    <a:lumMod val="75000"/>
                  </a:schemeClr>
                </a:solidFill>
              </a:rPr>
              <a:t>HTTP/1.1 200 OK</a:t>
            </a:r>
            <a:br>
              <a:rPr lang="fr-FR" i="1" dirty="0">
                <a:solidFill>
                  <a:schemeClr val="accent1">
                    <a:lumMod val="75000"/>
                  </a:schemeClr>
                </a:solidFill>
              </a:rPr>
            </a:br>
            <a:r>
              <a:rPr lang="fr-FR" i="1" dirty="0">
                <a:solidFill>
                  <a:schemeClr val="accent1">
                    <a:lumMod val="75000"/>
                  </a:schemeClr>
                </a:solidFill>
              </a:rPr>
              <a:t>Cache-Control: max-</a:t>
            </a:r>
            <a:r>
              <a:rPr lang="fr-FR" i="1" dirty="0" err="1">
                <a:solidFill>
                  <a:schemeClr val="accent1">
                    <a:lumMod val="75000"/>
                  </a:schemeClr>
                </a:solidFill>
              </a:rPr>
              <a:t>age</a:t>
            </a:r>
            <a:r>
              <a:rPr lang="fr-FR" i="1" dirty="0">
                <a:solidFill>
                  <a:schemeClr val="accent1">
                    <a:lumMod val="75000"/>
                  </a:schemeClr>
                </a:solidFill>
              </a:rPr>
              <a:t>=100</a:t>
            </a:r>
            <a:endParaRPr lang="pt-BR" dirty="0"/>
          </a:p>
          <a:p>
            <a:r>
              <a:rPr lang="pt-BR" i="1" dirty="0" err="1">
                <a:solidFill>
                  <a:schemeClr val="accent1">
                    <a:lumMod val="75000"/>
                  </a:schemeClr>
                </a:solidFill>
              </a:rPr>
              <a:t>ETag</a:t>
            </a:r>
            <a:r>
              <a:rPr lang="pt-BR" i="1" dirty="0">
                <a:solidFill>
                  <a:schemeClr val="accent1">
                    <a:lumMod val="75000"/>
                  </a:schemeClr>
                </a:solidFill>
              </a:rPr>
              <a:t>: "33a64df551425fcc55e4d42a148795d9f25f89d4"</a:t>
            </a:r>
          </a:p>
          <a:p>
            <a:r>
              <a:rPr lang="pt-BR" i="1" dirty="0" err="1">
                <a:solidFill>
                  <a:schemeClr val="bg1">
                    <a:lumMod val="50000"/>
                  </a:schemeClr>
                </a:solidFill>
              </a:rPr>
              <a:t>ETag</a:t>
            </a:r>
            <a:r>
              <a:rPr lang="pt-BR" i="1" dirty="0">
                <a:solidFill>
                  <a:schemeClr val="bg1">
                    <a:lumMod val="50000"/>
                  </a:schemeClr>
                </a:solidFill>
              </a:rPr>
              <a:t>: W/"0815“</a:t>
            </a:r>
          </a:p>
          <a:p>
            <a:endParaRPr lang="pt-BR" dirty="0"/>
          </a:p>
          <a:p>
            <a:endParaRPr lang="pt-BR" dirty="0"/>
          </a:p>
          <a:p>
            <a:r>
              <a:rPr lang="en-US" dirty="0"/>
              <a:t>If-None-Match: </a:t>
            </a:r>
            <a:r>
              <a:rPr lang="pt-BR" i="1" dirty="0">
                <a:solidFill>
                  <a:schemeClr val="accent1">
                    <a:lumMod val="75000"/>
                  </a:schemeClr>
                </a:solidFill>
              </a:rPr>
              <a:t>"33a64df551425fcc55e4d42a148795d9f25f89d4"</a:t>
            </a:r>
          </a:p>
        </p:txBody>
      </p:sp>
      <p:cxnSp>
        <p:nvCxnSpPr>
          <p:cNvPr id="8" name="Connecteur droit 7">
            <a:extLst>
              <a:ext uri="{FF2B5EF4-FFF2-40B4-BE49-F238E27FC236}">
                <a16:creationId xmlns:a16="http://schemas.microsoft.com/office/drawing/2014/main" id="{D6DE0233-EC1A-46F2-9E79-5F84957BDE9D}"/>
              </a:ext>
            </a:extLst>
          </p:cNvPr>
          <p:cNvCxnSpPr>
            <a:cxnSpLocks/>
          </p:cNvCxnSpPr>
          <p:nvPr/>
        </p:nvCxnSpPr>
        <p:spPr>
          <a:xfrm>
            <a:off x="6400800" y="1586529"/>
            <a:ext cx="0" cy="4257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64BE8D8-B8D8-4B8B-9053-ACA98740704F}"/>
              </a:ext>
            </a:extLst>
          </p:cNvPr>
          <p:cNvSpPr/>
          <p:nvPr/>
        </p:nvSpPr>
        <p:spPr>
          <a:xfrm>
            <a:off x="7566157" y="5494311"/>
            <a:ext cx="4667246" cy="646331"/>
          </a:xfrm>
          <a:prstGeom prst="rect">
            <a:avLst/>
          </a:prstGeom>
        </p:spPr>
        <p:txBody>
          <a:bodyPr wrap="square">
            <a:spAutoFit/>
          </a:bodyPr>
          <a:lstStyle/>
          <a:p>
            <a:r>
              <a:rPr lang="fr-FR" dirty="0">
                <a:solidFill>
                  <a:srgbClr val="333333"/>
                </a:solidFill>
                <a:latin typeface="Arial" panose="020B0604020202020204" pitchFamily="34" charset="0"/>
              </a:rPr>
              <a:t> Cache-Control, Content-Location, Date, </a:t>
            </a:r>
            <a:r>
              <a:rPr lang="fr-FR" dirty="0" err="1">
                <a:solidFill>
                  <a:srgbClr val="333333"/>
                </a:solidFill>
                <a:latin typeface="Arial" panose="020B0604020202020204" pitchFamily="34" charset="0"/>
              </a:rPr>
              <a:t>ETag</a:t>
            </a:r>
            <a:r>
              <a:rPr lang="fr-FR" dirty="0">
                <a:solidFill>
                  <a:srgbClr val="333333"/>
                </a:solidFill>
                <a:latin typeface="Arial" panose="020B0604020202020204" pitchFamily="34" charset="0"/>
              </a:rPr>
              <a:t>, Expires, and </a:t>
            </a:r>
            <a:r>
              <a:rPr lang="fr-FR" dirty="0" err="1">
                <a:solidFill>
                  <a:srgbClr val="333333"/>
                </a:solidFill>
                <a:latin typeface="Arial" panose="020B0604020202020204" pitchFamily="34" charset="0"/>
              </a:rPr>
              <a:t>Vary</a:t>
            </a:r>
            <a:r>
              <a:rPr lang="fr-FR" dirty="0">
                <a:solidFill>
                  <a:srgbClr val="333333"/>
                </a:solidFill>
                <a:latin typeface="Arial" panose="020B0604020202020204" pitchFamily="34" charset="0"/>
              </a:rPr>
              <a:t>.</a:t>
            </a:r>
            <a:endParaRPr lang="fr-FR" dirty="0"/>
          </a:p>
        </p:txBody>
      </p:sp>
    </p:spTree>
    <p:extLst>
      <p:ext uri="{BB962C8B-B14F-4D97-AF65-F5344CB8AC3E}">
        <p14:creationId xmlns:p14="http://schemas.microsoft.com/office/powerpoint/2010/main" val="28455693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36" y="-200029"/>
            <a:ext cx="10515600" cy="1325563"/>
          </a:xfrm>
        </p:spPr>
        <p:txBody>
          <a:bodyPr/>
          <a:lstStyle/>
          <a:p>
            <a:r>
              <a:rPr lang="fr-FR" dirty="0"/>
              <a:t>REST cache HTTP/1.1</a:t>
            </a:r>
          </a:p>
        </p:txBody>
      </p:sp>
      <p:graphicFrame>
        <p:nvGraphicFramePr>
          <p:cNvPr id="5" name="Espace réservé du contenu 4">
            <a:extLst>
              <a:ext uri="{FF2B5EF4-FFF2-40B4-BE49-F238E27FC236}">
                <a16:creationId xmlns:a16="http://schemas.microsoft.com/office/drawing/2014/main" id="{410CFCC9-A448-4895-9C53-8532836636CD}"/>
              </a:ext>
            </a:extLst>
          </p:cNvPr>
          <p:cNvGraphicFramePr>
            <a:graphicFrameLocks noGrp="1"/>
          </p:cNvGraphicFramePr>
          <p:nvPr>
            <p:ph idx="1"/>
            <p:extLst>
              <p:ext uri="{D42A27DB-BD31-4B8C-83A1-F6EECF244321}">
                <p14:modId xmlns:p14="http://schemas.microsoft.com/office/powerpoint/2010/main" val="3350183141"/>
              </p:ext>
            </p:extLst>
          </p:nvPr>
        </p:nvGraphicFramePr>
        <p:xfrm>
          <a:off x="838200" y="864572"/>
          <a:ext cx="10515600" cy="5486400"/>
        </p:xfrm>
        <a:graphic>
          <a:graphicData uri="http://schemas.openxmlformats.org/drawingml/2006/table">
            <a:tbl>
              <a:tblPr firstRow="1" bandRow="1">
                <a:tableStyleId>{5C22544A-7EE6-4342-B048-85BDC9FD1C3A}</a:tableStyleId>
              </a:tblPr>
              <a:tblGrid>
                <a:gridCol w="2950028">
                  <a:extLst>
                    <a:ext uri="{9D8B030D-6E8A-4147-A177-3AD203B41FA5}">
                      <a16:colId xmlns:a16="http://schemas.microsoft.com/office/drawing/2014/main" val="2720861442"/>
                    </a:ext>
                  </a:extLst>
                </a:gridCol>
                <a:gridCol w="7565572">
                  <a:extLst>
                    <a:ext uri="{9D8B030D-6E8A-4147-A177-3AD203B41FA5}">
                      <a16:colId xmlns:a16="http://schemas.microsoft.com/office/drawing/2014/main" val="131617261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dirty="0">
                          <a:solidFill>
                            <a:srgbClr val="FFFFFF"/>
                          </a:solidFill>
                          <a:effectLst/>
                          <a:latin typeface="Roboto"/>
                        </a:rPr>
                        <a:t>Directives Cache-Control</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dirty="0">
                          <a:solidFill>
                            <a:srgbClr val="FFFFFF"/>
                          </a:solidFill>
                          <a:effectLst/>
                          <a:latin typeface="Roboto"/>
                        </a:rPr>
                        <a:t>Explication</a:t>
                      </a:r>
                    </a:p>
                  </a:txBody>
                  <a:tcPr/>
                </a:tc>
                <a:extLst>
                  <a:ext uri="{0D108BD9-81ED-4DB2-BD59-A6C34878D82A}">
                    <a16:rowId xmlns:a16="http://schemas.microsoft.com/office/drawing/2014/main" val="3976816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12121"/>
                          </a:solidFill>
                          <a:effectLst/>
                        </a:rPr>
                        <a:t>max-</a:t>
                      </a:r>
                      <a:r>
                        <a:rPr lang="fr-FR" sz="1800" dirty="0" err="1">
                          <a:solidFill>
                            <a:srgbClr val="212121"/>
                          </a:solidFill>
                          <a:effectLst/>
                        </a:rPr>
                        <a:t>age</a:t>
                      </a:r>
                      <a:r>
                        <a:rPr lang="fr-FR" sz="1800" dirty="0">
                          <a:solidFill>
                            <a:srgbClr val="212121"/>
                          </a:solidFill>
                          <a:effectLst/>
                        </a:rPr>
                        <a:t>=86400</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12121"/>
                          </a:solidFill>
                          <a:effectLst/>
                        </a:rPr>
                        <a:t>La réponse peut être mise en cache par le navigateur et tout cache intermédiaire (elle est donc « </a:t>
                      </a:r>
                      <a:r>
                        <a:rPr lang="fr-FR" sz="1800" b="1" dirty="0">
                          <a:solidFill>
                            <a:srgbClr val="212121"/>
                          </a:solidFill>
                          <a:effectLst/>
                        </a:rPr>
                        <a:t>publique</a:t>
                      </a:r>
                      <a:r>
                        <a:rPr lang="fr-FR" sz="1800" dirty="0">
                          <a:solidFill>
                            <a:srgbClr val="212121"/>
                          </a:solidFill>
                          <a:effectLst/>
                        </a:rPr>
                        <a:t> ») pendant un maximum de 1 jour (60 secondes x 60 minutes x 24 heures)</a:t>
                      </a:r>
                    </a:p>
                    <a:p>
                      <a:endParaRPr lang="fr-FR" dirty="0"/>
                    </a:p>
                  </a:txBody>
                  <a:tcPr/>
                </a:tc>
                <a:extLst>
                  <a:ext uri="{0D108BD9-81ED-4DB2-BD59-A6C34878D82A}">
                    <a16:rowId xmlns:a16="http://schemas.microsoft.com/office/drawing/2014/main" val="16089946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err="1">
                          <a:solidFill>
                            <a:srgbClr val="212121"/>
                          </a:solidFill>
                          <a:effectLst/>
                        </a:rPr>
                        <a:t>private</a:t>
                      </a:r>
                      <a:r>
                        <a:rPr lang="fr-FR" sz="1800" dirty="0">
                          <a:solidFill>
                            <a:srgbClr val="212121"/>
                          </a:solidFill>
                          <a:effectLst/>
                        </a:rPr>
                        <a:t>, max-</a:t>
                      </a:r>
                      <a:r>
                        <a:rPr lang="fr-FR" sz="1800" dirty="0" err="1">
                          <a:solidFill>
                            <a:srgbClr val="212121"/>
                          </a:solidFill>
                          <a:effectLst/>
                        </a:rPr>
                        <a:t>age</a:t>
                      </a:r>
                      <a:r>
                        <a:rPr lang="fr-FR" sz="1800" dirty="0">
                          <a:solidFill>
                            <a:srgbClr val="212121"/>
                          </a:solidFill>
                          <a:effectLst/>
                        </a:rPr>
                        <a:t>=600</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12121"/>
                          </a:solidFill>
                          <a:effectLst/>
                        </a:rPr>
                        <a:t>La réponse ne peut être mise en cache que par le navigateur du client pendant un maximum de 10 minutes (60 secondes x 10 minutes)</a:t>
                      </a:r>
                    </a:p>
                    <a:p>
                      <a:endParaRPr lang="fr-FR" dirty="0"/>
                    </a:p>
                  </a:txBody>
                  <a:tcPr/>
                </a:tc>
                <a:extLst>
                  <a:ext uri="{0D108BD9-81ED-4DB2-BD59-A6C34878D82A}">
                    <a16:rowId xmlns:a16="http://schemas.microsoft.com/office/drawing/2014/main" val="15866155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12121"/>
                          </a:solidFill>
                          <a:effectLst/>
                        </a:rPr>
                        <a:t>public, max-</a:t>
                      </a:r>
                      <a:r>
                        <a:rPr lang="fr-FR" sz="1800" dirty="0" err="1">
                          <a:solidFill>
                            <a:srgbClr val="212121"/>
                          </a:solidFill>
                          <a:effectLst/>
                        </a:rPr>
                        <a:t>age</a:t>
                      </a:r>
                      <a:r>
                        <a:rPr lang="fr-FR" sz="1800" dirty="0">
                          <a:solidFill>
                            <a:srgbClr val="212121"/>
                          </a:solidFill>
                          <a:effectLst/>
                        </a:rPr>
                        <a:t>=600</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12121"/>
                          </a:solidFill>
                          <a:effectLst/>
                        </a:rPr>
                        <a:t>La réponse ne peut être mise en cache par le navigateur du client et les « </a:t>
                      </a:r>
                      <a:r>
                        <a:rPr lang="fr-FR" sz="1800" dirty="0" err="1">
                          <a:solidFill>
                            <a:srgbClr val="212121"/>
                          </a:solidFill>
                          <a:effectLst/>
                        </a:rPr>
                        <a:t>proxies</a:t>
                      </a:r>
                      <a:r>
                        <a:rPr lang="fr-FR" sz="1800" dirty="0">
                          <a:solidFill>
                            <a:srgbClr val="212121"/>
                          </a:solidFill>
                          <a:effectLst/>
                        </a:rPr>
                        <a:t> » du réseau pendant un maximum de 10 minutes (60 secondes x 10 minutes)</a:t>
                      </a:r>
                    </a:p>
                    <a:p>
                      <a:endParaRPr lang="fr-FR" dirty="0"/>
                    </a:p>
                  </a:txBody>
                  <a:tcPr/>
                </a:tc>
                <a:extLst>
                  <a:ext uri="{0D108BD9-81ED-4DB2-BD59-A6C34878D82A}">
                    <a16:rowId xmlns:a16="http://schemas.microsoft.com/office/drawing/2014/main" val="13277511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12121"/>
                          </a:solidFill>
                          <a:effectLst/>
                        </a:rPr>
                        <a:t>no-store</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12121"/>
                          </a:solidFill>
                          <a:effectLst/>
                        </a:rPr>
                        <a:t>La réponse n'est pas autorisée à être mise en cache et doit être récupérée en intégralité à chaque requête.</a:t>
                      </a:r>
                    </a:p>
                    <a:p>
                      <a:endParaRPr lang="fr-FR" dirty="0"/>
                    </a:p>
                  </a:txBody>
                  <a:tcPr/>
                </a:tc>
                <a:extLst>
                  <a:ext uri="{0D108BD9-81ED-4DB2-BD59-A6C34878D82A}">
                    <a16:rowId xmlns:a16="http://schemas.microsoft.com/office/drawing/2014/main" val="2649145876"/>
                  </a:ext>
                </a:extLst>
              </a:tr>
              <a:tr h="370840">
                <a:tc>
                  <a:txBody>
                    <a:bodyPr/>
                    <a:lstStyle/>
                    <a:p>
                      <a:r>
                        <a:rPr lang="fr-FR" dirty="0"/>
                        <a:t>Etc.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2"/>
                        </a:rPr>
                        <a:t>https://developer.mozilla.org/fr/docs/Web/HTTP/Headers/Cache-Control</a:t>
                      </a:r>
                      <a:endParaRPr lang="fr-FR" sz="1800" dirty="0">
                        <a:solidFill>
                          <a:srgbClr val="212121"/>
                        </a:solidFill>
                        <a:effectLst/>
                      </a:endParaRPr>
                    </a:p>
                    <a:p>
                      <a:endParaRPr lang="fr-FR" dirty="0"/>
                    </a:p>
                  </a:txBody>
                  <a:tcPr/>
                </a:tc>
                <a:extLst>
                  <a:ext uri="{0D108BD9-81ED-4DB2-BD59-A6C34878D82A}">
                    <a16:rowId xmlns:a16="http://schemas.microsoft.com/office/drawing/2014/main" val="3853313438"/>
                  </a:ext>
                </a:extLst>
              </a:tr>
            </a:tbl>
          </a:graphicData>
        </a:graphic>
      </p:graphicFrame>
    </p:spTree>
    <p:extLst>
      <p:ext uri="{BB962C8B-B14F-4D97-AF65-F5344CB8AC3E}">
        <p14:creationId xmlns:p14="http://schemas.microsoft.com/office/powerpoint/2010/main" val="21210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sebastien-han.fr/images/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421" y="2650930"/>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illustration</a:t>
            </a:r>
          </a:p>
        </p:txBody>
      </p:sp>
      <p:sp>
        <p:nvSpPr>
          <p:cNvPr id="7" name="Espace réservé du contenu 2"/>
          <p:cNvSpPr txBox="1">
            <a:spLocks/>
          </p:cNvSpPr>
          <p:nvPr/>
        </p:nvSpPr>
        <p:spPr>
          <a:xfrm>
            <a:off x="2205987" y="4279837"/>
            <a:ext cx="2810434" cy="1979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a:p>
            <a:pPr marL="0" indent="0">
              <a:buNone/>
            </a:pPr>
            <a:r>
              <a:rPr lang="fr-FR" b="1" dirty="0"/>
              <a:t>IP: 192.168.0.15</a:t>
            </a:r>
          </a:p>
          <a:p>
            <a:pPr marL="0" indent="0">
              <a:buNone/>
            </a:pPr>
            <a:r>
              <a:rPr lang="fr-FR" b="1" dirty="0"/>
              <a:t>Port: 80</a:t>
            </a:r>
          </a:p>
          <a:p>
            <a:pPr marL="0" indent="0">
              <a:buNone/>
            </a:pPr>
            <a:r>
              <a:rPr lang="fr-FR" b="1" dirty="0"/>
              <a:t>OS: Windows</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370130"/>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8049216" y="2171294"/>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8049215" y="4270260"/>
            <a:ext cx="2852147" cy="225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b="1" dirty="0"/>
              <a:t>IP: 192.168.0.16</a:t>
            </a:r>
          </a:p>
          <a:p>
            <a:pPr marL="0" indent="0">
              <a:buNone/>
            </a:pPr>
            <a:r>
              <a:rPr lang="fr-FR" b="1" dirty="0"/>
              <a:t>Port: 80</a:t>
            </a:r>
          </a:p>
          <a:p>
            <a:pPr marL="0" indent="0">
              <a:buNone/>
            </a:pPr>
            <a:r>
              <a:rPr lang="fr-FR" b="1" dirty="0"/>
              <a:t>OS: Linux</a:t>
            </a:r>
          </a:p>
        </p:txBody>
      </p:sp>
      <p:cxnSp>
        <p:nvCxnSpPr>
          <p:cNvPr id="11" name="Connecteur droit 10"/>
          <p:cNvCxnSpPr>
            <a:cxnSpLocks/>
            <a:stCxn id="9" idx="1"/>
            <a:endCxn id="8" idx="3"/>
          </p:cNvCxnSpPr>
          <p:nvPr/>
        </p:nvCxnSpPr>
        <p:spPr>
          <a:xfrm flipH="1" flipV="1">
            <a:off x="3938216" y="3203382"/>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88499" y="1648184"/>
            <a:ext cx="2810434" cy="10367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accent1">
                    <a:lumMod val="75000"/>
                  </a:schemeClr>
                </a:solidFill>
              </a:rPr>
              <a:t>Le client initialise la connexion à travers le réseau</a:t>
            </a:r>
            <a:endParaRPr lang="fr-FR" dirty="0">
              <a:solidFill>
                <a:schemeClr val="accent1">
                  <a:lumMod val="75000"/>
                </a:schemeClr>
              </a:solidFill>
            </a:endParaRPr>
          </a:p>
        </p:txBody>
      </p:sp>
    </p:spTree>
    <p:extLst>
      <p:ext uri="{BB962C8B-B14F-4D97-AF65-F5344CB8AC3E}">
        <p14:creationId xmlns:p14="http://schemas.microsoft.com/office/powerpoint/2010/main" val="20151897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 cache HTTP/1.1</a:t>
            </a:r>
            <a:endParaRPr lang="fr-FR" dirty="0"/>
          </a:p>
        </p:txBody>
      </p:sp>
      <p:pic>
        <p:nvPicPr>
          <p:cNvPr id="3074" name="Picture 2" descr="Arborescence de décision du 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788" y="1027906"/>
            <a:ext cx="5667375" cy="571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6034" y="5085775"/>
            <a:ext cx="2553135" cy="584775"/>
          </a:xfrm>
          <a:prstGeom prst="rect">
            <a:avLst/>
          </a:prstGeom>
        </p:spPr>
        <p:txBody>
          <a:bodyPr wrap="none">
            <a:spAutoFit/>
          </a:bodyPr>
          <a:lstStyle/>
          <a:p>
            <a:r>
              <a:rPr lang="fr-FR" sz="3200" dirty="0"/>
              <a:t>Cache-Control</a:t>
            </a:r>
          </a:p>
        </p:txBody>
      </p:sp>
    </p:spTree>
    <p:extLst>
      <p:ext uri="{BB962C8B-B14F-4D97-AF65-F5344CB8AC3E}">
        <p14:creationId xmlns:p14="http://schemas.microsoft.com/office/powerpoint/2010/main" val="2319944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RESTful</a:t>
            </a:r>
          </a:p>
        </p:txBody>
      </p:sp>
    </p:spTree>
    <p:extLst>
      <p:ext uri="{BB962C8B-B14F-4D97-AF65-F5344CB8AC3E}">
        <p14:creationId xmlns:p14="http://schemas.microsoft.com/office/powerpoint/2010/main" val="668647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31FBA7-3F47-44C9-A21A-ABB81D5CE46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AA0C883-12A2-4EB4-B3EB-64D8D98E98EE}"/>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E6B36B9-D582-481C-8250-330C9E01378E}"/>
              </a:ext>
            </a:extLst>
          </p:cNvPr>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62</a:t>
            </a:fld>
            <a:endParaRPr lang="fr-FR"/>
          </a:p>
        </p:txBody>
      </p:sp>
      <p:pic>
        <p:nvPicPr>
          <p:cNvPr id="5" name="Image 4">
            <a:extLst>
              <a:ext uri="{FF2B5EF4-FFF2-40B4-BE49-F238E27FC236}">
                <a16:creationId xmlns:a16="http://schemas.microsoft.com/office/drawing/2014/main" id="{BAE97D80-E52E-4EF3-A678-62B1A2B85278}"/>
              </a:ext>
            </a:extLst>
          </p:cNvPr>
          <p:cNvPicPr>
            <a:picLocks noChangeAspect="1"/>
          </p:cNvPicPr>
          <p:nvPr/>
        </p:nvPicPr>
        <p:blipFill>
          <a:blip r:embed="rId2"/>
          <a:stretch>
            <a:fillRect/>
          </a:stretch>
        </p:blipFill>
        <p:spPr>
          <a:xfrm>
            <a:off x="-254525" y="-1333893"/>
            <a:ext cx="12763893" cy="9572920"/>
          </a:xfrm>
          <a:prstGeom prst="rect">
            <a:avLst/>
          </a:prstGeom>
        </p:spPr>
      </p:pic>
    </p:spTree>
    <p:extLst>
      <p:ext uri="{BB962C8B-B14F-4D97-AF65-F5344CB8AC3E}">
        <p14:creationId xmlns:p14="http://schemas.microsoft.com/office/powerpoint/2010/main" val="38092216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Respecter REST est difficile et nécessite </a:t>
            </a:r>
          </a:p>
          <a:p>
            <a:pPr lvl="1"/>
            <a:r>
              <a:rPr lang="fr-FR" dirty="0">
                <a:latin typeface="Lato"/>
              </a:rPr>
              <a:t>un travail de réflexion </a:t>
            </a:r>
          </a:p>
          <a:p>
            <a:pPr lvl="1"/>
            <a:r>
              <a:rPr lang="fr-FR" dirty="0">
                <a:latin typeface="Lato"/>
              </a:rPr>
              <a:t>monter en compétence.</a:t>
            </a:r>
          </a:p>
          <a:p>
            <a:endParaRPr lang="fr-FR" dirty="0">
              <a:latin typeface="Lato"/>
            </a:endParaRPr>
          </a:p>
          <a:p>
            <a:r>
              <a:rPr lang="fr-FR" dirty="0">
                <a:latin typeface="Lato"/>
              </a:rPr>
              <a:t>Il n’y a pas une solution unique.</a:t>
            </a:r>
          </a:p>
          <a:p>
            <a:pPr lvl="1"/>
            <a:endParaRPr lang="fr-FR" dirty="0"/>
          </a:p>
          <a:p>
            <a:r>
              <a:rPr lang="fr-FR" dirty="0">
                <a:latin typeface="Lato"/>
              </a:rPr>
              <a:t>Qu’est ce qu’une API </a:t>
            </a:r>
            <a:r>
              <a:rPr lang="fr-FR" dirty="0" err="1">
                <a:latin typeface="Lato"/>
              </a:rPr>
              <a:t>RESTFul</a:t>
            </a:r>
            <a:r>
              <a:rPr lang="fr-FR" dirty="0">
                <a:latin typeface="Lato"/>
              </a:rPr>
              <a:t> ?</a:t>
            </a: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1566039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modèle de maturité de Richardson</a:t>
            </a:r>
          </a:p>
        </p:txBody>
      </p:sp>
      <p:sp>
        <p:nvSpPr>
          <p:cNvPr id="3" name="Espace réservé du contenu 2"/>
          <p:cNvSpPr>
            <a:spLocks noGrp="1"/>
          </p:cNvSpPr>
          <p:nvPr>
            <p:ph idx="1"/>
          </p:nvPr>
        </p:nvSpPr>
        <p:spPr>
          <a:xfrm>
            <a:off x="423863" y="1535113"/>
            <a:ext cx="5176837" cy="4951412"/>
          </a:xfrm>
        </p:spPr>
        <p:txBody>
          <a:bodyPr>
            <a:normAutofit fontScale="92500" lnSpcReduction="10000"/>
          </a:bodyPr>
          <a:lstStyle/>
          <a:p>
            <a:pPr marL="0" indent="0">
              <a:buNone/>
            </a:pPr>
            <a:r>
              <a:rPr lang="fr-FR" dirty="0"/>
              <a:t>Développé par Leonard Richardson, ce modèle permet de découper les contraintes de REST en 3 étapes principales à suivre afin de mettre en application la théorie de REST en tant que service web. </a:t>
            </a:r>
          </a:p>
          <a:p>
            <a:pPr marL="0" indent="0">
              <a:buNone/>
            </a:pPr>
            <a:endParaRPr lang="fr-FR" dirty="0"/>
          </a:p>
          <a:p>
            <a:pPr marL="0" indent="0">
              <a:buNone/>
            </a:pPr>
            <a:r>
              <a:rPr lang="fr-FR" dirty="0"/>
              <a:t>Les principes de REST ne sont pas toujours respectés mais lorsque l'on compare la théorie à la pratique, il faut savoir faire quelques concessions et vous serez sûrement amenés à faire des choix divergeant des standards.</a:t>
            </a:r>
          </a:p>
        </p:txBody>
      </p:sp>
      <p:pic>
        <p:nvPicPr>
          <p:cNvPr id="2051" name="Picture 3" descr="http://zestedesavoir.com/media/galleries/713/c34c43b3-955d-467f-ad3e-9f23ca42ee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868" y="1690688"/>
            <a:ext cx="641032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521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017905"/>
          </a:xfrm>
        </p:spPr>
        <p:txBody>
          <a:bodyPr>
            <a:normAutofit/>
          </a:bodyPr>
          <a:lstStyle/>
          <a:p>
            <a:r>
              <a:rPr lang="fr-FR" dirty="0"/>
              <a:t>HATEOAS, pour </a:t>
            </a:r>
            <a:r>
              <a:rPr lang="fr-FR" dirty="0" err="1">
                <a:solidFill>
                  <a:srgbClr val="0070C0"/>
                </a:solidFill>
              </a:rPr>
              <a:t>Hypermedia</a:t>
            </a:r>
            <a:r>
              <a:rPr lang="fr-FR" dirty="0">
                <a:solidFill>
                  <a:srgbClr val="0070C0"/>
                </a:solidFill>
              </a:rPr>
              <a:t> As The Engine Of Application State</a:t>
            </a:r>
            <a:r>
              <a:rPr lang="fr-FR" dirty="0"/>
              <a:t>, est la contrainte (4.4) qui est la plus présente sur le web mais malheureusement pas souvent dans les APIs. </a:t>
            </a:r>
          </a:p>
          <a:p>
            <a:r>
              <a:rPr lang="fr-FR" dirty="0"/>
              <a:t>Pour prendre un exemple, lorsque vous désirez accéder à une page </a:t>
            </a:r>
            <a:r>
              <a:rPr lang="fr-FR" dirty="0">
                <a:hlinkClick r:id="rId2"/>
              </a:rPr>
              <a:t>http://www.ig2i.fr</a:t>
            </a:r>
            <a:r>
              <a:rPr lang="fr-FR" dirty="0"/>
              <a:t>, vous passez au moins par la page d'accueil qui vous indique où vous rendre pour la page désirée. C'est ce à quoi servent les contrôles hypermédia dans une API, à permettre la navigation entre les différentes ressources.</a:t>
            </a:r>
          </a:p>
          <a:p>
            <a:r>
              <a:rPr lang="fr-FR" dirty="0"/>
              <a:t>En rajoutant ces liens, si vous avez un client assez intelligent, il saura s'adapter aux changements de l'API, ce qui en fait un atout car les APIs doivent évoluer (les ressources peuvent changer de nom et les actions sont amenées à évoluer).</a:t>
            </a:r>
          </a:p>
          <a:p>
            <a:endParaRPr lang="fr-FR" dirty="0"/>
          </a:p>
        </p:txBody>
      </p:sp>
      <p:sp>
        <p:nvSpPr>
          <p:cNvPr id="4" name="Espace réservé du numéro de diapositive 3"/>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65</a:t>
            </a:fld>
            <a:endParaRPr lang="fr-FR"/>
          </a:p>
        </p:txBody>
      </p:sp>
    </p:spTree>
    <p:extLst>
      <p:ext uri="{BB962C8B-B14F-4D97-AF65-F5344CB8AC3E}">
        <p14:creationId xmlns:p14="http://schemas.microsoft.com/office/powerpoint/2010/main" val="7070377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pic>
        <p:nvPicPr>
          <p:cNvPr id="9" name="Espace réservé du contenu 8"/>
          <p:cNvPicPr>
            <a:picLocks noGrp="1" noChangeAspect="1"/>
          </p:cNvPicPr>
          <p:nvPr>
            <p:ph idx="1"/>
          </p:nvPr>
        </p:nvPicPr>
        <p:blipFill>
          <a:blip r:embed="rId2"/>
          <a:stretch>
            <a:fillRect/>
          </a:stretch>
        </p:blipFill>
        <p:spPr>
          <a:xfrm>
            <a:off x="1518501" y="1183776"/>
            <a:ext cx="9029756" cy="3646633"/>
          </a:xfrm>
          <a:prstGeom prst="rect">
            <a:avLst/>
          </a:prstGeom>
        </p:spPr>
      </p:pic>
      <p:sp>
        <p:nvSpPr>
          <p:cNvPr id="11" name="Rectangle 10"/>
          <p:cNvSpPr/>
          <p:nvPr/>
        </p:nvSpPr>
        <p:spPr>
          <a:xfrm>
            <a:off x="154412" y="4830409"/>
            <a:ext cx="11191875" cy="2308324"/>
          </a:xfrm>
          <a:prstGeom prst="rect">
            <a:avLst/>
          </a:prstGeom>
        </p:spPr>
        <p:txBody>
          <a:bodyPr wrap="square">
            <a:spAutoFit/>
          </a:bodyPr>
          <a:lstStyle/>
          <a:p>
            <a:pPr marL="285750" indent="-285750">
              <a:buFont typeface="Arial" panose="020B0604020202020204" pitchFamily="34" charset="0"/>
              <a:buChar char="•"/>
            </a:pPr>
            <a:r>
              <a:rPr lang="fr-FR" sz="2400" dirty="0"/>
              <a:t>Cet exemple ce base sur la spécification « HAL ».</a:t>
            </a:r>
          </a:p>
          <a:p>
            <a:pPr marL="285750" indent="-285750">
              <a:buFont typeface="Arial" panose="020B0604020202020204" pitchFamily="34" charset="0"/>
              <a:buChar char="•"/>
            </a:pPr>
            <a:r>
              <a:rPr lang="fr-FR" sz="2400" dirty="0"/>
              <a:t>Ce système comporte quand même des limites, on ne peut pas savoir quelle méthode HTTP utiliser.</a:t>
            </a:r>
          </a:p>
          <a:p>
            <a:pPr marL="285750" indent="-285750">
              <a:buFont typeface="Arial" panose="020B0604020202020204" pitchFamily="34" charset="0"/>
              <a:buChar char="•"/>
            </a:pPr>
            <a:r>
              <a:rPr lang="fr-FR" sz="2400" dirty="0">
                <a:solidFill>
                  <a:srgbClr val="00B050"/>
                </a:solidFill>
              </a:rPr>
              <a:t>Le </a:t>
            </a:r>
            <a:r>
              <a:rPr lang="fr-FR" sz="2400" b="1" dirty="0">
                <a:solidFill>
                  <a:srgbClr val="00B050"/>
                </a:solidFill>
              </a:rPr>
              <a:t>VERBE HTTP OPTION </a:t>
            </a:r>
            <a:r>
              <a:rPr lang="fr-FR" sz="2400" dirty="0">
                <a:solidFill>
                  <a:srgbClr val="00B050"/>
                </a:solidFill>
              </a:rPr>
              <a:t>permet de connaître les méthodes que l’on peut appeler (mais ne donne assez d’information pour réaliser les appels spécifiques).</a:t>
            </a:r>
          </a:p>
          <a:p>
            <a:pPr marL="285750" indent="-285750">
              <a:buFont typeface="Arial" panose="020B0604020202020204" pitchFamily="34" charset="0"/>
              <a:buChar char="•"/>
            </a:pPr>
            <a:endParaRPr lang="fr-FR" sz="2400" dirty="0"/>
          </a:p>
        </p:txBody>
      </p:sp>
      <p:sp>
        <p:nvSpPr>
          <p:cNvPr id="3" name="Espace réservé du numéro de diapositive 2"/>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66</a:t>
            </a:fld>
            <a:endParaRPr lang="fr-FR" dirty="0"/>
          </a:p>
        </p:txBody>
      </p:sp>
    </p:spTree>
    <p:extLst>
      <p:ext uri="{BB962C8B-B14F-4D97-AF65-F5344CB8AC3E}">
        <p14:creationId xmlns:p14="http://schemas.microsoft.com/office/powerpoint/2010/main" val="33510729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389381"/>
          </a:xfrm>
        </p:spPr>
        <p:txBody>
          <a:bodyPr>
            <a:normAutofit/>
          </a:bodyPr>
          <a:lstStyle/>
          <a:p>
            <a:r>
              <a:rPr lang="fr-FR" sz="3600" dirty="0"/>
              <a:t>Il existe actuellement plusieurs formats standardisés ou non qui sont utilisés pour lier des données en JSON (et ou XML). On retrouve :</a:t>
            </a:r>
          </a:p>
          <a:p>
            <a:pPr lvl="1"/>
            <a:r>
              <a:rPr lang="fr-FR" sz="3200" dirty="0"/>
              <a:t>HAL </a:t>
            </a:r>
            <a:r>
              <a:rPr lang="fr-FR" sz="3200" dirty="0">
                <a:hlinkClick r:id="rId2"/>
              </a:rPr>
              <a:t>http://stateless.co/hal_specification.html</a:t>
            </a:r>
            <a:endParaRPr lang="fr-FR" sz="3200" dirty="0"/>
          </a:p>
          <a:p>
            <a:pPr lvl="1"/>
            <a:r>
              <a:rPr lang="fr-FR" sz="3200" dirty="0"/>
              <a:t>JSON:API </a:t>
            </a:r>
            <a:r>
              <a:rPr lang="fr-FR" sz="3200" dirty="0">
                <a:hlinkClick r:id="rId3"/>
              </a:rPr>
              <a:t>http://jsonapi.org</a:t>
            </a:r>
            <a:endParaRPr lang="fr-FR" sz="3200" dirty="0"/>
          </a:p>
          <a:p>
            <a:pPr lvl="1"/>
            <a:r>
              <a:rPr lang="fr-FR" sz="3200" dirty="0"/>
              <a:t>JSON-LD </a:t>
            </a:r>
            <a:r>
              <a:rPr lang="fr-FR" sz="3200" dirty="0">
                <a:hlinkClick r:id="rId4"/>
              </a:rPr>
              <a:t>http://json-ld.org</a:t>
            </a:r>
            <a:endParaRPr lang="fr-FR" sz="3200" dirty="0"/>
          </a:p>
          <a:p>
            <a:pPr lvl="1"/>
            <a:r>
              <a:rPr lang="fr-FR" sz="3200" dirty="0"/>
              <a:t>Custom: comme GitHub, inventer son propre format</a:t>
            </a:r>
          </a:p>
          <a:p>
            <a:pPr lvl="2"/>
            <a:r>
              <a:rPr lang="fr-FR" sz="2800" dirty="0">
                <a:hlinkClick r:id="rId5"/>
              </a:rPr>
              <a:t>https://api.github.com</a:t>
            </a:r>
            <a:endParaRPr lang="fr-FR" sz="2800" dirty="0"/>
          </a:p>
          <a:p>
            <a:pPr lvl="1"/>
            <a:r>
              <a:rPr lang="fr-FR" sz="3200" dirty="0"/>
              <a:t>Etc.</a:t>
            </a:r>
          </a:p>
          <a:p>
            <a:endParaRPr lang="fr-FR" sz="3600" dirty="0"/>
          </a:p>
        </p:txBody>
      </p:sp>
      <p:sp>
        <p:nvSpPr>
          <p:cNvPr id="4" name="Espace réservé du numéro de diapositive 3"/>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67</a:t>
            </a:fld>
            <a:endParaRPr lang="fr-FR"/>
          </a:p>
        </p:txBody>
      </p:sp>
    </p:spTree>
    <p:extLst>
      <p:ext uri="{BB962C8B-B14F-4D97-AF65-F5344CB8AC3E}">
        <p14:creationId xmlns:p14="http://schemas.microsoft.com/office/powerpoint/2010/main" val="33492851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68</a:t>
            </a:fld>
            <a:endParaRPr lang="fr-FR"/>
          </a:p>
        </p:txBody>
      </p:sp>
      <p:pic>
        <p:nvPicPr>
          <p:cNvPr id="5" name="Image 4"/>
          <p:cNvPicPr>
            <a:picLocks noChangeAspect="1"/>
          </p:cNvPicPr>
          <p:nvPr/>
        </p:nvPicPr>
        <p:blipFill>
          <a:blip r:embed="rId2"/>
          <a:stretch>
            <a:fillRect/>
          </a:stretch>
        </p:blipFill>
        <p:spPr>
          <a:xfrm>
            <a:off x="4995862" y="805837"/>
            <a:ext cx="7029450" cy="5095875"/>
          </a:xfrm>
          <a:prstGeom prst="rect">
            <a:avLst/>
          </a:prstGeom>
        </p:spPr>
      </p:pic>
      <p:sp>
        <p:nvSpPr>
          <p:cNvPr id="6" name="Rectangle 5"/>
          <p:cNvSpPr/>
          <p:nvPr/>
        </p:nvSpPr>
        <p:spPr>
          <a:xfrm>
            <a:off x="342900" y="1468619"/>
            <a:ext cx="4610100" cy="5324535"/>
          </a:xfrm>
          <a:prstGeom prst="rect">
            <a:avLst/>
          </a:prstGeom>
        </p:spPr>
        <p:txBody>
          <a:bodyPr wrap="square">
            <a:spAutoFit/>
          </a:bodyPr>
          <a:lstStyle/>
          <a:p>
            <a:pPr marL="342900" indent="-342900">
              <a:buFont typeface="Arial" panose="020B0604020202020204" pitchFamily="34" charset="0"/>
              <a:buChar char="•"/>
            </a:pPr>
            <a:r>
              <a:rPr lang="en-US" sz="2000" dirty="0">
                <a:latin typeface="Helvetica" panose="020B0604020202020204" pitchFamily="34" charset="0"/>
              </a:rPr>
              <a:t>The URI of the main resource being represented ('/orders') expressed with a self link</a:t>
            </a:r>
          </a:p>
          <a:p>
            <a:pPr marL="342900" indent="-342900">
              <a:buFont typeface="Arial" panose="020B0604020202020204" pitchFamily="34" charset="0"/>
              <a:buChar char="•"/>
            </a:pPr>
            <a:r>
              <a:rPr lang="en-US" sz="2000" dirty="0">
                <a:latin typeface="Helvetica" panose="020B0604020202020204" pitchFamily="34" charset="0"/>
              </a:rPr>
              <a:t>The 'next' link pointing to the next page of orders</a:t>
            </a:r>
          </a:p>
          <a:p>
            <a:pPr marL="342900" indent="-342900">
              <a:buFont typeface="Arial" panose="020B0604020202020204" pitchFamily="34" charset="0"/>
              <a:buChar char="•"/>
            </a:pPr>
            <a:r>
              <a:rPr lang="en-US" sz="2000" dirty="0">
                <a:latin typeface="Helvetica" panose="020B0604020202020204" pitchFamily="34" charset="0"/>
              </a:rPr>
              <a:t>A templated link called '</a:t>
            </a:r>
            <a:r>
              <a:rPr lang="en-US" sz="2000" dirty="0" err="1">
                <a:latin typeface="Helvetica" panose="020B0604020202020204" pitchFamily="34" charset="0"/>
              </a:rPr>
              <a:t>ea:find</a:t>
            </a:r>
            <a:r>
              <a:rPr lang="en-US" sz="2000" dirty="0">
                <a:latin typeface="Helvetica" panose="020B0604020202020204" pitchFamily="34" charset="0"/>
              </a:rPr>
              <a:t>' for searching orders by id</a:t>
            </a:r>
          </a:p>
          <a:p>
            <a:pPr marL="342900" indent="-342900">
              <a:buFont typeface="Arial" panose="020B0604020202020204" pitchFamily="34" charset="0"/>
              <a:buChar char="•"/>
            </a:pPr>
            <a:r>
              <a:rPr lang="en-US" sz="2000" dirty="0">
                <a:latin typeface="Helvetica" panose="020B0604020202020204" pitchFamily="34" charset="0"/>
              </a:rPr>
              <a:t>The multiple '</a:t>
            </a:r>
            <a:r>
              <a:rPr lang="en-US" sz="2000" dirty="0" err="1">
                <a:latin typeface="Helvetica" panose="020B0604020202020204" pitchFamily="34" charset="0"/>
              </a:rPr>
              <a:t>ea:admin</a:t>
            </a:r>
            <a:r>
              <a:rPr lang="en-US" sz="2000" dirty="0">
                <a:latin typeface="Helvetica" panose="020B0604020202020204" pitchFamily="34" charset="0"/>
              </a:rPr>
              <a:t>' link objects contained in an array</a:t>
            </a:r>
          </a:p>
          <a:p>
            <a:pPr marL="342900" indent="-342900">
              <a:buFont typeface="Arial" panose="020B0604020202020204" pitchFamily="34" charset="0"/>
              <a:buChar char="•"/>
            </a:pPr>
            <a:r>
              <a:rPr lang="en-US" sz="2000" dirty="0">
                <a:latin typeface="Helvetica" panose="020B0604020202020204" pitchFamily="34" charset="0"/>
              </a:rPr>
              <a:t>Two properties of the orders collection; '</a:t>
            </a:r>
            <a:r>
              <a:rPr lang="en-US" sz="2000" dirty="0" err="1">
                <a:latin typeface="Helvetica" panose="020B0604020202020204" pitchFamily="34" charset="0"/>
              </a:rPr>
              <a:t>currentlyProcessing</a:t>
            </a:r>
            <a:r>
              <a:rPr lang="en-US" sz="2000" dirty="0">
                <a:latin typeface="Helvetica" panose="020B0604020202020204" pitchFamily="34" charset="0"/>
              </a:rPr>
              <a:t>' and '</a:t>
            </a:r>
            <a:r>
              <a:rPr lang="en-US" sz="2000" dirty="0" err="1">
                <a:latin typeface="Helvetica" panose="020B0604020202020204" pitchFamily="34" charset="0"/>
              </a:rPr>
              <a:t>shippedToday</a:t>
            </a:r>
            <a:r>
              <a:rPr lang="en-US" sz="2000" dirty="0">
                <a:latin typeface="Helvetica" panose="020B0604020202020204" pitchFamily="34" charset="0"/>
              </a:rPr>
              <a:t>'</a:t>
            </a:r>
          </a:p>
          <a:p>
            <a:pPr marL="342900" indent="-342900">
              <a:buFont typeface="Arial" panose="020B0604020202020204" pitchFamily="34" charset="0"/>
              <a:buChar char="•"/>
            </a:pPr>
            <a:r>
              <a:rPr lang="en-US" sz="2000" dirty="0">
                <a:latin typeface="Helvetica" panose="020B0604020202020204" pitchFamily="34" charset="0"/>
              </a:rPr>
              <a:t>Embedded order resources with their own links and properties</a:t>
            </a:r>
          </a:p>
          <a:p>
            <a:pPr marL="342900" indent="-342900">
              <a:buFont typeface="Arial" panose="020B0604020202020204" pitchFamily="34" charset="0"/>
              <a:buChar char="•"/>
            </a:pPr>
            <a:r>
              <a:rPr lang="en-US" sz="2000" dirty="0">
                <a:latin typeface="Helvetica" panose="020B0604020202020204" pitchFamily="34" charset="0"/>
              </a:rPr>
              <a:t>The compact URI (curie) named '</a:t>
            </a:r>
            <a:r>
              <a:rPr lang="en-US" sz="2000" dirty="0" err="1">
                <a:latin typeface="Helvetica" panose="020B0604020202020204" pitchFamily="34" charset="0"/>
              </a:rPr>
              <a:t>ea</a:t>
            </a:r>
            <a:r>
              <a:rPr lang="en-US" sz="2000" dirty="0">
                <a:latin typeface="Helvetica" panose="020B0604020202020204" pitchFamily="34" charset="0"/>
              </a:rPr>
              <a:t>' for expanding the name of the links to their documentation URL</a:t>
            </a:r>
            <a:endParaRPr lang="en-US" sz="2000" b="0" i="0" dirty="0">
              <a:effectLst/>
              <a:latin typeface="Helvetica" panose="020B0604020202020204" pitchFamily="34" charset="0"/>
            </a:endParaRPr>
          </a:p>
        </p:txBody>
      </p:sp>
      <p:sp>
        <p:nvSpPr>
          <p:cNvPr id="7" name="Rectangle 6"/>
          <p:cNvSpPr/>
          <p:nvPr/>
        </p:nvSpPr>
        <p:spPr>
          <a:xfrm>
            <a:off x="5561351" y="6169580"/>
            <a:ext cx="5340949" cy="892552"/>
          </a:xfrm>
          <a:prstGeom prst="rect">
            <a:avLst/>
          </a:prstGeom>
        </p:spPr>
        <p:txBody>
          <a:bodyPr wrap="none">
            <a:spAutoFit/>
          </a:bodyPr>
          <a:lstStyle/>
          <a:p>
            <a:r>
              <a:rPr lang="fr-FR" sz="2400" dirty="0">
                <a:hlinkClick r:id="rId3"/>
              </a:rPr>
              <a:t>http://stateless.co/hal_specification.html</a:t>
            </a:r>
            <a:endParaRPr lang="fr-FR" sz="2400" dirty="0"/>
          </a:p>
          <a:p>
            <a:endParaRPr lang="fr-FR" sz="2800" dirty="0"/>
          </a:p>
        </p:txBody>
      </p:sp>
    </p:spTree>
    <p:extLst>
      <p:ext uri="{BB962C8B-B14F-4D97-AF65-F5344CB8AC3E}">
        <p14:creationId xmlns:p14="http://schemas.microsoft.com/office/powerpoint/2010/main" val="26344372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69</a:t>
            </a:fld>
            <a:endParaRPr lang="fr-FR"/>
          </a:p>
        </p:txBody>
      </p:sp>
      <p:sp>
        <p:nvSpPr>
          <p:cNvPr id="6" name="Rectangle 5"/>
          <p:cNvSpPr/>
          <p:nvPr/>
        </p:nvSpPr>
        <p:spPr>
          <a:xfrm>
            <a:off x="342899" y="1208408"/>
            <a:ext cx="5584255" cy="5632311"/>
          </a:xfrm>
          <a:prstGeom prst="rect">
            <a:avLst/>
          </a:prstGeom>
        </p:spPr>
        <p:txBody>
          <a:bodyPr wrap="square">
            <a:spAutoFit/>
          </a:bodyPr>
          <a:lstStyle/>
          <a:p>
            <a:r>
              <a:rPr lang="en-US" sz="2000" b="1" dirty="0"/>
              <a:t>The HAL Model</a:t>
            </a:r>
          </a:p>
          <a:p>
            <a:r>
              <a:rPr lang="en-US" sz="2000" dirty="0"/>
              <a:t>The HAL conventions revolve around representing two simple concepts: </a:t>
            </a:r>
            <a:r>
              <a:rPr lang="en-US" sz="2000" i="1" dirty="0"/>
              <a:t>Resources</a:t>
            </a:r>
            <a:r>
              <a:rPr lang="en-US" sz="2000" dirty="0"/>
              <a:t> and </a:t>
            </a:r>
            <a:r>
              <a:rPr lang="en-US" sz="2000" i="1" dirty="0"/>
              <a:t>Links</a:t>
            </a:r>
            <a:r>
              <a:rPr lang="en-US" sz="2000" dirty="0"/>
              <a:t>.</a:t>
            </a:r>
          </a:p>
          <a:p>
            <a:endParaRPr lang="en-US" sz="2000" dirty="0"/>
          </a:p>
          <a:p>
            <a:r>
              <a:rPr lang="en-US" sz="2000" b="1" dirty="0"/>
              <a:t>Resources</a:t>
            </a:r>
          </a:p>
          <a:p>
            <a:pPr marL="285750" indent="-285750">
              <a:buFont typeface="Arial" panose="020B0604020202020204" pitchFamily="34" charset="0"/>
              <a:buChar char="•"/>
            </a:pPr>
            <a:r>
              <a:rPr lang="en-US" sz="2000" dirty="0"/>
              <a:t>Links (to URIs)</a:t>
            </a:r>
          </a:p>
          <a:p>
            <a:pPr marL="285750" indent="-285750">
              <a:buFont typeface="Arial" panose="020B0604020202020204" pitchFamily="34" charset="0"/>
              <a:buChar char="•"/>
            </a:pPr>
            <a:r>
              <a:rPr lang="en-US" sz="2000" dirty="0"/>
              <a:t>Embedded Resources (i.e. other resources contained within them)</a:t>
            </a:r>
          </a:p>
          <a:p>
            <a:pPr marL="285750" indent="-285750">
              <a:buFont typeface="Arial" panose="020B0604020202020204" pitchFamily="34" charset="0"/>
              <a:buChar char="•"/>
            </a:pPr>
            <a:r>
              <a:rPr lang="en-US" sz="2000" dirty="0"/>
              <a:t>State (your bog standard JSON or XML data)</a:t>
            </a:r>
          </a:p>
          <a:p>
            <a:r>
              <a:rPr lang="en-US" sz="2000" b="1" dirty="0"/>
              <a:t>Links</a:t>
            </a:r>
          </a:p>
          <a:p>
            <a:pPr marL="285750" indent="-285750">
              <a:buFont typeface="Arial" panose="020B0604020202020204" pitchFamily="34" charset="0"/>
              <a:buChar char="•"/>
            </a:pPr>
            <a:r>
              <a:rPr lang="en-US" sz="2000" dirty="0"/>
              <a:t>A target (a URI)</a:t>
            </a:r>
          </a:p>
          <a:p>
            <a:pPr marL="285750" indent="-285750">
              <a:buFont typeface="Arial" panose="020B0604020202020204" pitchFamily="34" charset="0"/>
              <a:buChar char="•"/>
            </a:pPr>
            <a:r>
              <a:rPr lang="en-US" sz="2000" dirty="0"/>
              <a:t>A relation aka. '</a:t>
            </a:r>
            <a:r>
              <a:rPr lang="en-US" sz="2000" dirty="0" err="1"/>
              <a:t>rel</a:t>
            </a:r>
            <a:r>
              <a:rPr lang="en-US" sz="2000" dirty="0"/>
              <a:t>' (the name of the link)</a:t>
            </a:r>
          </a:p>
          <a:p>
            <a:pPr marL="285750" indent="-285750">
              <a:buFont typeface="Arial" panose="020B0604020202020204" pitchFamily="34" charset="0"/>
              <a:buChar char="•"/>
            </a:pPr>
            <a:r>
              <a:rPr lang="en-US" sz="2000" dirty="0"/>
              <a:t>A few other optional properties to help with deprecation, content negotiation, etc.</a:t>
            </a:r>
          </a:p>
          <a:p>
            <a:pPr marL="285750" indent="-285750">
              <a:buFont typeface="Arial" panose="020B0604020202020204" pitchFamily="34" charset="0"/>
              <a:buChar char="•"/>
            </a:pPr>
            <a:endParaRPr lang="en-US" sz="2000" dirty="0"/>
          </a:p>
          <a:p>
            <a:r>
              <a:rPr lang="en-US" sz="2000" b="1" dirty="0"/>
              <a:t>Content-Type:</a:t>
            </a:r>
          </a:p>
          <a:p>
            <a:pPr marL="285750" indent="-285750">
              <a:buFont typeface="Arial" panose="020B0604020202020204" pitchFamily="34" charset="0"/>
              <a:buChar char="•"/>
            </a:pPr>
            <a:r>
              <a:rPr lang="fr-FR" sz="2000" dirty="0"/>
              <a:t>application/</a:t>
            </a:r>
            <a:r>
              <a:rPr lang="fr-FR" sz="2000" dirty="0" err="1"/>
              <a:t>hal+json</a:t>
            </a:r>
            <a:endParaRPr lang="fr-FR" sz="2000" dirty="0"/>
          </a:p>
          <a:p>
            <a:pPr marL="285750" indent="-285750">
              <a:buFont typeface="Arial" panose="020B0604020202020204" pitchFamily="34" charset="0"/>
              <a:buChar char="•"/>
            </a:pPr>
            <a:r>
              <a:rPr lang="fr-FR" sz="2000" dirty="0"/>
              <a:t>application/</a:t>
            </a:r>
            <a:r>
              <a:rPr lang="fr-FR" sz="2000" dirty="0" err="1"/>
              <a:t>hal+xml</a:t>
            </a:r>
            <a:endParaRPr lang="en-US" sz="2000" dirty="0"/>
          </a:p>
        </p:txBody>
      </p:sp>
      <p:sp>
        <p:nvSpPr>
          <p:cNvPr id="7" name="Rectangle 6"/>
          <p:cNvSpPr/>
          <p:nvPr/>
        </p:nvSpPr>
        <p:spPr>
          <a:xfrm>
            <a:off x="6184106" y="4988623"/>
            <a:ext cx="5340949" cy="1200329"/>
          </a:xfrm>
          <a:prstGeom prst="rect">
            <a:avLst/>
          </a:prstGeom>
        </p:spPr>
        <p:txBody>
          <a:bodyPr wrap="none">
            <a:spAutoFit/>
          </a:bodyPr>
          <a:lstStyle/>
          <a:p>
            <a:r>
              <a:rPr lang="fr-FR" sz="2400" dirty="0">
                <a:hlinkClick r:id="rId2"/>
              </a:rPr>
              <a:t>http://stateless.co/hal_specification.html</a:t>
            </a:r>
            <a:endParaRPr lang="fr-FR" sz="2400" dirty="0"/>
          </a:p>
          <a:p>
            <a:endParaRPr lang="fr-FR" sz="2400" dirty="0"/>
          </a:p>
          <a:p>
            <a:r>
              <a:rPr lang="fr-FR" sz="2400" dirty="0" err="1"/>
              <a:t>Modify</a:t>
            </a:r>
            <a:r>
              <a:rPr lang="fr-FR" sz="2400" dirty="0"/>
              <a:t> the data format</a:t>
            </a:r>
            <a:endParaRPr lang="fr-FR" sz="2800" dirty="0"/>
          </a:p>
        </p:txBody>
      </p:sp>
      <p:pic>
        <p:nvPicPr>
          <p:cNvPr id="8" name="Image 7"/>
          <p:cNvPicPr>
            <a:picLocks noChangeAspect="1"/>
          </p:cNvPicPr>
          <p:nvPr/>
        </p:nvPicPr>
        <p:blipFill>
          <a:blip r:embed="rId3"/>
          <a:stretch>
            <a:fillRect/>
          </a:stretch>
        </p:blipFill>
        <p:spPr>
          <a:xfrm>
            <a:off x="5927154" y="454040"/>
            <a:ext cx="5597901" cy="4198426"/>
          </a:xfrm>
          <a:prstGeom prst="rect">
            <a:avLst/>
          </a:prstGeom>
        </p:spPr>
      </p:pic>
    </p:spTree>
    <p:extLst>
      <p:ext uri="{BB962C8B-B14F-4D97-AF65-F5344CB8AC3E}">
        <p14:creationId xmlns:p14="http://schemas.microsoft.com/office/powerpoint/2010/main" val="2166218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Proxy</a:t>
            </a:r>
          </a:p>
        </p:txBody>
      </p:sp>
      <p:sp>
        <p:nvSpPr>
          <p:cNvPr id="6" name="Espace réservé du contenu 5"/>
          <p:cNvSpPr>
            <a:spLocks noGrp="1"/>
          </p:cNvSpPr>
          <p:nvPr>
            <p:ph idx="1"/>
          </p:nvPr>
        </p:nvSpPr>
        <p:spPr>
          <a:xfrm>
            <a:off x="695325" y="6173218"/>
            <a:ext cx="10515600" cy="604838"/>
          </a:xfrm>
        </p:spPr>
        <p:txBody>
          <a:bodyPr/>
          <a:lstStyle/>
          <a:p>
            <a:pPr marL="0" indent="0" algn="ctr">
              <a:buNone/>
            </a:pPr>
            <a:r>
              <a:rPr lang="fr-FR" dirty="0">
                <a:hlinkClick r:id="rId2"/>
              </a:rPr>
              <a:t>https://developer.mozilla.org/en-US/docs/Web/HTTP/Overview</a:t>
            </a:r>
            <a:endParaRPr lang="fr-FR" dirty="0"/>
          </a:p>
          <a:p>
            <a:endParaRPr lang="fr-FR" dirty="0"/>
          </a:p>
        </p:txBody>
      </p:sp>
      <p:pic>
        <p:nvPicPr>
          <p:cNvPr id="9" name="Image 8"/>
          <p:cNvPicPr>
            <a:picLocks noChangeAspect="1"/>
          </p:cNvPicPr>
          <p:nvPr/>
        </p:nvPicPr>
        <p:blipFill>
          <a:blip r:embed="rId3"/>
          <a:stretch>
            <a:fillRect/>
          </a:stretch>
        </p:blipFill>
        <p:spPr>
          <a:xfrm>
            <a:off x="1944581" y="1395629"/>
            <a:ext cx="8302838" cy="1325562"/>
          </a:xfrm>
          <a:prstGeom prst="rect">
            <a:avLst/>
          </a:prstGeom>
        </p:spPr>
      </p:pic>
      <p:sp>
        <p:nvSpPr>
          <p:cNvPr id="10" name="Rectangle 9"/>
          <p:cNvSpPr/>
          <p:nvPr/>
        </p:nvSpPr>
        <p:spPr>
          <a:xfrm>
            <a:off x="1031081" y="2777772"/>
            <a:ext cx="9844088" cy="3046988"/>
          </a:xfrm>
          <a:prstGeom prst="rect">
            <a:avLst/>
          </a:prstGeom>
        </p:spPr>
        <p:txBody>
          <a:bodyPr wrap="square">
            <a:spAutoFit/>
          </a:bodyPr>
          <a:lstStyle/>
          <a:p>
            <a:r>
              <a:rPr lang="en-US" sz="2400" dirty="0">
                <a:latin typeface="Open Sans"/>
              </a:rPr>
              <a:t>These can be transparent, or not (changing requests not going through them), and may perform numerous functions:</a:t>
            </a:r>
          </a:p>
          <a:p>
            <a:pPr marL="342900" indent="-342900">
              <a:buFont typeface="Arial" panose="020B0604020202020204" pitchFamily="34" charset="0"/>
              <a:buChar char="•"/>
            </a:pPr>
            <a:r>
              <a:rPr lang="en-US" sz="2400" b="1" dirty="0">
                <a:latin typeface="Open Sans"/>
              </a:rPr>
              <a:t>caching</a:t>
            </a:r>
            <a:r>
              <a:rPr lang="en-US" sz="2400" dirty="0">
                <a:latin typeface="Open Sans"/>
              </a:rPr>
              <a:t> </a:t>
            </a:r>
            <a:r>
              <a:rPr lang="en-US" sz="2400" dirty="0">
                <a:solidFill>
                  <a:schemeClr val="bg1">
                    <a:lumMod val="65000"/>
                  </a:schemeClr>
                </a:solidFill>
                <a:latin typeface="Open Sans"/>
              </a:rPr>
              <a:t>(the cache can be public or private, like the browser cache)</a:t>
            </a:r>
          </a:p>
          <a:p>
            <a:pPr marL="342900" indent="-342900">
              <a:buFont typeface="Arial" panose="020B0604020202020204" pitchFamily="34" charset="0"/>
              <a:buChar char="•"/>
            </a:pPr>
            <a:r>
              <a:rPr lang="en-US" sz="2400" b="1" dirty="0">
                <a:latin typeface="Open Sans"/>
              </a:rPr>
              <a:t>filtering</a:t>
            </a:r>
            <a:r>
              <a:rPr lang="en-US" sz="2400" dirty="0">
                <a:latin typeface="Open Sans"/>
              </a:rPr>
              <a:t> </a:t>
            </a:r>
            <a:r>
              <a:rPr lang="en-US" sz="2400" dirty="0">
                <a:solidFill>
                  <a:schemeClr val="bg1">
                    <a:lumMod val="65000"/>
                  </a:schemeClr>
                </a:solidFill>
                <a:latin typeface="Open Sans"/>
              </a:rPr>
              <a:t>(like an antivirus scan, parental controls, …)</a:t>
            </a:r>
          </a:p>
          <a:p>
            <a:pPr marL="342900" indent="-342900">
              <a:buFont typeface="Arial" panose="020B0604020202020204" pitchFamily="34" charset="0"/>
              <a:buChar char="•"/>
            </a:pPr>
            <a:r>
              <a:rPr lang="en-US" sz="2400" b="1" dirty="0">
                <a:latin typeface="Open Sans"/>
              </a:rPr>
              <a:t>load balancing </a:t>
            </a:r>
            <a:r>
              <a:rPr lang="en-US" sz="2400" dirty="0">
                <a:solidFill>
                  <a:schemeClr val="bg1">
                    <a:lumMod val="65000"/>
                  </a:schemeClr>
                </a:solidFill>
                <a:latin typeface="Open Sans"/>
              </a:rPr>
              <a:t>(to allow multiple servers to serve the different requests)</a:t>
            </a:r>
          </a:p>
          <a:p>
            <a:pPr marL="342900" indent="-342900">
              <a:buFont typeface="Arial" panose="020B0604020202020204" pitchFamily="34" charset="0"/>
              <a:buChar char="•"/>
            </a:pPr>
            <a:r>
              <a:rPr lang="en-US" sz="2400" b="1" dirty="0">
                <a:latin typeface="Open Sans"/>
              </a:rPr>
              <a:t>authentication</a:t>
            </a:r>
            <a:r>
              <a:rPr lang="en-US" sz="2400" dirty="0">
                <a:latin typeface="Open Sans"/>
              </a:rPr>
              <a:t> </a:t>
            </a:r>
            <a:r>
              <a:rPr lang="en-US" sz="2400" dirty="0">
                <a:solidFill>
                  <a:schemeClr val="bg1">
                    <a:lumMod val="65000"/>
                  </a:schemeClr>
                </a:solidFill>
                <a:latin typeface="Open Sans"/>
              </a:rPr>
              <a:t>(to control access to different resources)</a:t>
            </a:r>
          </a:p>
          <a:p>
            <a:pPr marL="342900" indent="-342900">
              <a:buFont typeface="Arial" panose="020B0604020202020204" pitchFamily="34" charset="0"/>
              <a:buChar char="•"/>
            </a:pPr>
            <a:r>
              <a:rPr lang="en-US" sz="2400" b="1" dirty="0">
                <a:latin typeface="Open Sans"/>
              </a:rPr>
              <a:t>logging</a:t>
            </a:r>
            <a:r>
              <a:rPr lang="en-US" sz="2400" dirty="0">
                <a:latin typeface="Open Sans"/>
              </a:rPr>
              <a:t> </a:t>
            </a:r>
            <a:r>
              <a:rPr lang="en-US" sz="2400" dirty="0">
                <a:solidFill>
                  <a:schemeClr val="bg1">
                    <a:lumMod val="65000"/>
                  </a:schemeClr>
                </a:solidFill>
                <a:latin typeface="Open Sans"/>
              </a:rPr>
              <a:t>(allowing the storage of historical information)</a:t>
            </a:r>
          </a:p>
        </p:txBody>
      </p:sp>
      <p:sp>
        <p:nvSpPr>
          <p:cNvPr id="11" name="Rectangle 10"/>
          <p:cNvSpPr/>
          <p:nvPr/>
        </p:nvSpPr>
        <p:spPr>
          <a:xfrm>
            <a:off x="3176587" y="353844"/>
            <a:ext cx="8396287" cy="830997"/>
          </a:xfrm>
          <a:prstGeom prst="rect">
            <a:avLst/>
          </a:prstGeom>
        </p:spPr>
        <p:txBody>
          <a:bodyPr wrap="square">
            <a:spAutoFit/>
          </a:bodyPr>
          <a:lstStyle/>
          <a:p>
            <a:r>
              <a:rPr lang="en-US" sz="2400" dirty="0">
                <a:solidFill>
                  <a:srgbClr val="3B3C40"/>
                </a:solidFill>
                <a:latin typeface="Open Sans"/>
              </a:rPr>
              <a:t>Between the Web browser and the server, numerous computers and machines relay the HTTP messages.</a:t>
            </a:r>
            <a:endParaRPr lang="fr-FR" sz="2400" dirty="0"/>
          </a:p>
        </p:txBody>
      </p:sp>
    </p:spTree>
    <p:extLst>
      <p:ext uri="{BB962C8B-B14F-4D97-AF65-F5344CB8AC3E}">
        <p14:creationId xmlns:p14="http://schemas.microsoft.com/office/powerpoint/2010/main" val="5521827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JSON-API</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70</a:t>
            </a:fld>
            <a:endParaRPr lang="fr-FR"/>
          </a:p>
        </p:txBody>
      </p:sp>
      <p:sp>
        <p:nvSpPr>
          <p:cNvPr id="6" name="Rectangle 5"/>
          <p:cNvSpPr/>
          <p:nvPr/>
        </p:nvSpPr>
        <p:spPr>
          <a:xfrm>
            <a:off x="342899" y="1468619"/>
            <a:ext cx="5130345" cy="2554545"/>
          </a:xfrm>
          <a:prstGeom prst="rect">
            <a:avLst/>
          </a:prstGeom>
        </p:spPr>
        <p:txBody>
          <a:bodyPr wrap="square">
            <a:spAutoFit/>
          </a:bodyPr>
          <a:lstStyle/>
          <a:p>
            <a:pPr marL="285750" indent="-285750">
              <a:buFont typeface="Arial" panose="020B0604020202020204" pitchFamily="34" charset="0"/>
              <a:buChar char="•"/>
            </a:pPr>
            <a:r>
              <a:rPr lang="en-US" sz="3200" b="1" dirty="0" err="1"/>
              <a:t>Similaire</a:t>
            </a:r>
            <a:r>
              <a:rPr lang="en-US" sz="3200" b="1" dirty="0"/>
              <a:t> à HAL</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r>
              <a:rPr lang="en-US" sz="3200" b="1" dirty="0"/>
              <a:t>JSON-API à un </a:t>
            </a:r>
            <a:r>
              <a:rPr lang="en-US" sz="3200" b="1" dirty="0" err="1"/>
              <a:t>impacte</a:t>
            </a:r>
            <a:r>
              <a:rPr lang="en-US" sz="3200" b="1" dirty="0"/>
              <a:t> sur le format des </a:t>
            </a:r>
            <a:r>
              <a:rPr lang="en-US" sz="3200" b="1" dirty="0" err="1"/>
              <a:t>données</a:t>
            </a:r>
            <a:r>
              <a:rPr lang="en-US" sz="3200" b="1" dirty="0"/>
              <a:t>.</a:t>
            </a:r>
          </a:p>
          <a:p>
            <a:pPr marL="285750" indent="-285750">
              <a:buFont typeface="Arial" panose="020B0604020202020204" pitchFamily="34" charset="0"/>
              <a:buChar char="•"/>
            </a:pPr>
            <a:endParaRPr lang="en-US" sz="3200" b="1" dirty="0"/>
          </a:p>
        </p:txBody>
      </p:sp>
      <p:sp>
        <p:nvSpPr>
          <p:cNvPr id="7" name="Rectangle 6"/>
          <p:cNvSpPr/>
          <p:nvPr/>
        </p:nvSpPr>
        <p:spPr>
          <a:xfrm>
            <a:off x="6266332" y="6110092"/>
            <a:ext cx="3507435" cy="892552"/>
          </a:xfrm>
          <a:prstGeom prst="rect">
            <a:avLst/>
          </a:prstGeom>
        </p:spPr>
        <p:txBody>
          <a:bodyPr wrap="none">
            <a:spAutoFit/>
          </a:bodyPr>
          <a:lstStyle/>
          <a:p>
            <a:r>
              <a:rPr lang="fr-FR" sz="2400" dirty="0">
                <a:hlinkClick r:id="rId2"/>
              </a:rPr>
              <a:t>http://jsonapi.org/format/</a:t>
            </a:r>
            <a:endParaRPr lang="fr-FR" sz="2400" dirty="0"/>
          </a:p>
          <a:p>
            <a:endParaRPr lang="fr-FR" sz="2800" dirty="0"/>
          </a:p>
        </p:txBody>
      </p:sp>
      <p:pic>
        <p:nvPicPr>
          <p:cNvPr id="5" name="Image 4"/>
          <p:cNvPicPr>
            <a:picLocks noChangeAspect="1"/>
          </p:cNvPicPr>
          <p:nvPr/>
        </p:nvPicPr>
        <p:blipFill>
          <a:blip r:embed="rId3"/>
          <a:stretch>
            <a:fillRect/>
          </a:stretch>
        </p:blipFill>
        <p:spPr>
          <a:xfrm>
            <a:off x="6184106" y="90151"/>
            <a:ext cx="5686425" cy="5534025"/>
          </a:xfrm>
          <a:prstGeom prst="rect">
            <a:avLst/>
          </a:prstGeom>
        </p:spPr>
      </p:pic>
    </p:spTree>
    <p:extLst>
      <p:ext uri="{BB962C8B-B14F-4D97-AF65-F5344CB8AC3E}">
        <p14:creationId xmlns:p14="http://schemas.microsoft.com/office/powerpoint/2010/main" val="7873711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156" y="-87490"/>
            <a:ext cx="10515600" cy="1325563"/>
          </a:xfrm>
        </p:spPr>
        <p:txBody>
          <a:bodyPr/>
          <a:lstStyle/>
          <a:p>
            <a:r>
              <a:rPr lang="fr-FR" dirty="0"/>
              <a:t>HATEOAS: JSON-LD</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71</a:t>
            </a:fld>
            <a:endParaRPr lang="fr-FR"/>
          </a:p>
        </p:txBody>
      </p:sp>
      <p:sp>
        <p:nvSpPr>
          <p:cNvPr id="6" name="Rectangle 5"/>
          <p:cNvSpPr/>
          <p:nvPr/>
        </p:nvSpPr>
        <p:spPr>
          <a:xfrm>
            <a:off x="206156" y="907512"/>
            <a:ext cx="5753101" cy="6247864"/>
          </a:xfrm>
          <a:prstGeom prst="rect">
            <a:avLst/>
          </a:prstGeom>
        </p:spPr>
        <p:txBody>
          <a:bodyPr wrap="square">
            <a:spAutoFit/>
          </a:bodyPr>
          <a:lstStyle/>
          <a:p>
            <a:r>
              <a:rPr lang="en-US" sz="2000" b="1" dirty="0"/>
              <a:t>Linked Data</a:t>
            </a:r>
          </a:p>
          <a:p>
            <a:r>
              <a:rPr lang="en-US" sz="2000" dirty="0">
                <a:hlinkClick r:id="rId2"/>
              </a:rPr>
              <a:t>Linked Data</a:t>
            </a:r>
            <a:r>
              <a:rPr lang="en-US" sz="2000" dirty="0"/>
              <a:t> empowers people that publish and use information on the Web. It is a way to create a network of standards-based, machine-readable data across Web sites. It allows an application to start at one piece of Linked Data, and follow embedded links to other pieces of Linked Data that are hosted on different sites across the Web.</a:t>
            </a:r>
          </a:p>
          <a:p>
            <a:endParaRPr lang="en-US" sz="2000" dirty="0"/>
          </a:p>
          <a:p>
            <a:r>
              <a:rPr lang="en-US" sz="2000" b="1" dirty="0"/>
              <a:t>JSON-LD</a:t>
            </a:r>
          </a:p>
          <a:p>
            <a:r>
              <a:rPr lang="en-US" sz="2000" dirty="0"/>
              <a:t>JSON-LD is a lightweight Linked Data format. It is easy for humans to read and write. It is based on the already successful JSON format and provides a way to help JSON data interoperate at Web-scale. JSON-LD is an ideal data format for programming environments, REST Web services, and unstructured databases such as </a:t>
            </a:r>
            <a:r>
              <a:rPr lang="en-US" sz="2000" dirty="0" err="1"/>
              <a:t>CouchDB</a:t>
            </a:r>
            <a:r>
              <a:rPr lang="en-US" sz="2000" dirty="0"/>
              <a:t> and MongoDB.</a:t>
            </a:r>
          </a:p>
          <a:p>
            <a:endParaRPr lang="en-US" sz="2000" dirty="0"/>
          </a:p>
          <a:p>
            <a:r>
              <a:rPr lang="en-US" sz="2000" dirty="0"/>
              <a:t>Content-type: application/</a:t>
            </a:r>
            <a:r>
              <a:rPr lang="en-US" sz="2000" dirty="0" err="1"/>
              <a:t>ld+json</a:t>
            </a:r>
            <a:endParaRPr lang="en-US" sz="2000" dirty="0"/>
          </a:p>
          <a:p>
            <a:endParaRPr lang="en-US" sz="2000" dirty="0"/>
          </a:p>
        </p:txBody>
      </p:sp>
      <p:sp>
        <p:nvSpPr>
          <p:cNvPr id="7" name="Rectangle 6"/>
          <p:cNvSpPr/>
          <p:nvPr/>
        </p:nvSpPr>
        <p:spPr>
          <a:xfrm>
            <a:off x="6166426" y="2300468"/>
            <a:ext cx="5856622" cy="5693866"/>
          </a:xfrm>
          <a:prstGeom prst="rect">
            <a:avLst/>
          </a:prstGeom>
        </p:spPr>
        <p:txBody>
          <a:bodyPr wrap="square">
            <a:spAutoFit/>
          </a:bodyPr>
          <a:lstStyle/>
          <a:p>
            <a:pPr algn="ctr"/>
            <a:r>
              <a:rPr lang="fr-FR" sz="2400" dirty="0">
                <a:hlinkClick r:id="rId3"/>
              </a:rPr>
              <a:t>http://json-ld.org</a:t>
            </a:r>
            <a:endParaRPr lang="fr-FR" sz="2400" dirty="0"/>
          </a:p>
          <a:p>
            <a:endParaRPr lang="fr-FR" sz="2400" dirty="0"/>
          </a:p>
          <a:p>
            <a:pPr marL="342900" indent="-342900">
              <a:buFont typeface="Arial" panose="020B0604020202020204" pitchFamily="34" charset="0"/>
              <a:buChar char="•"/>
            </a:pPr>
            <a:r>
              <a:rPr lang="fr-FR" sz="2400" dirty="0"/>
              <a:t>JSON-LD </a:t>
            </a:r>
            <a:r>
              <a:rPr lang="fr-FR" sz="2400" dirty="0" err="1"/>
              <a:t>can</a:t>
            </a:r>
            <a:r>
              <a:rPr lang="fr-FR" sz="2400" dirty="0"/>
              <a:t> </a:t>
            </a:r>
            <a:r>
              <a:rPr lang="fr-FR" sz="2400" dirty="0" err="1"/>
              <a:t>be</a:t>
            </a:r>
            <a:r>
              <a:rPr lang="fr-FR" sz="2400" dirty="0"/>
              <a:t> </a:t>
            </a:r>
            <a:r>
              <a:rPr lang="fr-FR" sz="2400" dirty="0" err="1"/>
              <a:t>added</a:t>
            </a:r>
            <a:r>
              <a:rPr lang="fr-FR" sz="2400" dirty="0"/>
              <a:t> to an </a:t>
            </a:r>
            <a:r>
              <a:rPr lang="fr-FR" sz="2400" dirty="0" err="1"/>
              <a:t>exsiting</a:t>
            </a:r>
            <a:r>
              <a:rPr lang="fr-FR" sz="2400" dirty="0"/>
              <a:t> API.</a:t>
            </a:r>
          </a:p>
          <a:p>
            <a:pPr marL="285750" indent="-285750">
              <a:buFont typeface="Arial" panose="020B0604020202020204" pitchFamily="34" charset="0"/>
              <a:buChar char="•"/>
            </a:pPr>
            <a:r>
              <a:rPr lang="en-US" sz="2400" dirty="0"/>
              <a:t>JSON-LD is being developed by the W3C </a:t>
            </a:r>
            <a:r>
              <a:rPr lang="en-US" sz="2400" dirty="0">
                <a:hlinkClick r:id="rId4"/>
              </a:rPr>
              <a:t>JSON-LD Community Group</a:t>
            </a:r>
            <a:r>
              <a:rPr lang="en-US" sz="2400" dirty="0"/>
              <a:t>. </a:t>
            </a:r>
          </a:p>
          <a:p>
            <a:pPr marL="285750" indent="-285750">
              <a:buFont typeface="Arial" panose="020B0604020202020204" pitchFamily="34" charset="0"/>
              <a:buChar char="•"/>
            </a:pPr>
            <a:r>
              <a:rPr lang="en-US" sz="2400" dirty="0"/>
              <a:t>It is a </a:t>
            </a:r>
            <a:r>
              <a:rPr lang="en-US" sz="2400" dirty="0">
                <a:hlinkClick r:id="rId5"/>
              </a:rPr>
              <a:t>W3C Recommendation</a:t>
            </a:r>
            <a:r>
              <a:rPr lang="en-US" sz="2400" dirty="0"/>
              <a:t> as of 16 January 2014</a:t>
            </a:r>
          </a:p>
          <a:p>
            <a:pPr marL="285750" indent="-285750">
              <a:buFont typeface="Arial" panose="020B0604020202020204" pitchFamily="34" charset="0"/>
              <a:buChar char="•"/>
            </a:pPr>
            <a:r>
              <a:rPr lang="en-US" sz="2400" dirty="0"/>
              <a:t>Used by Google inside</a:t>
            </a:r>
          </a:p>
          <a:p>
            <a:pPr marL="742950" lvl="1" indent="-285750">
              <a:buFont typeface="Arial" panose="020B0604020202020204" pitchFamily="34" charset="0"/>
              <a:buChar char="•"/>
            </a:pPr>
            <a:r>
              <a:rPr lang="en-US" sz="2400" dirty="0"/>
              <a:t>Webpage</a:t>
            </a:r>
          </a:p>
          <a:p>
            <a:pPr marL="742950" lvl="1" indent="-285750">
              <a:buFont typeface="Arial" panose="020B0604020202020204" pitchFamily="34" charset="0"/>
              <a:buChar char="•"/>
            </a:pPr>
            <a:r>
              <a:rPr lang="fr-FR" sz="2400" dirty="0"/>
              <a:t>Email (</a:t>
            </a:r>
            <a:r>
              <a:rPr lang="fr-FR" sz="2400" dirty="0" err="1"/>
              <a:t>google</a:t>
            </a:r>
            <a:r>
              <a:rPr lang="fr-FR" sz="2400" dirty="0"/>
              <a:t> </a:t>
            </a:r>
            <a:r>
              <a:rPr lang="fr-FR" sz="2400" dirty="0" err="1"/>
              <a:t>can</a:t>
            </a:r>
            <a:r>
              <a:rPr lang="fr-FR" sz="2400" dirty="0"/>
              <a:t> </a:t>
            </a:r>
            <a:r>
              <a:rPr lang="fr-FR" sz="2400" dirty="0" err="1"/>
              <a:t>detect</a:t>
            </a:r>
            <a:r>
              <a:rPr lang="fr-FR" sz="2400" dirty="0"/>
              <a:t> </a:t>
            </a:r>
            <a:r>
              <a:rPr lang="fr-FR" sz="2400" dirty="0" err="1"/>
              <a:t>your</a:t>
            </a:r>
            <a:r>
              <a:rPr lang="fr-FR" sz="2400" dirty="0"/>
              <a:t> plane ticket)</a:t>
            </a:r>
          </a:p>
          <a:p>
            <a:pPr marL="742950" lvl="1" indent="-285750">
              <a:buFont typeface="Arial" panose="020B0604020202020204" pitchFamily="34" charset="0"/>
              <a:buChar char="•"/>
            </a:pPr>
            <a:r>
              <a:rPr lang="fr-FR" sz="2400" dirty="0" err="1"/>
              <a:t>Rest</a:t>
            </a:r>
            <a:r>
              <a:rPr lang="fr-FR" sz="2400" dirty="0"/>
              <a:t> API</a:t>
            </a:r>
          </a:p>
          <a:p>
            <a:pPr marL="742950" lvl="1" indent="-285750">
              <a:buFont typeface="Arial" panose="020B0604020202020204" pitchFamily="34" charset="0"/>
              <a:buChar char="•"/>
            </a:pPr>
            <a:endParaRPr lang="fr-FR" sz="2400" dirty="0"/>
          </a:p>
          <a:p>
            <a:endParaRPr lang="fr-FR" sz="2400" dirty="0"/>
          </a:p>
          <a:p>
            <a:endParaRPr lang="fr-FR" sz="2800" dirty="0"/>
          </a:p>
        </p:txBody>
      </p:sp>
      <p:pic>
        <p:nvPicPr>
          <p:cNvPr id="8" name="Image 7"/>
          <p:cNvPicPr>
            <a:picLocks noChangeAspect="1"/>
          </p:cNvPicPr>
          <p:nvPr/>
        </p:nvPicPr>
        <p:blipFill rotWithShape="1">
          <a:blip r:embed="rId6"/>
          <a:srcRect l="2416" t="6407" r="25824" b="6141"/>
          <a:stretch/>
        </p:blipFill>
        <p:spPr>
          <a:xfrm>
            <a:off x="6096000" y="143056"/>
            <a:ext cx="5799593" cy="2157412"/>
          </a:xfrm>
          <a:prstGeom prst="rect">
            <a:avLst/>
          </a:prstGeom>
        </p:spPr>
      </p:pic>
    </p:spTree>
    <p:extLst>
      <p:ext uri="{BB962C8B-B14F-4D97-AF65-F5344CB8AC3E}">
        <p14:creationId xmlns:p14="http://schemas.microsoft.com/office/powerpoint/2010/main" val="4289389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39DBBA-3C58-4C32-9B3F-B7CD5B598562}"/>
              </a:ext>
            </a:extLst>
          </p:cNvPr>
          <p:cNvSpPr>
            <a:spLocks noGrp="1"/>
          </p:cNvSpPr>
          <p:nvPr>
            <p:ph type="title"/>
          </p:nvPr>
        </p:nvSpPr>
        <p:spPr/>
        <p:txBody>
          <a:bodyPr/>
          <a:lstStyle/>
          <a:p>
            <a:r>
              <a:rPr lang="fr-FR" dirty="0" err="1"/>
              <a:t>OpenAPI</a:t>
            </a:r>
            <a:r>
              <a:rPr lang="fr-FR" dirty="0"/>
              <a:t> </a:t>
            </a:r>
            <a:r>
              <a:rPr lang="fr-FR" dirty="0" err="1"/>
              <a:t>Specification</a:t>
            </a:r>
            <a:endParaRPr lang="fr-FR" dirty="0"/>
          </a:p>
        </p:txBody>
      </p:sp>
      <p:sp>
        <p:nvSpPr>
          <p:cNvPr id="3" name="Espace réservé du contenu 2">
            <a:extLst>
              <a:ext uri="{FF2B5EF4-FFF2-40B4-BE49-F238E27FC236}">
                <a16:creationId xmlns:a16="http://schemas.microsoft.com/office/drawing/2014/main" id="{A1F0052A-30E4-4603-B8D9-C406F56FD82C}"/>
              </a:ext>
            </a:extLst>
          </p:cNvPr>
          <p:cNvSpPr>
            <a:spLocks noGrp="1"/>
          </p:cNvSpPr>
          <p:nvPr>
            <p:ph idx="1"/>
          </p:nvPr>
        </p:nvSpPr>
        <p:spPr>
          <a:xfrm>
            <a:off x="1780094" y="6356350"/>
            <a:ext cx="10515600" cy="477590"/>
          </a:xfrm>
        </p:spPr>
        <p:txBody>
          <a:bodyPr/>
          <a:lstStyle/>
          <a:p>
            <a:pPr marL="0" indent="0">
              <a:buNone/>
            </a:pPr>
            <a:r>
              <a:rPr lang="fr-FR" dirty="0">
                <a:hlinkClick r:id="rId2"/>
              </a:rPr>
              <a:t>https://github.com/OAI/OpenAPI-Specification</a:t>
            </a:r>
            <a:endParaRPr lang="fr-FR" dirty="0"/>
          </a:p>
          <a:p>
            <a:endParaRPr lang="fr-FR" dirty="0"/>
          </a:p>
        </p:txBody>
      </p:sp>
      <p:sp>
        <p:nvSpPr>
          <p:cNvPr id="4" name="Espace réservé du numéro de diapositive 3">
            <a:extLst>
              <a:ext uri="{FF2B5EF4-FFF2-40B4-BE49-F238E27FC236}">
                <a16:creationId xmlns:a16="http://schemas.microsoft.com/office/drawing/2014/main" id="{CBF97195-55AB-4B4C-BE50-A07542818885}"/>
              </a:ext>
            </a:extLst>
          </p:cNvPr>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72</a:t>
            </a:fld>
            <a:endParaRPr lang="fr-FR"/>
          </a:p>
        </p:txBody>
      </p:sp>
      <p:pic>
        <p:nvPicPr>
          <p:cNvPr id="5" name="Image 4">
            <a:extLst>
              <a:ext uri="{FF2B5EF4-FFF2-40B4-BE49-F238E27FC236}">
                <a16:creationId xmlns:a16="http://schemas.microsoft.com/office/drawing/2014/main" id="{92CBD772-D64A-48AA-ACB3-06CCE9D81401}"/>
              </a:ext>
            </a:extLst>
          </p:cNvPr>
          <p:cNvPicPr>
            <a:picLocks noChangeAspect="1"/>
          </p:cNvPicPr>
          <p:nvPr/>
        </p:nvPicPr>
        <p:blipFill>
          <a:blip r:embed="rId3"/>
          <a:stretch>
            <a:fillRect/>
          </a:stretch>
        </p:blipFill>
        <p:spPr>
          <a:xfrm>
            <a:off x="1993130" y="1270000"/>
            <a:ext cx="8658225" cy="5086350"/>
          </a:xfrm>
          <a:prstGeom prst="rect">
            <a:avLst/>
          </a:prstGeom>
        </p:spPr>
      </p:pic>
    </p:spTree>
    <p:extLst>
      <p:ext uri="{BB962C8B-B14F-4D97-AF65-F5344CB8AC3E}">
        <p14:creationId xmlns:p14="http://schemas.microsoft.com/office/powerpoint/2010/main" val="33942676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Swagger</a:t>
            </a:r>
            <a:endParaRPr lang="fr-FR" dirty="0"/>
          </a:p>
        </p:txBody>
      </p:sp>
      <p:sp>
        <p:nvSpPr>
          <p:cNvPr id="3" name="Espace réservé du contenu 2"/>
          <p:cNvSpPr>
            <a:spLocks noGrp="1"/>
          </p:cNvSpPr>
          <p:nvPr>
            <p:ph idx="1"/>
          </p:nvPr>
        </p:nvSpPr>
        <p:spPr>
          <a:xfrm>
            <a:off x="423862" y="1468619"/>
            <a:ext cx="11520488" cy="5017905"/>
          </a:xfrm>
        </p:spPr>
        <p:txBody>
          <a:bodyPr>
            <a:normAutofit fontScale="92500" lnSpcReduction="10000"/>
          </a:bodyPr>
          <a:lstStyle/>
          <a:p>
            <a:r>
              <a:rPr lang="fr-FR" sz="3600" dirty="0" err="1"/>
              <a:t>Swagger</a:t>
            </a:r>
            <a:r>
              <a:rPr lang="fr-FR" sz="3600" dirty="0"/>
              <a:t> permet de documenter et d’exposer la documentation de son API : </a:t>
            </a:r>
            <a:r>
              <a:rPr lang="fr-FR" sz="3900" dirty="0">
                <a:hlinkClick r:id="rId2"/>
              </a:rPr>
              <a:t>http://swagger.io</a:t>
            </a:r>
            <a:endParaRPr lang="fr-FR" sz="3900" dirty="0"/>
          </a:p>
          <a:p>
            <a:r>
              <a:rPr lang="fr-FR" sz="3600" dirty="0"/>
              <a:t>C’est une spécification qui permet de décrire et documenter son API REST </a:t>
            </a:r>
            <a:r>
              <a:rPr lang="fr-FR" sz="3600" dirty="0">
                <a:solidFill>
                  <a:schemeClr val="bg1">
                    <a:lumMod val="65000"/>
                  </a:schemeClr>
                </a:solidFill>
              </a:rPr>
              <a:t>(un peu comme un fichier WSDL en SOAP)</a:t>
            </a:r>
          </a:p>
          <a:p>
            <a:pPr lvl="1"/>
            <a:r>
              <a:rPr lang="fr-FR" sz="3200" dirty="0">
                <a:solidFill>
                  <a:srgbClr val="00B050"/>
                </a:solidFill>
              </a:rPr>
              <a:t>Compréhensible ordinateur </a:t>
            </a:r>
            <a:r>
              <a:rPr lang="fr-FR" sz="3200" dirty="0"/>
              <a:t>: De nombreux outils (génération automatique d’interface web de documentation qui permet de tester)</a:t>
            </a:r>
          </a:p>
          <a:p>
            <a:pPr lvl="2"/>
            <a:r>
              <a:rPr lang="fr-FR" sz="2800" dirty="0"/>
              <a:t>Permet de générer du code pour appeler l’API</a:t>
            </a:r>
          </a:p>
          <a:p>
            <a:pPr lvl="2"/>
            <a:r>
              <a:rPr lang="fr-FR" sz="2800" dirty="0"/>
              <a:t>Implémenté dans de nombreux langage (C#, Java, node.js, etc.)</a:t>
            </a:r>
          </a:p>
          <a:p>
            <a:pPr lvl="1"/>
            <a:r>
              <a:rPr lang="fr-FR" sz="3200" dirty="0">
                <a:solidFill>
                  <a:srgbClr val="00B050"/>
                </a:solidFill>
              </a:rPr>
              <a:t>Compréhensible humain</a:t>
            </a:r>
            <a:r>
              <a:rPr lang="fr-FR" sz="3200" dirty="0"/>
              <a:t> :Utilisé en entreprise pour exposer son API à des partenaires internes ou externes à son entreprise.</a:t>
            </a:r>
          </a:p>
        </p:txBody>
      </p:sp>
      <p:sp>
        <p:nvSpPr>
          <p:cNvPr id="4" name="Espace réservé du numéro de diapositive 3"/>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73</a:t>
            </a:fld>
            <a:endParaRPr lang="fr-FR"/>
          </a:p>
        </p:txBody>
      </p:sp>
    </p:spTree>
    <p:extLst>
      <p:ext uri="{BB962C8B-B14F-4D97-AF65-F5344CB8AC3E}">
        <p14:creationId xmlns:p14="http://schemas.microsoft.com/office/powerpoint/2010/main" val="2974171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5614A4-B0CC-4E7E-999D-34B6C9285012}"/>
              </a:ext>
            </a:extLst>
          </p:cNvPr>
          <p:cNvSpPr>
            <a:spLocks noGrp="1"/>
          </p:cNvSpPr>
          <p:nvPr>
            <p:ph type="title"/>
          </p:nvPr>
        </p:nvSpPr>
        <p:spPr/>
        <p:txBody>
          <a:bodyPr/>
          <a:lstStyle/>
          <a:p>
            <a:r>
              <a:rPr lang="fr-FR" dirty="0" err="1"/>
              <a:t>Swagger</a:t>
            </a:r>
            <a:r>
              <a:rPr lang="fr-FR" dirty="0"/>
              <a:t> </a:t>
            </a:r>
            <a:r>
              <a:rPr lang="fr-FR" dirty="0" err="1"/>
              <a:t>demo</a:t>
            </a:r>
            <a:r>
              <a:rPr lang="fr-FR" dirty="0"/>
              <a:t> en C#</a:t>
            </a:r>
          </a:p>
        </p:txBody>
      </p:sp>
      <p:sp>
        <p:nvSpPr>
          <p:cNvPr id="3" name="Espace réservé du contenu 2">
            <a:extLst>
              <a:ext uri="{FF2B5EF4-FFF2-40B4-BE49-F238E27FC236}">
                <a16:creationId xmlns:a16="http://schemas.microsoft.com/office/drawing/2014/main" id="{52AF98C9-629A-424E-AA9C-063B7782834F}"/>
              </a:ext>
            </a:extLst>
          </p:cNvPr>
          <p:cNvSpPr>
            <a:spLocks noGrp="1"/>
          </p:cNvSpPr>
          <p:nvPr>
            <p:ph idx="1"/>
          </p:nvPr>
        </p:nvSpPr>
        <p:spPr/>
        <p:txBody>
          <a:bodyPr/>
          <a:lstStyle/>
          <a:p>
            <a:endParaRPr lang="fr-FR" dirty="0"/>
          </a:p>
          <a:p>
            <a:r>
              <a:rPr lang="fr-FR" dirty="0">
                <a:hlinkClick r:id="rId2"/>
              </a:rPr>
              <a:t>https://github.com/domaindrivendev/Swashbuckle</a:t>
            </a:r>
            <a:endParaRPr lang="fr-FR" dirty="0"/>
          </a:p>
          <a:p>
            <a:pPr marL="0" indent="0">
              <a:buNone/>
            </a:pPr>
            <a:endParaRPr lang="fr-FR" dirty="0">
              <a:hlinkClick r:id="rId3"/>
            </a:endParaRPr>
          </a:p>
          <a:p>
            <a:r>
              <a:rPr lang="fr-FR" dirty="0">
                <a:hlinkClick r:id="rId3"/>
              </a:rPr>
              <a:t>http://petstore.swagger.io</a:t>
            </a:r>
            <a:endParaRPr lang="fr-FR" dirty="0"/>
          </a:p>
          <a:p>
            <a:endParaRPr lang="fr-FR" dirty="0">
              <a:hlinkClick r:id="rId4"/>
            </a:endParaRPr>
          </a:p>
          <a:p>
            <a:r>
              <a:rPr lang="fr-FR" dirty="0">
                <a:hlinkClick r:id="rId4"/>
              </a:rPr>
              <a:t>https://github.com/Azure/autorest</a:t>
            </a:r>
            <a:endParaRPr lang="fr-FR" dirty="0"/>
          </a:p>
          <a:p>
            <a:r>
              <a:rPr lang="fr-FR" dirty="0"/>
              <a:t>javascript</a:t>
            </a:r>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7FF4C6D8-2D7E-4D97-A3E3-65F9F72F036F}"/>
              </a:ext>
            </a:extLst>
          </p:cNvPr>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74</a:t>
            </a:fld>
            <a:endParaRPr lang="fr-FR"/>
          </a:p>
        </p:txBody>
      </p:sp>
    </p:spTree>
    <p:extLst>
      <p:ext uri="{BB962C8B-B14F-4D97-AF65-F5344CB8AC3E}">
        <p14:creationId xmlns:p14="http://schemas.microsoft.com/office/powerpoint/2010/main" val="29738667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numéro de diapositive 2"/>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75</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
        <p:nvSpPr>
          <p:cNvPr id="7" name="Espace réservé du contenu 6"/>
          <p:cNvSpPr>
            <a:spLocks noGrp="1"/>
          </p:cNvSpPr>
          <p:nvPr>
            <p:ph idx="1"/>
          </p:nvPr>
        </p:nvSpPr>
        <p:spPr/>
        <p:txBody>
          <a:bodyPr/>
          <a:lstStyle/>
          <a:p>
            <a:endParaRPr lang="fr-FR"/>
          </a:p>
        </p:txBody>
      </p:sp>
      <p:pic>
        <p:nvPicPr>
          <p:cNvPr id="8" name="Image 7"/>
          <p:cNvPicPr>
            <a:picLocks noChangeAspect="1"/>
          </p:cNvPicPr>
          <p:nvPr/>
        </p:nvPicPr>
        <p:blipFill>
          <a:blip r:embed="rId2"/>
          <a:stretch>
            <a:fillRect/>
          </a:stretch>
        </p:blipFill>
        <p:spPr>
          <a:xfrm>
            <a:off x="696171" y="1072724"/>
            <a:ext cx="10799657" cy="5771412"/>
          </a:xfrm>
          <a:prstGeom prst="rect">
            <a:avLst/>
          </a:prstGeom>
        </p:spPr>
      </p:pic>
    </p:spTree>
    <p:extLst>
      <p:ext uri="{BB962C8B-B14F-4D97-AF65-F5344CB8AC3E}">
        <p14:creationId xmlns:p14="http://schemas.microsoft.com/office/powerpoint/2010/main" val="20463598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err="1"/>
              <a:t>Postman</a:t>
            </a:r>
            <a:r>
              <a:rPr lang="fr-FR" sz="3600" dirty="0"/>
              <a:t> est un outil qui permet de développer et tester ses API REST </a:t>
            </a:r>
          </a:p>
          <a:p>
            <a:pPr lvl="1"/>
            <a:r>
              <a:rPr lang="fr-FR" sz="3200" dirty="0"/>
              <a:t>SOAP UI possède les mêmes fonctionnalités</a:t>
            </a:r>
          </a:p>
          <a:p>
            <a:r>
              <a:rPr lang="fr-FR" sz="3600" dirty="0"/>
              <a:t>Permet de sauvegarder les requêtes et de les partager (sous forme d’export de fichiers)</a:t>
            </a:r>
            <a:endParaRPr lang="fr-FR" sz="3200" dirty="0"/>
          </a:p>
          <a:p>
            <a:r>
              <a:rPr lang="fr-FR" sz="3600" dirty="0"/>
              <a:t>Si l’API n’a pas besoin d’être présenter à de nombreux partenaires, peut faire office de documentation</a:t>
            </a:r>
            <a:endParaRPr lang="fr-FR" sz="3200" dirty="0"/>
          </a:p>
        </p:txBody>
      </p:sp>
      <p:sp>
        <p:nvSpPr>
          <p:cNvPr id="4" name="Espace réservé du numéro de diapositive 3"/>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76</a:t>
            </a:fld>
            <a:endParaRPr lang="fr-FR"/>
          </a:p>
        </p:txBody>
      </p:sp>
    </p:spTree>
    <p:extLst>
      <p:ext uri="{BB962C8B-B14F-4D97-AF65-F5344CB8AC3E}">
        <p14:creationId xmlns:p14="http://schemas.microsoft.com/office/powerpoint/2010/main" val="41067039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Graphql</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a:solidFill>
                  <a:srgbClr val="FF0000"/>
                </a:solidFill>
              </a:rPr>
              <a:t>Problématiques </a:t>
            </a:r>
            <a:r>
              <a:rPr lang="fr-FR" sz="3600" dirty="0"/>
              <a:t>: </a:t>
            </a:r>
          </a:p>
          <a:p>
            <a:pPr lvl="1"/>
            <a:r>
              <a:rPr lang="fr-FR" sz="3200" dirty="0"/>
              <a:t>Les </a:t>
            </a:r>
            <a:r>
              <a:rPr lang="fr-FR" sz="3200"/>
              <a:t>données chargées </a:t>
            </a:r>
            <a:r>
              <a:rPr lang="fr-FR" sz="3200" dirty="0"/>
              <a:t>pas forcément toutes utilisées</a:t>
            </a:r>
          </a:p>
          <a:p>
            <a:pPr lvl="1"/>
            <a:r>
              <a:rPr lang="fr-FR" sz="3200" dirty="0"/>
              <a:t>Au démarrage de certains sites web, le nombre de requête cliente REST est très élevé (&gt;10)</a:t>
            </a:r>
          </a:p>
          <a:p>
            <a:pPr lvl="2"/>
            <a:r>
              <a:rPr lang="fr-FR" sz="2800" dirty="0"/>
              <a:t>Cela entraine un fort ralentissement du premier chargement</a:t>
            </a:r>
          </a:p>
          <a:p>
            <a:pPr lvl="1"/>
            <a:endParaRPr lang="fr-FR" sz="3200" dirty="0"/>
          </a:p>
          <a:p>
            <a:r>
              <a:rPr lang="fr-FR" sz="3600" dirty="0">
                <a:solidFill>
                  <a:srgbClr val="00B050"/>
                </a:solidFill>
              </a:rPr>
              <a:t>Solution</a:t>
            </a:r>
            <a:r>
              <a:rPr lang="fr-FR" sz="3600" dirty="0"/>
              <a:t> :</a:t>
            </a:r>
          </a:p>
          <a:p>
            <a:pPr marL="0" indent="0" algn="ctr">
              <a:buNone/>
            </a:pPr>
            <a:r>
              <a:rPr lang="fr-FR" sz="4400" dirty="0">
                <a:hlinkClick r:id="rId2"/>
              </a:rPr>
              <a:t>http://graphql.org</a:t>
            </a:r>
            <a:endParaRPr lang="fr-FR" sz="4400" dirty="0"/>
          </a:p>
          <a:p>
            <a:endParaRPr lang="fr-FR" sz="3200" dirty="0"/>
          </a:p>
        </p:txBody>
      </p:sp>
      <p:sp>
        <p:nvSpPr>
          <p:cNvPr id="4" name="Espace réservé du numéro de diapositive 3"/>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77</a:t>
            </a:fld>
            <a:endParaRPr lang="fr-FR"/>
          </a:p>
        </p:txBody>
      </p:sp>
    </p:spTree>
    <p:extLst>
      <p:ext uri="{BB962C8B-B14F-4D97-AF65-F5344CB8AC3E}">
        <p14:creationId xmlns:p14="http://schemas.microsoft.com/office/powerpoint/2010/main" val="6332969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0DCFF9-E26F-4787-94C0-7E834B9AFB1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5C50555-23CE-47D4-A1F7-C1EDA73F2DE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9972294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Références</a:t>
            </a:r>
            <a:endParaRPr lang="fr-FR" dirty="0"/>
          </a:p>
        </p:txBody>
      </p:sp>
      <p:sp>
        <p:nvSpPr>
          <p:cNvPr id="3" name="Espace réservé du contenu 2"/>
          <p:cNvSpPr>
            <a:spLocks noGrp="1"/>
          </p:cNvSpPr>
          <p:nvPr>
            <p:ph idx="1"/>
          </p:nvPr>
        </p:nvSpPr>
        <p:spPr/>
        <p:txBody>
          <a:bodyPr>
            <a:normAutofit fontScale="70000" lnSpcReduction="20000"/>
          </a:bodyPr>
          <a:lstStyle/>
          <a:p>
            <a:endParaRPr lang="fr-FR" dirty="0"/>
          </a:p>
          <a:p>
            <a:r>
              <a:rPr lang="fr-FR" dirty="0">
                <a:hlinkClick r:id="rId2"/>
              </a:rPr>
              <a:t>http://blog.xebia.fr/2014/03/17/post-vs-put-la-confusion/</a:t>
            </a:r>
            <a:endParaRPr lang="fr-FR" dirty="0"/>
          </a:p>
          <a:p>
            <a:r>
              <a:rPr lang="fr-FR" dirty="0">
                <a:hlinkClick r:id="rId3"/>
              </a:rPr>
              <a:t>https://martinfowler.com/articles/richardsonMaturityModel.html</a:t>
            </a:r>
            <a:endParaRPr lang="fr-FR" dirty="0"/>
          </a:p>
          <a:p>
            <a:r>
              <a:rPr lang="fr-FR" dirty="0">
                <a:hlinkClick r:id="rId4"/>
              </a:rPr>
              <a:t>https://fr.wikipedia.org/wiki/Representational_state_transfer</a:t>
            </a:r>
            <a:endParaRPr lang="fr-FR" dirty="0"/>
          </a:p>
          <a:p>
            <a:r>
              <a:rPr lang="fr-FR" dirty="0">
                <a:hlinkClick r:id="rId5"/>
              </a:rPr>
              <a:t>https://zestedesavoir.com/tutoriels/299/la-theorie-rest-restful-et-hateoas/</a:t>
            </a:r>
            <a:endParaRPr lang="fr-FR" dirty="0"/>
          </a:p>
          <a:p>
            <a:r>
              <a:rPr lang="fr-FR" dirty="0">
                <a:hlinkClick r:id="rId6"/>
              </a:rPr>
              <a:t>https://www.tutorialspoint.com/restful/restful_introduction.htm</a:t>
            </a:r>
            <a:endParaRPr lang="fr-FR" dirty="0"/>
          </a:p>
          <a:p>
            <a:r>
              <a:rPr lang="fr-FR" dirty="0">
                <a:hlinkClick r:id="rId7"/>
              </a:rPr>
              <a:t>https://www.tutorialspoint.com/restful/restful_caching.htm</a:t>
            </a:r>
            <a:endParaRPr lang="fr-FR" dirty="0"/>
          </a:p>
          <a:p>
            <a:r>
              <a:rPr lang="fr-FR" dirty="0">
                <a:hlinkClick r:id="rId8"/>
              </a:rPr>
              <a:t>https://www.tutorialspoint.com/restful/restful_security.htm</a:t>
            </a:r>
            <a:endParaRPr lang="fr-FR" dirty="0"/>
          </a:p>
          <a:p>
            <a:r>
              <a:rPr lang="fr-FR" dirty="0">
                <a:hlinkClick r:id="rId9"/>
              </a:rPr>
              <a:t>https://developers.google.com/web/fundamentals/performance/optimizing-content-efficiency/http-caching?hl=fr</a:t>
            </a:r>
            <a:endParaRPr lang="fr-FR" dirty="0"/>
          </a:p>
          <a:p>
            <a:r>
              <a:rPr lang="fr-FR" dirty="0">
                <a:hlinkClick r:id="rId10"/>
              </a:rPr>
              <a:t>https://fr.wikipedia.org/wiki/Balise-entit%C3%A9_ETag_HTTP</a:t>
            </a:r>
            <a:endParaRPr lang="fr-FR" dirty="0"/>
          </a:p>
          <a:p>
            <a:r>
              <a:rPr lang="fr-FR" dirty="0">
                <a:hlinkClick r:id="rId11"/>
              </a:rPr>
              <a:t>https://developer.mozilla.org/en-US/docs/Web/HTTP/Methods/POST</a:t>
            </a:r>
            <a:endParaRPr lang="fr-FR" dirty="0"/>
          </a:p>
          <a:p>
            <a:r>
              <a:rPr lang="fr-FR" dirty="0">
                <a:hlinkClick r:id="rId12"/>
              </a:rPr>
              <a:t>https://fr.wikipedia.org/wiki/Idempotence</a:t>
            </a:r>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79</a:t>
            </a:fld>
            <a:endParaRPr lang="fr-FR"/>
          </a:p>
        </p:txBody>
      </p:sp>
    </p:spTree>
    <p:extLst>
      <p:ext uri="{BB962C8B-B14F-4D97-AF65-F5344CB8AC3E}">
        <p14:creationId xmlns:p14="http://schemas.microsoft.com/office/powerpoint/2010/main" val="327238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Load</a:t>
            </a:r>
            <a:r>
              <a:rPr lang="fr-FR" dirty="0"/>
              <a:t> balancer</a:t>
            </a:r>
          </a:p>
        </p:txBody>
      </p:sp>
      <p:sp>
        <p:nvSpPr>
          <p:cNvPr id="4" name="Espace réservé du numéro de diapositive 3"/>
          <p:cNvSpPr>
            <a:spLocks noGrp="1"/>
          </p:cNvSpPr>
          <p:nvPr>
            <p:ph type="sldNum" sz="quarter" idx="4294967295"/>
          </p:nvPr>
        </p:nvSpPr>
        <p:spPr>
          <a:xfrm>
            <a:off x="9239256" y="6356350"/>
            <a:ext cx="2743200" cy="365125"/>
          </a:xfrm>
          <a:prstGeom prst="rect">
            <a:avLst/>
          </a:prstGeom>
        </p:spPr>
        <p:txBody>
          <a:bodyPr/>
          <a:lstStyle/>
          <a:p>
            <a:fld id="{B79E4878-4BCB-449E-94CF-AE2A0F6BB533}" type="slidenum">
              <a:rPr lang="fr-FR" smtClean="0"/>
              <a:t>8</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655" y="2355444"/>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900" y="2304247"/>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1960162" y="2856698"/>
            <a:ext cx="138273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342530" y="1411166"/>
            <a:ext cx="189672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339173" y="3987193"/>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5" name="Image 14"/>
          <p:cNvPicPr>
            <a:picLocks noChangeAspect="1"/>
          </p:cNvPicPr>
          <p:nvPr/>
        </p:nvPicPr>
        <p:blipFill>
          <a:blip r:embed="rId5"/>
          <a:stretch>
            <a:fillRect/>
          </a:stretch>
        </p:blipFill>
        <p:spPr>
          <a:xfrm>
            <a:off x="2220983" y="3987193"/>
            <a:ext cx="1918779" cy="1977637"/>
          </a:xfrm>
          <a:prstGeom prst="rect">
            <a:avLst/>
          </a:prstGeom>
        </p:spPr>
      </p:pic>
      <p:sp>
        <p:nvSpPr>
          <p:cNvPr id="16" name="Espace réservé du contenu 2"/>
          <p:cNvSpPr txBox="1">
            <a:spLocks/>
          </p:cNvSpPr>
          <p:nvPr/>
        </p:nvSpPr>
        <p:spPr>
          <a:xfrm>
            <a:off x="1984897" y="3384702"/>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451" y="2805970"/>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315253" y="3739735"/>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84187" y="497601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5467832"/>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n</a:t>
            </a:r>
          </a:p>
        </p:txBody>
      </p:sp>
      <p:cxnSp>
        <p:nvCxnSpPr>
          <p:cNvPr id="28" name="Connecteur droit 27"/>
          <p:cNvCxnSpPr>
            <a:cxnSpLocks/>
            <a:stCxn id="22" idx="2"/>
            <a:endCxn id="23" idx="0"/>
          </p:cNvCxnSpPr>
          <p:nvPr/>
        </p:nvCxnSpPr>
        <p:spPr>
          <a:xfrm>
            <a:off x="9792332" y="4198532"/>
            <a:ext cx="5389" cy="777479"/>
          </a:xfrm>
          <a:prstGeom prst="line">
            <a:avLst/>
          </a:prstGeom>
          <a:ln w="25400">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28" name="Picture 4" descr="Résultat de recherche d'images pour &quot;load balancer&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161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Connecteur droit 35"/>
          <p:cNvCxnSpPr>
            <a:cxnSpLocks/>
            <a:stCxn id="1028" idx="1"/>
          </p:cNvCxnSpPr>
          <p:nvPr/>
        </p:nvCxnSpPr>
        <p:spPr>
          <a:xfrm flipH="1">
            <a:off x="4900522" y="2919958"/>
            <a:ext cx="1291097"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42" name="Espace réservé du contenu 2"/>
          <p:cNvSpPr txBox="1">
            <a:spLocks/>
          </p:cNvSpPr>
          <p:nvPr/>
        </p:nvSpPr>
        <p:spPr>
          <a:xfrm>
            <a:off x="5007354" y="3409148"/>
            <a:ext cx="3298464" cy="330570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a:p>
            <a:r>
              <a:rPr lang="fr-FR" sz="2000" b="1" dirty="0">
                <a:solidFill>
                  <a:srgbClr val="00B050"/>
                </a:solidFill>
              </a:rPr>
              <a:t>Réparti les requêtes aléatoirement entre les serveurs</a:t>
            </a:r>
          </a:p>
          <a:p>
            <a:r>
              <a:rPr lang="fr-FR" sz="2000" b="1" dirty="0">
                <a:solidFill>
                  <a:srgbClr val="00B050"/>
                </a:solidFill>
              </a:rPr>
              <a:t>Si le serveur ne répond plus, est capable de ne plus lui servir de requêtes</a:t>
            </a:r>
          </a:p>
          <a:p>
            <a:r>
              <a:rPr lang="fr-FR" sz="2000" b="1" dirty="0">
                <a:solidFill>
                  <a:srgbClr val="00B050"/>
                </a:solidFill>
              </a:rPr>
              <a:t>Permet de faire des mises à jour techniques/applicatives sans interruption de service</a:t>
            </a:r>
            <a:endParaRPr lang="fr-FR" sz="2000" dirty="0">
              <a:solidFill>
                <a:srgbClr val="00B050"/>
              </a:solidFill>
            </a:endParaRPr>
          </a:p>
        </p:txBody>
      </p:sp>
      <p:cxnSp>
        <p:nvCxnSpPr>
          <p:cNvPr id="24" name="Connecteur droit 23">
            <a:extLst>
              <a:ext uri="{FF2B5EF4-FFF2-40B4-BE49-F238E27FC236}">
                <a16:creationId xmlns:a16="http://schemas.microsoft.com/office/drawing/2014/main" id="{972AFFBF-6F3B-445A-88A0-950806F3F660}"/>
              </a:ext>
            </a:extLst>
          </p:cNvPr>
          <p:cNvCxnSpPr>
            <a:cxnSpLocks/>
            <a:stCxn id="22" idx="1"/>
            <a:endCxn id="1028" idx="3"/>
          </p:cNvCxnSpPr>
          <p:nvPr/>
        </p:nvCxnSpPr>
        <p:spPr>
          <a:xfrm flipH="1" flipV="1">
            <a:off x="7342530" y="2919958"/>
            <a:ext cx="1836268" cy="357030"/>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39CD016-3E29-4C20-B0BC-82F8C0E6C6E2}"/>
              </a:ext>
            </a:extLst>
          </p:cNvPr>
          <p:cNvCxnSpPr>
            <a:cxnSpLocks/>
            <a:stCxn id="23" idx="1"/>
            <a:endCxn id="1028" idx="3"/>
          </p:cNvCxnSpPr>
          <p:nvPr/>
        </p:nvCxnSpPr>
        <p:spPr>
          <a:xfrm flipH="1" flipV="1">
            <a:off x="7342530" y="2919958"/>
            <a:ext cx="1841657" cy="2977597"/>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3504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96923"/>
            <a:ext cx="10515600" cy="1325563"/>
          </a:xfrm>
        </p:spPr>
        <p:txBody>
          <a:bodyPr/>
          <a:lstStyle/>
          <a:p>
            <a:r>
              <a:rPr lang="fr-FR" dirty="0"/>
              <a:t>Relation entre l'URL et les méthodes HTTP</a:t>
            </a:r>
          </a:p>
        </p:txBody>
      </p:sp>
      <p:graphicFrame>
        <p:nvGraphicFramePr>
          <p:cNvPr id="9" name="Espace réservé du contenu 8"/>
          <p:cNvGraphicFramePr>
            <a:graphicFrameLocks noGrp="1"/>
          </p:cNvGraphicFramePr>
          <p:nvPr>
            <p:ph idx="1"/>
            <p:extLst/>
          </p:nvPr>
        </p:nvGraphicFramePr>
        <p:xfrm>
          <a:off x="0" y="700088"/>
          <a:ext cx="12192000" cy="5788580"/>
        </p:xfrm>
        <a:graphic>
          <a:graphicData uri="http://schemas.openxmlformats.org/drawingml/2006/table">
            <a:tbl>
              <a:tblPr/>
              <a:tblGrid>
                <a:gridCol w="2032000">
                  <a:extLst>
                    <a:ext uri="{9D8B030D-6E8A-4147-A177-3AD203B41FA5}">
                      <a16:colId xmlns:a16="http://schemas.microsoft.com/office/drawing/2014/main" val="3117594713"/>
                    </a:ext>
                  </a:extLst>
                </a:gridCol>
                <a:gridCol w="2032000">
                  <a:extLst>
                    <a:ext uri="{9D8B030D-6E8A-4147-A177-3AD203B41FA5}">
                      <a16:colId xmlns:a16="http://schemas.microsoft.com/office/drawing/2014/main" val="285115284"/>
                    </a:ext>
                  </a:extLst>
                </a:gridCol>
                <a:gridCol w="1608138">
                  <a:extLst>
                    <a:ext uri="{9D8B030D-6E8A-4147-A177-3AD203B41FA5}">
                      <a16:colId xmlns:a16="http://schemas.microsoft.com/office/drawing/2014/main" val="2414570004"/>
                    </a:ext>
                  </a:extLst>
                </a:gridCol>
                <a:gridCol w="2671762">
                  <a:extLst>
                    <a:ext uri="{9D8B030D-6E8A-4147-A177-3AD203B41FA5}">
                      <a16:colId xmlns:a16="http://schemas.microsoft.com/office/drawing/2014/main" val="1500161443"/>
                    </a:ext>
                  </a:extLst>
                </a:gridCol>
                <a:gridCol w="2028825">
                  <a:extLst>
                    <a:ext uri="{9D8B030D-6E8A-4147-A177-3AD203B41FA5}">
                      <a16:colId xmlns:a16="http://schemas.microsoft.com/office/drawing/2014/main" val="3863902547"/>
                    </a:ext>
                  </a:extLst>
                </a:gridCol>
                <a:gridCol w="1819275">
                  <a:extLst>
                    <a:ext uri="{9D8B030D-6E8A-4147-A177-3AD203B41FA5}">
                      <a16:colId xmlns:a16="http://schemas.microsoft.com/office/drawing/2014/main" val="2633700080"/>
                    </a:ext>
                  </a:extLst>
                </a:gridCol>
              </a:tblGrid>
              <a:tr h="394507">
                <a:tc gridSpan="6">
                  <a:txBody>
                    <a:bodyPr/>
                    <a:lstStyle/>
                    <a:p>
                      <a:pPr algn="ctr"/>
                      <a:r>
                        <a:rPr lang="fr-FR" sz="2000" b="1" dirty="0">
                          <a:solidFill>
                            <a:schemeClr val="accent1">
                              <a:lumMod val="50000"/>
                            </a:schemeClr>
                          </a:solidFill>
                        </a:rPr>
                        <a:t>Méthodes HTTP</a:t>
                      </a:r>
                    </a:p>
                  </a:txBody>
                  <a:tcPr marL="75023" marR="75023" marT="37512" marB="37512" anchor="ctr">
                    <a:solidFill>
                      <a:srgbClr val="F8F9FA"/>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41930373"/>
                  </a:ext>
                </a:extLst>
              </a:tr>
              <a:tr h="394507">
                <a:tc>
                  <a:txBody>
                    <a:bodyPr/>
                    <a:lstStyle/>
                    <a:p>
                      <a:pPr algn="ctr"/>
                      <a:r>
                        <a:rPr lang="fr-FR" sz="2000" dirty="0">
                          <a:effectLst/>
                        </a:rPr>
                        <a:t>URL</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GET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PUT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POST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PATCH</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DELETE</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128694325"/>
                  </a:ext>
                </a:extLst>
              </a:tr>
              <a:tr h="2357321">
                <a:tc>
                  <a:txBody>
                    <a:bodyPr/>
                    <a:lstStyle/>
                    <a:p>
                      <a:pPr algn="ctr"/>
                      <a:r>
                        <a:rPr lang="fr-FR" sz="2000" dirty="0">
                          <a:effectLst/>
                        </a:rPr>
                        <a:t>Collection, telle que </a:t>
                      </a:r>
                    </a:p>
                    <a:p>
                      <a:pPr algn="ctr"/>
                      <a:r>
                        <a:rPr lang="fr-FR" sz="2000" dirty="0">
                          <a:effectLst/>
                          <a:hlinkClick r:id="rId2"/>
                        </a:rPr>
                        <a:t>http://api.exemple.com/ressources</a:t>
                      </a:r>
                      <a:endParaRPr lang="fr-FR" sz="2000" dirty="0">
                        <a:effectLst/>
                      </a:endParaRPr>
                    </a:p>
                    <a:p>
                      <a:pPr algn="ctr"/>
                      <a:endParaRPr lang="fr-FR" sz="2000" dirty="0">
                        <a:effectLst/>
                      </a:endParaRPr>
                    </a:p>
                    <a:p>
                      <a:pPr algn="ctr"/>
                      <a:endParaRPr lang="fr-FR" sz="2000" dirty="0">
                        <a:effectLst/>
                      </a:endParaRPr>
                    </a:p>
                    <a:p>
                      <a:pPr algn="ct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dirty="0">
                          <a:effectLst/>
                        </a:rPr>
                        <a:t>Liste</a:t>
                      </a:r>
                      <a:r>
                        <a:rPr lang="fr-FR" sz="1800" dirty="0">
                          <a:effectLst/>
                        </a:rPr>
                        <a:t> les </a:t>
                      </a:r>
                      <a:r>
                        <a:rPr lang="fr-FR" sz="1800" dirty="0" err="1">
                          <a:effectLst/>
                        </a:rPr>
                        <a:t>URIs</a:t>
                      </a:r>
                      <a:r>
                        <a:rPr lang="fr-FR" sz="1800" dirty="0">
                          <a:effectLst/>
                        </a:rPr>
                        <a:t> et peut-être d'autres détails des membres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la collection entière par une autre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Crée</a:t>
                      </a:r>
                      <a:r>
                        <a:rPr lang="fr-FR" sz="1800" dirty="0">
                          <a:effectLst/>
                        </a:rPr>
                        <a:t> une nouvelle entrée dans la collection. L'URI de la nouvelle entrée est assignée automatiquement et est retournée par cette opération dans le http Header « Location ».</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b="1" dirty="0"/>
                        <a:t>Met à jour</a:t>
                      </a:r>
                      <a:r>
                        <a:rPr lang="fr-FR" dirty="0"/>
                        <a:t> des ressources partielles.</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toute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90488617"/>
                  </a:ext>
                </a:extLst>
              </a:tr>
              <a:tr h="2642245">
                <a:tc>
                  <a:txBody>
                    <a:bodyPr/>
                    <a:lstStyle/>
                    <a:p>
                      <a:pPr algn="ctr"/>
                      <a:r>
                        <a:rPr lang="fr-FR" sz="2000" dirty="0">
                          <a:effectLst/>
                        </a:rPr>
                        <a:t>Élément, tel que </a:t>
                      </a:r>
                    </a:p>
                    <a:p>
                      <a:pPr algn="ctr"/>
                      <a:r>
                        <a:rPr lang="fr-FR" sz="2000" dirty="0">
                          <a:effectLst/>
                          <a:hlinkClick r:id="rId3"/>
                        </a:rPr>
                        <a:t>http://api.exemple.com/ressources/item17</a:t>
                      </a: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a:effectLst/>
                        </a:rPr>
                        <a:t>Récupérer</a:t>
                      </a:r>
                      <a:r>
                        <a:rPr lang="fr-FR" sz="1800">
                          <a:effectLst/>
                        </a:rPr>
                        <a:t> une représentation du membre adressé de la collection, exprimé dans un type de média Internet approprié.</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le membre adressé de la collection, ou s'il n'existe pas, le </a:t>
                      </a:r>
                      <a:r>
                        <a:rPr lang="fr-FR" sz="1800" b="1" dirty="0">
                          <a:effectLst/>
                        </a:rPr>
                        <a:t>créer</a:t>
                      </a:r>
                      <a:r>
                        <a:rPr lang="fr-FR" sz="1800" dirty="0">
                          <a:effectLst/>
                        </a:rPr>
                        <a: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dirty="0">
                          <a:effectLst/>
                        </a:rPr>
                        <a:t>Généralement non utilisée. Elle Traite le membre adressé en tant que collection à part entière et </a:t>
                      </a:r>
                      <a:r>
                        <a:rPr lang="fr-FR" sz="1800" b="1" dirty="0">
                          <a:effectLst/>
                        </a:rPr>
                        <a:t>créer</a:t>
                      </a:r>
                      <a:r>
                        <a:rPr lang="fr-FR" sz="1800" dirty="0">
                          <a:effectLst/>
                        </a:rPr>
                        <a:t> une nouvelle entrée en son sein.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Met à jour</a:t>
                      </a:r>
                      <a:r>
                        <a:rPr lang="fr-FR" dirty="0"/>
                        <a:t> des ressources partielles. </a:t>
                      </a:r>
                      <a:endParaRPr lang="fr-FR" sz="18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le membre adressé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9485881"/>
                  </a:ext>
                </a:extLst>
              </a:tr>
            </a:tbl>
          </a:graphicData>
        </a:graphic>
      </p:graphicFrame>
      <p:sp>
        <p:nvSpPr>
          <p:cNvPr id="4" name="Rectangle 3">
            <a:extLst>
              <a:ext uri="{FF2B5EF4-FFF2-40B4-BE49-F238E27FC236}">
                <a16:creationId xmlns:a16="http://schemas.microsoft.com/office/drawing/2014/main" id="{101AE1C9-3910-4854-B273-416E44C285E3}"/>
              </a:ext>
            </a:extLst>
          </p:cNvPr>
          <p:cNvSpPr/>
          <p:nvPr/>
        </p:nvSpPr>
        <p:spPr>
          <a:xfrm>
            <a:off x="838200" y="6488668"/>
            <a:ext cx="5929637" cy="646331"/>
          </a:xfrm>
          <a:prstGeom prst="rect">
            <a:avLst/>
          </a:prstGeom>
        </p:spPr>
        <p:txBody>
          <a:bodyPr wrap="none">
            <a:spAutoFit/>
          </a:bodyPr>
          <a:lstStyle/>
          <a:p>
            <a:r>
              <a:rPr lang="fr-FR" dirty="0">
                <a:hlinkClick r:id="rId4"/>
              </a:rPr>
              <a:t>https://fr.wikipedia.org/wiki/Representational_state_transfer</a:t>
            </a:r>
            <a:endParaRPr lang="fr-FR" dirty="0"/>
          </a:p>
          <a:p>
            <a:endParaRPr lang="fr-FR" dirty="0"/>
          </a:p>
        </p:txBody>
      </p:sp>
    </p:spTree>
    <p:extLst>
      <p:ext uri="{BB962C8B-B14F-4D97-AF65-F5344CB8AC3E}">
        <p14:creationId xmlns:p14="http://schemas.microsoft.com/office/powerpoint/2010/main" val="35328663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2F8754-F4BD-4F9F-A3E7-F3468EF1DB9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CD38917-B8F7-44EE-A91C-FBD82892253C}"/>
              </a:ext>
            </a:extLst>
          </p:cNvPr>
          <p:cNvSpPr>
            <a:spLocks noGrp="1"/>
          </p:cNvSpPr>
          <p:nvPr>
            <p:ph idx="1"/>
          </p:nvPr>
        </p:nvSpPr>
        <p:spPr/>
        <p:txBody>
          <a:bodyPr>
            <a:normAutofit fontScale="85000" lnSpcReduction="10000"/>
          </a:bodyPr>
          <a:lstStyle/>
          <a:p>
            <a:r>
              <a:rPr lang="fr-FR" dirty="0"/>
              <a:t>Aujourd'hui, la mise en place de l'automatisation nous oblige à créer et exposer de plus en plus d'API REST. L'idée, c'est que nos API soient utilisables par tout le monde. Pour cela, c'est comme une librairie, il faut qu'elle soit bien conçue !</a:t>
            </a:r>
          </a:p>
          <a:p>
            <a:endParaRPr lang="fr-FR" dirty="0"/>
          </a:p>
          <a:p>
            <a:r>
              <a:rPr lang="fr-FR" dirty="0"/>
              <a:t>Cette présentation a pour but d'expliquer :</a:t>
            </a:r>
          </a:p>
          <a:p>
            <a:endParaRPr lang="fr-FR" dirty="0"/>
          </a:p>
          <a:p>
            <a:r>
              <a:rPr lang="fr-FR" dirty="0"/>
              <a:t>- A quoi sert le REST, RESTful ?</a:t>
            </a:r>
          </a:p>
          <a:p>
            <a:r>
              <a:rPr lang="fr-FR" dirty="0"/>
              <a:t>- Qu'est-ce que le REST, RESTful ?</a:t>
            </a:r>
          </a:p>
          <a:p>
            <a:r>
              <a:rPr lang="fr-FR" dirty="0"/>
              <a:t>- Comment bien désigner une API ?</a:t>
            </a:r>
          </a:p>
          <a:p>
            <a:endParaRPr lang="fr-FR" dirty="0"/>
          </a:p>
          <a:p>
            <a:r>
              <a:rPr lang="fr-FR" dirty="0"/>
              <a:t>Un #</a:t>
            </a:r>
            <a:r>
              <a:rPr lang="fr-FR" dirty="0" err="1"/>
              <a:t>BackToBasis</a:t>
            </a:r>
            <a:r>
              <a:rPr lang="fr-FR" dirty="0"/>
              <a:t> très rafraîchissant !</a:t>
            </a:r>
          </a:p>
        </p:txBody>
      </p:sp>
    </p:spTree>
    <p:extLst>
      <p:ext uri="{BB962C8B-B14F-4D97-AF65-F5344CB8AC3E}">
        <p14:creationId xmlns:p14="http://schemas.microsoft.com/office/powerpoint/2010/main" val="6690597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solidFill>
                  <a:srgbClr val="00B050"/>
                </a:solidFill>
              </a:rPr>
              <a:t>Rappel des bases </a:t>
            </a:r>
          </a:p>
          <a:p>
            <a:r>
              <a:rPr lang="fr-FR" dirty="0">
                <a:solidFill>
                  <a:srgbClr val="00B050"/>
                </a:solidFill>
              </a:rPr>
              <a:t>Définition Web Service</a:t>
            </a:r>
          </a:p>
          <a:p>
            <a:endParaRPr lang="fr-FR" dirty="0"/>
          </a:p>
          <a:p>
            <a:r>
              <a:rPr lang="fr-FR" dirty="0">
                <a:solidFill>
                  <a:srgbClr val="00B050"/>
                </a:solidFill>
              </a:rPr>
              <a:t>SOAP</a:t>
            </a:r>
            <a:endParaRPr lang="fr-FR" dirty="0">
              <a:solidFill>
                <a:schemeClr val="bg1">
                  <a:lumMod val="50000"/>
                </a:schemeClr>
              </a:solidFill>
            </a:endParaRPr>
          </a:p>
          <a:p>
            <a:pPr lvl="1"/>
            <a:r>
              <a:rPr lang="fr-FR" dirty="0">
                <a:solidFill>
                  <a:srgbClr val="00B050"/>
                </a:solidFill>
              </a:rPr>
              <a:t>Cours +TP </a:t>
            </a:r>
            <a:r>
              <a:rPr lang="fr-FR" dirty="0">
                <a:solidFill>
                  <a:schemeClr val="bg1">
                    <a:lumMod val="75000"/>
                  </a:schemeClr>
                </a:solidFill>
              </a:rPr>
              <a:t>(node.js + Visual Studio Code + SOAP UI)</a:t>
            </a:r>
          </a:p>
          <a:p>
            <a:r>
              <a:rPr lang="fr-FR" dirty="0"/>
              <a:t>REST </a:t>
            </a:r>
          </a:p>
          <a:p>
            <a:pPr lvl="1"/>
            <a:r>
              <a:rPr lang="fr-FR" dirty="0"/>
              <a:t>Cours + TP </a:t>
            </a:r>
            <a:r>
              <a:rPr lang="fr-FR" dirty="0">
                <a:solidFill>
                  <a:schemeClr val="bg1">
                    <a:lumMod val="75000"/>
                  </a:schemeClr>
                </a:solidFill>
              </a:rPr>
              <a:t>(node.js + Visual Studio Code + plugin Chrome Postman, </a:t>
            </a:r>
            <a:r>
              <a:rPr lang="fr-FR" dirty="0" err="1">
                <a:solidFill>
                  <a:schemeClr val="bg1">
                    <a:lumMod val="75000"/>
                  </a:schemeClr>
                </a:solidFill>
              </a:rPr>
              <a:t>Swagger</a:t>
            </a:r>
            <a:r>
              <a:rPr lang="fr-FR" dirty="0">
                <a:solidFill>
                  <a:schemeClr val="bg1">
                    <a:lumMod val="75000"/>
                  </a:schemeClr>
                </a:solidFill>
              </a:rPr>
              <a:t>)</a:t>
            </a:r>
          </a:p>
          <a:p>
            <a:r>
              <a:rPr lang="fr-FR" dirty="0"/>
              <a:t>Sécurité </a:t>
            </a:r>
          </a:p>
          <a:p>
            <a:pPr lvl="1"/>
            <a:r>
              <a:rPr lang="fr-FR" dirty="0"/>
              <a:t>Cours + TP</a:t>
            </a:r>
          </a:p>
          <a:p>
            <a:endParaRPr lang="fr-FR" dirty="0"/>
          </a:p>
          <a:p>
            <a:r>
              <a:rPr lang="fr-FR" dirty="0"/>
              <a:t>Interrogation écrite de </a:t>
            </a:r>
            <a:r>
              <a:rPr lang="fr-FR" dirty="0">
                <a:solidFill>
                  <a:schemeClr val="bg1">
                    <a:lumMod val="50000"/>
                  </a:schemeClr>
                </a:solidFill>
              </a:rPr>
              <a:t>45 minutes </a:t>
            </a:r>
          </a:p>
          <a:p>
            <a:pPr lvl="1"/>
            <a:r>
              <a:rPr lang="fr-FR" dirty="0">
                <a:solidFill>
                  <a:schemeClr val="bg1">
                    <a:lumMod val="50000"/>
                  </a:schemeClr>
                </a:solidFill>
              </a:rPr>
              <a:t>Au début de la dernière séance</a:t>
            </a: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9737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applications/besoins d’aujourd’hui</a:t>
            </a:r>
          </a:p>
        </p:txBody>
      </p:sp>
      <p:sp>
        <p:nvSpPr>
          <p:cNvPr id="3" name="Espace réservé du contenu 2"/>
          <p:cNvSpPr>
            <a:spLocks noGrp="1"/>
          </p:cNvSpPr>
          <p:nvPr>
            <p:ph idx="1"/>
          </p:nvPr>
        </p:nvSpPr>
        <p:spPr>
          <a:xfrm>
            <a:off x="838200" y="1343025"/>
            <a:ext cx="10515600" cy="5329238"/>
          </a:xfrm>
        </p:spPr>
        <p:txBody>
          <a:bodyPr>
            <a:normAutofit fontScale="77500" lnSpcReduction="20000"/>
          </a:bodyPr>
          <a:lstStyle/>
          <a:p>
            <a:r>
              <a:rPr lang="fr-FR" dirty="0"/>
              <a:t>Disponibilité 24 heures sur 24</a:t>
            </a:r>
          </a:p>
          <a:p>
            <a:pPr lvl="1"/>
            <a:r>
              <a:rPr lang="fr-FR" dirty="0"/>
              <a:t>Résilience aux pannes</a:t>
            </a:r>
          </a:p>
          <a:p>
            <a:pPr lvl="1"/>
            <a:r>
              <a:rPr lang="fr-FR" dirty="0"/>
              <a:t>Mise à jour à chaud</a:t>
            </a:r>
          </a:p>
          <a:p>
            <a:r>
              <a:rPr lang="fr-FR" dirty="0"/>
              <a:t>Capacité à monter en charge (scalabilité)</a:t>
            </a:r>
          </a:p>
          <a:p>
            <a:pPr lvl="1"/>
            <a:r>
              <a:rPr lang="fr-FR" dirty="0"/>
              <a:t>+ requêtes</a:t>
            </a:r>
          </a:p>
          <a:p>
            <a:pPr lvl="2"/>
            <a:r>
              <a:rPr lang="fr-FR" dirty="0"/>
              <a:t>+ de bandes passantes</a:t>
            </a:r>
          </a:p>
          <a:p>
            <a:pPr lvl="2"/>
            <a:r>
              <a:rPr lang="fr-FR" dirty="0"/>
              <a:t>+ de </a:t>
            </a:r>
            <a:r>
              <a:rPr lang="fr-FR" dirty="0" err="1"/>
              <a:t>cpu</a:t>
            </a:r>
            <a:endParaRPr lang="fr-FR" dirty="0"/>
          </a:p>
          <a:p>
            <a:pPr lvl="2"/>
            <a:r>
              <a:rPr lang="fr-FR" dirty="0"/>
              <a:t>+ d’espace de stockage</a:t>
            </a:r>
          </a:p>
          <a:p>
            <a:pPr lvl="1"/>
            <a:r>
              <a:rPr lang="fr-FR" dirty="0"/>
              <a:t>Par période, ponctuelle, régulière</a:t>
            </a:r>
          </a:p>
          <a:p>
            <a:pPr lvl="1"/>
            <a:r>
              <a:rPr lang="fr-FR" dirty="0"/>
              <a:t>Automatique/Manuelle</a:t>
            </a:r>
          </a:p>
          <a:p>
            <a:pPr lvl="1"/>
            <a:r>
              <a:rPr lang="fr-FR" dirty="0"/>
              <a:t>Peu onéreux (</a:t>
            </a:r>
            <a:r>
              <a:rPr lang="fr-FR" dirty="0" err="1"/>
              <a:t>Commodity</a:t>
            </a:r>
            <a:r>
              <a:rPr lang="fr-FR" dirty="0"/>
              <a:t> hardware, Cloud)</a:t>
            </a:r>
          </a:p>
          <a:p>
            <a:r>
              <a:rPr lang="fr-FR" dirty="0"/>
              <a:t>Géo-répartition pour une faible latence</a:t>
            </a:r>
          </a:p>
          <a:p>
            <a:r>
              <a:rPr lang="fr-FR" dirty="0"/>
              <a:t>Livrer et mettre à jour rapidement (</a:t>
            </a:r>
            <a:r>
              <a:rPr lang="fr-FR" dirty="0" err="1"/>
              <a:t>DevOps</a:t>
            </a:r>
            <a:r>
              <a:rPr lang="fr-FR" dirty="0"/>
              <a:t>)</a:t>
            </a:r>
          </a:p>
          <a:p>
            <a:r>
              <a:rPr lang="fr-FR" dirty="0"/>
              <a:t>Sécurité</a:t>
            </a:r>
          </a:p>
          <a:p>
            <a:r>
              <a:rPr lang="fr-FR" dirty="0"/>
              <a:t>Expérience utilisateur</a:t>
            </a:r>
          </a:p>
          <a:p>
            <a:pPr lvl="1"/>
            <a:r>
              <a:rPr lang="fr-FR" dirty="0"/>
              <a:t>Single Page Application (SPA)</a:t>
            </a:r>
          </a:p>
          <a:p>
            <a:pPr lvl="1"/>
            <a:r>
              <a:rPr lang="fr-FR" dirty="0"/>
              <a:t>Site web accessible en mode déconnecté (Background </a:t>
            </a:r>
            <a:r>
              <a:rPr lang="fr-FR" dirty="0" err="1"/>
              <a:t>Worker</a:t>
            </a:r>
            <a:r>
              <a:rPr lang="fr-FR" dirty="0"/>
              <a:t>, Service </a:t>
            </a:r>
            <a:r>
              <a:rPr lang="fr-FR" dirty="0" err="1"/>
              <a:t>Worker</a:t>
            </a:r>
            <a:r>
              <a:rPr lang="fr-FR" dirty="0"/>
              <a:t>)</a:t>
            </a:r>
          </a:p>
          <a:p>
            <a:pPr lvl="1"/>
            <a:r>
              <a:rPr lang="fr-FR" dirty="0"/>
              <a:t>Application mobile</a:t>
            </a:r>
          </a:p>
        </p:txBody>
      </p:sp>
      <p:pic>
        <p:nvPicPr>
          <p:cNvPr id="4098" name="Picture 2" descr="Résultat de recherche d'images pour &quot;azure ma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0592" y="2027910"/>
            <a:ext cx="5838825" cy="28021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C41AB65-5885-4E9C-9D93-91B98311B27A}"/>
              </a:ext>
            </a:extLst>
          </p:cNvPr>
          <p:cNvSpPr/>
          <p:nvPr/>
        </p:nvSpPr>
        <p:spPr>
          <a:xfrm>
            <a:off x="7765835" y="4830089"/>
            <a:ext cx="2828338" cy="369332"/>
          </a:xfrm>
          <a:prstGeom prst="rect">
            <a:avLst/>
          </a:prstGeom>
        </p:spPr>
        <p:txBody>
          <a:bodyPr wrap="none">
            <a:spAutoFit/>
          </a:bodyPr>
          <a:lstStyle/>
          <a:p>
            <a:r>
              <a:rPr lang="fr-FR" dirty="0">
                <a:hlinkClick r:id="rId3"/>
              </a:rPr>
              <a:t>https://azure.microsoft.com</a:t>
            </a:r>
            <a:endParaRPr lang="fr-FR" dirty="0"/>
          </a:p>
        </p:txBody>
      </p:sp>
    </p:spTree>
    <p:extLst>
      <p:ext uri="{BB962C8B-B14F-4D97-AF65-F5344CB8AC3E}">
        <p14:creationId xmlns:p14="http://schemas.microsoft.com/office/powerpoint/2010/main" val="20511350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Proxy</a:t>
            </a:r>
          </a:p>
        </p:txBody>
      </p:sp>
      <p:sp>
        <p:nvSpPr>
          <p:cNvPr id="6" name="Espace réservé du contenu 5"/>
          <p:cNvSpPr>
            <a:spLocks noGrp="1"/>
          </p:cNvSpPr>
          <p:nvPr>
            <p:ph idx="1"/>
          </p:nvPr>
        </p:nvSpPr>
        <p:spPr>
          <a:xfrm>
            <a:off x="695325" y="6173218"/>
            <a:ext cx="10515600" cy="604838"/>
          </a:xfrm>
        </p:spPr>
        <p:txBody>
          <a:bodyPr/>
          <a:lstStyle/>
          <a:p>
            <a:pPr marL="0" indent="0" algn="ctr">
              <a:buNone/>
            </a:pPr>
            <a:r>
              <a:rPr lang="fr-FR" dirty="0">
                <a:hlinkClick r:id="rId2"/>
              </a:rPr>
              <a:t>https://developer.mozilla.org/en-US/docs/Web/HTTP/Overview</a:t>
            </a:r>
            <a:endParaRPr lang="fr-FR" dirty="0"/>
          </a:p>
          <a:p>
            <a:endParaRPr lang="fr-FR" dirty="0"/>
          </a:p>
        </p:txBody>
      </p:sp>
      <p:pic>
        <p:nvPicPr>
          <p:cNvPr id="9" name="Image 8"/>
          <p:cNvPicPr>
            <a:picLocks noChangeAspect="1"/>
          </p:cNvPicPr>
          <p:nvPr/>
        </p:nvPicPr>
        <p:blipFill>
          <a:blip r:embed="rId3"/>
          <a:stretch>
            <a:fillRect/>
          </a:stretch>
        </p:blipFill>
        <p:spPr>
          <a:xfrm>
            <a:off x="1944581" y="1395629"/>
            <a:ext cx="8302838" cy="1325562"/>
          </a:xfrm>
          <a:prstGeom prst="rect">
            <a:avLst/>
          </a:prstGeom>
        </p:spPr>
      </p:pic>
      <p:sp>
        <p:nvSpPr>
          <p:cNvPr id="10" name="Rectangle 9"/>
          <p:cNvSpPr/>
          <p:nvPr/>
        </p:nvSpPr>
        <p:spPr>
          <a:xfrm>
            <a:off x="1031081" y="2777772"/>
            <a:ext cx="9844088" cy="3046988"/>
          </a:xfrm>
          <a:prstGeom prst="rect">
            <a:avLst/>
          </a:prstGeom>
        </p:spPr>
        <p:txBody>
          <a:bodyPr wrap="square">
            <a:spAutoFit/>
          </a:bodyPr>
          <a:lstStyle/>
          <a:p>
            <a:r>
              <a:rPr lang="en-US" sz="2400" dirty="0">
                <a:latin typeface="Open Sans"/>
              </a:rPr>
              <a:t>These can be transparent, or not (changing requests not going through them), and may perform numerous functions:</a:t>
            </a:r>
          </a:p>
          <a:p>
            <a:pPr marL="342900" indent="-342900">
              <a:buFont typeface="Arial" panose="020B0604020202020204" pitchFamily="34" charset="0"/>
              <a:buChar char="•"/>
            </a:pPr>
            <a:r>
              <a:rPr lang="en-US" sz="2400" b="1" dirty="0">
                <a:latin typeface="Open Sans"/>
              </a:rPr>
              <a:t>caching</a:t>
            </a:r>
            <a:r>
              <a:rPr lang="en-US" sz="2400" dirty="0">
                <a:latin typeface="Open Sans"/>
              </a:rPr>
              <a:t> </a:t>
            </a:r>
            <a:r>
              <a:rPr lang="en-US" sz="2400" dirty="0">
                <a:solidFill>
                  <a:schemeClr val="bg1">
                    <a:lumMod val="65000"/>
                  </a:schemeClr>
                </a:solidFill>
                <a:latin typeface="Open Sans"/>
              </a:rPr>
              <a:t>(the cache can be public or private, like the browser cache)</a:t>
            </a:r>
          </a:p>
          <a:p>
            <a:pPr marL="342900" indent="-342900">
              <a:buFont typeface="Arial" panose="020B0604020202020204" pitchFamily="34" charset="0"/>
              <a:buChar char="•"/>
            </a:pPr>
            <a:r>
              <a:rPr lang="en-US" sz="2400" b="1" dirty="0">
                <a:latin typeface="Open Sans"/>
              </a:rPr>
              <a:t>filtering</a:t>
            </a:r>
            <a:r>
              <a:rPr lang="en-US" sz="2400" dirty="0">
                <a:latin typeface="Open Sans"/>
              </a:rPr>
              <a:t> </a:t>
            </a:r>
            <a:r>
              <a:rPr lang="en-US" sz="2400" dirty="0">
                <a:solidFill>
                  <a:schemeClr val="bg1">
                    <a:lumMod val="65000"/>
                  </a:schemeClr>
                </a:solidFill>
                <a:latin typeface="Open Sans"/>
              </a:rPr>
              <a:t>(like an antivirus scan, parental controls, …)</a:t>
            </a:r>
          </a:p>
          <a:p>
            <a:pPr marL="342900" indent="-342900">
              <a:buFont typeface="Arial" panose="020B0604020202020204" pitchFamily="34" charset="0"/>
              <a:buChar char="•"/>
            </a:pPr>
            <a:r>
              <a:rPr lang="en-US" sz="2400" b="1" dirty="0">
                <a:latin typeface="Open Sans"/>
              </a:rPr>
              <a:t>load balancing </a:t>
            </a:r>
            <a:r>
              <a:rPr lang="en-US" sz="2400" dirty="0">
                <a:solidFill>
                  <a:schemeClr val="bg1">
                    <a:lumMod val="65000"/>
                  </a:schemeClr>
                </a:solidFill>
                <a:latin typeface="Open Sans"/>
              </a:rPr>
              <a:t>(to allow multiple servers to serve the different requests)</a:t>
            </a:r>
          </a:p>
          <a:p>
            <a:pPr marL="342900" indent="-342900">
              <a:buFont typeface="Arial" panose="020B0604020202020204" pitchFamily="34" charset="0"/>
              <a:buChar char="•"/>
            </a:pPr>
            <a:r>
              <a:rPr lang="en-US" sz="2400" b="1" dirty="0">
                <a:latin typeface="Open Sans"/>
              </a:rPr>
              <a:t>authentication</a:t>
            </a:r>
            <a:r>
              <a:rPr lang="en-US" sz="2400" dirty="0">
                <a:latin typeface="Open Sans"/>
              </a:rPr>
              <a:t> </a:t>
            </a:r>
            <a:r>
              <a:rPr lang="en-US" sz="2400" dirty="0">
                <a:solidFill>
                  <a:schemeClr val="bg1">
                    <a:lumMod val="65000"/>
                  </a:schemeClr>
                </a:solidFill>
                <a:latin typeface="Open Sans"/>
              </a:rPr>
              <a:t>(to control access to different resources)</a:t>
            </a:r>
          </a:p>
          <a:p>
            <a:pPr marL="342900" indent="-342900">
              <a:buFont typeface="Arial" panose="020B0604020202020204" pitchFamily="34" charset="0"/>
              <a:buChar char="•"/>
            </a:pPr>
            <a:r>
              <a:rPr lang="en-US" sz="2400" b="1" dirty="0">
                <a:latin typeface="Open Sans"/>
              </a:rPr>
              <a:t>logging</a:t>
            </a:r>
            <a:r>
              <a:rPr lang="en-US" sz="2400" dirty="0">
                <a:latin typeface="Open Sans"/>
              </a:rPr>
              <a:t> </a:t>
            </a:r>
            <a:r>
              <a:rPr lang="en-US" sz="2400" dirty="0">
                <a:solidFill>
                  <a:schemeClr val="bg1">
                    <a:lumMod val="65000"/>
                  </a:schemeClr>
                </a:solidFill>
                <a:latin typeface="Open Sans"/>
              </a:rPr>
              <a:t>(allowing the storage of historical information)</a:t>
            </a:r>
          </a:p>
        </p:txBody>
      </p:sp>
      <p:sp>
        <p:nvSpPr>
          <p:cNvPr id="11" name="Rectangle 10"/>
          <p:cNvSpPr/>
          <p:nvPr/>
        </p:nvSpPr>
        <p:spPr>
          <a:xfrm>
            <a:off x="3176587" y="353844"/>
            <a:ext cx="8396287" cy="830997"/>
          </a:xfrm>
          <a:prstGeom prst="rect">
            <a:avLst/>
          </a:prstGeom>
        </p:spPr>
        <p:txBody>
          <a:bodyPr wrap="square">
            <a:spAutoFit/>
          </a:bodyPr>
          <a:lstStyle/>
          <a:p>
            <a:r>
              <a:rPr lang="en-US" sz="2400" dirty="0">
                <a:solidFill>
                  <a:srgbClr val="3B3C40"/>
                </a:solidFill>
                <a:latin typeface="Open Sans"/>
              </a:rPr>
              <a:t>Between the Web browser and the server, numerous computers and machines relay the HTTP messages.</a:t>
            </a:r>
            <a:endParaRPr lang="fr-FR" sz="2400" dirty="0"/>
          </a:p>
        </p:txBody>
      </p:sp>
    </p:spTree>
    <p:extLst>
      <p:ext uri="{BB962C8B-B14F-4D97-AF65-F5344CB8AC3E}">
        <p14:creationId xmlns:p14="http://schemas.microsoft.com/office/powerpoint/2010/main" val="3565477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38200" y="32974"/>
            <a:ext cx="11353800" cy="1325563"/>
          </a:xfrm>
        </p:spPr>
        <p:txBody>
          <a:bodyPr/>
          <a:lstStyle/>
          <a:p>
            <a:r>
              <a:rPr lang="fr-FR" dirty="0"/>
              <a:t>Architecture micro-services</a:t>
            </a:r>
          </a:p>
        </p:txBody>
      </p:sp>
      <p:sp>
        <p:nvSpPr>
          <p:cNvPr id="97" name="Espace réservé du contenu 2"/>
          <p:cNvSpPr>
            <a:spLocks noGrp="1"/>
          </p:cNvSpPr>
          <p:nvPr>
            <p:ph idx="1"/>
          </p:nvPr>
        </p:nvSpPr>
        <p:spPr>
          <a:xfrm>
            <a:off x="5974223" y="1121790"/>
            <a:ext cx="6049138" cy="4680768"/>
          </a:xfrm>
        </p:spPr>
        <p:txBody>
          <a:bodyPr>
            <a:normAutofit fontScale="70000" lnSpcReduction="20000"/>
          </a:bodyPr>
          <a:lstStyle/>
          <a:p>
            <a:r>
              <a:rPr lang="fr-FR" dirty="0"/>
              <a:t>En </a:t>
            </a:r>
            <a:r>
              <a:rPr lang="fr-FR" dirty="0">
                <a:hlinkClick r:id="rId3" tooltip="Informatique"/>
              </a:rPr>
              <a:t>informatique</a:t>
            </a:r>
            <a:r>
              <a:rPr lang="fr-FR" dirty="0"/>
              <a:t>, les </a:t>
            </a:r>
            <a:r>
              <a:rPr lang="fr-FR" b="1" dirty="0" err="1"/>
              <a:t>microservices</a:t>
            </a:r>
            <a:r>
              <a:rPr lang="fr-FR" dirty="0"/>
              <a:t> sont un </a:t>
            </a:r>
            <a:r>
              <a:rPr lang="fr-FR" dirty="0">
                <a:hlinkClick r:id="rId4" tooltip="Patron d'architecture"/>
              </a:rPr>
              <a:t>style d'architecture</a:t>
            </a:r>
            <a:r>
              <a:rPr lang="fr-FR" dirty="0"/>
              <a:t> logicielle à partir duquel un ensemble complexe d'</a:t>
            </a:r>
            <a:r>
              <a:rPr lang="fr-FR" dirty="0">
                <a:hlinkClick r:id="rId5" tooltip="Application (informatique)"/>
              </a:rPr>
              <a:t>applications</a:t>
            </a:r>
            <a:r>
              <a:rPr lang="fr-FR" dirty="0"/>
              <a:t> est décomposé en plusieurs processus indépendants et faiblement couplés, souvent spécialisés dans une seule tâche. Les </a:t>
            </a:r>
            <a:r>
              <a:rPr lang="fr-FR" dirty="0">
                <a:hlinkClick r:id="rId6" tooltip="Processus (informatique)"/>
              </a:rPr>
              <a:t>processus</a:t>
            </a:r>
            <a:r>
              <a:rPr lang="fr-FR" dirty="0"/>
              <a:t> indépendants communiquent les uns avec les autres en utilisant des </a:t>
            </a:r>
            <a:r>
              <a:rPr lang="fr-FR" dirty="0">
                <a:hlinkClick r:id="rId7" tooltip="Interface de programmation"/>
              </a:rPr>
              <a:t>API</a:t>
            </a:r>
            <a:r>
              <a:rPr lang="fr-FR" dirty="0"/>
              <a:t> langage-agnostiques.</a:t>
            </a:r>
            <a:endParaRPr lang="fr-FR" b="1" dirty="0"/>
          </a:p>
          <a:p>
            <a:r>
              <a:rPr lang="fr-FR" dirty="0"/>
              <a:t>Détails</a:t>
            </a:r>
          </a:p>
          <a:p>
            <a:pPr lvl="1"/>
            <a:r>
              <a:rPr lang="fr-FR" dirty="0"/>
              <a:t>Les services individuels sont simples à remplacer</a:t>
            </a:r>
          </a:p>
          <a:p>
            <a:pPr lvl="1"/>
            <a:r>
              <a:rPr lang="fr-FR" dirty="0"/>
              <a:t>Les services sont conçus pour leur utilité spécifique (par exemple la facturation, la chaîne logistique, l'interface...)</a:t>
            </a:r>
          </a:p>
          <a:p>
            <a:pPr lvl="1"/>
            <a:r>
              <a:rPr lang="fr-FR" dirty="0"/>
              <a:t>L'architecture est plus symétrique que hiérarchique (passage d'une architecture client-serveur à une architecture de plusieurs entités communicantes)</a:t>
            </a:r>
          </a:p>
          <a:p>
            <a:pPr lvl="1"/>
            <a:r>
              <a:rPr lang="fr-FR" dirty="0"/>
              <a:t>L'architecture facilite le déploiement continu du code.</a:t>
            </a:r>
          </a:p>
          <a:p>
            <a:pPr lvl="1"/>
            <a:r>
              <a:rPr lang="fr-FR" dirty="0"/>
              <a:t>L’architecture facilite la montée en charge (scalabilité) des services (ajout/suppression de serveurs).</a:t>
            </a:r>
          </a:p>
          <a:p>
            <a:pPr lvl="1"/>
            <a:endParaRPr lang="fr-FR" dirty="0"/>
          </a:p>
        </p:txBody>
      </p:sp>
      <p:pic>
        <p:nvPicPr>
          <p:cNvPr id="45" name="Picture 4" descr="Résultat de recherche d'images pour &quot;image serveur&quot;"/>
          <p:cNvPicPr>
            <a:picLocks noChangeAspect="1" noChangeArrowheads="1"/>
          </p:cNvPicPr>
          <p:nvPr/>
        </p:nvPicPr>
        <p:blipFill rotWithShape="1">
          <a:blip r:embed="rId8">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pic>
        <p:nvPicPr>
          <p:cNvPr id="47" name="Picture 4" descr="Résultat de recherche d'images pour &quot;image serveur&quot;">
            <a:extLst>
              <a:ext uri="{FF2B5EF4-FFF2-40B4-BE49-F238E27FC236}">
                <a16:creationId xmlns:a16="http://schemas.microsoft.com/office/drawing/2014/main" id="{C92F9A5E-506D-4C7B-A6CA-9EE7AFE862B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856" r="18466"/>
          <a:stretch/>
        </p:blipFill>
        <p:spPr bwMode="auto">
          <a:xfrm>
            <a:off x="2121947" y="1976752"/>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Résultat de recherche d'images pour &quot;image serveur&quot;">
            <a:extLst>
              <a:ext uri="{FF2B5EF4-FFF2-40B4-BE49-F238E27FC236}">
                <a16:creationId xmlns:a16="http://schemas.microsoft.com/office/drawing/2014/main" id="{ED8CB922-9D9B-4AAC-991F-ECA3BF62F3F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856" r="18466"/>
          <a:stretch/>
        </p:blipFill>
        <p:spPr bwMode="auto">
          <a:xfrm>
            <a:off x="2408952" y="3978312"/>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0" name="Espace réservé du contenu 2">
            <a:extLst>
              <a:ext uri="{FF2B5EF4-FFF2-40B4-BE49-F238E27FC236}">
                <a16:creationId xmlns:a16="http://schemas.microsoft.com/office/drawing/2014/main" id="{D6F436A6-1DB0-4FB3-A22E-192761F7C257}"/>
              </a:ext>
            </a:extLst>
          </p:cNvPr>
          <p:cNvSpPr txBox="1">
            <a:spLocks/>
          </p:cNvSpPr>
          <p:nvPr/>
        </p:nvSpPr>
        <p:spPr>
          <a:xfrm>
            <a:off x="2842489" y="4266360"/>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51" name="Espace réservé du contenu 2">
            <a:extLst>
              <a:ext uri="{FF2B5EF4-FFF2-40B4-BE49-F238E27FC236}">
                <a16:creationId xmlns:a16="http://schemas.microsoft.com/office/drawing/2014/main" id="{F911EF6C-FD46-4045-A373-DD7313D6877E}"/>
              </a:ext>
            </a:extLst>
          </p:cNvPr>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52" name="Picture 4" descr="Résultat de recherche d'images pour &quot;image serveur&quot;">
            <a:extLst>
              <a:ext uri="{FF2B5EF4-FFF2-40B4-BE49-F238E27FC236}">
                <a16:creationId xmlns:a16="http://schemas.microsoft.com/office/drawing/2014/main" id="{672669D8-555C-40CA-ABB3-67892C6F056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Résultat de recherche d'images pour &quot;image serveur&quot;">
            <a:extLst>
              <a:ext uri="{FF2B5EF4-FFF2-40B4-BE49-F238E27FC236}">
                <a16:creationId xmlns:a16="http://schemas.microsoft.com/office/drawing/2014/main" id="{EE63C01C-2DAB-497F-8CAB-66D00C8B905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5" name="Espace réservé du contenu 2">
            <a:extLst>
              <a:ext uri="{FF2B5EF4-FFF2-40B4-BE49-F238E27FC236}">
                <a16:creationId xmlns:a16="http://schemas.microsoft.com/office/drawing/2014/main" id="{B035FECA-B04A-4844-8F77-EA33CE4FC6C0}"/>
              </a:ext>
            </a:extLst>
          </p:cNvPr>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57" name="Picture 4" descr="Résultat de recherche d'images pour &quot;image serveur&quot;">
            <a:extLst>
              <a:ext uri="{FF2B5EF4-FFF2-40B4-BE49-F238E27FC236}">
                <a16:creationId xmlns:a16="http://schemas.microsoft.com/office/drawing/2014/main" id="{DF64CFA6-6C77-4B41-BA27-F6BE57EF5B6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8" name="Espace réservé du contenu 2">
            <a:extLst>
              <a:ext uri="{FF2B5EF4-FFF2-40B4-BE49-F238E27FC236}">
                <a16:creationId xmlns:a16="http://schemas.microsoft.com/office/drawing/2014/main" id="{74BE6E3B-F742-441F-9941-96C37BF4AFA3}"/>
              </a:ext>
            </a:extLst>
          </p:cNvPr>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59" name="Connecteur droit 58">
            <a:extLst>
              <a:ext uri="{FF2B5EF4-FFF2-40B4-BE49-F238E27FC236}">
                <a16:creationId xmlns:a16="http://schemas.microsoft.com/office/drawing/2014/main" id="{A21F2589-7172-4736-AB63-AB99CDD700DC}"/>
              </a:ext>
            </a:extLst>
          </p:cNvPr>
          <p:cNvCxnSpPr>
            <a:cxnSpLocks/>
            <a:stCxn id="54" idx="1"/>
            <a:endCxn id="52"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06F93B59-7F3E-4664-90BB-77B67BDD62EC}"/>
              </a:ext>
            </a:extLst>
          </p:cNvPr>
          <p:cNvCxnSpPr>
            <a:cxnSpLocks/>
            <a:stCxn id="48" idx="0"/>
            <a:endCxn id="100" idx="0"/>
          </p:cNvCxnSpPr>
          <p:nvPr/>
        </p:nvCxnSpPr>
        <p:spPr>
          <a:xfrm flipH="1" flipV="1">
            <a:off x="2348157" y="2654106"/>
            <a:ext cx="295208" cy="132420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61" name="Picture 2" descr="Résultat de recherche d'images pour &quot;image ordinateur&quot;">
            <a:extLst>
              <a:ext uri="{FF2B5EF4-FFF2-40B4-BE49-F238E27FC236}">
                <a16:creationId xmlns:a16="http://schemas.microsoft.com/office/drawing/2014/main" id="{45AEFBFC-ABC9-4DD0-B107-3EEF548A1B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necteur droit 61">
            <a:extLst>
              <a:ext uri="{FF2B5EF4-FFF2-40B4-BE49-F238E27FC236}">
                <a16:creationId xmlns:a16="http://schemas.microsoft.com/office/drawing/2014/main" id="{B2751D95-17E8-481B-B2CB-B43488842F57}"/>
              </a:ext>
            </a:extLst>
          </p:cNvPr>
          <p:cNvCxnSpPr>
            <a:cxnSpLocks/>
            <a:stCxn id="47" idx="3"/>
            <a:endCxn id="57" idx="1"/>
          </p:cNvCxnSpPr>
          <p:nvPr/>
        </p:nvCxnSpPr>
        <p:spPr>
          <a:xfrm>
            <a:off x="2590773" y="2356814"/>
            <a:ext cx="1931293" cy="105000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B588BAB3-6A90-44CE-89A5-A151CBB5C751}"/>
              </a:ext>
            </a:extLst>
          </p:cNvPr>
          <p:cNvCxnSpPr>
            <a:cxnSpLocks/>
            <a:stCxn id="52" idx="1"/>
            <a:endCxn id="61"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AA36D76C-FB2C-4B3E-9C22-A1414710A82A}"/>
              </a:ext>
            </a:extLst>
          </p:cNvPr>
          <p:cNvCxnSpPr>
            <a:cxnSpLocks/>
            <a:stCxn id="48" idx="1"/>
            <a:endCxn id="61" idx="3"/>
          </p:cNvCxnSpPr>
          <p:nvPr/>
        </p:nvCxnSpPr>
        <p:spPr>
          <a:xfrm flipH="1" flipV="1">
            <a:off x="1204506" y="3488354"/>
            <a:ext cx="1204446" cy="87002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2A225CFB-1695-482F-9E95-8DE629562104}"/>
              </a:ext>
            </a:extLst>
          </p:cNvPr>
          <p:cNvCxnSpPr>
            <a:cxnSpLocks/>
            <a:stCxn id="48" idx="3"/>
            <a:endCxn id="57" idx="1"/>
          </p:cNvCxnSpPr>
          <p:nvPr/>
        </p:nvCxnSpPr>
        <p:spPr>
          <a:xfrm flipV="1">
            <a:off x="2877778" y="3406819"/>
            <a:ext cx="1644288" cy="95155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67" name="Groupe 66">
            <a:extLst>
              <a:ext uri="{FF2B5EF4-FFF2-40B4-BE49-F238E27FC236}">
                <a16:creationId xmlns:a16="http://schemas.microsoft.com/office/drawing/2014/main" id="{AC01953D-59BF-4571-BA34-BDC4BCB658D7}"/>
              </a:ext>
            </a:extLst>
          </p:cNvPr>
          <p:cNvGrpSpPr/>
          <p:nvPr/>
        </p:nvGrpSpPr>
        <p:grpSpPr>
          <a:xfrm>
            <a:off x="6029121" y="5649458"/>
            <a:ext cx="386744" cy="467381"/>
            <a:chOff x="7629365" y="5649458"/>
            <a:chExt cx="386744" cy="467381"/>
          </a:xfrm>
        </p:grpSpPr>
        <p:pic>
          <p:nvPicPr>
            <p:cNvPr id="68" name="Picture 4" descr="Résultat de recherche d'images pour &quot;image serveur&quot;">
              <a:extLst>
                <a:ext uri="{FF2B5EF4-FFF2-40B4-BE49-F238E27FC236}">
                  <a16:creationId xmlns:a16="http://schemas.microsoft.com/office/drawing/2014/main" id="{7DAADE3C-ECD0-4309-88A5-D66EDB64881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2" descr="Résultat de recherche d'images pour &quot;image base de données&quot;">
              <a:extLst>
                <a:ext uri="{FF2B5EF4-FFF2-40B4-BE49-F238E27FC236}">
                  <a16:creationId xmlns:a16="http://schemas.microsoft.com/office/drawing/2014/main" id="{A353974D-0963-45E5-A458-370E523EED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e 71">
            <a:extLst>
              <a:ext uri="{FF2B5EF4-FFF2-40B4-BE49-F238E27FC236}">
                <a16:creationId xmlns:a16="http://schemas.microsoft.com/office/drawing/2014/main" id="{C96F025A-1449-4DD8-A09F-74006D04EEF1}"/>
              </a:ext>
            </a:extLst>
          </p:cNvPr>
          <p:cNvGrpSpPr/>
          <p:nvPr/>
        </p:nvGrpSpPr>
        <p:grpSpPr>
          <a:xfrm>
            <a:off x="3252474" y="6062438"/>
            <a:ext cx="386744" cy="467381"/>
            <a:chOff x="7629365" y="5649458"/>
            <a:chExt cx="386744" cy="467381"/>
          </a:xfrm>
        </p:grpSpPr>
        <p:pic>
          <p:nvPicPr>
            <p:cNvPr id="73" name="Picture 4" descr="Résultat de recherche d'images pour &quot;image serveur&quot;">
              <a:extLst>
                <a:ext uri="{FF2B5EF4-FFF2-40B4-BE49-F238E27FC236}">
                  <a16:creationId xmlns:a16="http://schemas.microsoft.com/office/drawing/2014/main" id="{7786D009-BEFA-4DE3-B7E0-D105D4A881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12" descr="Résultat de recherche d'images pour &quot;image base de données&quot;">
              <a:extLst>
                <a:ext uri="{FF2B5EF4-FFF2-40B4-BE49-F238E27FC236}">
                  <a16:creationId xmlns:a16="http://schemas.microsoft.com/office/drawing/2014/main" id="{398DBD09-4155-493C-85CF-37C9088BCE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Groupe 85">
            <a:extLst>
              <a:ext uri="{FF2B5EF4-FFF2-40B4-BE49-F238E27FC236}">
                <a16:creationId xmlns:a16="http://schemas.microsoft.com/office/drawing/2014/main" id="{43FB6DE9-CF4A-4D91-A328-3121BB61C80B}"/>
              </a:ext>
            </a:extLst>
          </p:cNvPr>
          <p:cNvGrpSpPr/>
          <p:nvPr/>
        </p:nvGrpSpPr>
        <p:grpSpPr>
          <a:xfrm>
            <a:off x="2978146" y="3225635"/>
            <a:ext cx="386744" cy="467381"/>
            <a:chOff x="7629365" y="5649458"/>
            <a:chExt cx="386744" cy="467381"/>
          </a:xfrm>
        </p:grpSpPr>
        <p:pic>
          <p:nvPicPr>
            <p:cNvPr id="88" name="Picture 4" descr="Résultat de recherche d'images pour &quot;image serveur&quot;">
              <a:extLst>
                <a:ext uri="{FF2B5EF4-FFF2-40B4-BE49-F238E27FC236}">
                  <a16:creationId xmlns:a16="http://schemas.microsoft.com/office/drawing/2014/main" id="{C079E118-6512-4C76-8EBC-96577F8090D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12" descr="Résultat de recherche d'images pour &quot;image base de données&quot;">
              <a:extLst>
                <a:ext uri="{FF2B5EF4-FFF2-40B4-BE49-F238E27FC236}">
                  <a16:creationId xmlns:a16="http://schemas.microsoft.com/office/drawing/2014/main" id="{F70F5ACE-B615-4351-876A-2710212ECA1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Groupe 90">
            <a:extLst>
              <a:ext uri="{FF2B5EF4-FFF2-40B4-BE49-F238E27FC236}">
                <a16:creationId xmlns:a16="http://schemas.microsoft.com/office/drawing/2014/main" id="{19A26E30-E46E-4A82-BA63-5011274FE3A0}"/>
              </a:ext>
            </a:extLst>
          </p:cNvPr>
          <p:cNvGrpSpPr/>
          <p:nvPr/>
        </p:nvGrpSpPr>
        <p:grpSpPr>
          <a:xfrm>
            <a:off x="5219812" y="2402116"/>
            <a:ext cx="386744" cy="467381"/>
            <a:chOff x="7629365" y="5649458"/>
            <a:chExt cx="386744" cy="467381"/>
          </a:xfrm>
        </p:grpSpPr>
        <p:pic>
          <p:nvPicPr>
            <p:cNvPr id="92" name="Picture 4" descr="Résultat de recherche d'images pour &quot;image serveur&quot;">
              <a:extLst>
                <a:ext uri="{FF2B5EF4-FFF2-40B4-BE49-F238E27FC236}">
                  <a16:creationId xmlns:a16="http://schemas.microsoft.com/office/drawing/2014/main" id="{52E8282B-E85E-4F90-AD13-A2FB2535120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2" descr="Résultat de recherche d'images pour &quot;image base de données&quot;">
              <a:extLst>
                <a:ext uri="{FF2B5EF4-FFF2-40B4-BE49-F238E27FC236}">
                  <a16:creationId xmlns:a16="http://schemas.microsoft.com/office/drawing/2014/main" id="{D7448205-DBFE-4B99-81B8-CB2F36A862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5" name="Connecteur droit 94">
            <a:extLst>
              <a:ext uri="{FF2B5EF4-FFF2-40B4-BE49-F238E27FC236}">
                <a16:creationId xmlns:a16="http://schemas.microsoft.com/office/drawing/2014/main" id="{58C4ACEA-F82D-446A-A074-C2FF04175608}"/>
              </a:ext>
            </a:extLst>
          </p:cNvPr>
          <p:cNvCxnSpPr>
            <a:cxnSpLocks/>
            <a:stCxn id="48" idx="0"/>
            <a:endCxn id="88" idx="1"/>
          </p:cNvCxnSpPr>
          <p:nvPr/>
        </p:nvCxnSpPr>
        <p:spPr>
          <a:xfrm flipV="1">
            <a:off x="2643365" y="3450174"/>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6" name="Connecteur droit 95">
            <a:extLst>
              <a:ext uri="{FF2B5EF4-FFF2-40B4-BE49-F238E27FC236}">
                <a16:creationId xmlns:a16="http://schemas.microsoft.com/office/drawing/2014/main" id="{01E76F9D-EF63-4988-A613-0003DAAF36BC}"/>
              </a:ext>
            </a:extLst>
          </p:cNvPr>
          <p:cNvCxnSpPr>
            <a:cxnSpLocks/>
            <a:stCxn id="57" idx="0"/>
            <a:endCxn id="9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8" name="Connecteur droit 97">
            <a:extLst>
              <a:ext uri="{FF2B5EF4-FFF2-40B4-BE49-F238E27FC236}">
                <a16:creationId xmlns:a16="http://schemas.microsoft.com/office/drawing/2014/main" id="{93DDD951-B830-45A0-9DEB-746272BFC28E}"/>
              </a:ext>
            </a:extLst>
          </p:cNvPr>
          <p:cNvCxnSpPr>
            <a:cxnSpLocks/>
            <a:stCxn id="52" idx="3"/>
            <a:endCxn id="73"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9" name="Connecteur droit 98">
            <a:extLst>
              <a:ext uri="{FF2B5EF4-FFF2-40B4-BE49-F238E27FC236}">
                <a16:creationId xmlns:a16="http://schemas.microsoft.com/office/drawing/2014/main" id="{83D74582-140B-4177-9FD8-5C65DAD73275}"/>
              </a:ext>
            </a:extLst>
          </p:cNvPr>
          <p:cNvCxnSpPr>
            <a:cxnSpLocks/>
            <a:stCxn id="54" idx="3"/>
            <a:endCxn id="68"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0" name="Espace réservé du contenu 2">
            <a:extLst>
              <a:ext uri="{FF2B5EF4-FFF2-40B4-BE49-F238E27FC236}">
                <a16:creationId xmlns:a16="http://schemas.microsoft.com/office/drawing/2014/main" id="{3D2E4086-1C81-4C3B-B440-E5240D1C1119}"/>
              </a:ext>
            </a:extLst>
          </p:cNvPr>
          <p:cNvSpPr txBox="1">
            <a:spLocks/>
          </p:cNvSpPr>
          <p:nvPr/>
        </p:nvSpPr>
        <p:spPr>
          <a:xfrm>
            <a:off x="1585591" y="2654106"/>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1" name="Connecteur droit 100">
            <a:extLst>
              <a:ext uri="{FF2B5EF4-FFF2-40B4-BE49-F238E27FC236}">
                <a16:creationId xmlns:a16="http://schemas.microsoft.com/office/drawing/2014/main" id="{12B96807-99E8-4F82-A19C-17A231CA7577}"/>
              </a:ext>
            </a:extLst>
          </p:cNvPr>
          <p:cNvCxnSpPr>
            <a:cxnSpLocks/>
            <a:stCxn id="61" idx="3"/>
            <a:endCxn id="47" idx="1"/>
          </p:cNvCxnSpPr>
          <p:nvPr/>
        </p:nvCxnSpPr>
        <p:spPr>
          <a:xfrm flipV="1">
            <a:off x="1204506" y="2356814"/>
            <a:ext cx="917441" cy="113154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03" name="Groupe 102">
            <a:extLst>
              <a:ext uri="{FF2B5EF4-FFF2-40B4-BE49-F238E27FC236}">
                <a16:creationId xmlns:a16="http://schemas.microsoft.com/office/drawing/2014/main" id="{1AC13630-5495-4A24-B00E-19CB5B0A6B1B}"/>
              </a:ext>
            </a:extLst>
          </p:cNvPr>
          <p:cNvGrpSpPr/>
          <p:nvPr/>
        </p:nvGrpSpPr>
        <p:grpSpPr>
          <a:xfrm>
            <a:off x="2843769" y="1684736"/>
            <a:ext cx="386744" cy="467381"/>
            <a:chOff x="7629365" y="5649458"/>
            <a:chExt cx="386744" cy="467381"/>
          </a:xfrm>
        </p:grpSpPr>
        <p:pic>
          <p:nvPicPr>
            <p:cNvPr id="105" name="Picture 4" descr="Résultat de recherche d'images pour &quot;image serveur&quot;">
              <a:extLst>
                <a:ext uri="{FF2B5EF4-FFF2-40B4-BE49-F238E27FC236}">
                  <a16:creationId xmlns:a16="http://schemas.microsoft.com/office/drawing/2014/main" id="{98C36CCB-8607-4692-9A74-3EE773FFE1D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2" descr="Résultat de recherche d'images pour &quot;image base de données&quot;">
              <a:extLst>
                <a:ext uri="{FF2B5EF4-FFF2-40B4-BE49-F238E27FC236}">
                  <a16:creationId xmlns:a16="http://schemas.microsoft.com/office/drawing/2014/main" id="{56563822-F07A-4FDA-8834-1BC8C7A5673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8" name="Connecteur droit 107">
            <a:extLst>
              <a:ext uri="{FF2B5EF4-FFF2-40B4-BE49-F238E27FC236}">
                <a16:creationId xmlns:a16="http://schemas.microsoft.com/office/drawing/2014/main" id="{E9129986-71E3-4677-BF3A-47B5F16F8BFE}"/>
              </a:ext>
            </a:extLst>
          </p:cNvPr>
          <p:cNvCxnSpPr>
            <a:cxnSpLocks/>
            <a:stCxn id="47" idx="3"/>
            <a:endCxn id="105" idx="1"/>
          </p:cNvCxnSpPr>
          <p:nvPr/>
        </p:nvCxnSpPr>
        <p:spPr>
          <a:xfrm flipV="1">
            <a:off x="2590773" y="1909275"/>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9" name="Espace réservé du contenu 2">
            <a:extLst>
              <a:ext uri="{FF2B5EF4-FFF2-40B4-BE49-F238E27FC236}">
                <a16:creationId xmlns:a16="http://schemas.microsoft.com/office/drawing/2014/main" id="{FC9AEA1F-10E6-4FA3-BEBF-02741B224596}"/>
              </a:ext>
            </a:extLst>
          </p:cNvPr>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14" name="Connecteur droit 113">
            <a:extLst>
              <a:ext uri="{FF2B5EF4-FFF2-40B4-BE49-F238E27FC236}">
                <a16:creationId xmlns:a16="http://schemas.microsoft.com/office/drawing/2014/main" id="{87F2D3AB-9829-4EE2-8867-E07D4849FB4B}"/>
              </a:ext>
            </a:extLst>
          </p:cNvPr>
          <p:cNvCxnSpPr>
            <a:cxnSpLocks/>
            <a:stCxn id="48" idx="2"/>
            <a:endCxn id="54" idx="1"/>
          </p:cNvCxnSpPr>
          <p:nvPr/>
        </p:nvCxnSpPr>
        <p:spPr>
          <a:xfrm>
            <a:off x="2643365" y="4738436"/>
            <a:ext cx="2352854" cy="68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15" name="Connecteur droit 114">
            <a:extLst>
              <a:ext uri="{FF2B5EF4-FFF2-40B4-BE49-F238E27FC236}">
                <a16:creationId xmlns:a16="http://schemas.microsoft.com/office/drawing/2014/main" id="{3D653357-37B2-4F98-A00B-6D0ACE99FEC0}"/>
              </a:ext>
            </a:extLst>
          </p:cNvPr>
          <p:cNvCxnSpPr>
            <a:cxnSpLocks/>
            <a:stCxn id="48" idx="2"/>
            <a:endCxn id="52" idx="0"/>
          </p:cNvCxnSpPr>
          <p:nvPr/>
        </p:nvCxnSpPr>
        <p:spPr>
          <a:xfrm flipH="1">
            <a:off x="2348500" y="4738436"/>
            <a:ext cx="294865" cy="73924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0" name="Picture 4" descr="Résultat de recherche d'images pour &quot;image serveur&quot;">
            <a:extLst>
              <a:ext uri="{FF2B5EF4-FFF2-40B4-BE49-F238E27FC236}">
                <a16:creationId xmlns:a16="http://schemas.microsoft.com/office/drawing/2014/main" id="{99122955-7C92-4A7C-A67A-A617F5E6F92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856" r="18466"/>
          <a:stretch/>
        </p:blipFill>
        <p:spPr bwMode="auto">
          <a:xfrm>
            <a:off x="735680" y="118903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1" name="Espace réservé du contenu 2">
            <a:extLst>
              <a:ext uri="{FF2B5EF4-FFF2-40B4-BE49-F238E27FC236}">
                <a16:creationId xmlns:a16="http://schemas.microsoft.com/office/drawing/2014/main" id="{3FEBE828-FB03-4E68-A781-DF81C02BD422}"/>
              </a:ext>
            </a:extLst>
          </p:cNvPr>
          <p:cNvSpPr txBox="1">
            <a:spLocks/>
          </p:cNvSpPr>
          <p:nvPr/>
        </p:nvSpPr>
        <p:spPr>
          <a:xfrm>
            <a:off x="199324" y="186639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B050"/>
                </a:solidFill>
              </a:rPr>
              <a:t>Api partenaire externe</a:t>
            </a:r>
            <a:endParaRPr lang="fr-FR" dirty="0">
              <a:solidFill>
                <a:srgbClr val="00B050"/>
              </a:solidFill>
            </a:endParaRPr>
          </a:p>
        </p:txBody>
      </p:sp>
      <p:grpSp>
        <p:nvGrpSpPr>
          <p:cNvPr id="122" name="Groupe 121">
            <a:extLst>
              <a:ext uri="{FF2B5EF4-FFF2-40B4-BE49-F238E27FC236}">
                <a16:creationId xmlns:a16="http://schemas.microsoft.com/office/drawing/2014/main" id="{E1FD78EC-CEFB-4C6A-8BD6-B64604A79FC6}"/>
              </a:ext>
            </a:extLst>
          </p:cNvPr>
          <p:cNvGrpSpPr/>
          <p:nvPr/>
        </p:nvGrpSpPr>
        <p:grpSpPr>
          <a:xfrm>
            <a:off x="222811" y="966433"/>
            <a:ext cx="386744" cy="467381"/>
            <a:chOff x="7629365" y="5649458"/>
            <a:chExt cx="386744" cy="467381"/>
          </a:xfrm>
        </p:grpSpPr>
        <p:pic>
          <p:nvPicPr>
            <p:cNvPr id="123" name="Picture 4" descr="Résultat de recherche d'images pour &quot;image serveur&quot;">
              <a:extLst>
                <a:ext uri="{FF2B5EF4-FFF2-40B4-BE49-F238E27FC236}">
                  <a16:creationId xmlns:a16="http://schemas.microsoft.com/office/drawing/2014/main" id="{3AECA4D9-FF3A-46E7-8C33-DB87618B331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12" descr="Résultat de recherche d'images pour &quot;image base de données&quot;">
              <a:extLst>
                <a:ext uri="{FF2B5EF4-FFF2-40B4-BE49-F238E27FC236}">
                  <a16:creationId xmlns:a16="http://schemas.microsoft.com/office/drawing/2014/main" id="{5A3F7F7F-2079-4BBB-9B9B-B11657C556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5" name="Connecteur droit 124">
            <a:extLst>
              <a:ext uri="{FF2B5EF4-FFF2-40B4-BE49-F238E27FC236}">
                <a16:creationId xmlns:a16="http://schemas.microsoft.com/office/drawing/2014/main" id="{F2E8A182-0655-4DB0-B9A3-5617CB77EEC9}"/>
              </a:ext>
            </a:extLst>
          </p:cNvPr>
          <p:cNvCxnSpPr>
            <a:cxnSpLocks/>
            <a:stCxn id="120" idx="1"/>
            <a:endCxn id="124" idx="2"/>
          </p:cNvCxnSpPr>
          <p:nvPr/>
        </p:nvCxnSpPr>
        <p:spPr>
          <a:xfrm flipH="1" flipV="1">
            <a:off x="502431" y="1433814"/>
            <a:ext cx="233249" cy="135284"/>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6" name="Connecteur droit 125">
            <a:extLst>
              <a:ext uri="{FF2B5EF4-FFF2-40B4-BE49-F238E27FC236}">
                <a16:creationId xmlns:a16="http://schemas.microsoft.com/office/drawing/2014/main" id="{A47ECD86-A07D-401C-8F03-BBC3C1461D41}"/>
              </a:ext>
            </a:extLst>
          </p:cNvPr>
          <p:cNvCxnSpPr>
            <a:cxnSpLocks/>
            <a:stCxn id="47" idx="1"/>
            <a:endCxn id="120" idx="3"/>
          </p:cNvCxnSpPr>
          <p:nvPr/>
        </p:nvCxnSpPr>
        <p:spPr>
          <a:xfrm flipH="1" flipV="1">
            <a:off x="1204506" y="1569098"/>
            <a:ext cx="917441" cy="78771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0885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64810C-8811-4513-A840-4551B5A5C725}"/>
              </a:ext>
            </a:extLst>
          </p:cNvPr>
          <p:cNvSpPr>
            <a:spLocks noGrp="1"/>
          </p:cNvSpPr>
          <p:nvPr>
            <p:ph type="title"/>
          </p:nvPr>
        </p:nvSpPr>
        <p:spPr/>
        <p:txBody>
          <a:bodyPr/>
          <a:lstStyle/>
          <a:p>
            <a:r>
              <a:rPr lang="fr-FR" dirty="0"/>
              <a:t>REST comparer à SOAP</a:t>
            </a:r>
          </a:p>
        </p:txBody>
      </p:sp>
      <p:sp>
        <p:nvSpPr>
          <p:cNvPr id="3" name="Espace réservé du contenu 2">
            <a:extLst>
              <a:ext uri="{FF2B5EF4-FFF2-40B4-BE49-F238E27FC236}">
                <a16:creationId xmlns:a16="http://schemas.microsoft.com/office/drawing/2014/main" id="{9C0F16BC-4275-4C17-8053-7F0F246130F6}"/>
              </a:ext>
            </a:extLst>
          </p:cNvPr>
          <p:cNvSpPr>
            <a:spLocks noGrp="1"/>
          </p:cNvSpPr>
          <p:nvPr>
            <p:ph idx="1"/>
          </p:nvPr>
        </p:nvSpPr>
        <p:spPr/>
        <p:txBody>
          <a:bodyPr>
            <a:normAutofit lnSpcReduction="10000"/>
          </a:bodyPr>
          <a:lstStyle/>
          <a:p>
            <a:r>
              <a:rPr lang="fr-FR" sz="3200" dirty="0"/>
              <a:t>Le recours à REST est souvent privilégié par rapport au style </a:t>
            </a:r>
            <a:r>
              <a:rPr lang="fr-FR" sz="3200" u="sng" dirty="0">
                <a:hlinkClick r:id="rId2"/>
              </a:rPr>
              <a:t>SOAP</a:t>
            </a:r>
            <a:r>
              <a:rPr lang="fr-FR" sz="3200" dirty="0"/>
              <a:t> :</a:t>
            </a:r>
          </a:p>
          <a:p>
            <a:pPr lvl="1"/>
            <a:r>
              <a:rPr lang="fr-FR" sz="2800" dirty="0"/>
              <a:t>REST ne consomme pas autant de </a:t>
            </a:r>
            <a:r>
              <a:rPr lang="fr-FR" sz="2800" u="sng" dirty="0">
                <a:hlinkClick r:id="rId3"/>
              </a:rPr>
              <a:t>bande passante</a:t>
            </a:r>
            <a:r>
              <a:rPr lang="fr-FR" sz="2800" dirty="0"/>
              <a:t>, ce qui rend son utilisation plus performant sur Internet.</a:t>
            </a:r>
          </a:p>
          <a:p>
            <a:pPr lvl="2"/>
            <a:r>
              <a:rPr lang="fr-FR" sz="2400" dirty="0"/>
              <a:t>JSON format le plus utilisé moins volumineux que le XML</a:t>
            </a:r>
          </a:p>
          <a:p>
            <a:pPr lvl="2"/>
            <a:r>
              <a:rPr lang="fr-FR" sz="2400" dirty="0"/>
              <a:t>Possibilité de mettre en </a:t>
            </a:r>
            <a:r>
              <a:rPr lang="fr-FR" sz="2400" b="1" dirty="0">
                <a:solidFill>
                  <a:srgbClr val="C00000"/>
                </a:solidFill>
              </a:rPr>
              <a:t>cache</a:t>
            </a:r>
            <a:r>
              <a:rPr lang="fr-FR" sz="2400" dirty="0"/>
              <a:t> les méthodes de lecture HTTP GET</a:t>
            </a:r>
          </a:p>
          <a:p>
            <a:pPr lvl="2"/>
            <a:endParaRPr lang="fr-FR" sz="2400" dirty="0"/>
          </a:p>
          <a:p>
            <a:pPr lvl="1"/>
            <a:r>
              <a:rPr lang="fr-FR" sz="2800" dirty="0">
                <a:solidFill>
                  <a:schemeClr val="bg1">
                    <a:lumMod val="50000"/>
                  </a:schemeClr>
                </a:solidFill>
              </a:rPr>
              <a:t>Pour le développeur, les services REST sont plus simples à créer et à consommer.</a:t>
            </a:r>
          </a:p>
          <a:p>
            <a:pPr lvl="1"/>
            <a:r>
              <a:rPr lang="fr-FR" sz="2800" dirty="0">
                <a:solidFill>
                  <a:schemeClr val="bg1">
                    <a:lumMod val="50000"/>
                  </a:schemeClr>
                </a:solidFill>
              </a:rPr>
              <a:t>Permet de faire plus simplement des « mises à jour sans interruption de service » et d’être plus « résiliant aux pannes ».</a:t>
            </a:r>
          </a:p>
        </p:txBody>
      </p:sp>
    </p:spTree>
    <p:extLst>
      <p:ext uri="{BB962C8B-B14F-4D97-AF65-F5344CB8AC3E}">
        <p14:creationId xmlns:p14="http://schemas.microsoft.com/office/powerpoint/2010/main" val="19529991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GET précisions</a:t>
            </a:r>
          </a:p>
        </p:txBody>
      </p:sp>
      <p:sp>
        <p:nvSpPr>
          <p:cNvPr id="4" name="Espace réservé du contenu 3"/>
          <p:cNvSpPr>
            <a:spLocks noGrp="1"/>
          </p:cNvSpPr>
          <p:nvPr>
            <p:ph idx="1"/>
          </p:nvPr>
        </p:nvSpPr>
        <p:spPr>
          <a:xfrm>
            <a:off x="838200" y="1214439"/>
            <a:ext cx="10515600" cy="5482682"/>
          </a:xfrm>
        </p:spPr>
        <p:txBody>
          <a:bodyPr>
            <a:normAutofit fontScale="85000" lnSpcReduction="20000"/>
          </a:bodyPr>
          <a:lstStyle/>
          <a:p>
            <a:r>
              <a:rPr lang="fr-FR" dirty="0"/>
              <a:t>GET est utilisé pour récupérer une ou plusieurs entités</a:t>
            </a:r>
          </a:p>
          <a:p>
            <a:pPr lvl="1"/>
            <a:r>
              <a:rPr lang="fr-FR" dirty="0"/>
              <a:t>Requête HTTP GET </a:t>
            </a:r>
            <a:r>
              <a:rPr lang="fr-FR" dirty="0">
                <a:hlinkClick r:id="rId2"/>
              </a:rPr>
              <a:t>http://monapi/personnes</a:t>
            </a:r>
            <a:endParaRPr lang="fr-FR" dirty="0"/>
          </a:p>
          <a:p>
            <a:pPr lvl="1"/>
            <a:r>
              <a:rPr lang="fr-FR" dirty="0"/>
              <a:t>Réponse :</a:t>
            </a:r>
          </a:p>
          <a:p>
            <a:pPr lvl="2"/>
            <a:r>
              <a:rPr lang="fr-FR" dirty="0">
                <a:solidFill>
                  <a:schemeClr val="accent2">
                    <a:lumMod val="50000"/>
                  </a:schemeClr>
                </a:solidFill>
              </a:rPr>
              <a:t>Body: {’’personnes’’: [{’’nom’’: ’’Chervet’’, ’’</a:t>
            </a:r>
            <a:r>
              <a:rPr lang="fr-FR" dirty="0" err="1">
                <a:solidFill>
                  <a:schemeClr val="accent2">
                    <a:lumMod val="50000"/>
                  </a:schemeClr>
                </a:solidFill>
              </a:rPr>
              <a:t>prenom</a:t>
            </a:r>
            <a:r>
              <a:rPr lang="fr-FR" dirty="0">
                <a:solidFill>
                  <a:schemeClr val="accent2">
                    <a:lumMod val="50000"/>
                  </a:schemeClr>
                </a:solidFill>
              </a:rPr>
              <a:t>’’:’’David’’}, {’’nom’’: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r>
              <a:rPr lang="fr-FR" dirty="0"/>
              <a:t>Requête HTTP GET </a:t>
            </a:r>
            <a:r>
              <a:rPr lang="fr-FR" dirty="0">
                <a:hlinkClick r:id="rId3"/>
              </a:rPr>
              <a:t>http://monapi/personnes/:id</a:t>
            </a:r>
            <a:endParaRPr lang="fr-FR" dirty="0"/>
          </a:p>
          <a:p>
            <a:pPr lvl="1"/>
            <a:r>
              <a:rPr lang="fr-FR" dirty="0"/>
              <a:t>Réponse : </a:t>
            </a:r>
          </a:p>
          <a:p>
            <a:pPr lvl="2"/>
            <a:r>
              <a:rPr lang="fr-FR" dirty="0">
                <a:solidFill>
                  <a:schemeClr val="accent2">
                    <a:lumMod val="50000"/>
                  </a:schemeClr>
                </a:solidFill>
              </a:rPr>
              <a:t>Body: {’’nom’’: ’’Chervet’’, ’’</a:t>
            </a:r>
            <a:r>
              <a:rPr lang="fr-FR" dirty="0" err="1">
                <a:solidFill>
                  <a:schemeClr val="accent2">
                    <a:lumMod val="50000"/>
                  </a:schemeClr>
                </a:solidFill>
              </a:rPr>
              <a:t>prenom</a:t>
            </a:r>
            <a:r>
              <a:rPr lang="fr-FR" dirty="0">
                <a:solidFill>
                  <a:schemeClr val="accent2">
                    <a:lumMod val="50000"/>
                  </a:schemeClr>
                </a:solidFill>
              </a:rPr>
              <a:t>’’:’’David’’}</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Les « </a:t>
            </a:r>
            <a:r>
              <a:rPr lang="fr-FR" dirty="0" err="1"/>
              <a:t>query</a:t>
            </a:r>
            <a:r>
              <a:rPr lang="fr-FR" dirty="0"/>
              <a:t> string » sont généralement utilisés pour faire des filtres</a:t>
            </a:r>
          </a:p>
          <a:p>
            <a:pPr lvl="1"/>
            <a:r>
              <a:rPr lang="fr-FR" dirty="0"/>
              <a:t>Requête HTTP GET </a:t>
            </a:r>
            <a:r>
              <a:rPr lang="fr-FR" dirty="0">
                <a:hlinkClick r:id="rId2"/>
              </a:rPr>
              <a:t>http://monapi/personnes</a:t>
            </a:r>
            <a:r>
              <a:rPr lang="fr-FR" dirty="0">
                <a:solidFill>
                  <a:srgbClr val="00B050"/>
                </a:solidFill>
              </a:rPr>
              <a:t>?nom=ryckewaert</a:t>
            </a:r>
          </a:p>
          <a:p>
            <a:pPr lvl="1"/>
            <a:r>
              <a:rPr lang="fr-FR" dirty="0"/>
              <a:t>Réponse : </a:t>
            </a:r>
          </a:p>
          <a:p>
            <a:pPr lvl="2"/>
            <a:r>
              <a:rPr lang="fr-FR" dirty="0">
                <a:solidFill>
                  <a:schemeClr val="accent2">
                    <a:lumMod val="50000"/>
                  </a:schemeClr>
                </a:solidFill>
              </a:rPr>
              <a:t>Body: {’’personne’’:[{’’nom’’: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Tree>
    <p:extLst>
      <p:ext uri="{BB962C8B-B14F-4D97-AF65-F5344CB8AC3E}">
        <p14:creationId xmlns:p14="http://schemas.microsoft.com/office/powerpoint/2010/main" val="14055377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0970" y="-185561"/>
            <a:ext cx="10515600" cy="1325563"/>
          </a:xfrm>
        </p:spPr>
        <p:txBody>
          <a:bodyPr/>
          <a:lstStyle/>
          <a:p>
            <a:r>
              <a:rPr lang="fr-FR" dirty="0"/>
              <a:t>REST cache HTTP/1.1</a:t>
            </a:r>
          </a:p>
        </p:txBody>
      </p:sp>
      <p:pic>
        <p:nvPicPr>
          <p:cNvPr id="5123" name="Picture 3" descr="Show how a proxy cache acts when a doc is not cache, in the cache and fresh, in the cache and sta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900" y="0"/>
            <a:ext cx="6128973" cy="678553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0970" y="1254302"/>
            <a:ext cx="5043857" cy="3046988"/>
          </a:xfrm>
          <a:prstGeom prst="rect">
            <a:avLst/>
          </a:prstGeom>
        </p:spPr>
        <p:txBody>
          <a:bodyPr wrap="square">
            <a:spAutoFit/>
          </a:bodyPr>
          <a:lstStyle/>
          <a:p>
            <a:pPr marL="285750" indent="-285750">
              <a:buFont typeface="Arial" panose="020B0604020202020204" pitchFamily="34" charset="0"/>
              <a:buChar char="•"/>
            </a:pPr>
            <a:r>
              <a:rPr lang="en-US" sz="2400" dirty="0"/>
              <a:t>When the cache receives a request for a stale resource, it forwards this requests with </a:t>
            </a:r>
            <a:r>
              <a:rPr lang="en-US" sz="2400" dirty="0">
                <a:solidFill>
                  <a:srgbClr val="0070C0"/>
                </a:solidFill>
              </a:rPr>
              <a:t>a If-None-Match</a:t>
            </a:r>
            <a:r>
              <a:rPr lang="en-US" sz="2400" dirty="0"/>
              <a:t> to check if it isn't in fact still fresh. If so, the server returns a </a:t>
            </a:r>
            <a:r>
              <a:rPr lang="en-US" sz="2400" dirty="0">
                <a:solidFill>
                  <a:srgbClr val="0070C0"/>
                </a:solidFill>
              </a:rPr>
              <a:t>304 (Not Modified) </a:t>
            </a:r>
            <a:r>
              <a:rPr lang="en-US" sz="2400" dirty="0"/>
              <a:t>header without sending the body of the requested resource, saving some bandwidth.</a:t>
            </a:r>
            <a:endParaRPr lang="fr-FR" sz="2400" dirty="0"/>
          </a:p>
        </p:txBody>
      </p:sp>
    </p:spTree>
    <p:extLst>
      <p:ext uri="{BB962C8B-B14F-4D97-AF65-F5344CB8AC3E}">
        <p14:creationId xmlns:p14="http://schemas.microsoft.com/office/powerpoint/2010/main" val="812028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pic>
        <p:nvPicPr>
          <p:cNvPr id="2052" name="Picture 4" descr="Exemple de Cache-Control HTT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40" y="1782237"/>
            <a:ext cx="3390900" cy="2466975"/>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6"/>
          <p:cNvSpPr>
            <a:spLocks noGrp="1"/>
          </p:cNvSpPr>
          <p:nvPr>
            <p:ph idx="1"/>
          </p:nvPr>
        </p:nvSpPr>
        <p:spPr>
          <a:xfrm>
            <a:off x="5172074" y="1243014"/>
            <a:ext cx="6915151" cy="5614986"/>
          </a:xfrm>
        </p:spPr>
        <p:txBody>
          <a:bodyPr>
            <a:normAutofit fontScale="92500" lnSpcReduction="10000"/>
          </a:bodyPr>
          <a:lstStyle/>
          <a:p>
            <a:r>
              <a:rPr lang="fr-FR" dirty="0">
                <a:solidFill>
                  <a:srgbClr val="0070C0"/>
                </a:solidFill>
              </a:rPr>
              <a:t>Strong </a:t>
            </a:r>
            <a:r>
              <a:rPr lang="fr-FR" dirty="0" err="1">
                <a:solidFill>
                  <a:srgbClr val="0070C0"/>
                </a:solidFill>
              </a:rPr>
              <a:t>validator</a:t>
            </a:r>
            <a:r>
              <a:rPr lang="fr-FR" dirty="0">
                <a:solidFill>
                  <a:srgbClr val="0070C0"/>
                </a:solidFill>
              </a:rPr>
              <a:t> : </a:t>
            </a:r>
          </a:p>
          <a:p>
            <a:pPr lvl="1"/>
            <a:r>
              <a:rPr lang="en-US" dirty="0"/>
              <a:t>The </a:t>
            </a:r>
            <a:r>
              <a:rPr lang="en-US" dirty="0" err="1">
                <a:solidFill>
                  <a:srgbClr val="0070C0"/>
                </a:solidFill>
              </a:rPr>
              <a:t>ETag</a:t>
            </a:r>
            <a:r>
              <a:rPr lang="en-US" dirty="0"/>
              <a:t> response header is an opaque-to-the-</a:t>
            </a:r>
            <a:r>
              <a:rPr lang="en-US" dirty="0" err="1"/>
              <a:t>useragent</a:t>
            </a:r>
            <a:r>
              <a:rPr lang="en-US" dirty="0"/>
              <a:t> value that can be used as a strong validator. That means that a HTTP user-agent, such as the browser, does not know what this string represents and can't predict what its value would be. If the </a:t>
            </a:r>
            <a:r>
              <a:rPr lang="en-US" dirty="0" err="1"/>
              <a:t>ETag</a:t>
            </a:r>
            <a:r>
              <a:rPr lang="en-US" dirty="0"/>
              <a:t> header was part of the response for a resource, the client can issue an If-None-Match in the header of future requests – in order to validate the cached resource.</a:t>
            </a:r>
          </a:p>
          <a:p>
            <a:r>
              <a:rPr lang="en-US" dirty="0">
                <a:solidFill>
                  <a:srgbClr val="00B050"/>
                </a:solidFill>
              </a:rPr>
              <a:t>Weak validator : It is considered weak because it only has 1-second resolution</a:t>
            </a:r>
          </a:p>
          <a:p>
            <a:pPr lvl="1"/>
            <a:r>
              <a:rPr lang="en-US" dirty="0"/>
              <a:t>The </a:t>
            </a:r>
            <a:r>
              <a:rPr lang="en-US" dirty="0">
                <a:solidFill>
                  <a:srgbClr val="00B050"/>
                </a:solidFill>
              </a:rPr>
              <a:t>If-Modified-Since</a:t>
            </a:r>
            <a:r>
              <a:rPr lang="en-US" dirty="0"/>
              <a:t> request HTTP header makes the request conditional: the server will send back the requested resource, with a 200 status, only if it has been last modified after the given date. If the request has not been modified since, the response will be a 304 without any body; the Last-Modified header will contain the date of last modification.</a:t>
            </a:r>
            <a:endParaRPr lang="fr-FR" dirty="0"/>
          </a:p>
          <a:p>
            <a:endParaRPr lang="fr-FR" dirty="0"/>
          </a:p>
          <a:p>
            <a:endParaRPr lang="fr-FR" dirty="0"/>
          </a:p>
        </p:txBody>
      </p:sp>
      <p:sp>
        <p:nvSpPr>
          <p:cNvPr id="3" name="Espace réservé du numéro de diapositive 2"/>
          <p:cNvSpPr>
            <a:spLocks noGrp="1"/>
          </p:cNvSpPr>
          <p:nvPr>
            <p:ph type="sldNum" sz="quarter" idx="4294967295"/>
          </p:nvPr>
        </p:nvSpPr>
        <p:spPr>
          <a:xfrm>
            <a:off x="8610600" y="6356350"/>
            <a:ext cx="2743200" cy="365125"/>
          </a:xfrm>
          <a:prstGeom prst="rect">
            <a:avLst/>
          </a:prstGeom>
        </p:spPr>
        <p:txBody>
          <a:bodyPr/>
          <a:lstStyle/>
          <a:p>
            <a:fld id="{B79E4878-4BCB-449E-94CF-AE2A0F6BB533}" type="slidenum">
              <a:rPr lang="fr-FR" smtClean="0"/>
              <a:t>89</a:t>
            </a:fld>
            <a:endParaRPr lang="fr-FR" dirty="0"/>
          </a:p>
        </p:txBody>
      </p:sp>
      <p:sp>
        <p:nvSpPr>
          <p:cNvPr id="10" name="Rectangle 9"/>
          <p:cNvSpPr/>
          <p:nvPr/>
        </p:nvSpPr>
        <p:spPr>
          <a:xfrm>
            <a:off x="251505" y="4364145"/>
            <a:ext cx="3781426" cy="1200329"/>
          </a:xfrm>
          <a:prstGeom prst="rect">
            <a:avLst/>
          </a:prstGeom>
        </p:spPr>
        <p:txBody>
          <a:bodyPr wrap="square">
            <a:spAutoFit/>
          </a:bodyPr>
          <a:lstStyle/>
          <a:p>
            <a:r>
              <a:rPr lang="en-US" dirty="0"/>
              <a:t>The If-None-Match HTTP request header makes the request conditional.</a:t>
            </a:r>
          </a:p>
          <a:p>
            <a:endParaRPr lang="en-US" dirty="0"/>
          </a:p>
          <a:p>
            <a:r>
              <a:rPr lang="en-US" b="1" dirty="0"/>
              <a:t>Response : </a:t>
            </a:r>
            <a:endParaRPr lang="fr-FR" b="1" dirty="0"/>
          </a:p>
        </p:txBody>
      </p:sp>
      <p:pic>
        <p:nvPicPr>
          <p:cNvPr id="11" name="Image 10"/>
          <p:cNvPicPr>
            <a:picLocks noChangeAspect="1"/>
          </p:cNvPicPr>
          <p:nvPr/>
        </p:nvPicPr>
        <p:blipFill>
          <a:blip r:embed="rId3"/>
          <a:stretch>
            <a:fillRect/>
          </a:stretch>
        </p:blipFill>
        <p:spPr>
          <a:xfrm>
            <a:off x="220096" y="5554702"/>
            <a:ext cx="4983388" cy="1346162"/>
          </a:xfrm>
          <a:prstGeom prst="rect">
            <a:avLst/>
          </a:prstGeom>
        </p:spPr>
      </p:pic>
      <p:sp>
        <p:nvSpPr>
          <p:cNvPr id="13" name="Rectangle 12"/>
          <p:cNvSpPr/>
          <p:nvPr/>
        </p:nvSpPr>
        <p:spPr>
          <a:xfrm>
            <a:off x="251505" y="1243014"/>
            <a:ext cx="3781426" cy="369332"/>
          </a:xfrm>
          <a:prstGeom prst="rect">
            <a:avLst/>
          </a:prstGeom>
        </p:spPr>
        <p:txBody>
          <a:bodyPr wrap="square">
            <a:spAutoFit/>
          </a:bodyPr>
          <a:lstStyle/>
          <a:p>
            <a:r>
              <a:rPr lang="en-US" b="1" dirty="0"/>
              <a:t>Request : </a:t>
            </a:r>
            <a:endParaRPr lang="fr-FR" b="1" dirty="0"/>
          </a:p>
        </p:txBody>
      </p:sp>
    </p:spTree>
    <p:extLst>
      <p:ext uri="{BB962C8B-B14F-4D97-AF65-F5344CB8AC3E}">
        <p14:creationId xmlns:p14="http://schemas.microsoft.com/office/powerpoint/2010/main" val="126188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1</a:t>
            </a: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481080" y="1411166"/>
            <a:ext cx="175817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846826" y="456941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33" name="Espace réservé du contenu 2">
            <a:extLst>
              <a:ext uri="{FF2B5EF4-FFF2-40B4-BE49-F238E27FC236}">
                <a16:creationId xmlns:a16="http://schemas.microsoft.com/office/drawing/2014/main" id="{A690AC02-6581-41AE-A81F-F4B3527EF8B7}"/>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CF1B63FC-F2F8-48AE-B777-28F759E2277A}"/>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5" name="Espace réservé du contenu 2">
            <a:extLst>
              <a:ext uri="{FF2B5EF4-FFF2-40B4-BE49-F238E27FC236}">
                <a16:creationId xmlns:a16="http://schemas.microsoft.com/office/drawing/2014/main" id="{2C3E6AB6-7016-4A68-BDAA-DBD5517C9D7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Tree>
    <p:extLst>
      <p:ext uri="{BB962C8B-B14F-4D97-AF65-F5344CB8AC3E}">
        <p14:creationId xmlns:p14="http://schemas.microsoft.com/office/powerpoint/2010/main" val="307388474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46631</TotalTime>
  <Words>4547</Words>
  <Application>Microsoft Office PowerPoint</Application>
  <PresentationFormat>Grand écran</PresentationFormat>
  <Paragraphs>980</Paragraphs>
  <Slides>89</Slides>
  <Notes>5</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89</vt:i4>
      </vt:variant>
    </vt:vector>
  </HeadingPairs>
  <TitlesOfParts>
    <vt:vector size="102" baseType="lpstr">
      <vt:lpstr>Arial</vt:lpstr>
      <vt:lpstr>Calibri</vt:lpstr>
      <vt:lpstr>Calibri Light</vt:lpstr>
      <vt:lpstr>Consolas</vt:lpstr>
      <vt:lpstr>Helvetica</vt:lpstr>
      <vt:lpstr>interval</vt:lpstr>
      <vt:lpstr>Lato</vt:lpstr>
      <vt:lpstr>Merriweather</vt:lpstr>
      <vt:lpstr>Open Sans</vt:lpstr>
      <vt:lpstr>Roboto</vt:lpstr>
      <vt:lpstr>Segoe UI</vt:lpstr>
      <vt:lpstr>Wingdings</vt:lpstr>
      <vt:lpstr>Thème Office</vt:lpstr>
      <vt:lpstr>Comment concevoir une API RESTful ? </vt:lpstr>
      <vt:lpstr>Déroulement du cours</vt:lpstr>
      <vt:lpstr>Les services REST Introduction</vt:lpstr>
      <vt:lpstr>Les applications/besoins d’aujourd’hui</vt:lpstr>
      <vt:lpstr>Type de clients des API</vt:lpstr>
      <vt:lpstr>Client-Serveur: illustration</vt:lpstr>
      <vt:lpstr>Proxy</vt:lpstr>
      <vt:lpstr>Load balancer</vt:lpstr>
      <vt:lpstr>Mise à jour a chaud 1</vt:lpstr>
      <vt:lpstr>Mise à jour a chaud 2</vt:lpstr>
      <vt:lpstr>Mise à jour a chaud 3</vt:lpstr>
      <vt:lpstr>Mise à jour a chaud 4</vt:lpstr>
      <vt:lpstr>Mise à jour a chaud 5</vt:lpstr>
      <vt:lpstr>Mise à jour a chaud 6</vt:lpstr>
      <vt:lpstr>Mise à jour a chaud 7</vt:lpstr>
      <vt:lpstr>Architecture micro-services</vt:lpstr>
      <vt:lpstr>Architecture micro-services</vt:lpstr>
      <vt:lpstr>Les étape à suivre « Mode d’emploi » </vt:lpstr>
      <vt:lpstr>Présentation PowerPoint</vt:lpstr>
      <vt:lpstr>Les services REST (REpresentational State Transfer)</vt:lpstr>
      <vt:lpstr>REST (REpresentational State Transfer)</vt:lpstr>
      <vt:lpstr>REST comparer à SOAP</vt:lpstr>
      <vt:lpstr>REST (REpresentational State Transfer)</vt:lpstr>
      <vt:lpstr>REST : Contrainte numéro 1/6</vt:lpstr>
      <vt:lpstr>REST : Contrainte numéro 2/6</vt:lpstr>
      <vt:lpstr>REST : Contrainte numéro 3/6</vt:lpstr>
      <vt:lpstr>REST : Contrainte numéro 4/6</vt:lpstr>
      <vt:lpstr>REST : Contrainte numéro 5/6</vt:lpstr>
      <vt:lpstr>REST : Contrainte numéro 6/6</vt:lpstr>
      <vt:lpstr>REST HTTP et bonne pratique </vt:lpstr>
      <vt:lpstr>HTTP Header « Content-Type »</vt:lpstr>
      <vt:lpstr>HTTP Header « Accept »</vt:lpstr>
      <vt:lpstr>Codes de retour HTTP</vt:lpstr>
      <vt:lpstr>Présentation PowerPoint</vt:lpstr>
      <vt:lpstr>Les verbes/méthodes HTTP 1.1</vt:lpstr>
      <vt:lpstr>Présentation PowerPoint</vt:lpstr>
      <vt:lpstr>Méthodes HTTP</vt:lpstr>
      <vt:lpstr>Méthodes HTTP</vt:lpstr>
      <vt:lpstr>Méthodes HTTP</vt:lpstr>
      <vt:lpstr>GET et query string</vt:lpstr>
      <vt:lpstr>POST, PUT, PATCH précisions</vt:lpstr>
      <vt:lpstr>POST, PUT précisions</vt:lpstr>
      <vt:lpstr>PATH et JSON+ Patch</vt:lpstr>
      <vt:lpstr>Cas particuliers des images, vidéos, etc.</vt:lpstr>
      <vt:lpstr>Modéliser vos API sous forme de catalogue</vt:lpstr>
      <vt:lpstr>Modéliser vos API en domaine fonctionnelle</vt:lpstr>
      <vt:lpstr>Modéliser vos API en domaine fonctionnelle</vt:lpstr>
      <vt:lpstr>Modéliser vos API en domaine fonctionnelle</vt:lpstr>
      <vt:lpstr>Modéliser vos API en domaine fonctionnelle</vt:lpstr>
      <vt:lpstr>Modéliser vos API en domaine fonctionnelle</vt:lpstr>
      <vt:lpstr>Modéliser vos API en domaine fonctionnelle</vt:lpstr>
      <vt:lpstr>Nommage</vt:lpstr>
      <vt:lpstr>Nommage</vt:lpstr>
      <vt:lpstr>Versionning</vt:lpstr>
      <vt:lpstr>Cache</vt:lpstr>
      <vt:lpstr>REST cache HTTP/1.1</vt:lpstr>
      <vt:lpstr>Présentation PowerPoint</vt:lpstr>
      <vt:lpstr>REST cache HTTP/1.1</vt:lpstr>
      <vt:lpstr>REST cache HTTP/1.1</vt:lpstr>
      <vt:lpstr>REST cache HTTP/1.1</vt:lpstr>
      <vt:lpstr>RESTful</vt:lpstr>
      <vt:lpstr>Présentation PowerPoint</vt:lpstr>
      <vt:lpstr>REST: Difficile à modéliser</vt:lpstr>
      <vt:lpstr>Le modèle de maturité de Richardson</vt:lpstr>
      <vt:lpstr>Niveau 3 : Les liens hypermédia (HATEOAS)</vt:lpstr>
      <vt:lpstr>Niveau 3 : Les liens hypermédia (HATEOAS)</vt:lpstr>
      <vt:lpstr>Niveau 3 : Les liens hypermédia (HATEOAS)</vt:lpstr>
      <vt:lpstr>HATEOAS: HAL</vt:lpstr>
      <vt:lpstr>HATEOAS: HAL</vt:lpstr>
      <vt:lpstr>HATEOAS: JSON-API</vt:lpstr>
      <vt:lpstr>HATEOAS: JSON-LD</vt:lpstr>
      <vt:lpstr>OpenAPI Specification</vt:lpstr>
      <vt:lpstr>Swagger</vt:lpstr>
      <vt:lpstr>Swagger demo en C#</vt:lpstr>
      <vt:lpstr>Postman</vt:lpstr>
      <vt:lpstr>Postman</vt:lpstr>
      <vt:lpstr>Graphql</vt:lpstr>
      <vt:lpstr>Présentation PowerPoint</vt:lpstr>
      <vt:lpstr>Références</vt:lpstr>
      <vt:lpstr>Relation entre l'URL et les méthodes HTTP</vt:lpstr>
      <vt:lpstr>Présentation PowerPoint</vt:lpstr>
      <vt:lpstr>Déroulement du cours</vt:lpstr>
      <vt:lpstr>Les applications/besoins d’aujourd’hui</vt:lpstr>
      <vt:lpstr>Proxy</vt:lpstr>
      <vt:lpstr>Architecture micro-services</vt:lpstr>
      <vt:lpstr>REST comparer à SOAP</vt:lpstr>
      <vt:lpstr>GET précisions</vt:lpstr>
      <vt:lpstr>REST cache HTTP/1.1</vt:lpstr>
      <vt:lpstr>REST cache HTTP/1.1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CHERVET Guillaume</cp:lastModifiedBy>
  <cp:revision>401</cp:revision>
  <cp:lastPrinted>2017-05-21T13:26:06Z</cp:lastPrinted>
  <dcterms:created xsi:type="dcterms:W3CDTF">2017-03-15T18:15:39Z</dcterms:created>
  <dcterms:modified xsi:type="dcterms:W3CDTF">2019-03-04T17:20:03Z</dcterms:modified>
</cp:coreProperties>
</file>