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414" r:id="rId20"/>
    <p:sldId id="355" r:id="rId21"/>
    <p:sldId id="260" r:id="rId22"/>
    <p:sldId id="360" r:id="rId23"/>
    <p:sldId id="361" r:id="rId24"/>
    <p:sldId id="259" r:id="rId25"/>
    <p:sldId id="261" r:id="rId26"/>
    <p:sldId id="362" r:id="rId27"/>
    <p:sldId id="388" r:id="rId28"/>
    <p:sldId id="352" r:id="rId29"/>
    <p:sldId id="353" r:id="rId30"/>
    <p:sldId id="348" r:id="rId31"/>
    <p:sldId id="342" r:id="rId32"/>
    <p:sldId id="380" r:id="rId33"/>
    <p:sldId id="343" r:id="rId34"/>
    <p:sldId id="349" r:id="rId35"/>
    <p:sldId id="378" r:id="rId36"/>
    <p:sldId id="351" r:id="rId37"/>
    <p:sldId id="384" r:id="rId38"/>
    <p:sldId id="407" r:id="rId39"/>
    <p:sldId id="415" r:id="rId40"/>
    <p:sldId id="410" r:id="rId41"/>
    <p:sldId id="412" r:id="rId42"/>
    <p:sldId id="413" r:id="rId43"/>
    <p:sldId id="406" r:id="rId44"/>
    <p:sldId id="408" r:id="rId45"/>
    <p:sldId id="376" r:id="rId46"/>
    <p:sldId id="417" r:id="rId47"/>
    <p:sldId id="379" r:id="rId48"/>
    <p:sldId id="350" r:id="rId49"/>
    <p:sldId id="363" r:id="rId50"/>
    <p:sldId id="404" r:id="rId51"/>
    <p:sldId id="369" r:id="rId52"/>
    <p:sldId id="405" r:id="rId53"/>
    <p:sldId id="392" r:id="rId54"/>
    <p:sldId id="393" r:id="rId55"/>
    <p:sldId id="345" r:id="rId56"/>
    <p:sldId id="346" r:id="rId57"/>
    <p:sldId id="347" r:id="rId58"/>
    <p:sldId id="389" r:id="rId59"/>
    <p:sldId id="409" r:id="rId60"/>
    <p:sldId id="368" r:id="rId61"/>
    <p:sldId id="262" r:id="rId62"/>
    <p:sldId id="336" r:id="rId63"/>
    <p:sldId id="332" r:id="rId64"/>
    <p:sldId id="333" r:id="rId65"/>
    <p:sldId id="335" r:id="rId66"/>
    <p:sldId id="337" r:id="rId67"/>
    <p:sldId id="338" r:id="rId68"/>
    <p:sldId id="341" r:id="rId69"/>
    <p:sldId id="340" r:id="rId70"/>
    <p:sldId id="364" r:id="rId71"/>
    <p:sldId id="371" r:id="rId72"/>
    <p:sldId id="373" r:id="rId73"/>
    <p:sldId id="374" r:id="rId74"/>
    <p:sldId id="375" r:id="rId75"/>
    <p:sldId id="411" r:id="rId76"/>
    <p:sldId id="372" r:id="rId77"/>
    <p:sldId id="416" r:id="rId78"/>
    <p:sldId id="367" r:id="rId79"/>
    <p:sldId id="391" r:id="rId80"/>
    <p:sldId id="396" r:id="rId81"/>
    <p:sldId id="268" r:id="rId82"/>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744C"/>
    <a:srgbClr val="C35533"/>
    <a:srgbClr val="A74F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2804" autoAdjust="0"/>
  </p:normalViewPr>
  <p:slideViewPr>
    <p:cSldViewPr snapToGrid="0">
      <p:cViewPr varScale="1">
        <p:scale>
          <a:sx n="105" d="100"/>
          <a:sy n="105"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10/12/2018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10/12/2018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71364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47</a:t>
            </a:fld>
            <a:endParaRPr lang="fr-FR"/>
          </a:p>
        </p:txBody>
      </p:sp>
    </p:spTree>
    <p:extLst>
      <p:ext uri="{BB962C8B-B14F-4D97-AF65-F5344CB8AC3E}">
        <p14:creationId xmlns:p14="http://schemas.microsoft.com/office/powerpoint/2010/main" val="72868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10/12/2018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10/12/2018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10/12/2018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10/12/2018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monapi/personnes/:id"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haacked.com/archive/2009/06/25/json-hijacking.aspx/" TargetMode="External"/><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fr/docs/Web/HTTP/Headers/Cache-Contro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OAI/OpenAPI-Specificatio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petstore.swagger.io/" TargetMode="External"/><Relationship Id="rId2" Type="http://schemas.openxmlformats.org/officeDocument/2006/relationships/hyperlink" Target="https://github.com/domaindrivendev/Swashbuckle" TargetMode="External"/><Relationship Id="rId1" Type="http://schemas.openxmlformats.org/officeDocument/2006/relationships/slideLayout" Target="../slideLayouts/slideLayout2.xml"/><Relationship Id="rId4" Type="http://schemas.openxmlformats.org/officeDocument/2006/relationships/hyperlink" Target="https://github.com/Azure/autorest"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389381"/>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4810C-8811-4513-A840-4551B5A5C725}"/>
              </a:ext>
            </a:extLst>
          </p:cNvPr>
          <p:cNvSpPr>
            <a:spLocks noGrp="1"/>
          </p:cNvSpPr>
          <p:nvPr>
            <p:ph type="title"/>
          </p:nvPr>
        </p:nvSpPr>
        <p:spPr/>
        <p:txBody>
          <a:bodyPr/>
          <a:lstStyle/>
          <a:p>
            <a:r>
              <a:rPr lang="fr-FR" dirty="0"/>
              <a:t>REST comparé à SOAP</a:t>
            </a:r>
          </a:p>
        </p:txBody>
      </p:sp>
      <p:sp>
        <p:nvSpPr>
          <p:cNvPr id="3" name="Espace réservé du contenu 2">
            <a:extLst>
              <a:ext uri="{FF2B5EF4-FFF2-40B4-BE49-F238E27FC236}">
                <a16:creationId xmlns:a16="http://schemas.microsoft.com/office/drawing/2014/main" id="{9C0F16BC-4275-4C17-8053-7F0F246130F6}"/>
              </a:ext>
            </a:extLst>
          </p:cNvPr>
          <p:cNvSpPr>
            <a:spLocks noGrp="1"/>
          </p:cNvSpPr>
          <p:nvPr>
            <p:ph idx="1"/>
          </p:nvPr>
        </p:nvSpPr>
        <p:spPr/>
        <p:txBody>
          <a:bodyPr>
            <a:normAutofit lnSpcReduction="10000"/>
          </a:bodyPr>
          <a:lstStyle/>
          <a:p>
            <a:r>
              <a:rPr lang="fr-FR" sz="3200" dirty="0"/>
              <a:t>Le recours à REST est souvent privilégié par rapport au style </a:t>
            </a:r>
            <a:r>
              <a:rPr lang="fr-FR" sz="3200" u="sng" dirty="0">
                <a:hlinkClick r:id="rId2"/>
              </a:rPr>
              <a:t>SOAP</a:t>
            </a:r>
            <a:r>
              <a:rPr lang="fr-FR" sz="3200" dirty="0"/>
              <a:t> :</a:t>
            </a:r>
          </a:p>
          <a:p>
            <a:pPr lvl="1"/>
            <a:r>
              <a:rPr lang="fr-FR" sz="2800" dirty="0"/>
              <a:t>REST ne consomme pas autant de </a:t>
            </a:r>
            <a:r>
              <a:rPr lang="fr-FR" sz="2800" u="sng" dirty="0">
                <a:hlinkClick r:id="rId3"/>
              </a:rPr>
              <a:t>bande passante</a:t>
            </a:r>
            <a:r>
              <a:rPr lang="fr-FR" sz="2800" dirty="0"/>
              <a:t>, ce qui rend son utilisation plus performant sur Internet.</a:t>
            </a:r>
          </a:p>
          <a:p>
            <a:pPr lvl="2"/>
            <a:r>
              <a:rPr lang="fr-FR" sz="2400" dirty="0"/>
              <a:t>JSON format le plus utilisé moins volumineux que le XML</a:t>
            </a:r>
          </a:p>
          <a:p>
            <a:pPr lvl="2"/>
            <a:r>
              <a:rPr lang="fr-FR" sz="2400" dirty="0"/>
              <a:t>Possibilité de mettre en </a:t>
            </a:r>
            <a:r>
              <a:rPr lang="fr-FR" sz="2400" b="1" dirty="0">
                <a:solidFill>
                  <a:srgbClr val="C00000"/>
                </a:solidFill>
              </a:rPr>
              <a:t>cache</a:t>
            </a:r>
            <a:r>
              <a:rPr lang="fr-FR" sz="2400" dirty="0"/>
              <a:t> les méthodes de lecture HTTP GET</a:t>
            </a:r>
          </a:p>
          <a:p>
            <a:pPr lvl="2"/>
            <a:endParaRPr lang="fr-FR" sz="2400" dirty="0"/>
          </a:p>
          <a:p>
            <a:pPr lvl="1"/>
            <a:r>
              <a:rPr lang="fr-FR" sz="2800" dirty="0">
                <a:solidFill>
                  <a:schemeClr val="bg1">
                    <a:lumMod val="50000"/>
                  </a:schemeClr>
                </a:solidFill>
              </a:rPr>
              <a:t>Pour le développeur, les services REST sont plus simples à créer et à consommer.</a:t>
            </a:r>
          </a:p>
          <a:p>
            <a:pPr lvl="1"/>
            <a:r>
              <a:rPr lang="fr-FR" sz="2800" dirty="0">
                <a:solidFill>
                  <a:schemeClr val="bg1">
                    <a:lumMod val="50000"/>
                  </a:schemeClr>
                </a:solidFill>
              </a:rPr>
              <a:t>Permet de faire plus simplement des « mises à jour sans interruption de service » et d’être plus « résiliant aux pannes ».</a:t>
            </a:r>
          </a:p>
        </p:txBody>
      </p:sp>
      <p:sp>
        <p:nvSpPr>
          <p:cNvPr id="4" name="Espace réservé du numéro de diapositive 3">
            <a:extLst>
              <a:ext uri="{FF2B5EF4-FFF2-40B4-BE49-F238E27FC236}">
                <a16:creationId xmlns:a16="http://schemas.microsoft.com/office/drawing/2014/main" id="{CBDC6BCA-09ED-4DC0-9A68-6418DB817B60}"/>
              </a:ext>
            </a:extLst>
          </p:cNvPr>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195299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885361"/>
            <a:ext cx="10515600" cy="4786902"/>
          </a:xfrm>
        </p:spPr>
        <p:txBody>
          <a:bodyPr>
            <a:normAutofit/>
          </a:bodyPr>
          <a:lstStyle/>
          <a:p>
            <a:r>
              <a:rPr lang="fr-FR" sz="3600" dirty="0"/>
              <a:t>L'auteur définit </a:t>
            </a:r>
            <a:r>
              <a:rPr lang="fr-FR" sz="3600" b="1" dirty="0">
                <a:solidFill>
                  <a:srgbClr val="00B050"/>
                </a:solidFill>
              </a:rPr>
              <a:t>6</a:t>
            </a:r>
            <a:r>
              <a:rPr lang="fr-FR" sz="3600" dirty="0"/>
              <a:t> contraintes à respecter afin de devenir « REST Compliant » autrement dit comment se conformer à cette architecture. </a:t>
            </a:r>
          </a:p>
          <a:p>
            <a:pPr marL="0" indent="0">
              <a:buNone/>
            </a:pPr>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255740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363518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400926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1394178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a:t>
            </a:r>
            <a:r>
              <a:rPr lang="fr-FR" dirty="0">
                <a:solidFill>
                  <a:srgbClr val="00B050"/>
                </a:solidFill>
              </a:rPr>
              <a:t>htps://www.twitter.com/users/12</a:t>
            </a:r>
            <a:r>
              <a:rPr lang="fr-FR" dirty="0">
                <a:solidFill>
                  <a:schemeClr val="bg1">
                    <a:lumMod val="50000"/>
                  </a:schemeClr>
                </a:solidFill>
              </a:rPr>
              <a:t> » alors que un tweet est accessible via la route «  </a:t>
            </a:r>
            <a:r>
              <a:rPr lang="fr-FR" dirty="0">
                <a:solidFill>
                  <a:srgbClr val="00B050"/>
                </a:solidFill>
              </a:rPr>
              <a:t>htps://www.twitter.com/tweets/210462857140252672</a:t>
            </a:r>
            <a:r>
              <a:rPr lang="fr-FR" dirty="0">
                <a:solidFill>
                  <a:schemeClr val="bg1">
                    <a:lumMod val="50000"/>
                  </a:schemeClr>
                </a:solidFill>
              </a:rPr>
              <a:t>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84382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3394162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145978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215092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29</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a:xfrm>
            <a:off x="838200" y="1825624"/>
            <a:ext cx="10515600" cy="4889319"/>
          </a:xfrm>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22179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2297314124"/>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 requête a échouée car le contenu ne peut pas être compris (un contenu qui ne peut être </a:t>
                      </a:r>
                      <a:r>
                        <a:rPr lang="fr-FR" sz="1800" dirty="0" err="1">
                          <a:effectLst/>
                        </a:rPr>
                        <a:t>parsé</a:t>
                      </a:r>
                      <a:r>
                        <a:rPr lang="fr-FR" sz="1800" dirty="0">
                          <a:effectLst/>
                        </a:rPr>
                        <a:t> par exemple).</a:t>
                      </a:r>
                      <a:endParaRPr lang="fr-FR" sz="1800" dirty="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dirty="0">
                          <a:solidFill>
                            <a:srgbClr val="FF0000"/>
                          </a:solidFill>
                          <a:effectLst/>
                        </a:rPr>
                        <a:t>401</a:t>
                      </a:r>
                      <a:endParaRPr lang="fr-FR" sz="1800" dirty="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 ressource n'est plus disponible. Utile pour les vieilles versions de l'API.</a:t>
                      </a:r>
                      <a:endParaRPr lang="fr-FR" sz="1800" dirty="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dirty="0">
                          <a:effectLst/>
                        </a:rPr>
                        <a:t>Utilisé pour les erreurs de validation.</a:t>
                      </a:r>
                      <a:endParaRPr lang="fr-FR" sz="1800" dirty="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Utilisé lorsque la limite de requêtes autorisées a été dépassée.</a:t>
                      </a:r>
                      <a:endParaRPr lang="fr-FR" sz="1800" dirty="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Un message générique pour indiquer qu'il y a eu un problème mais qu'il ne vient pas de l'utilisateur.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40675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5543550"/>
          </a:xfrm>
        </p:spPr>
        <p:txBody>
          <a:bodyPr>
            <a:normAutofit fontScale="775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160091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046062787"/>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86184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0859" y="724039"/>
            <a:ext cx="5010154" cy="5632311"/>
          </a:xfrm>
          <a:prstGeom prst="rect">
            <a:avLst/>
          </a:prstGeom>
        </p:spPr>
        <p:txBody>
          <a:bodyPr wrap="square">
            <a:spAutoFit/>
          </a:bodyPr>
          <a:lstStyle/>
          <a:p>
            <a:r>
              <a:rPr lang="fr-FR" sz="2400" dirty="0">
                <a:solidFill>
                  <a:srgbClr val="222222"/>
                </a:solidFill>
                <a:latin typeface="Arial" panose="020B0604020202020204" pitchFamily="34" charset="0"/>
              </a:rPr>
              <a:t>En </a:t>
            </a:r>
            <a:r>
              <a:rPr lang="fr-FR" sz="2400" dirty="0">
                <a:solidFill>
                  <a:srgbClr val="0B0080"/>
                </a:solidFill>
                <a:latin typeface="Arial" panose="020B0604020202020204" pitchFamily="34" charset="0"/>
                <a:hlinkClick r:id="rId6" tooltip="Mathématiques"/>
              </a:rPr>
              <a:t>mathématiques</a:t>
            </a:r>
            <a:r>
              <a:rPr lang="fr-FR" sz="2400" dirty="0">
                <a:solidFill>
                  <a:srgbClr val="222222"/>
                </a:solidFill>
                <a:latin typeface="Arial" panose="020B0604020202020204" pitchFamily="34" charset="0"/>
              </a:rPr>
              <a:t> et en </a:t>
            </a:r>
            <a:r>
              <a:rPr lang="fr-FR" sz="2400" dirty="0">
                <a:solidFill>
                  <a:srgbClr val="0B0080"/>
                </a:solidFill>
                <a:latin typeface="Arial" panose="020B0604020202020204" pitchFamily="34" charset="0"/>
                <a:hlinkClick r:id="rId7" tooltip="Informatique"/>
              </a:rPr>
              <a:t>informatique</a:t>
            </a:r>
            <a:r>
              <a:rPr lang="fr-FR" sz="2400" dirty="0">
                <a:solidFill>
                  <a:srgbClr val="222222"/>
                </a:solidFill>
                <a:latin typeface="Arial" panose="020B0604020202020204" pitchFamily="34" charset="0"/>
              </a:rPr>
              <a:t>, l'</a:t>
            </a:r>
            <a:r>
              <a:rPr lang="fr-FR" sz="2400" b="1" dirty="0">
                <a:solidFill>
                  <a:srgbClr val="222222"/>
                </a:solidFill>
                <a:latin typeface="Arial" panose="020B0604020202020204" pitchFamily="34" charset="0"/>
              </a:rPr>
              <a:t>idempotence</a:t>
            </a:r>
            <a:r>
              <a:rPr lang="fr-FR" sz="2400" dirty="0">
                <a:solidFill>
                  <a:srgbClr val="222222"/>
                </a:solidFill>
                <a:latin typeface="Arial" panose="020B0604020202020204" pitchFamily="34" charset="0"/>
              </a:rPr>
              <a:t> signifie qu'une opération a le même effet qu'on l'applique une ou plusieurs fois. </a:t>
            </a:r>
          </a:p>
          <a:p>
            <a:endParaRPr lang="fr-FR" sz="2400" dirty="0">
              <a:solidFill>
                <a:srgbClr val="222222"/>
              </a:solidFill>
              <a:latin typeface="Arial" panose="020B0604020202020204" pitchFamily="34" charset="0"/>
            </a:endParaRPr>
          </a:p>
          <a:p>
            <a:r>
              <a:rPr lang="fr-FR" sz="2400" dirty="0">
                <a:solidFill>
                  <a:srgbClr val="222222"/>
                </a:solidFill>
                <a:latin typeface="Arial" panose="020B0604020202020204" pitchFamily="34" charset="0"/>
              </a:rPr>
              <a:t>Par exemple, la </a:t>
            </a:r>
            <a:r>
              <a:rPr lang="fr-FR" sz="2400" dirty="0">
                <a:solidFill>
                  <a:srgbClr val="0B0080"/>
                </a:solidFill>
                <a:latin typeface="Arial" panose="020B0604020202020204" pitchFamily="34" charset="0"/>
                <a:hlinkClick r:id="rId8" tooltip="Valeur absolue"/>
              </a:rPr>
              <a:t>valeur absolue</a:t>
            </a:r>
            <a:r>
              <a:rPr lang="fr-FR" sz="2400" dirty="0">
                <a:solidFill>
                  <a:srgbClr val="222222"/>
                </a:solidFill>
                <a:latin typeface="Arial" panose="020B0604020202020204" pitchFamily="34" charset="0"/>
              </a:rPr>
              <a:t> est idempotente ː abs(abs(-5)) = abs(-5) = 5. On retrouve ce concept en </a:t>
            </a:r>
            <a:r>
              <a:rPr lang="fr-FR" sz="2400" dirty="0">
                <a:solidFill>
                  <a:srgbClr val="0B0080"/>
                </a:solidFill>
                <a:latin typeface="Arial" panose="020B0604020202020204" pitchFamily="34" charset="0"/>
                <a:hlinkClick r:id="rId9" tooltip="Algèbre générale"/>
              </a:rPr>
              <a:t>algèbre générale</a:t>
            </a:r>
            <a:r>
              <a:rPr lang="fr-FR" sz="2400" dirty="0">
                <a:solidFill>
                  <a:srgbClr val="222222"/>
                </a:solidFill>
                <a:latin typeface="Arial" panose="020B0604020202020204" pitchFamily="34" charset="0"/>
              </a:rPr>
              <a:t>, en particulier dans la théorie des </a:t>
            </a:r>
            <a:r>
              <a:rPr lang="fr-FR" sz="2400" dirty="0">
                <a:solidFill>
                  <a:srgbClr val="0B0080"/>
                </a:solidFill>
                <a:latin typeface="Arial" panose="020B0604020202020204" pitchFamily="34" charset="0"/>
                <a:hlinkClick r:id="rId10" tooltip="Projecteur (mathématiques)"/>
              </a:rPr>
              <a:t>opérateurs de projection</a:t>
            </a:r>
            <a:r>
              <a:rPr lang="fr-FR" sz="2400" dirty="0">
                <a:solidFill>
                  <a:srgbClr val="222222"/>
                </a:solidFill>
                <a:latin typeface="Arial" panose="020B0604020202020204" pitchFamily="34" charset="0"/>
              </a:rPr>
              <a:t> et des </a:t>
            </a:r>
            <a:r>
              <a:rPr lang="fr-FR" sz="2400" dirty="0">
                <a:solidFill>
                  <a:srgbClr val="0B0080"/>
                </a:solidFill>
                <a:latin typeface="Arial" panose="020B0604020202020204" pitchFamily="34" charset="0"/>
                <a:hlinkClick r:id="rId11" tooltip="Opérateur de clôture"/>
              </a:rPr>
              <a:t>opérateurs de clôture</a:t>
            </a:r>
            <a:r>
              <a:rPr lang="fr-FR" sz="2400" dirty="0">
                <a:solidFill>
                  <a:srgbClr val="222222"/>
                </a:solidFill>
                <a:latin typeface="Arial" panose="020B0604020202020204" pitchFamily="34" charset="0"/>
              </a:rPr>
              <a:t>, mais aussi en informatique, en particulier en </a:t>
            </a:r>
            <a:r>
              <a:rPr lang="fr-FR" sz="2400" dirty="0">
                <a:solidFill>
                  <a:srgbClr val="0B0080"/>
                </a:solidFill>
                <a:latin typeface="Arial" panose="020B0604020202020204" pitchFamily="34" charset="0"/>
                <a:hlinkClick r:id="rId12" tooltip="Programmation fonctionnelle"/>
              </a:rPr>
              <a:t>programmation fonctionnelle</a:t>
            </a:r>
            <a:r>
              <a:rPr lang="fr-FR" sz="2400" dirty="0">
                <a:solidFill>
                  <a:srgbClr val="222222"/>
                </a:solidFill>
                <a:latin typeface="Arial" panose="020B0604020202020204" pitchFamily="34" charset="0"/>
              </a:rPr>
              <a:t>.</a:t>
            </a:r>
            <a:endParaRPr lang="fr-FR" sz="24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167538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47016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a:t>
            </a:r>
            <a:r>
              <a:rPr lang="fr-FR" dirty="0">
                <a:solidFill>
                  <a:srgbClr val="00B0F0"/>
                </a:solidFill>
              </a:rPr>
              <a:t>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37</a:t>
            </a:fld>
            <a:endParaRPr lang="fr-FR"/>
          </a:p>
        </p:txBody>
      </p:sp>
      <p:pic>
        <p:nvPicPr>
          <p:cNvPr id="5" name="Image 4"/>
          <p:cNvPicPr>
            <a:picLocks noChangeAspect="1"/>
          </p:cNvPicPr>
          <p:nvPr/>
        </p:nvPicPr>
        <p:blipFill rotWithShape="1">
          <a:blip r:embed="rId3"/>
          <a:srcRect t="10442" b="3542"/>
          <a:stretch/>
        </p:blipFill>
        <p:spPr>
          <a:xfrm>
            <a:off x="747447" y="1313000"/>
            <a:ext cx="10424847" cy="4565285"/>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B0673-4993-4718-94A3-FFEE5BA8490D}"/>
              </a:ext>
            </a:extLst>
          </p:cNvPr>
          <p:cNvSpPr>
            <a:spLocks noGrp="1"/>
          </p:cNvSpPr>
          <p:nvPr>
            <p:ph type="title"/>
          </p:nvPr>
        </p:nvSpPr>
        <p:spPr/>
        <p:txBody>
          <a:bodyPr/>
          <a:lstStyle/>
          <a:p>
            <a:r>
              <a:rPr lang="fr-FR" dirty="0"/>
              <a:t>Modéliser vos API </a:t>
            </a:r>
            <a:r>
              <a:rPr lang="fr-FR" dirty="0">
                <a:solidFill>
                  <a:srgbClr val="00B0F0"/>
                </a:solidFill>
              </a:rPr>
              <a:t>en domaine fonctionnel</a:t>
            </a:r>
          </a:p>
        </p:txBody>
      </p:sp>
      <p:sp>
        <p:nvSpPr>
          <p:cNvPr id="3" name="Espace réservé du contenu 2">
            <a:extLst>
              <a:ext uri="{FF2B5EF4-FFF2-40B4-BE49-F238E27FC236}">
                <a16:creationId xmlns:a16="http://schemas.microsoft.com/office/drawing/2014/main" id="{E1D5A7B2-946F-4A25-A91B-C2C04A018BE9}"/>
              </a:ext>
            </a:extLst>
          </p:cNvPr>
          <p:cNvSpPr>
            <a:spLocks noGrp="1"/>
          </p:cNvSpPr>
          <p:nvPr>
            <p:ph idx="1"/>
          </p:nvPr>
        </p:nvSpPr>
        <p:spPr/>
        <p:txBody>
          <a:bodyPr/>
          <a:lstStyle/>
          <a:p>
            <a:pPr marL="0" indent="0">
              <a:buNone/>
            </a:pPr>
            <a:r>
              <a:rPr lang="fr-FR" dirty="0"/>
              <a:t>http://www.mywebsite.com/</a:t>
            </a:r>
            <a:r>
              <a:rPr lang="fr-FR" dirty="0">
                <a:solidFill>
                  <a:srgbClr val="00B050"/>
                </a:solidFill>
              </a:rPr>
              <a:t>books </a:t>
            </a:r>
            <a:r>
              <a:rPr lang="fr-FR" dirty="0">
                <a:solidFill>
                  <a:schemeClr val="bg1">
                    <a:lumMod val="65000"/>
                  </a:schemeClr>
                </a:solidFill>
              </a:rPr>
              <a:t>=&gt; tous les livres</a:t>
            </a:r>
          </a:p>
          <a:p>
            <a:pPr marL="0" indent="0">
              <a:buNone/>
            </a:pPr>
            <a:r>
              <a:rPr lang="fr-FR" dirty="0"/>
              <a:t>http://www.mywebsite.com/</a:t>
            </a:r>
            <a:r>
              <a:rPr lang="fr-FR" dirty="0">
                <a:solidFill>
                  <a:srgbClr val="00B050"/>
                </a:solidFill>
              </a:rPr>
              <a:t>books</a:t>
            </a:r>
            <a:r>
              <a:rPr lang="fr-FR" dirty="0"/>
              <a:t>/</a:t>
            </a:r>
            <a:r>
              <a:rPr lang="fr-FR" dirty="0">
                <a:solidFill>
                  <a:srgbClr val="0070C0"/>
                </a:solidFill>
              </a:rPr>
              <a:t>87 </a:t>
            </a:r>
            <a:r>
              <a:rPr lang="fr-FR" dirty="0">
                <a:solidFill>
                  <a:schemeClr val="bg1">
                    <a:lumMod val="65000"/>
                  </a:schemeClr>
                </a:solidFill>
              </a:rPr>
              <a:t>=&gt; 1 livre</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comments </a:t>
            </a:r>
            <a:r>
              <a:rPr lang="fr-FR" dirty="0">
                <a:solidFill>
                  <a:schemeClr val="bg1">
                    <a:lumMod val="65000"/>
                  </a:schemeClr>
                </a:solidFill>
              </a:rPr>
              <a:t>=&gt; tous les commentaires</a:t>
            </a:r>
          </a:p>
          <a:p>
            <a:pPr marL="0" indent="0">
              <a:buNone/>
            </a:pPr>
            <a:r>
              <a:rPr lang="fr-FR" dirty="0"/>
              <a:t>http://www.mywebsite.com/</a:t>
            </a:r>
            <a:r>
              <a:rPr lang="fr-FR" dirty="0">
                <a:solidFill>
                  <a:srgbClr val="00B050"/>
                </a:solidFill>
              </a:rPr>
              <a:t>comments</a:t>
            </a:r>
            <a:r>
              <a:rPr lang="fr-FR" dirty="0"/>
              <a:t>/</a:t>
            </a:r>
            <a:r>
              <a:rPr lang="fr-FR" dirty="0">
                <a:solidFill>
                  <a:srgbClr val="0070C0"/>
                </a:solidFill>
              </a:rPr>
              <a:t>1558 </a:t>
            </a:r>
            <a:r>
              <a:rPr lang="fr-FR" dirty="0">
                <a:solidFill>
                  <a:schemeClr val="bg1">
                    <a:lumMod val="65000"/>
                  </a:schemeClr>
                </a:solidFill>
              </a:rPr>
              <a:t>=&gt; 1 commentaire</a:t>
            </a:r>
          </a:p>
          <a:p>
            <a:pPr marL="0" indent="0">
              <a:buNone/>
            </a:pPr>
            <a:endParaRPr lang="fr-FR" dirty="0">
              <a:solidFill>
                <a:srgbClr val="0070C0"/>
              </a:solidFill>
            </a:endParaRPr>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2349266C-F953-459F-BB71-D8DEAB3ABCEE}"/>
              </a:ext>
            </a:extLst>
          </p:cNvPr>
          <p:cNvSpPr>
            <a:spLocks noGrp="1"/>
          </p:cNvSpPr>
          <p:nvPr>
            <p:ph type="sldNum" sz="quarter" idx="12"/>
          </p:nvPr>
        </p:nvSpPr>
        <p:spPr/>
        <p:txBody>
          <a:bodyPr/>
          <a:lstStyle/>
          <a:p>
            <a:fld id="{B79E4878-4BCB-449E-94CF-AE2A0F6BB533}" type="slidenum">
              <a:rPr lang="fr-FR" smtClean="0"/>
              <a:t>38</a:t>
            </a:fld>
            <a:endParaRPr lang="fr-FR"/>
          </a:p>
        </p:txBody>
      </p:sp>
      <p:sp>
        <p:nvSpPr>
          <p:cNvPr id="5" name="Espace réservé du contenu 3">
            <a:extLst>
              <a:ext uri="{FF2B5EF4-FFF2-40B4-BE49-F238E27FC236}">
                <a16:creationId xmlns:a16="http://schemas.microsoft.com/office/drawing/2014/main" id="{D8880067-8567-4865-9CAC-3DF7D2811CEC}"/>
              </a:ext>
            </a:extLst>
          </p:cNvPr>
          <p:cNvSpPr txBox="1">
            <a:spLocks/>
          </p:cNvSpPr>
          <p:nvPr/>
        </p:nvSpPr>
        <p:spPr>
          <a:xfrm>
            <a:off x="838200" y="6198142"/>
            <a:ext cx="10515600" cy="34077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dirty="0"/>
              <a:t>D’après Yann </a:t>
            </a:r>
            <a:r>
              <a:rPr lang="fr-FR" dirty="0" err="1"/>
              <a:t>Crumeyrolles</a:t>
            </a:r>
            <a:endParaRPr lang="fr-FR" dirty="0"/>
          </a:p>
        </p:txBody>
      </p:sp>
    </p:spTree>
    <p:extLst>
      <p:ext uri="{BB962C8B-B14F-4D97-AF65-F5344CB8AC3E}">
        <p14:creationId xmlns:p14="http://schemas.microsoft.com/office/powerpoint/2010/main" val="2278409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FD382-C49B-4708-BBAE-B6F7BD3A5C10}"/>
              </a:ext>
            </a:extLst>
          </p:cNvPr>
          <p:cNvSpPr>
            <a:spLocks noGrp="1"/>
          </p:cNvSpPr>
          <p:nvPr>
            <p:ph type="title"/>
          </p:nvPr>
        </p:nvSpPr>
        <p:spPr/>
        <p:txBody>
          <a:bodyPr/>
          <a:lstStyle/>
          <a:p>
            <a:r>
              <a:rPr lang="fr-FR" dirty="0"/>
              <a:t>Modéliser vos API </a:t>
            </a:r>
            <a:r>
              <a:rPr lang="fr-FR" dirty="0">
                <a:solidFill>
                  <a:srgbClr val="00B0F0"/>
                </a:solidFill>
              </a:rPr>
              <a:t>en domaine fonctionnel</a:t>
            </a:r>
            <a:endParaRPr lang="fr-FR" dirty="0"/>
          </a:p>
        </p:txBody>
      </p:sp>
      <p:sp>
        <p:nvSpPr>
          <p:cNvPr id="3" name="Espace réservé du contenu 2">
            <a:extLst>
              <a:ext uri="{FF2B5EF4-FFF2-40B4-BE49-F238E27FC236}">
                <a16:creationId xmlns:a16="http://schemas.microsoft.com/office/drawing/2014/main" id="{E0694EE9-881F-4131-AA7D-E267418744A9}"/>
              </a:ext>
            </a:extLst>
          </p:cNvPr>
          <p:cNvSpPr>
            <a:spLocks noGrp="1"/>
          </p:cNvSpPr>
          <p:nvPr>
            <p:ph idx="1"/>
          </p:nvPr>
        </p:nvSpPr>
        <p:spPr>
          <a:xfrm>
            <a:off x="838200" y="1825625"/>
            <a:ext cx="5147821" cy="4351338"/>
          </a:xfrm>
        </p:spPr>
        <p:txBody>
          <a:bodyPr/>
          <a:lstStyle/>
          <a:p>
            <a:pPr marL="0" indent="0">
              <a:buNone/>
            </a:pPr>
            <a:endParaRPr lang="fr-FR" dirty="0"/>
          </a:p>
          <a:p>
            <a:pPr marL="0" indent="0">
              <a:buNone/>
            </a:pPr>
            <a:r>
              <a:rPr lang="fr-FR" dirty="0"/>
              <a:t>Exemple :</a:t>
            </a:r>
          </a:p>
          <a:p>
            <a:pPr marL="0" indent="0">
              <a:buNone/>
            </a:pPr>
            <a:r>
              <a:rPr lang="fr-FR" dirty="0">
                <a:hlinkClick r:id="rId2"/>
              </a:rPr>
              <a:t>https://www.guillaume-chervet.fr</a:t>
            </a:r>
            <a:endParaRPr lang="fr-FR" dirty="0"/>
          </a:p>
          <a:p>
            <a:pPr marL="0" indent="0">
              <a:buNone/>
            </a:pPr>
            <a:endParaRPr lang="fr-FR" dirty="0"/>
          </a:p>
          <a:p>
            <a:pPr marL="0" indent="0">
              <a:buNone/>
            </a:pPr>
            <a:r>
              <a:rPr lang="fr-FR" dirty="0"/>
              <a:t>CMS </a:t>
            </a:r>
            <a:r>
              <a:rPr lang="fr-FR" dirty="0" err="1"/>
              <a:t>Multi-site</a:t>
            </a:r>
            <a:r>
              <a:rPr lang="fr-FR" dirty="0"/>
              <a:t>, multi-tenant</a:t>
            </a:r>
          </a:p>
          <a:p>
            <a:pPr marL="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8572E5F3-4301-416F-967A-72C98027596D}"/>
              </a:ext>
            </a:extLst>
          </p:cNvPr>
          <p:cNvSpPr>
            <a:spLocks noGrp="1"/>
          </p:cNvSpPr>
          <p:nvPr>
            <p:ph type="sldNum" sz="quarter" idx="12"/>
          </p:nvPr>
        </p:nvSpPr>
        <p:spPr/>
        <p:txBody>
          <a:bodyPr/>
          <a:lstStyle/>
          <a:p>
            <a:fld id="{B79E4878-4BCB-449E-94CF-AE2A0F6BB533}" type="slidenum">
              <a:rPr lang="fr-FR" smtClean="0"/>
              <a:t>39</a:t>
            </a:fld>
            <a:endParaRPr lang="fr-FR"/>
          </a:p>
        </p:txBody>
      </p:sp>
      <p:pic>
        <p:nvPicPr>
          <p:cNvPr id="5" name="Image 4">
            <a:extLst>
              <a:ext uri="{FF2B5EF4-FFF2-40B4-BE49-F238E27FC236}">
                <a16:creationId xmlns:a16="http://schemas.microsoft.com/office/drawing/2014/main" id="{83DDA713-F165-4A89-BCBC-26ABB97B401E}"/>
              </a:ext>
            </a:extLst>
          </p:cNvPr>
          <p:cNvPicPr>
            <a:picLocks noChangeAspect="1"/>
          </p:cNvPicPr>
          <p:nvPr/>
        </p:nvPicPr>
        <p:blipFill>
          <a:blip r:embed="rId3"/>
          <a:stretch>
            <a:fillRect/>
          </a:stretch>
        </p:blipFill>
        <p:spPr>
          <a:xfrm>
            <a:off x="6325386" y="1251457"/>
            <a:ext cx="5274558" cy="4925506"/>
          </a:xfrm>
          <a:prstGeom prst="rect">
            <a:avLst/>
          </a:prstGeom>
        </p:spPr>
      </p:pic>
    </p:spTree>
    <p:extLst>
      <p:ext uri="{BB962C8B-B14F-4D97-AF65-F5344CB8AC3E}">
        <p14:creationId xmlns:p14="http://schemas.microsoft.com/office/powerpoint/2010/main" val="350702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a:t>
            </a:r>
            <a:endParaRPr lang="fr-FR" dirty="0"/>
          </a:p>
        </p:txBody>
      </p:sp>
      <p:sp>
        <p:nvSpPr>
          <p:cNvPr id="4" name="Espace réservé du numéro de diapositive 3">
            <a:extLst>
              <a:ext uri="{FF2B5EF4-FFF2-40B4-BE49-F238E27FC236}">
                <a16:creationId xmlns:a16="http://schemas.microsoft.com/office/drawing/2014/main" id="{B1026480-892A-4DCC-8DBC-ECB9C5B3196C}"/>
              </a:ext>
            </a:extLst>
          </p:cNvPr>
          <p:cNvSpPr>
            <a:spLocks noGrp="1"/>
          </p:cNvSpPr>
          <p:nvPr>
            <p:ph type="sldNum" sz="quarter" idx="12"/>
          </p:nvPr>
        </p:nvSpPr>
        <p:spPr/>
        <p:txBody>
          <a:bodyPr/>
          <a:lstStyle/>
          <a:p>
            <a:fld id="{B79E4878-4BCB-449E-94CF-AE2A0F6BB533}" type="slidenum">
              <a:rPr lang="fr-FR" smtClean="0"/>
              <a:t>40</a:t>
            </a:fld>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spTree>
    <p:extLst>
      <p:ext uri="{BB962C8B-B14F-4D97-AF65-F5344CB8AC3E}">
        <p14:creationId xmlns:p14="http://schemas.microsoft.com/office/powerpoint/2010/main" val="308804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DA5B006-E6BD-43BE-97C7-8D27BE11C98A}"/>
              </a:ext>
            </a:extLst>
          </p:cNvPr>
          <p:cNvSpPr>
            <a:spLocks noGrp="1"/>
          </p:cNvSpPr>
          <p:nvPr>
            <p:ph idx="1"/>
          </p:nvPr>
        </p:nvSpPr>
        <p:spPr/>
        <p:txBody>
          <a:bodyPr/>
          <a:lstStyle/>
          <a:p>
            <a:r>
              <a:rPr lang="fr-FR" dirty="0"/>
              <a:t>Src</a:t>
            </a:r>
          </a:p>
          <a:p>
            <a:pPr lvl="1"/>
            <a:r>
              <a:rPr lang="fr-FR" dirty="0" err="1">
                <a:solidFill>
                  <a:srgbClr val="00B050"/>
                </a:solidFill>
              </a:rPr>
              <a:t>SiteWeb</a:t>
            </a:r>
            <a:endParaRPr lang="fr-FR" dirty="0">
              <a:solidFill>
                <a:srgbClr val="00B050"/>
              </a:solidFill>
            </a:endParaRPr>
          </a:p>
          <a:p>
            <a:pPr lvl="1"/>
            <a:r>
              <a:rPr lang="fr-FR" dirty="0">
                <a:solidFill>
                  <a:srgbClr val="0070C0"/>
                </a:solidFill>
              </a:rPr>
              <a:t>Site</a:t>
            </a:r>
          </a:p>
          <a:p>
            <a:pPr lvl="1"/>
            <a:r>
              <a:rPr lang="fr-FR" dirty="0">
                <a:solidFill>
                  <a:srgbClr val="0070C0"/>
                </a:solidFill>
              </a:rPr>
              <a:t>Page</a:t>
            </a:r>
          </a:p>
          <a:p>
            <a:pPr lvl="1"/>
            <a:r>
              <a:rPr lang="fr-FR" dirty="0">
                <a:solidFill>
                  <a:srgbClr val="0070C0"/>
                </a:solidFill>
              </a:rPr>
              <a:t>User</a:t>
            </a:r>
          </a:p>
          <a:p>
            <a:pPr lvl="1"/>
            <a:r>
              <a:rPr lang="fr-FR" dirty="0" err="1">
                <a:solidFill>
                  <a:srgbClr val="0070C0"/>
                </a:solidFill>
              </a:rPr>
              <a:t>Statistic</a:t>
            </a:r>
            <a:endParaRPr lang="fr-FR" dirty="0">
              <a:solidFill>
                <a:srgbClr val="0070C0"/>
              </a:solidFill>
            </a:endParaRPr>
          </a:p>
          <a:p>
            <a:pPr lvl="1"/>
            <a:r>
              <a:rPr lang="fr-FR" dirty="0">
                <a:solidFill>
                  <a:srgbClr val="0070C0"/>
                </a:solidFill>
              </a:rPr>
              <a:t>Message</a:t>
            </a:r>
          </a:p>
          <a:p>
            <a:pPr lvl="1"/>
            <a:r>
              <a:rPr lang="fr-FR" dirty="0">
                <a:solidFill>
                  <a:srgbClr val="0070C0"/>
                </a:solidFill>
              </a:rPr>
              <a:t>etc…</a:t>
            </a:r>
          </a:p>
          <a:p>
            <a:pPr lvl="1"/>
            <a:endParaRPr lang="fr-FR" dirty="0"/>
          </a:p>
          <a:p>
            <a:pPr lvl="1"/>
            <a:endParaRPr lang="fr-FR" dirty="0"/>
          </a:p>
          <a:p>
            <a:pPr lvl="1"/>
            <a:endParaRPr lang="fr-FR" dirty="0"/>
          </a:p>
          <a:p>
            <a:pPr lvl="1"/>
            <a:endParaRPr lang="fr-FR" dirty="0"/>
          </a:p>
          <a:p>
            <a:pPr lvl="1"/>
            <a:endParaRPr lang="fr-FR" dirty="0"/>
          </a:p>
        </p:txBody>
      </p:sp>
      <p:sp>
        <p:nvSpPr>
          <p:cNvPr id="4" name="Espace réservé du numéro de diapositive 3">
            <a:extLst>
              <a:ext uri="{FF2B5EF4-FFF2-40B4-BE49-F238E27FC236}">
                <a16:creationId xmlns:a16="http://schemas.microsoft.com/office/drawing/2014/main" id="{8CF9DED7-A8A1-4809-BD3F-4AB2D9ACF226}"/>
              </a:ext>
            </a:extLst>
          </p:cNvPr>
          <p:cNvSpPr>
            <a:spLocks noGrp="1"/>
          </p:cNvSpPr>
          <p:nvPr>
            <p:ph type="sldNum" sz="quarter" idx="12"/>
          </p:nvPr>
        </p:nvSpPr>
        <p:spPr/>
        <p:txBody>
          <a:bodyPr/>
          <a:lstStyle/>
          <a:p>
            <a:fld id="{B79E4878-4BCB-449E-94CF-AE2A0F6BB533}" type="slidenum">
              <a:rPr lang="fr-FR" smtClean="0"/>
              <a:t>41</a:t>
            </a:fld>
            <a:endParaRPr lang="fr-FR"/>
          </a:p>
        </p:txBody>
      </p:sp>
      <p:sp>
        <p:nvSpPr>
          <p:cNvPr id="7" name="Titre 1">
            <a:extLst>
              <a:ext uri="{FF2B5EF4-FFF2-40B4-BE49-F238E27FC236}">
                <a16:creationId xmlns:a16="http://schemas.microsoft.com/office/drawing/2014/main" id="{40C65A8D-B7A6-4D31-9B02-8D9126BE3960}"/>
              </a:ext>
            </a:extLst>
          </p:cNvPr>
          <p:cNvSpPr>
            <a:spLocks noGrp="1"/>
          </p:cNvSpPr>
          <p:nvPr>
            <p:ph type="title"/>
          </p:nvPr>
        </p:nvSpPr>
        <p:spPr>
          <a:xfrm>
            <a:off x="838200" y="143056"/>
            <a:ext cx="10515600" cy="1325563"/>
          </a:xfrm>
        </p:spPr>
        <p:txBody>
          <a:bodyPr/>
          <a:lstStyle/>
          <a:p>
            <a:r>
              <a:rPr lang="fr-FR" dirty="0"/>
              <a:t>Modéliser vos API </a:t>
            </a:r>
            <a:r>
              <a:rPr lang="fr-FR" dirty="0">
                <a:solidFill>
                  <a:srgbClr val="00B0F0"/>
                </a:solidFill>
              </a:rPr>
              <a:t>en domaine fonctionnel</a:t>
            </a:r>
            <a:endParaRPr lang="fr-FR" dirty="0"/>
          </a:p>
        </p:txBody>
      </p:sp>
      <p:pic>
        <p:nvPicPr>
          <p:cNvPr id="10" name="Image 9">
            <a:extLst>
              <a:ext uri="{FF2B5EF4-FFF2-40B4-BE49-F238E27FC236}">
                <a16:creationId xmlns:a16="http://schemas.microsoft.com/office/drawing/2014/main" id="{480B067E-6C8C-413F-A5CB-5BC61BAA671C}"/>
              </a:ext>
            </a:extLst>
          </p:cNvPr>
          <p:cNvPicPr>
            <a:picLocks noChangeAspect="1"/>
          </p:cNvPicPr>
          <p:nvPr/>
        </p:nvPicPr>
        <p:blipFill rotWithShape="1">
          <a:blip r:embed="rId2"/>
          <a:srcRect r="37921" b="8282"/>
          <a:stretch/>
        </p:blipFill>
        <p:spPr>
          <a:xfrm>
            <a:off x="545502" y="1825625"/>
            <a:ext cx="585395" cy="436808"/>
          </a:xfrm>
          <a:prstGeom prst="rect">
            <a:avLst/>
          </a:prstGeom>
        </p:spPr>
      </p:pic>
      <p:pic>
        <p:nvPicPr>
          <p:cNvPr id="11" name="Image 10">
            <a:extLst>
              <a:ext uri="{FF2B5EF4-FFF2-40B4-BE49-F238E27FC236}">
                <a16:creationId xmlns:a16="http://schemas.microsoft.com/office/drawing/2014/main" id="{0960B3F6-8D7D-455E-806E-27C1E3D1A8EC}"/>
              </a:ext>
            </a:extLst>
          </p:cNvPr>
          <p:cNvPicPr>
            <a:picLocks noChangeAspect="1"/>
          </p:cNvPicPr>
          <p:nvPr/>
        </p:nvPicPr>
        <p:blipFill>
          <a:blip r:embed="rId3"/>
          <a:stretch>
            <a:fillRect/>
          </a:stretch>
        </p:blipFill>
        <p:spPr>
          <a:xfrm>
            <a:off x="941060" y="2262433"/>
            <a:ext cx="619125" cy="419100"/>
          </a:xfrm>
          <a:prstGeom prst="rect">
            <a:avLst/>
          </a:prstGeom>
        </p:spPr>
      </p:pic>
      <p:pic>
        <p:nvPicPr>
          <p:cNvPr id="12" name="Image 11">
            <a:extLst>
              <a:ext uri="{FF2B5EF4-FFF2-40B4-BE49-F238E27FC236}">
                <a16:creationId xmlns:a16="http://schemas.microsoft.com/office/drawing/2014/main" id="{0CBCF121-4698-4D66-BA07-1F2B75EA70F6}"/>
              </a:ext>
            </a:extLst>
          </p:cNvPr>
          <p:cNvPicPr>
            <a:picLocks noChangeAspect="1"/>
          </p:cNvPicPr>
          <p:nvPr/>
        </p:nvPicPr>
        <p:blipFill>
          <a:blip r:embed="rId3"/>
          <a:stretch>
            <a:fillRect/>
          </a:stretch>
        </p:blipFill>
        <p:spPr>
          <a:xfrm>
            <a:off x="941060" y="2699241"/>
            <a:ext cx="619125" cy="419100"/>
          </a:xfrm>
          <a:prstGeom prst="rect">
            <a:avLst/>
          </a:prstGeom>
        </p:spPr>
      </p:pic>
      <p:pic>
        <p:nvPicPr>
          <p:cNvPr id="13" name="Image 12">
            <a:extLst>
              <a:ext uri="{FF2B5EF4-FFF2-40B4-BE49-F238E27FC236}">
                <a16:creationId xmlns:a16="http://schemas.microsoft.com/office/drawing/2014/main" id="{0CF3AA2F-7F9F-4AC0-9DA4-6AC1E66C2406}"/>
              </a:ext>
            </a:extLst>
          </p:cNvPr>
          <p:cNvPicPr>
            <a:picLocks noChangeAspect="1"/>
          </p:cNvPicPr>
          <p:nvPr/>
        </p:nvPicPr>
        <p:blipFill>
          <a:blip r:embed="rId3"/>
          <a:stretch>
            <a:fillRect/>
          </a:stretch>
        </p:blipFill>
        <p:spPr>
          <a:xfrm>
            <a:off x="941060" y="3056247"/>
            <a:ext cx="619125" cy="419100"/>
          </a:xfrm>
          <a:prstGeom prst="rect">
            <a:avLst/>
          </a:prstGeom>
        </p:spPr>
      </p:pic>
      <p:pic>
        <p:nvPicPr>
          <p:cNvPr id="14" name="Image 13">
            <a:extLst>
              <a:ext uri="{FF2B5EF4-FFF2-40B4-BE49-F238E27FC236}">
                <a16:creationId xmlns:a16="http://schemas.microsoft.com/office/drawing/2014/main" id="{3F0609CC-E25A-4DAA-B4AD-EAD2C370B2EC}"/>
              </a:ext>
            </a:extLst>
          </p:cNvPr>
          <p:cNvPicPr>
            <a:picLocks noChangeAspect="1"/>
          </p:cNvPicPr>
          <p:nvPr/>
        </p:nvPicPr>
        <p:blipFill>
          <a:blip r:embed="rId3"/>
          <a:stretch>
            <a:fillRect/>
          </a:stretch>
        </p:blipFill>
        <p:spPr>
          <a:xfrm>
            <a:off x="941059" y="3451189"/>
            <a:ext cx="619125" cy="419100"/>
          </a:xfrm>
          <a:prstGeom prst="rect">
            <a:avLst/>
          </a:prstGeom>
        </p:spPr>
      </p:pic>
      <p:pic>
        <p:nvPicPr>
          <p:cNvPr id="15" name="Image 14">
            <a:extLst>
              <a:ext uri="{FF2B5EF4-FFF2-40B4-BE49-F238E27FC236}">
                <a16:creationId xmlns:a16="http://schemas.microsoft.com/office/drawing/2014/main" id="{0BF90A50-C7E0-42C2-8705-76C9231FFE0E}"/>
              </a:ext>
            </a:extLst>
          </p:cNvPr>
          <p:cNvPicPr>
            <a:picLocks noChangeAspect="1"/>
          </p:cNvPicPr>
          <p:nvPr/>
        </p:nvPicPr>
        <p:blipFill>
          <a:blip r:embed="rId3"/>
          <a:stretch>
            <a:fillRect/>
          </a:stretch>
        </p:blipFill>
        <p:spPr>
          <a:xfrm>
            <a:off x="941059" y="3864780"/>
            <a:ext cx="619125" cy="419100"/>
          </a:xfrm>
          <a:prstGeom prst="rect">
            <a:avLst/>
          </a:prstGeom>
        </p:spPr>
      </p:pic>
      <p:pic>
        <p:nvPicPr>
          <p:cNvPr id="16" name="Image 15">
            <a:extLst>
              <a:ext uri="{FF2B5EF4-FFF2-40B4-BE49-F238E27FC236}">
                <a16:creationId xmlns:a16="http://schemas.microsoft.com/office/drawing/2014/main" id="{58A13E8D-2983-4991-BED7-B0DEF8C77962}"/>
              </a:ext>
            </a:extLst>
          </p:cNvPr>
          <p:cNvPicPr>
            <a:picLocks noChangeAspect="1"/>
          </p:cNvPicPr>
          <p:nvPr/>
        </p:nvPicPr>
        <p:blipFill>
          <a:blip r:embed="rId3"/>
          <a:stretch>
            <a:fillRect/>
          </a:stretch>
        </p:blipFill>
        <p:spPr>
          <a:xfrm>
            <a:off x="941058" y="4233142"/>
            <a:ext cx="619125" cy="419100"/>
          </a:xfrm>
          <a:prstGeom prst="rect">
            <a:avLst/>
          </a:prstGeom>
        </p:spPr>
      </p:pic>
      <p:pic>
        <p:nvPicPr>
          <p:cNvPr id="17" name="Image 16">
            <a:extLst>
              <a:ext uri="{FF2B5EF4-FFF2-40B4-BE49-F238E27FC236}">
                <a16:creationId xmlns:a16="http://schemas.microsoft.com/office/drawing/2014/main" id="{FD6E7BF3-B8CE-40DA-93ED-C2670D48D04F}"/>
              </a:ext>
            </a:extLst>
          </p:cNvPr>
          <p:cNvPicPr>
            <a:picLocks noChangeAspect="1"/>
          </p:cNvPicPr>
          <p:nvPr/>
        </p:nvPicPr>
        <p:blipFill>
          <a:blip r:embed="rId3"/>
          <a:stretch>
            <a:fillRect/>
          </a:stretch>
        </p:blipFill>
        <p:spPr>
          <a:xfrm>
            <a:off x="941058" y="4600419"/>
            <a:ext cx="619125" cy="419100"/>
          </a:xfrm>
          <a:prstGeom prst="rect">
            <a:avLst/>
          </a:prstGeom>
        </p:spPr>
      </p:pic>
      <p:sp>
        <p:nvSpPr>
          <p:cNvPr id="18" name="Espace réservé du contenu 2">
            <a:extLst>
              <a:ext uri="{FF2B5EF4-FFF2-40B4-BE49-F238E27FC236}">
                <a16:creationId xmlns:a16="http://schemas.microsoft.com/office/drawing/2014/main" id="{368A2783-9A20-4479-8E04-0D69E02039FF}"/>
              </a:ext>
            </a:extLst>
          </p:cNvPr>
          <p:cNvSpPr txBox="1">
            <a:spLocks/>
          </p:cNvSpPr>
          <p:nvPr/>
        </p:nvSpPr>
        <p:spPr>
          <a:xfrm>
            <a:off x="3648173" y="1978025"/>
            <a:ext cx="785802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t>Se concentrer sur les besoins et les domaines fonctionnelles entraîne:</a:t>
            </a:r>
          </a:p>
          <a:p>
            <a:pPr marL="0" indent="0">
              <a:buFont typeface="Arial" panose="020B0604020202020204" pitchFamily="34" charset="0"/>
              <a:buNone/>
            </a:pPr>
            <a:endParaRPr lang="fr-FR" sz="3600" dirty="0"/>
          </a:p>
          <a:p>
            <a:r>
              <a:rPr lang="fr-FR" sz="3600" dirty="0"/>
              <a:t> Peu de couplage dans le code.</a:t>
            </a:r>
          </a:p>
          <a:p>
            <a:pPr marL="0" indent="0">
              <a:buFont typeface="Arial" panose="020B0604020202020204" pitchFamily="34" charset="0"/>
              <a:buNone/>
            </a:pPr>
            <a:endParaRPr lang="fr-FR" sz="3600" dirty="0"/>
          </a:p>
          <a:p>
            <a:r>
              <a:rPr lang="fr-FR" sz="3600" dirty="0"/>
              <a:t>C’est facile à tester</a:t>
            </a:r>
          </a:p>
          <a:p>
            <a:endParaRPr lang="fr-FR" sz="3600" dirty="0"/>
          </a:p>
          <a:p>
            <a:r>
              <a:rPr lang="fr-FR" sz="3600" dirty="0"/>
              <a:t>C’est </a:t>
            </a:r>
            <a:r>
              <a:rPr lang="fr-FR" sz="3600" dirty="0" err="1"/>
              <a:t>mico-serviçable</a:t>
            </a:r>
            <a:r>
              <a:rPr lang="fr-FR" sz="3600" dirty="0"/>
              <a:t> très simplement !</a:t>
            </a:r>
          </a:p>
          <a:p>
            <a:pPr marL="0" indent="0">
              <a:buFont typeface="Arial" panose="020B0604020202020204" pitchFamily="34" charset="0"/>
              <a:buNone/>
            </a:pPr>
            <a:endParaRPr lang="fr-FR" sz="3600" dirty="0"/>
          </a:p>
          <a:p>
            <a:pPr marL="0" indent="0">
              <a:buFont typeface="Arial" panose="020B0604020202020204" pitchFamily="34" charset="0"/>
              <a:buNone/>
            </a:pPr>
            <a:endParaRPr lang="fr-FR" sz="3600" dirty="0"/>
          </a:p>
        </p:txBody>
      </p:sp>
      <p:pic>
        <p:nvPicPr>
          <p:cNvPr id="1030" name="Picture 6" descr="RÃ©sultat de recherche d'images pour &quot;cerise image&quot;">
            <a:extLst>
              <a:ext uri="{FF2B5EF4-FFF2-40B4-BE49-F238E27FC236}">
                <a16:creationId xmlns:a16="http://schemas.microsoft.com/office/drawing/2014/main" id="{B8028B0C-018C-4BB2-AB4D-CFBBCE88A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7599" y="5156601"/>
            <a:ext cx="914401"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7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a:t>
            </a:r>
            <a:endParaRPr lang="fr-FR" dirty="0"/>
          </a:p>
        </p:txBody>
      </p:sp>
      <p:sp>
        <p:nvSpPr>
          <p:cNvPr id="4" name="Espace réservé du numéro de diapositive 3">
            <a:extLst>
              <a:ext uri="{FF2B5EF4-FFF2-40B4-BE49-F238E27FC236}">
                <a16:creationId xmlns:a16="http://schemas.microsoft.com/office/drawing/2014/main" id="{B1026480-892A-4DCC-8DBC-ECB9C5B3196C}"/>
              </a:ext>
            </a:extLst>
          </p:cNvPr>
          <p:cNvSpPr>
            <a:spLocks noGrp="1"/>
          </p:cNvSpPr>
          <p:nvPr>
            <p:ph type="sldNum" sz="quarter" idx="12"/>
          </p:nvPr>
        </p:nvSpPr>
        <p:spPr/>
        <p:txBody>
          <a:bodyPr/>
          <a:lstStyle/>
          <a:p>
            <a:fld id="{B79E4878-4BCB-449E-94CF-AE2A0F6BB533}" type="slidenum">
              <a:rPr lang="fr-FR" smtClean="0"/>
              <a:t>42</a:t>
            </a:fld>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pic>
        <p:nvPicPr>
          <p:cNvPr id="2052" name="Picture 4" descr="Image associÃ©e">
            <a:extLst>
              <a:ext uri="{FF2B5EF4-FFF2-40B4-BE49-F238E27FC236}">
                <a16:creationId xmlns:a16="http://schemas.microsoft.com/office/drawing/2014/main" id="{B521B7A8-7777-4277-81FC-02849BD2D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85806" y="2146023"/>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associÃ©e">
            <a:extLst>
              <a:ext uri="{FF2B5EF4-FFF2-40B4-BE49-F238E27FC236}">
                <a16:creationId xmlns:a16="http://schemas.microsoft.com/office/drawing/2014/main" id="{E98C2A4E-0889-4E2C-A42F-DEA6B1F9B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985422"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ssociÃ©e">
            <a:extLst>
              <a:ext uri="{FF2B5EF4-FFF2-40B4-BE49-F238E27FC236}">
                <a16:creationId xmlns:a16="http://schemas.microsoft.com/office/drawing/2014/main" id="{A23A2740-1EDA-4B0F-BBF2-8B0A462FC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15620" y="5559506"/>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ssociÃ©e">
            <a:extLst>
              <a:ext uri="{FF2B5EF4-FFF2-40B4-BE49-F238E27FC236}">
                <a16:creationId xmlns:a16="http://schemas.microsoft.com/office/drawing/2014/main" id="{88629FD2-B46D-4C75-94A3-224D3E65B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28978"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associÃ©e">
            <a:extLst>
              <a:ext uri="{FF2B5EF4-FFF2-40B4-BE49-F238E27FC236}">
                <a16:creationId xmlns:a16="http://schemas.microsoft.com/office/drawing/2014/main" id="{2C5F7EE5-74CF-4DCF-9CE4-84A5A830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700442" y="207036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associÃ©e">
            <a:extLst>
              <a:ext uri="{FF2B5EF4-FFF2-40B4-BE49-F238E27FC236}">
                <a16:creationId xmlns:a16="http://schemas.microsoft.com/office/drawing/2014/main" id="{F329F745-955D-4EF7-9682-29947707F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71429" y="1979668"/>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ssociÃ©e">
            <a:extLst>
              <a:ext uri="{FF2B5EF4-FFF2-40B4-BE49-F238E27FC236}">
                <a16:creationId xmlns:a16="http://schemas.microsoft.com/office/drawing/2014/main" id="{8B530427-A381-4D39-AFBE-EFE8449B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29999" y="355387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ssociÃ©e">
            <a:extLst>
              <a:ext uri="{FF2B5EF4-FFF2-40B4-BE49-F238E27FC236}">
                <a16:creationId xmlns:a16="http://schemas.microsoft.com/office/drawing/2014/main" id="{0807D776-C5A6-43AD-9B30-151910373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35093" y="5748729"/>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associÃ©e">
            <a:extLst>
              <a:ext uri="{FF2B5EF4-FFF2-40B4-BE49-F238E27FC236}">
                <a16:creationId xmlns:a16="http://schemas.microsoft.com/office/drawing/2014/main" id="{5FDED86A-3D15-4D29-9632-3C918B6C6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54965" y="476588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associÃ©e">
            <a:extLst>
              <a:ext uri="{FF2B5EF4-FFF2-40B4-BE49-F238E27FC236}">
                <a16:creationId xmlns:a16="http://schemas.microsoft.com/office/drawing/2014/main" id="{09A5E845-C8A1-4531-B7F4-A8E3ADFFA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3884041"/>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associÃ©e">
            <a:extLst>
              <a:ext uri="{FF2B5EF4-FFF2-40B4-BE49-F238E27FC236}">
                <a16:creationId xmlns:a16="http://schemas.microsoft.com/office/drawing/2014/main" id="{049D25E5-DAA1-4A07-9929-DA092BDD9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69" y="258824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associÃ©e">
            <a:extLst>
              <a:ext uri="{FF2B5EF4-FFF2-40B4-BE49-F238E27FC236}">
                <a16:creationId xmlns:a16="http://schemas.microsoft.com/office/drawing/2014/main" id="{37166817-83F9-4A22-9EE3-8E8A1BEAF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302917" y="1795380"/>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associÃ©e">
            <a:extLst>
              <a:ext uri="{FF2B5EF4-FFF2-40B4-BE49-F238E27FC236}">
                <a16:creationId xmlns:a16="http://schemas.microsoft.com/office/drawing/2014/main" id="{C06DDCDD-3881-40D9-AF9C-66E77CFA9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5370282"/>
            <a:ext cx="378447" cy="37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331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a:t>Nommage</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70104" y="6349819"/>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a:xfrm>
            <a:off x="8610600" y="6349819"/>
            <a:ext cx="2743200" cy="365125"/>
          </a:xfrm>
        </p:spPr>
        <p:txBody>
          <a:bodyPr/>
          <a:lstStyle/>
          <a:p>
            <a:fld id="{B79E4878-4BCB-449E-94CF-AE2A0F6BB533}" type="slidenum">
              <a:rPr lang="fr-FR" smtClean="0"/>
              <a:t>43</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2008632" y="1468619"/>
            <a:ext cx="6486144" cy="44622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http://www.mywebsite.com/</a:t>
            </a:r>
            <a:r>
              <a:rPr lang="fr-FR" dirty="0">
                <a:solidFill>
                  <a:srgbClr val="00B050"/>
                </a:solidFill>
              </a:rPr>
              <a:t>specific-books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a:t>
            </a:r>
            <a:r>
              <a:rPr lang="fr-FR" dirty="0"/>
              <a:t>/</a:t>
            </a:r>
            <a:r>
              <a:rPr lang="fr-FR" dirty="0">
                <a:solidFill>
                  <a:srgbClr val="0070C0"/>
                </a:solidFill>
              </a:rPr>
              <a:t>87</a:t>
            </a:r>
          </a:p>
          <a:p>
            <a:pPr marL="0" indent="0">
              <a:buNone/>
            </a:pP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pic>
        <p:nvPicPr>
          <p:cNvPr id="1026" name="Picture 2" descr="Image associÃ©e">
            <a:extLst>
              <a:ext uri="{FF2B5EF4-FFF2-40B4-BE49-F238E27FC236}">
                <a16:creationId xmlns:a16="http://schemas.microsoft.com/office/drawing/2014/main" id="{C5B51F5C-A4A4-403F-BF8E-403E70C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4" y="1429735"/>
            <a:ext cx="804672" cy="804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9667F6F-635F-4BD4-B0AC-A04BC2C4B302}"/>
              </a:ext>
            </a:extLst>
          </p:cNvPr>
          <p:cNvSpPr/>
          <p:nvPr/>
        </p:nvSpPr>
        <p:spPr>
          <a:xfrm>
            <a:off x="9164062" y="3804867"/>
            <a:ext cx="1837554" cy="523220"/>
          </a:xfrm>
          <a:prstGeom prst="rect">
            <a:avLst/>
          </a:prstGeom>
        </p:spPr>
        <p:txBody>
          <a:bodyPr wrap="none">
            <a:spAutoFit/>
          </a:bodyPr>
          <a:lstStyle/>
          <a:p>
            <a:r>
              <a:rPr lang="fr-FR" sz="2800" i="1" dirty="0" err="1">
                <a:solidFill>
                  <a:srgbClr val="666699"/>
                </a:solidFill>
                <a:latin typeface="interval"/>
              </a:rPr>
              <a:t>snake_case</a:t>
            </a:r>
            <a:endParaRPr lang="fr-FR" sz="2800" dirty="0"/>
          </a:p>
        </p:txBody>
      </p:sp>
      <p:sp>
        <p:nvSpPr>
          <p:cNvPr id="15" name="Rectangle 14">
            <a:extLst>
              <a:ext uri="{FF2B5EF4-FFF2-40B4-BE49-F238E27FC236}">
                <a16:creationId xmlns:a16="http://schemas.microsoft.com/office/drawing/2014/main" id="{90A22324-48E0-4A47-BF36-1D842FBFE28B}"/>
              </a:ext>
            </a:extLst>
          </p:cNvPr>
          <p:cNvSpPr/>
          <p:nvPr/>
        </p:nvSpPr>
        <p:spPr>
          <a:xfrm>
            <a:off x="9186151" y="1640236"/>
            <a:ext cx="1793376" cy="523220"/>
          </a:xfrm>
          <a:prstGeom prst="rect">
            <a:avLst/>
          </a:prstGeom>
        </p:spPr>
        <p:txBody>
          <a:bodyPr wrap="none">
            <a:spAutoFit/>
          </a:bodyPr>
          <a:lstStyle/>
          <a:p>
            <a:r>
              <a:rPr lang="fr-FR" sz="2800" i="1" dirty="0">
                <a:solidFill>
                  <a:srgbClr val="666699"/>
                </a:solidFill>
                <a:latin typeface="interval"/>
              </a:rPr>
              <a:t>spinal-case</a:t>
            </a:r>
            <a:endParaRPr lang="fr-FR" sz="2800" dirty="0"/>
          </a:p>
        </p:txBody>
      </p:sp>
      <p:sp>
        <p:nvSpPr>
          <p:cNvPr id="16" name="Rectangle 15">
            <a:extLst>
              <a:ext uri="{FF2B5EF4-FFF2-40B4-BE49-F238E27FC236}">
                <a16:creationId xmlns:a16="http://schemas.microsoft.com/office/drawing/2014/main" id="{FA15F045-49DC-4395-8E2C-B718093ADFD7}"/>
              </a:ext>
            </a:extLst>
          </p:cNvPr>
          <p:cNvSpPr/>
          <p:nvPr/>
        </p:nvSpPr>
        <p:spPr>
          <a:xfrm>
            <a:off x="9265948" y="4968895"/>
            <a:ext cx="1735668" cy="523220"/>
          </a:xfrm>
          <a:prstGeom prst="rect">
            <a:avLst/>
          </a:prstGeom>
        </p:spPr>
        <p:txBody>
          <a:bodyPr wrap="none">
            <a:spAutoFit/>
          </a:bodyPr>
          <a:lstStyle/>
          <a:p>
            <a:r>
              <a:rPr lang="fr-FR" sz="2800" i="1" dirty="0" err="1">
                <a:solidFill>
                  <a:srgbClr val="666699"/>
                </a:solidFill>
                <a:latin typeface="interval"/>
              </a:rPr>
              <a:t>camelCase</a:t>
            </a:r>
            <a:endParaRPr lang="fr-FR" sz="2800" dirty="0"/>
          </a:p>
        </p:txBody>
      </p:sp>
    </p:spTree>
    <p:extLst>
      <p:ext uri="{BB962C8B-B14F-4D97-AF65-F5344CB8AC3E}">
        <p14:creationId xmlns:p14="http://schemas.microsoft.com/office/powerpoint/2010/main" val="2410219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dirty="0" err="1"/>
              <a:t>Versionning</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170688" y="6350317"/>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p:txBody>
          <a:bodyPr/>
          <a:lstStyle/>
          <a:p>
            <a:fld id="{B79E4878-4BCB-449E-94CF-AE2A0F6BB533}" type="slidenum">
              <a:rPr lang="fr-FR" smtClean="0"/>
              <a:t>44</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838200" y="1468619"/>
            <a:ext cx="10515600" cy="4438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a:p>
            <a:r>
              <a:rPr lang="fr-FR" i="1" dirty="0"/>
              <a:t>header HTTP</a:t>
            </a:r>
          </a:p>
          <a:p>
            <a:r>
              <a:rPr lang="fr-FR" i="1" dirty="0"/>
              <a:t>url</a:t>
            </a:r>
          </a:p>
          <a:p>
            <a:r>
              <a:rPr lang="fr-FR" i="1" dirty="0"/>
              <a:t>body HTTP</a:t>
            </a:r>
            <a:endParaRPr lang="fr-FR" dirty="0"/>
          </a:p>
          <a:p>
            <a:pPr marL="0" indent="0">
              <a:buFont typeface="Arial" panose="020B0604020202020204" pitchFamily="34" charset="0"/>
              <a:buNone/>
            </a:pPr>
            <a:endParaRPr lang="fr-FR" dirty="0"/>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 </a:t>
            </a:r>
            <a:endParaRPr lang="fr-FR" dirty="0">
              <a:solidFill>
                <a:schemeClr val="bg1">
                  <a:lumMod val="65000"/>
                </a:schemeClr>
              </a:solidFill>
            </a:endParaRPr>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a:t>
            </a:r>
            <a:r>
              <a:rPr lang="fr-FR" dirty="0"/>
              <a:t>/</a:t>
            </a:r>
            <a:r>
              <a:rPr lang="fr-FR" dirty="0">
                <a:solidFill>
                  <a:srgbClr val="0070C0"/>
                </a:solidFill>
              </a:rPr>
              <a:t>87</a:t>
            </a:r>
          </a:p>
          <a:p>
            <a:pPr marL="457200" lvl="1" indent="0">
              <a:buNone/>
            </a:pPr>
            <a:endParaRPr lang="fr-FR" dirty="0">
              <a:solidFill>
                <a:srgbClr val="0070C0"/>
              </a:solidFill>
            </a:endParaRPr>
          </a:p>
          <a:p>
            <a:pPr marL="457200" lvl="1" indent="0">
              <a:buNone/>
            </a:pPr>
            <a:r>
              <a:rPr lang="fr-FR" dirty="0"/>
              <a:t>http://www.mywebsite.com/</a:t>
            </a:r>
            <a:r>
              <a:rPr lang="fr-FR" dirty="0">
                <a:solidFill>
                  <a:srgbClr val="00B050"/>
                </a:solidFill>
              </a:rPr>
              <a:t>specific-books</a:t>
            </a:r>
            <a:r>
              <a:rPr lang="fr-FR" dirty="0">
                <a:solidFill>
                  <a:srgbClr val="7030A0"/>
                </a:solidFill>
              </a:rPr>
              <a:t>?v=1</a:t>
            </a:r>
          </a:p>
          <a:p>
            <a:pPr marL="457200" lvl="1" indent="0">
              <a:buNone/>
            </a:pPr>
            <a:r>
              <a:rPr lang="fr-FR" dirty="0"/>
              <a:t>http://www.mywebsite.com/</a:t>
            </a:r>
            <a:r>
              <a:rPr lang="fr-FR" dirty="0">
                <a:solidFill>
                  <a:srgbClr val="00B050"/>
                </a:solidFill>
              </a:rPr>
              <a:t>specific-books</a:t>
            </a:r>
            <a:r>
              <a:rPr lang="fr-FR" dirty="0"/>
              <a:t>/</a:t>
            </a:r>
            <a:r>
              <a:rPr lang="fr-FR" dirty="0">
                <a:solidFill>
                  <a:srgbClr val="0070C0"/>
                </a:solidFill>
              </a:rPr>
              <a:t>87</a:t>
            </a:r>
            <a:r>
              <a:rPr lang="fr-FR" dirty="0">
                <a:solidFill>
                  <a:srgbClr val="7030A0"/>
                </a:solidFill>
              </a:rPr>
              <a:t> ?v=1</a:t>
            </a: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1866588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85000" lnSpcReduction="20000"/>
          </a:bodyPr>
          <a:lstStyle/>
          <a:p>
            <a:r>
              <a:rPr lang="fr-FR" dirty="0"/>
              <a:t>GET est utilisé pour récupérer une ou plusieurs entités</a:t>
            </a:r>
          </a:p>
          <a:p>
            <a:pPr lvl="1"/>
            <a:r>
              <a:rPr lang="fr-FR" dirty="0"/>
              <a:t>Requête HTTP GET </a:t>
            </a:r>
            <a:r>
              <a:rPr lang="fr-FR" dirty="0">
                <a:hlinkClick r:id="rId2"/>
              </a:rPr>
              <a:t>http://monapi/personnes</a:t>
            </a:r>
            <a:endParaRPr lang="fr-FR" dirty="0"/>
          </a:p>
          <a:p>
            <a:pPr lvl="1"/>
            <a:r>
              <a:rPr lang="fr-FR" dirty="0"/>
              <a:t>Réponse :</a:t>
            </a:r>
          </a:p>
          <a:p>
            <a:pPr lvl="2"/>
            <a:r>
              <a:rPr lang="fr-FR" dirty="0">
                <a:solidFill>
                  <a:schemeClr val="accent2">
                    <a:lumMod val="50000"/>
                  </a:schemeClr>
                </a:solidFill>
              </a:rPr>
              <a:t>Body: {’’personnes’’: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http://monapi/personnes/:id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http://monapi/personnes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{’’personne’’:[{’’nom’’: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1405537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A42D3-36CE-4042-AC2D-E6AD642D3B66}"/>
              </a:ext>
            </a:extLst>
          </p:cNvPr>
          <p:cNvSpPr>
            <a:spLocks noGrp="1"/>
          </p:cNvSpPr>
          <p:nvPr>
            <p:ph type="title"/>
          </p:nvPr>
        </p:nvSpPr>
        <p:spPr/>
        <p:txBody>
          <a:bodyPr/>
          <a:lstStyle/>
          <a:p>
            <a:r>
              <a:rPr lang="fr-FR" dirty="0" err="1"/>
              <a:t>Get</a:t>
            </a:r>
            <a:r>
              <a:rPr lang="fr-FR" dirty="0"/>
              <a:t> réponses partielles</a:t>
            </a:r>
          </a:p>
        </p:txBody>
      </p:sp>
      <p:sp>
        <p:nvSpPr>
          <p:cNvPr id="4" name="Espace réservé du numéro de diapositive 3">
            <a:extLst>
              <a:ext uri="{FF2B5EF4-FFF2-40B4-BE49-F238E27FC236}">
                <a16:creationId xmlns:a16="http://schemas.microsoft.com/office/drawing/2014/main" id="{28489CD6-73BD-4CFC-9194-77A8814188DD}"/>
              </a:ext>
            </a:extLst>
          </p:cNvPr>
          <p:cNvSpPr>
            <a:spLocks noGrp="1"/>
          </p:cNvSpPr>
          <p:nvPr>
            <p:ph type="sldNum" sz="quarter" idx="12"/>
          </p:nvPr>
        </p:nvSpPr>
        <p:spPr/>
        <p:txBody>
          <a:bodyPr/>
          <a:lstStyle/>
          <a:p>
            <a:fld id="{B79E4878-4BCB-449E-94CF-AE2A0F6BB533}" type="slidenum">
              <a:rPr lang="fr-FR" smtClean="0"/>
              <a:t>46</a:t>
            </a:fld>
            <a:endParaRPr lang="fr-FR"/>
          </a:p>
        </p:txBody>
      </p:sp>
      <p:sp>
        <p:nvSpPr>
          <p:cNvPr id="5" name="Rectangle 4">
            <a:extLst>
              <a:ext uri="{FF2B5EF4-FFF2-40B4-BE49-F238E27FC236}">
                <a16:creationId xmlns:a16="http://schemas.microsoft.com/office/drawing/2014/main" id="{E1147158-4DB7-48CF-AB08-08E800E83A85}"/>
              </a:ext>
            </a:extLst>
          </p:cNvPr>
          <p:cNvSpPr/>
          <p:nvPr/>
        </p:nvSpPr>
        <p:spPr>
          <a:xfrm>
            <a:off x="734289" y="6349303"/>
            <a:ext cx="5008422" cy="369332"/>
          </a:xfrm>
          <a:prstGeom prst="rect">
            <a:avLst/>
          </a:prstGeom>
        </p:spPr>
        <p:txBody>
          <a:bodyPr wrap="none">
            <a:spAutoFit/>
          </a:bodyPr>
          <a:lstStyle/>
          <a:p>
            <a:r>
              <a:rPr lang="fr-FR" dirty="0"/>
              <a:t>https://blog.octo.com/designer-une-api-rest/#intro</a:t>
            </a:r>
          </a:p>
        </p:txBody>
      </p:sp>
      <p:pic>
        <p:nvPicPr>
          <p:cNvPr id="6" name="Image 5">
            <a:extLst>
              <a:ext uri="{FF2B5EF4-FFF2-40B4-BE49-F238E27FC236}">
                <a16:creationId xmlns:a16="http://schemas.microsoft.com/office/drawing/2014/main" id="{BDBA46E4-A04F-4C11-99B7-36B7ACC88D37}"/>
              </a:ext>
            </a:extLst>
          </p:cNvPr>
          <p:cNvPicPr>
            <a:picLocks noChangeAspect="1"/>
          </p:cNvPicPr>
          <p:nvPr/>
        </p:nvPicPr>
        <p:blipFill>
          <a:blip r:embed="rId2"/>
          <a:stretch>
            <a:fillRect/>
          </a:stretch>
        </p:blipFill>
        <p:spPr>
          <a:xfrm>
            <a:off x="838200" y="1468619"/>
            <a:ext cx="9956582" cy="4041898"/>
          </a:xfrm>
          <a:prstGeom prst="rect">
            <a:avLst/>
          </a:prstGeom>
        </p:spPr>
      </p:pic>
    </p:spTree>
    <p:extLst>
      <p:ext uri="{BB962C8B-B14F-4D97-AF65-F5344CB8AC3E}">
        <p14:creationId xmlns:p14="http://schemas.microsoft.com/office/powerpoint/2010/main" val="3147267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p>
          <a:p>
            <a:r>
              <a:rPr lang="fr-FR" dirty="0"/>
              <a:t>Toujours encapsuler dans un objet </a:t>
            </a:r>
            <a:r>
              <a:rPr lang="fr-FR" dirty="0">
                <a:solidFill>
                  <a:schemeClr val="accent2">
                    <a:lumMod val="50000"/>
                  </a:schemeClr>
                </a:solidFill>
              </a:rPr>
              <a:t>{’’personnes’’:[{’’nom’’: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3"/>
            </a:endParaRPr>
          </a:p>
          <a:p>
            <a:pPr marL="0" indent="0" algn="ctr">
              <a:buNone/>
            </a:pPr>
            <a:r>
              <a:rPr lang="fr-FR" dirty="0">
                <a:solidFill>
                  <a:schemeClr val="accent2">
                    <a:lumMod val="50000"/>
                  </a:schemeClr>
                </a:solidFill>
                <a:hlinkClick r:id="rId3"/>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pic>
        <p:nvPicPr>
          <p:cNvPr id="1026" name="Picture 2" descr="Json-Hijack-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utilisé pour insérer une nouvelle entité.</a:t>
            </a:r>
          </a:p>
          <a:p>
            <a:pPr lvl="1"/>
            <a:r>
              <a:rPr lang="fr-FR" dirty="0">
                <a:hlinkClick r:id="rId2"/>
              </a:rPr>
              <a:t>http://monapi/personnes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http://monapi/personnes/1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http://monapi/personnes/1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258245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50</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Cache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52</a:t>
            </a:fld>
            <a:endParaRPr lang="fr-FR"/>
          </a:p>
        </p:txBody>
      </p:sp>
    </p:spTree>
    <p:extLst>
      <p:ext uri="{BB962C8B-B14F-4D97-AF65-F5344CB8AC3E}">
        <p14:creationId xmlns:p14="http://schemas.microsoft.com/office/powerpoint/2010/main" val="899562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53</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54</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55</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412097013"/>
              </p:ext>
            </p:extLst>
          </p:nvPr>
        </p:nvGraphicFramePr>
        <p:xfrm>
          <a:off x="528639" y="964887"/>
          <a:ext cx="10825162" cy="536803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2400" dirty="0">
                          <a:solidFill>
                            <a:srgbClr val="212121"/>
                          </a:solidFill>
                          <a:effectLst/>
                        </a:rPr>
                        <a:t>max-</a:t>
                      </a:r>
                      <a:r>
                        <a:rPr lang="fr-FR" sz="2400" dirty="0" err="1">
                          <a:solidFill>
                            <a:srgbClr val="212121"/>
                          </a:solidFill>
                          <a:effectLst/>
                        </a:rPr>
                        <a:t>age</a:t>
                      </a:r>
                      <a:r>
                        <a:rPr lang="fr-FR" sz="24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2400" dirty="0" err="1">
                          <a:solidFill>
                            <a:srgbClr val="212121"/>
                          </a:solidFill>
                          <a:effectLst/>
                        </a:rPr>
                        <a:t>private</a:t>
                      </a:r>
                      <a:r>
                        <a:rPr lang="fr-FR" sz="2400" dirty="0">
                          <a:solidFill>
                            <a:srgbClr val="212121"/>
                          </a:solidFill>
                          <a:effectLst/>
                        </a:rPr>
                        <a:t>,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2400" dirty="0">
                          <a:solidFill>
                            <a:srgbClr val="212121"/>
                          </a:solidFill>
                          <a:effectLst/>
                        </a:rPr>
                        <a:t>public,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24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24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2400" kern="1200" dirty="0">
                          <a:solidFill>
                            <a:srgbClr val="212121"/>
                          </a:solidFill>
                          <a:effectLst/>
                          <a:latin typeface="+mn-lt"/>
                          <a:ea typeface="+mn-ea"/>
                          <a:cs typeface="+mn-cs"/>
                        </a:rPr>
                        <a:t>etc..</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dirty="0">
                          <a:hlinkClick r:id="rId2"/>
                        </a:rPr>
                        <a:t>https://developer.mozilla.org/fr/docs/Web/HTTP/Headers/Cache-Control</a:t>
                      </a:r>
                      <a:endParaRPr lang="fr-FR" sz="1800" dirty="0">
                        <a:solidFill>
                          <a:srgbClr val="21212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fr-FR" dirty="0"/>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56</a:t>
            </a:fld>
            <a:endParaRPr lang="fr-FR"/>
          </a:p>
        </p:txBody>
      </p:sp>
    </p:spTree>
    <p:extLst>
      <p:ext uri="{BB962C8B-B14F-4D97-AF65-F5344CB8AC3E}">
        <p14:creationId xmlns:p14="http://schemas.microsoft.com/office/powerpoint/2010/main" val="3369901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57</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58</a:t>
            </a:fld>
            <a:endParaRPr lang="fr-FR"/>
          </a:p>
        </p:txBody>
      </p:sp>
      <p:pic>
        <p:nvPicPr>
          <p:cNvPr id="1026" name="Picture 2" descr="RÃ©sultat de recherche d'images pour &quot;gral&quot;">
            <a:extLst>
              <a:ext uri="{FF2B5EF4-FFF2-40B4-BE49-F238E27FC236}">
                <a16:creationId xmlns:a16="http://schemas.microsoft.com/office/drawing/2014/main" id="{1CAB349D-4376-4351-9CF2-B93DDF656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388" y="1762125"/>
            <a:ext cx="20193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47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31FBA7-3F47-44C9-A21A-ABB81D5CE46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A0C883-12A2-4EB4-B3EB-64D8D98E98EE}"/>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E6B36B9-D582-481C-8250-330C9E01378E}"/>
              </a:ext>
            </a:extLst>
          </p:cNvPr>
          <p:cNvSpPr>
            <a:spLocks noGrp="1"/>
          </p:cNvSpPr>
          <p:nvPr>
            <p:ph type="sldNum" sz="quarter" idx="12"/>
          </p:nvPr>
        </p:nvSpPr>
        <p:spPr/>
        <p:txBody>
          <a:bodyPr/>
          <a:lstStyle/>
          <a:p>
            <a:fld id="{B79E4878-4BCB-449E-94CF-AE2A0F6BB533}" type="slidenum">
              <a:rPr lang="fr-FR" smtClean="0"/>
              <a:t>59</a:t>
            </a:fld>
            <a:endParaRPr lang="fr-FR"/>
          </a:p>
        </p:txBody>
      </p:sp>
      <p:pic>
        <p:nvPicPr>
          <p:cNvPr id="5" name="Image 4">
            <a:extLst>
              <a:ext uri="{FF2B5EF4-FFF2-40B4-BE49-F238E27FC236}">
                <a16:creationId xmlns:a16="http://schemas.microsoft.com/office/drawing/2014/main" id="{BAE97D80-E52E-4EF3-A678-62B1A2B85278}"/>
              </a:ext>
            </a:extLst>
          </p:cNvPr>
          <p:cNvPicPr>
            <a:picLocks noChangeAspect="1"/>
          </p:cNvPicPr>
          <p:nvPr/>
        </p:nvPicPr>
        <p:blipFill>
          <a:blip r:embed="rId2"/>
          <a:stretch>
            <a:fillRect/>
          </a:stretch>
        </p:blipFill>
        <p:spPr>
          <a:xfrm>
            <a:off x="-254525" y="-1333893"/>
            <a:ext cx="12763893" cy="9572920"/>
          </a:xfrm>
          <a:prstGeom prst="rect">
            <a:avLst/>
          </a:prstGeom>
        </p:spPr>
      </p:pic>
    </p:spTree>
    <p:extLst>
      <p:ext uri="{BB962C8B-B14F-4D97-AF65-F5344CB8AC3E}">
        <p14:creationId xmlns:p14="http://schemas.microsoft.com/office/powerpoint/2010/main" val="38092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a:t>
            </a:r>
          </a:p>
          <a:p>
            <a:pPr lvl="1"/>
            <a:r>
              <a:rPr lang="fr-FR" dirty="0">
                <a:latin typeface="Lato"/>
              </a:rPr>
              <a:t>un travail de réflexion </a:t>
            </a:r>
          </a:p>
          <a:p>
            <a:pPr lvl="1"/>
            <a:r>
              <a:rPr lang="fr-FR" dirty="0">
                <a:latin typeface="Lato"/>
              </a:rPr>
              <a:t>monter en compétence.</a:t>
            </a:r>
          </a:p>
          <a:p>
            <a:endParaRPr lang="fr-FR" dirty="0">
              <a:latin typeface="Lato"/>
            </a:endParaRPr>
          </a:p>
          <a:p>
            <a:r>
              <a:rPr lang="fr-FR" dirty="0">
                <a:latin typeface="Lato"/>
              </a:rPr>
              <a:t>Il n’y a pas une solution unique.</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Tree>
    <p:extLst>
      <p:ext uri="{BB962C8B-B14F-4D97-AF65-F5344CB8AC3E}">
        <p14:creationId xmlns:p14="http://schemas.microsoft.com/office/powerpoint/2010/main" val="3766521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62</a:t>
            </a:fld>
            <a:endParaRPr lang="fr-FR"/>
          </a:p>
        </p:txBody>
      </p:sp>
    </p:spTree>
    <p:extLst>
      <p:ext uri="{BB962C8B-B14F-4D97-AF65-F5344CB8AC3E}">
        <p14:creationId xmlns:p14="http://schemas.microsoft.com/office/powerpoint/2010/main" val="2603889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63</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64</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67</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68</a:t>
            </a:fld>
            <a:endParaRPr lang="fr-FR"/>
          </a:p>
        </p:txBody>
      </p:sp>
    </p:spTree>
    <p:extLst>
      <p:ext uri="{BB962C8B-B14F-4D97-AF65-F5344CB8AC3E}">
        <p14:creationId xmlns:p14="http://schemas.microsoft.com/office/powerpoint/2010/main" val="707037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69</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b="1" dirty="0">
                <a:latin typeface="Open Sans"/>
              </a:rPr>
              <a:t>caching</a:t>
            </a:r>
            <a:r>
              <a:rPr lang="en-US" sz="2400" dirty="0">
                <a:latin typeface="Open Sans"/>
              </a:rPr>
              <a:t> </a:t>
            </a:r>
            <a:r>
              <a:rPr lang="en-US" sz="2400" dirty="0">
                <a:solidFill>
                  <a:schemeClr val="bg1">
                    <a:lumMod val="65000"/>
                  </a:schemeClr>
                </a:solidFill>
                <a:latin typeface="Open Sans"/>
              </a:rPr>
              <a:t>(the cache can be public or private, like the browser cache)</a:t>
            </a:r>
          </a:p>
          <a:p>
            <a:pPr marL="342900" indent="-342900">
              <a:buFont typeface="Arial" panose="020B0604020202020204" pitchFamily="34" charset="0"/>
              <a:buChar char="•"/>
            </a:pPr>
            <a:r>
              <a:rPr lang="en-US" sz="2400" b="1" dirty="0">
                <a:latin typeface="Open Sans"/>
              </a:rPr>
              <a:t>filtering</a:t>
            </a:r>
            <a:r>
              <a:rPr lang="en-US" sz="2400" dirty="0">
                <a:latin typeface="Open Sans"/>
              </a:rPr>
              <a:t> </a:t>
            </a:r>
            <a:r>
              <a:rPr lang="en-US" sz="2400" dirty="0">
                <a:solidFill>
                  <a:schemeClr val="bg1">
                    <a:lumMod val="65000"/>
                  </a:schemeClr>
                </a:solidFill>
                <a:latin typeface="Open Sans"/>
              </a:rPr>
              <a:t>(like an antivirus scan, parental controls, …)</a:t>
            </a:r>
          </a:p>
          <a:p>
            <a:pPr marL="342900" indent="-342900">
              <a:buFont typeface="Arial" panose="020B0604020202020204" pitchFamily="34" charset="0"/>
              <a:buChar char="•"/>
            </a:pPr>
            <a:r>
              <a:rPr lang="en-US" sz="2400" b="1" dirty="0">
                <a:latin typeface="Open Sans"/>
              </a:rPr>
              <a:t>load balancing </a:t>
            </a:r>
            <a:r>
              <a:rPr lang="en-US" sz="2400" dirty="0">
                <a:solidFill>
                  <a:schemeClr val="bg1">
                    <a:lumMod val="65000"/>
                  </a:schemeClr>
                </a:solidFill>
                <a:latin typeface="Open Sans"/>
              </a:rPr>
              <a:t>(to allow multiple servers to serve the different requests)</a:t>
            </a:r>
          </a:p>
          <a:p>
            <a:pPr marL="342900" indent="-342900">
              <a:buFont typeface="Arial" panose="020B0604020202020204" pitchFamily="34" charset="0"/>
              <a:buChar char="•"/>
            </a:pPr>
            <a:r>
              <a:rPr lang="en-US" sz="2400" b="1" dirty="0">
                <a:latin typeface="Open Sans"/>
              </a:rPr>
              <a:t>authentication</a:t>
            </a:r>
            <a:r>
              <a:rPr lang="en-US" sz="2400" dirty="0">
                <a:latin typeface="Open Sans"/>
              </a:rPr>
              <a:t> </a:t>
            </a:r>
            <a:r>
              <a:rPr lang="en-US" sz="2400" dirty="0">
                <a:solidFill>
                  <a:schemeClr val="bg1">
                    <a:lumMod val="65000"/>
                  </a:schemeClr>
                </a:solidFill>
                <a:latin typeface="Open Sans"/>
              </a:rPr>
              <a:t>(to control access to different resources)</a:t>
            </a:r>
          </a:p>
          <a:p>
            <a:pPr marL="342900" indent="-342900">
              <a:buFont typeface="Arial" panose="020B0604020202020204" pitchFamily="34" charset="0"/>
              <a:buChar char="•"/>
            </a:pPr>
            <a:r>
              <a:rPr lang="en-US" sz="2400" b="1" dirty="0">
                <a:latin typeface="Open Sans"/>
              </a:rPr>
              <a:t>logging</a:t>
            </a:r>
            <a:r>
              <a:rPr lang="en-US" sz="2400" dirty="0">
                <a:latin typeface="Open Sans"/>
              </a:rPr>
              <a:t> </a:t>
            </a:r>
            <a:r>
              <a:rPr lang="en-US" sz="2400" dirty="0">
                <a:solidFill>
                  <a:schemeClr val="bg1">
                    <a:lumMod val="65000"/>
                  </a:schemeClr>
                </a:solidFill>
                <a:latin typeface="Open Sans"/>
              </a:rPr>
              <a:t>(allowing the storage of historical information)</a:t>
            </a: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spTree>
    <p:extLst>
      <p:ext uri="{BB962C8B-B14F-4D97-AF65-F5344CB8AC3E}">
        <p14:creationId xmlns:p14="http://schemas.microsoft.com/office/powerpoint/2010/main" val="3349285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71</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72</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73</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74</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9DBBA-3C58-4C32-9B3F-B7CD5B598562}"/>
              </a:ext>
            </a:extLst>
          </p:cNvPr>
          <p:cNvSpPr>
            <a:spLocks noGrp="1"/>
          </p:cNvSpPr>
          <p:nvPr>
            <p:ph type="title"/>
          </p:nvPr>
        </p:nvSpPr>
        <p:spPr/>
        <p:txBody>
          <a:bodyPr/>
          <a:lstStyle/>
          <a:p>
            <a:r>
              <a:rPr lang="fr-FR" dirty="0" err="1"/>
              <a:t>OpenAPI</a:t>
            </a:r>
            <a:r>
              <a:rPr lang="fr-FR" dirty="0"/>
              <a:t> </a:t>
            </a:r>
            <a:r>
              <a:rPr lang="fr-FR" dirty="0" err="1"/>
              <a:t>Specification</a:t>
            </a:r>
            <a:endParaRPr lang="fr-FR" dirty="0"/>
          </a:p>
        </p:txBody>
      </p:sp>
      <p:sp>
        <p:nvSpPr>
          <p:cNvPr id="3" name="Espace réservé du contenu 2">
            <a:extLst>
              <a:ext uri="{FF2B5EF4-FFF2-40B4-BE49-F238E27FC236}">
                <a16:creationId xmlns:a16="http://schemas.microsoft.com/office/drawing/2014/main" id="{A1F0052A-30E4-4603-B8D9-C406F56FD82C}"/>
              </a:ext>
            </a:extLst>
          </p:cNvPr>
          <p:cNvSpPr>
            <a:spLocks noGrp="1"/>
          </p:cNvSpPr>
          <p:nvPr>
            <p:ph idx="1"/>
          </p:nvPr>
        </p:nvSpPr>
        <p:spPr>
          <a:xfrm>
            <a:off x="241440" y="6300117"/>
            <a:ext cx="5535106" cy="477590"/>
          </a:xfrm>
        </p:spPr>
        <p:txBody>
          <a:bodyPr>
            <a:normAutofit/>
          </a:bodyPr>
          <a:lstStyle/>
          <a:p>
            <a:pPr marL="0" indent="0">
              <a:buNone/>
            </a:pPr>
            <a:r>
              <a:rPr lang="fr-FR" sz="2000" dirty="0">
                <a:hlinkClick r:id="rId2"/>
              </a:rPr>
              <a:t>https://github.com/OAI/OpenAPI-Specification</a:t>
            </a:r>
            <a:endParaRPr lang="fr-FR" sz="2000" dirty="0"/>
          </a:p>
          <a:p>
            <a:endParaRPr lang="fr-FR" sz="2000" dirty="0"/>
          </a:p>
        </p:txBody>
      </p:sp>
      <p:sp>
        <p:nvSpPr>
          <p:cNvPr id="4" name="Espace réservé du numéro de diapositive 3">
            <a:extLst>
              <a:ext uri="{FF2B5EF4-FFF2-40B4-BE49-F238E27FC236}">
                <a16:creationId xmlns:a16="http://schemas.microsoft.com/office/drawing/2014/main" id="{CBF97195-55AB-4B4C-BE50-A07542818885}"/>
              </a:ext>
            </a:extLst>
          </p:cNvPr>
          <p:cNvSpPr>
            <a:spLocks noGrp="1"/>
          </p:cNvSpPr>
          <p:nvPr>
            <p:ph type="sldNum" sz="quarter" idx="12"/>
          </p:nvPr>
        </p:nvSpPr>
        <p:spPr/>
        <p:txBody>
          <a:bodyPr/>
          <a:lstStyle/>
          <a:p>
            <a:fld id="{B79E4878-4BCB-449E-94CF-AE2A0F6BB533}" type="slidenum">
              <a:rPr lang="fr-FR" smtClean="0"/>
              <a:t>75</a:t>
            </a:fld>
            <a:endParaRPr lang="fr-FR"/>
          </a:p>
        </p:txBody>
      </p:sp>
      <p:pic>
        <p:nvPicPr>
          <p:cNvPr id="5" name="Image 4">
            <a:extLst>
              <a:ext uri="{FF2B5EF4-FFF2-40B4-BE49-F238E27FC236}">
                <a16:creationId xmlns:a16="http://schemas.microsoft.com/office/drawing/2014/main" id="{92CBD772-D64A-48AA-ACB3-06CCE9D81401}"/>
              </a:ext>
            </a:extLst>
          </p:cNvPr>
          <p:cNvPicPr>
            <a:picLocks noChangeAspect="1"/>
          </p:cNvPicPr>
          <p:nvPr/>
        </p:nvPicPr>
        <p:blipFill>
          <a:blip r:embed="rId3"/>
          <a:stretch>
            <a:fillRect/>
          </a:stretch>
        </p:blipFill>
        <p:spPr>
          <a:xfrm>
            <a:off x="137953" y="1595316"/>
            <a:ext cx="5800421" cy="3407508"/>
          </a:xfrm>
          <a:prstGeom prst="rect">
            <a:avLst/>
          </a:prstGeom>
        </p:spPr>
      </p:pic>
      <p:sp>
        <p:nvSpPr>
          <p:cNvPr id="6" name="Rectangle 5">
            <a:extLst>
              <a:ext uri="{FF2B5EF4-FFF2-40B4-BE49-F238E27FC236}">
                <a16:creationId xmlns:a16="http://schemas.microsoft.com/office/drawing/2014/main" id="{78BEF687-7EFC-4570-A3A9-4F2A785C6239}"/>
              </a:ext>
            </a:extLst>
          </p:cNvPr>
          <p:cNvSpPr/>
          <p:nvPr/>
        </p:nvSpPr>
        <p:spPr>
          <a:xfrm>
            <a:off x="6076327" y="1309112"/>
            <a:ext cx="6115673" cy="5262979"/>
          </a:xfrm>
          <a:prstGeom prst="rect">
            <a:avLst/>
          </a:prstGeom>
        </p:spPr>
        <p:txBody>
          <a:bodyPr wrap="square">
            <a:spAutoFit/>
          </a:bodyPr>
          <a:lstStyle/>
          <a:p>
            <a:r>
              <a:rPr lang="fr-FR" sz="2800" dirty="0"/>
              <a:t>C’est une spécification qui permet de décrire et documenter son API REST </a:t>
            </a:r>
            <a:r>
              <a:rPr lang="fr-FR" sz="2800" dirty="0">
                <a:solidFill>
                  <a:schemeClr val="bg1">
                    <a:lumMod val="65000"/>
                  </a:schemeClr>
                </a:solidFill>
              </a:rPr>
              <a:t>(un peu comme un fichier WSDL en SOAP)</a:t>
            </a:r>
          </a:p>
          <a:p>
            <a:pPr lvl="1"/>
            <a:r>
              <a:rPr lang="fr-FR" sz="2400" dirty="0">
                <a:solidFill>
                  <a:srgbClr val="00B050"/>
                </a:solidFill>
              </a:rPr>
              <a:t>Compréhensible ordinateur </a:t>
            </a:r>
            <a:r>
              <a:rPr lang="fr-FR" sz="2400" dirty="0"/>
              <a:t>: De nombreux outils (génération automatique d’interface web de documentation qui permet de tester)</a:t>
            </a:r>
          </a:p>
          <a:p>
            <a:pPr lvl="2"/>
            <a:r>
              <a:rPr lang="fr-FR" sz="2000" dirty="0"/>
              <a:t>Permet de générer du code pour appeler l’API</a:t>
            </a:r>
          </a:p>
          <a:p>
            <a:pPr lvl="2"/>
            <a:r>
              <a:rPr lang="fr-FR" sz="2000" dirty="0"/>
              <a:t>Implémenté dans de nombreux langage (C#, Java, node.js, etc.)</a:t>
            </a:r>
          </a:p>
          <a:p>
            <a:pPr lvl="1"/>
            <a:r>
              <a:rPr lang="fr-FR" sz="2400" dirty="0">
                <a:solidFill>
                  <a:srgbClr val="00B050"/>
                </a:solidFill>
              </a:rPr>
              <a:t>Compréhensible humain</a:t>
            </a:r>
            <a:r>
              <a:rPr lang="fr-FR" sz="2400" dirty="0"/>
              <a:t> :Utilisé en entreprise pour exposer son API à des partenaires internes ou externes à son entreprise.</a:t>
            </a:r>
          </a:p>
        </p:txBody>
      </p:sp>
    </p:spTree>
    <p:extLst>
      <p:ext uri="{BB962C8B-B14F-4D97-AF65-F5344CB8AC3E}">
        <p14:creationId xmlns:p14="http://schemas.microsoft.com/office/powerpoint/2010/main" val="33942676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76</a:t>
            </a:fld>
            <a:endParaRPr lang="fr-FR"/>
          </a:p>
        </p:txBody>
      </p:sp>
    </p:spTree>
    <p:extLst>
      <p:ext uri="{BB962C8B-B14F-4D97-AF65-F5344CB8AC3E}">
        <p14:creationId xmlns:p14="http://schemas.microsoft.com/office/powerpoint/2010/main" val="297417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614A4-B0CC-4E7E-999D-34B6C9285012}"/>
              </a:ext>
            </a:extLst>
          </p:cNvPr>
          <p:cNvSpPr>
            <a:spLocks noGrp="1"/>
          </p:cNvSpPr>
          <p:nvPr>
            <p:ph type="title"/>
          </p:nvPr>
        </p:nvSpPr>
        <p:spPr/>
        <p:txBody>
          <a:bodyPr/>
          <a:lstStyle/>
          <a:p>
            <a:r>
              <a:rPr lang="fr-FR" dirty="0" err="1"/>
              <a:t>Swagger</a:t>
            </a:r>
            <a:r>
              <a:rPr lang="fr-FR" dirty="0"/>
              <a:t> </a:t>
            </a:r>
            <a:r>
              <a:rPr lang="fr-FR" dirty="0" err="1"/>
              <a:t>demo</a:t>
            </a:r>
            <a:r>
              <a:rPr lang="fr-FR" dirty="0"/>
              <a:t> en C#</a:t>
            </a:r>
          </a:p>
        </p:txBody>
      </p:sp>
      <p:sp>
        <p:nvSpPr>
          <p:cNvPr id="3" name="Espace réservé du contenu 2">
            <a:extLst>
              <a:ext uri="{FF2B5EF4-FFF2-40B4-BE49-F238E27FC236}">
                <a16:creationId xmlns:a16="http://schemas.microsoft.com/office/drawing/2014/main" id="{52AF98C9-629A-424E-AA9C-063B7782834F}"/>
              </a:ext>
            </a:extLst>
          </p:cNvPr>
          <p:cNvSpPr>
            <a:spLocks noGrp="1"/>
          </p:cNvSpPr>
          <p:nvPr>
            <p:ph idx="1"/>
          </p:nvPr>
        </p:nvSpPr>
        <p:spPr/>
        <p:txBody>
          <a:bodyPr/>
          <a:lstStyle/>
          <a:p>
            <a:endParaRPr lang="fr-FR" dirty="0"/>
          </a:p>
          <a:p>
            <a:r>
              <a:rPr lang="fr-FR" dirty="0">
                <a:hlinkClick r:id="rId2"/>
              </a:rPr>
              <a:t>https://github.com/domaindrivendev/Swashbuckle</a:t>
            </a:r>
            <a:endParaRPr lang="fr-FR" dirty="0"/>
          </a:p>
          <a:p>
            <a:pPr marL="0" indent="0">
              <a:buNone/>
            </a:pPr>
            <a:endParaRPr lang="fr-FR" dirty="0">
              <a:hlinkClick r:id="rId3"/>
            </a:endParaRPr>
          </a:p>
          <a:p>
            <a:r>
              <a:rPr lang="fr-FR" dirty="0">
                <a:hlinkClick r:id="rId3"/>
              </a:rPr>
              <a:t>http://petstore.swagger.io</a:t>
            </a:r>
            <a:endParaRPr lang="fr-FR" dirty="0"/>
          </a:p>
          <a:p>
            <a:endParaRPr lang="fr-FR" dirty="0">
              <a:hlinkClick r:id="rId4"/>
            </a:endParaRPr>
          </a:p>
          <a:p>
            <a:r>
              <a:rPr lang="fr-FR" dirty="0">
                <a:hlinkClick r:id="rId4"/>
              </a:rPr>
              <a:t>https://github.com/Azure/autorest</a:t>
            </a:r>
            <a:endParaRPr lang="fr-FR" dirty="0"/>
          </a:p>
          <a:p>
            <a:r>
              <a:rPr lang="fr-FR" dirty="0"/>
              <a:t>javascript</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7FF4C6D8-2D7E-4D97-A3E3-65F9F72F036F}"/>
              </a:ext>
            </a:extLst>
          </p:cNvPr>
          <p:cNvSpPr>
            <a:spLocks noGrp="1"/>
          </p:cNvSpPr>
          <p:nvPr>
            <p:ph type="sldNum" sz="quarter" idx="12"/>
          </p:nvPr>
        </p:nvSpPr>
        <p:spPr/>
        <p:txBody>
          <a:bodyPr/>
          <a:lstStyle/>
          <a:p>
            <a:fld id="{B79E4878-4BCB-449E-94CF-AE2A0F6BB533}" type="slidenum">
              <a:rPr lang="fr-FR" smtClean="0"/>
              <a:t>77</a:t>
            </a:fld>
            <a:endParaRPr lang="fr-FR"/>
          </a:p>
        </p:txBody>
      </p:sp>
    </p:spTree>
    <p:extLst>
      <p:ext uri="{BB962C8B-B14F-4D97-AF65-F5344CB8AC3E}">
        <p14:creationId xmlns:p14="http://schemas.microsoft.com/office/powerpoint/2010/main" val="29738667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78</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79</a:t>
            </a:fld>
            <a:endParaRPr lang="fr-FR"/>
          </a:p>
        </p:txBody>
      </p:sp>
    </p:spTree>
    <p:extLst>
      <p:ext uri="{BB962C8B-B14F-4D97-AF65-F5344CB8AC3E}">
        <p14:creationId xmlns:p14="http://schemas.microsoft.com/office/powerpoint/2010/main" val="410670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Problématiques </a:t>
            </a:r>
            <a:r>
              <a:rPr lang="fr-FR" sz="3600" dirty="0"/>
              <a:t>: </a:t>
            </a:r>
          </a:p>
          <a:p>
            <a:pPr lvl="1"/>
            <a:r>
              <a:rPr lang="fr-FR" sz="3200" dirty="0"/>
              <a:t>Les </a:t>
            </a:r>
            <a:r>
              <a:rPr lang="fr-FR" sz="3200"/>
              <a:t>données chargées </a:t>
            </a:r>
            <a:r>
              <a:rPr lang="fr-FR" sz="3200" dirty="0"/>
              <a:t>pas forcément toutes utilisées</a:t>
            </a:r>
          </a:p>
          <a:p>
            <a:pPr lvl="1"/>
            <a:r>
              <a:rPr lang="fr-FR" sz="3200" dirty="0"/>
              <a:t>Au démarrage de certains sites web, le nombre de requête cliente REST est très élevé (&gt;10)</a:t>
            </a:r>
          </a:p>
          <a:p>
            <a:pPr lvl="2"/>
            <a:r>
              <a:rPr lang="fr-FR" sz="28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80</a:t>
            </a:fld>
            <a:endParaRPr lang="fr-FR"/>
          </a:p>
        </p:txBody>
      </p:sp>
    </p:spTree>
    <p:extLst>
      <p:ext uri="{BB962C8B-B14F-4D97-AF65-F5344CB8AC3E}">
        <p14:creationId xmlns:p14="http://schemas.microsoft.com/office/powerpoint/2010/main" val="633296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81</a:t>
            </a:fld>
            <a:endParaRPr lang="fr-FR"/>
          </a:p>
        </p:txBody>
      </p:sp>
    </p:spTree>
    <p:extLst>
      <p:ext uri="{BB962C8B-B14F-4D97-AF65-F5344CB8AC3E}">
        <p14:creationId xmlns:p14="http://schemas.microsoft.com/office/powerpoint/2010/main" val="327238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121790"/>
            <a:ext cx="6049138" cy="4680768"/>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45355</TotalTime>
  <Words>4167</Words>
  <Application>Microsoft Office PowerPoint</Application>
  <PresentationFormat>Grand écran</PresentationFormat>
  <Paragraphs>878</Paragraphs>
  <Slides>81</Slides>
  <Notes>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81</vt:i4>
      </vt:variant>
    </vt:vector>
  </HeadingPairs>
  <TitlesOfParts>
    <vt:vector size="93" baseType="lpstr">
      <vt:lpstr>Arial</vt:lpstr>
      <vt:lpstr>Calibri</vt:lpstr>
      <vt:lpstr>Calibri Light</vt:lpstr>
      <vt:lpstr>Consolas</vt:lpstr>
      <vt:lpstr>Helvetica</vt:lpstr>
      <vt:lpstr>interval</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comparé à SOAP</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Modéliser vos API en domaine fonctionnel</vt:lpstr>
      <vt:lpstr>Modéliser vos API en domaine fonctionnel</vt:lpstr>
      <vt:lpstr>Modéliser vos API en domaine fonctionnel</vt:lpstr>
      <vt:lpstr>Modéliser vos API en domaine fonctionnel</vt:lpstr>
      <vt:lpstr>Modéliser vos API en domaine fonctionnel</vt:lpstr>
      <vt:lpstr>Nommage</vt:lpstr>
      <vt:lpstr>Versionning</vt:lpstr>
      <vt:lpstr>GET précisions</vt:lpstr>
      <vt:lpstr>Get réponses partielles</vt:lpstr>
      <vt:lpstr>GET Sécurité - JSON Hijacking</vt:lpstr>
      <vt:lpstr>POST, PUT, PATCH précisions</vt:lpstr>
      <vt:lpstr>POST, PUT précisions</vt:lpstr>
      <vt:lpstr>PATH et JSON+ Patch</vt:lpstr>
      <vt:lpstr>Cas particuliers des images, vidéos, etc.</vt:lpstr>
      <vt:lpstr>Cache</vt:lpstr>
      <vt:lpstr>REST cache HTTP/1.1</vt:lpstr>
      <vt:lpstr>REST cache HTTP/1.1</vt:lpstr>
      <vt:lpstr>REST cache HTTP/1.1</vt:lpstr>
      <vt:lpstr>REST cache HTTP/1.1</vt:lpstr>
      <vt:lpstr>REST cache HTTP/1.1</vt:lpstr>
      <vt:lpstr>RESTful</vt:lpstr>
      <vt:lpstr>Présentation PowerPoint</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OpenAPI Specification</vt:lpstr>
      <vt:lpstr>Swagger</vt:lpstr>
      <vt:lpstr>Swagger demo en C#</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235</cp:revision>
  <cp:lastPrinted>2017-05-21T13:26:06Z</cp:lastPrinted>
  <dcterms:created xsi:type="dcterms:W3CDTF">2017-03-15T18:15:39Z</dcterms:created>
  <dcterms:modified xsi:type="dcterms:W3CDTF">2018-12-10T10:24:26Z</dcterms:modified>
</cp:coreProperties>
</file>