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411" r:id="rId3"/>
    <p:sldId id="273" r:id="rId4"/>
    <p:sldId id="258" r:id="rId5"/>
    <p:sldId id="359" r:id="rId6"/>
    <p:sldId id="362" r:id="rId7"/>
    <p:sldId id="381" r:id="rId8"/>
    <p:sldId id="357" r:id="rId9"/>
    <p:sldId id="365" r:id="rId10"/>
    <p:sldId id="361" r:id="rId11"/>
    <p:sldId id="360" r:id="rId12"/>
    <p:sldId id="393" r:id="rId13"/>
    <p:sldId id="363" r:id="rId14"/>
    <p:sldId id="394" r:id="rId15"/>
    <p:sldId id="364" r:id="rId16"/>
    <p:sldId id="368" r:id="rId17"/>
    <p:sldId id="356" r:id="rId18"/>
    <p:sldId id="366" r:id="rId19"/>
    <p:sldId id="260" r:id="rId20"/>
    <p:sldId id="367" r:id="rId21"/>
    <p:sldId id="371" r:id="rId22"/>
    <p:sldId id="369" r:id="rId23"/>
    <p:sldId id="372" r:id="rId24"/>
    <p:sldId id="370" r:id="rId25"/>
    <p:sldId id="395" r:id="rId26"/>
    <p:sldId id="373" r:id="rId27"/>
    <p:sldId id="392" r:id="rId28"/>
    <p:sldId id="397" r:id="rId29"/>
    <p:sldId id="402" r:id="rId30"/>
    <p:sldId id="398" r:id="rId31"/>
    <p:sldId id="399" r:id="rId32"/>
    <p:sldId id="400" r:id="rId33"/>
    <p:sldId id="401" r:id="rId34"/>
    <p:sldId id="382" r:id="rId35"/>
    <p:sldId id="376" r:id="rId36"/>
    <p:sldId id="404" r:id="rId37"/>
    <p:sldId id="396" r:id="rId38"/>
    <p:sldId id="379" r:id="rId39"/>
    <p:sldId id="380" r:id="rId40"/>
    <p:sldId id="378" r:id="rId41"/>
    <p:sldId id="377" r:id="rId42"/>
    <p:sldId id="383" r:id="rId43"/>
    <p:sldId id="384" r:id="rId44"/>
    <p:sldId id="407" r:id="rId45"/>
    <p:sldId id="385" r:id="rId46"/>
    <p:sldId id="387" r:id="rId47"/>
    <p:sldId id="386" r:id="rId48"/>
    <p:sldId id="412" r:id="rId49"/>
    <p:sldId id="388" r:id="rId50"/>
    <p:sldId id="405" r:id="rId51"/>
    <p:sldId id="389" r:id="rId52"/>
    <p:sldId id="408" r:id="rId53"/>
    <p:sldId id="390" r:id="rId54"/>
    <p:sldId id="409" r:id="rId55"/>
    <p:sldId id="391" r:id="rId56"/>
    <p:sldId id="410" r:id="rId57"/>
    <p:sldId id="403" r:id="rId58"/>
    <p:sldId id="413" r:id="rId59"/>
    <p:sldId id="268" r:id="rId60"/>
  </p:sldIdLst>
  <p:sldSz cx="12192000" cy="6858000"/>
  <p:notesSz cx="6888163" cy="100203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114" d="100"/>
          <a:sy n="114" d="100"/>
        </p:scale>
        <p:origin x="4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5B58181-A3EC-4C66-A3F3-570BAA23F33A}"/>
    <pc:docChg chg="undo custSel delSld modSld">
      <pc:chgData name="Guillaume Chervet" userId="e88f94f109999b9b" providerId="LiveId" clId="{75B58181-A3EC-4C66-A3F3-570BAA23F33A}" dt="2018-02-18T18:14:21.326" v="39"/>
      <pc:docMkLst>
        <pc:docMk/>
      </pc:docMkLst>
      <pc:sldChg chg="modSp">
        <pc:chgData name="Guillaume Chervet" userId="e88f94f109999b9b" providerId="LiveId" clId="{75B58181-A3EC-4C66-A3F3-570BAA23F33A}" dt="2018-02-18T16:41:03.671" v="1" actId="20577"/>
        <pc:sldMkLst>
          <pc:docMk/>
          <pc:sldMk cId="3336855111" sldId="256"/>
        </pc:sldMkLst>
        <pc:spChg chg="mod">
          <ac:chgData name="Guillaume Chervet" userId="e88f94f109999b9b" providerId="LiveId" clId="{75B58181-A3EC-4C66-A3F3-570BAA23F33A}" dt="2018-02-18T16:41:03.671" v="1" actId="20577"/>
          <ac:spMkLst>
            <pc:docMk/>
            <pc:sldMk cId="3336855111" sldId="256"/>
            <ac:spMk id="3" creationId="{00000000-0000-0000-0000-000000000000}"/>
          </ac:spMkLst>
        </pc:spChg>
      </pc:sldChg>
      <pc:sldChg chg="modSp">
        <pc:chgData name="Guillaume Chervet" userId="e88f94f109999b9b" providerId="LiveId" clId="{75B58181-A3EC-4C66-A3F3-570BAA23F33A}" dt="2018-02-18T18:13:07.270" v="36" actId="20577"/>
        <pc:sldMkLst>
          <pc:docMk/>
          <pc:sldMk cId="3272386914" sldId="268"/>
        </pc:sldMkLst>
        <pc:spChg chg="mod">
          <ac:chgData name="Guillaume Chervet" userId="e88f94f109999b9b" providerId="LiveId" clId="{75B58181-A3EC-4C66-A3F3-570BAA23F33A}" dt="2018-02-18T18:13:07.270" v="36" actId="20577"/>
          <ac:spMkLst>
            <pc:docMk/>
            <pc:sldMk cId="3272386914" sldId="268"/>
            <ac:spMk id="3" creationId="{00000000-0000-0000-0000-000000000000}"/>
          </ac:spMkLst>
        </pc:spChg>
      </pc:sldChg>
      <pc:sldChg chg="modSp">
        <pc:chgData name="Guillaume Chervet" userId="e88f94f109999b9b" providerId="LiveId" clId="{75B58181-A3EC-4C66-A3F3-570BAA23F33A}" dt="2018-02-18T16:52:34.244" v="15" actId="20577"/>
        <pc:sldMkLst>
          <pc:docMk/>
          <pc:sldMk cId="2480309315" sldId="356"/>
        </pc:sldMkLst>
        <pc:spChg chg="mod">
          <ac:chgData name="Guillaume Chervet" userId="e88f94f109999b9b" providerId="LiveId" clId="{75B58181-A3EC-4C66-A3F3-570BAA23F33A}" dt="2018-02-18T16:52:01.648" v="11" actId="20577"/>
          <ac:spMkLst>
            <pc:docMk/>
            <pc:sldMk cId="2480309315" sldId="356"/>
            <ac:spMk id="9" creationId="{00000000-0000-0000-0000-000000000000}"/>
          </ac:spMkLst>
        </pc:spChg>
        <pc:spChg chg="mod">
          <ac:chgData name="Guillaume Chervet" userId="e88f94f109999b9b" providerId="LiveId" clId="{75B58181-A3EC-4C66-A3F3-570BAA23F33A}" dt="2018-02-18T16:52:34.244" v="15" actId="20577"/>
          <ac:spMkLst>
            <pc:docMk/>
            <pc:sldMk cId="2480309315" sldId="356"/>
            <ac:spMk id="12" creationId="{00000000-0000-0000-0000-000000000000}"/>
          </ac:spMkLst>
        </pc:spChg>
      </pc:sldChg>
      <pc:sldChg chg="del">
        <pc:chgData name="Guillaume Chervet" userId="e88f94f109999b9b" providerId="LiveId" clId="{75B58181-A3EC-4C66-A3F3-570BAA23F33A}" dt="2018-02-18T18:14:02.343" v="37" actId="2696"/>
        <pc:sldMkLst>
          <pc:docMk/>
          <pc:sldMk cId="729471999" sldId="358"/>
        </pc:sldMkLst>
      </pc:sldChg>
      <pc:sldChg chg="modSp">
        <pc:chgData name="Guillaume Chervet" userId="e88f94f109999b9b" providerId="LiveId" clId="{75B58181-A3EC-4C66-A3F3-570BAA23F33A}" dt="2018-02-18T16:59:48.263" v="20" actId="207"/>
        <pc:sldMkLst>
          <pc:docMk/>
          <pc:sldMk cId="839413390" sldId="369"/>
        </pc:sldMkLst>
        <pc:graphicFrameChg chg="modGraphic">
          <ac:chgData name="Guillaume Chervet" userId="e88f94f109999b9b" providerId="LiveId" clId="{75B58181-A3EC-4C66-A3F3-570BAA23F33A}" dt="2018-02-18T16:59:48.263" v="20" actId="207"/>
          <ac:graphicFrameMkLst>
            <pc:docMk/>
            <pc:sldMk cId="839413390" sldId="369"/>
            <ac:graphicFrameMk id="6" creationId="{00000000-0000-0000-0000-000000000000}"/>
          </ac:graphicFrameMkLst>
        </pc:graphicFrameChg>
      </pc:sldChg>
      <pc:sldChg chg="modSp">
        <pc:chgData name="Guillaume Chervet" userId="e88f94f109999b9b" providerId="LiveId" clId="{75B58181-A3EC-4C66-A3F3-570BAA23F33A}" dt="2018-02-18T17:00:42.743" v="22" actId="207"/>
        <pc:sldMkLst>
          <pc:docMk/>
          <pc:sldMk cId="2088362108" sldId="370"/>
        </pc:sldMkLst>
        <pc:graphicFrameChg chg="modGraphic">
          <ac:chgData name="Guillaume Chervet" userId="e88f94f109999b9b" providerId="LiveId" clId="{75B58181-A3EC-4C66-A3F3-570BAA23F33A}" dt="2018-02-18T17:00:42.743" v="22" actId="207"/>
          <ac:graphicFrameMkLst>
            <pc:docMk/>
            <pc:sldMk cId="2088362108" sldId="370"/>
            <ac:graphicFrameMk id="6" creationId="{00000000-0000-0000-0000-000000000000}"/>
          </ac:graphicFrameMkLst>
        </pc:graphicFrameChg>
      </pc:sldChg>
      <pc:sldChg chg="modSp">
        <pc:chgData name="Guillaume Chervet" userId="e88f94f109999b9b" providerId="LiveId" clId="{75B58181-A3EC-4C66-A3F3-570BAA23F33A}" dt="2018-02-18T18:07:19.915" v="32" actId="1076"/>
        <pc:sldMkLst>
          <pc:docMk/>
          <pc:sldMk cId="1022089184" sldId="383"/>
        </pc:sldMkLst>
        <pc:spChg chg="mod">
          <ac:chgData name="Guillaume Chervet" userId="e88f94f109999b9b" providerId="LiveId" clId="{75B58181-A3EC-4C66-A3F3-570BAA23F33A}" dt="2018-02-18T18:07:19.915" v="32" actId="1076"/>
          <ac:spMkLst>
            <pc:docMk/>
            <pc:sldMk cId="1022089184" sldId="383"/>
            <ac:spMk id="59" creationId="{00000000-0000-0000-0000-000000000000}"/>
          </ac:spMkLst>
        </pc:spChg>
      </pc:sldChg>
      <pc:sldChg chg="modSp">
        <pc:chgData name="Guillaume Chervet" userId="e88f94f109999b9b" providerId="LiveId" clId="{75B58181-A3EC-4C66-A3F3-570BAA23F33A}" dt="2018-02-18T18:07:26.337" v="34" actId="27636"/>
        <pc:sldMkLst>
          <pc:docMk/>
          <pc:sldMk cId="4250000619" sldId="384"/>
        </pc:sldMkLst>
        <pc:spChg chg="mod">
          <ac:chgData name="Guillaume Chervet" userId="e88f94f109999b9b" providerId="LiveId" clId="{75B58181-A3EC-4C66-A3F3-570BAA23F33A}" dt="2018-02-18T18:07:26.337" v="34" actId="27636"/>
          <ac:spMkLst>
            <pc:docMk/>
            <pc:sldMk cId="4250000619" sldId="384"/>
            <ac:spMk id="59" creationId="{00000000-0000-0000-0000-000000000000}"/>
          </ac:spMkLst>
        </pc:spChg>
      </pc:sldChg>
      <pc:sldChg chg="modSp">
        <pc:chgData name="Guillaume Chervet" userId="e88f94f109999b9b" providerId="LiveId" clId="{75B58181-A3EC-4C66-A3F3-570BAA23F33A}" dt="2018-02-18T18:14:21.326" v="39"/>
        <pc:sldMkLst>
          <pc:docMk/>
          <pc:sldMk cId="2919905513" sldId="411"/>
        </pc:sldMkLst>
        <pc:spChg chg="mod">
          <ac:chgData name="Guillaume Chervet" userId="e88f94f109999b9b" providerId="LiveId" clId="{75B58181-A3EC-4C66-A3F3-570BAA23F33A}" dt="2018-02-18T18:14:21.326" v="39"/>
          <ac:spMkLst>
            <pc:docMk/>
            <pc:sldMk cId="2919905513" sldId="41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92C0ECB4-1DA6-4958-A0CF-A11808127F66}" type="datetimeFigureOut">
              <a:rPr lang="fr-FR" smtClean="0"/>
              <a:t>10/12/2018</a:t>
            </a:fld>
            <a:endParaRPr lang="fr-FR"/>
          </a:p>
        </p:txBody>
      </p:sp>
      <p:sp>
        <p:nvSpPr>
          <p:cNvPr id="4" name="Espace réservé du pied de page 3"/>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79251E60-887E-4FF0-8411-14E4694F24DF}" type="datetimeFigureOut">
              <a:rPr lang="fr-FR" smtClean="0"/>
              <a:t>10/12/2018</a:t>
            </a:fld>
            <a:endParaRPr lang="fr-FR"/>
          </a:p>
        </p:txBody>
      </p:sp>
      <p:sp>
        <p:nvSpPr>
          <p:cNvPr id="4" name="Espace réservé de l'image des diapositives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fr-FR"/>
          </a:p>
        </p:txBody>
      </p:sp>
      <p:sp>
        <p:nvSpPr>
          <p:cNvPr id="5" name="Espace réservé des notes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38</a:t>
            </a:fld>
            <a:endParaRPr lang="fr-FR"/>
          </a:p>
        </p:txBody>
      </p:sp>
    </p:spTree>
    <p:extLst>
      <p:ext uri="{BB962C8B-B14F-4D97-AF65-F5344CB8AC3E}">
        <p14:creationId xmlns:p14="http://schemas.microsoft.com/office/powerpoint/2010/main" val="90094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39</a:t>
            </a:fld>
            <a:endParaRPr lang="fr-FR"/>
          </a:p>
        </p:txBody>
      </p:sp>
    </p:spTree>
    <p:extLst>
      <p:ext uri="{BB962C8B-B14F-4D97-AF65-F5344CB8AC3E}">
        <p14:creationId xmlns:p14="http://schemas.microsoft.com/office/powerpoint/2010/main" val="3354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40</a:t>
            </a:fld>
            <a:endParaRPr lang="fr-FR"/>
          </a:p>
        </p:txBody>
      </p:sp>
    </p:spTree>
    <p:extLst>
      <p:ext uri="{BB962C8B-B14F-4D97-AF65-F5344CB8AC3E}">
        <p14:creationId xmlns:p14="http://schemas.microsoft.com/office/powerpoint/2010/main" val="372837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57</a:t>
            </a:fld>
            <a:endParaRPr lang="fr-FR"/>
          </a:p>
        </p:txBody>
      </p:sp>
    </p:spTree>
    <p:extLst>
      <p:ext uri="{BB962C8B-B14F-4D97-AF65-F5344CB8AC3E}">
        <p14:creationId xmlns:p14="http://schemas.microsoft.com/office/powerpoint/2010/main" val="3265035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10/12/2018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10/12/2018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10/12/2018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10/12/2018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10/12/2018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10/12/2018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10/12/2018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10/12/2018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xample.com/dir/pag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pillora/xdomain"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ywebsite.com/index.html" TargetMode="External"/><Relationship Id="rId7" Type="http://schemas.openxmlformats.org/officeDocument/2006/relationships/image" Target="../media/image12.png"/><Relationship Id="rId2" Type="http://schemas.openxmlformats.org/officeDocument/2006/relationships/hyperlink" Target="http://server.example.com/Users/1234"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stackoverflow.com/questions/2067472/what-is-jsonp-all-abou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mozilla.org/fr/docs/HTTP/Access_control_CORS"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html5rocks.com/en/tutorials/c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html5rocks.com/en/tutorials/cor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html5rocks.com/en/tutorials/cors/#toc-withcredentia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jpillora/xdoma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iana.org/assignments/jwt/jwt.xhtml"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fr.wikipedia.org/wiki/Syst%C3%A8me_d'exploitation" TargetMode="External"/><Relationship Id="rId2" Type="http://schemas.openxmlformats.org/officeDocument/2006/relationships/hyperlink" Target="https://fr.wikipedia.org/wiki/Authentification_forte" TargetMode="External"/><Relationship Id="rId1" Type="http://schemas.openxmlformats.org/officeDocument/2006/relationships/slideLayout" Target="../slideLayouts/slideLayout2.xml"/><Relationship Id="rId6" Type="http://schemas.openxmlformats.org/officeDocument/2006/relationships/hyperlink" Target="https://fr.wikipedia.org/wiki/Authentification" TargetMode="External"/><Relationship Id="rId5" Type="http://schemas.openxmlformats.org/officeDocument/2006/relationships/hyperlink" Target="https://fr.wikipedia.org/wiki/Logiciel" TargetMode="External"/><Relationship Id="rId4" Type="http://schemas.openxmlformats.org/officeDocument/2006/relationships/hyperlink" Target="https://fr.wikipedia.org/wiki/R%C3%A9seau_informatique"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technet.microsoft.com/fr-fr/library/cc441713.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Authentification" TargetMode="External"/><Relationship Id="rId13" Type="http://schemas.openxmlformats.org/officeDocument/2006/relationships/hyperlink" Target="https://tools.ietf.org/html/rfc6750" TargetMode="External"/><Relationship Id="rId3" Type="http://schemas.openxmlformats.org/officeDocument/2006/relationships/hyperlink" Target="https://fr.wikipedia.org/w/index.php?title=Blaine_Cook&amp;action=edit&amp;redlink=1" TargetMode="External"/><Relationship Id="rId7" Type="http://schemas.openxmlformats.org/officeDocument/2006/relationships/hyperlink" Target="https://fr.wikipedia.org/wiki/Application_programming_interface" TargetMode="External"/><Relationship Id="rId12" Type="http://schemas.openxmlformats.org/officeDocument/2006/relationships/hyperlink" Target="https://tools.ietf.org/html/rfc6749"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ite_web" TargetMode="External"/><Relationship Id="rId11" Type="http://schemas.openxmlformats.org/officeDocument/2006/relationships/hyperlink" Target="https://fr.wikipedia.org/wiki/2007" TargetMode="External"/><Relationship Id="rId5" Type="http://schemas.openxmlformats.org/officeDocument/2006/relationships/hyperlink" Target="https://fr.wikipedia.org/wiki/Autorisation" TargetMode="External"/><Relationship Id="rId10" Type="http://schemas.openxmlformats.org/officeDocument/2006/relationships/hyperlink" Target="https://fr.wikipedia.org/wiki/Octobre_2007" TargetMode="External"/><Relationship Id="rId4" Type="http://schemas.openxmlformats.org/officeDocument/2006/relationships/hyperlink" Target="https://fr.wikipedia.org/w/index.php?title=Chris_Messina_(avocat)&amp;action=edit&amp;redlink=1" TargetMode="External"/><Relationship Id="rId9" Type="http://schemas.openxmlformats.org/officeDocument/2006/relationships/hyperlink" Target="https://fr.wikipedia.org/wiki/3_octobr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jpe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www.bubblecode.net/fr/2016/01/22/comprendre-oauth2/" TargetMode="External"/><Relationship Id="rId5" Type="http://schemas.openxmlformats.org/officeDocument/2006/relationships/image" Target="../media/image31.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www.bubblecode.net/fr/2016/01/22/comprendre-oauth2/" TargetMode="External"/><Relationship Id="rId5" Type="http://schemas.openxmlformats.org/officeDocument/2006/relationships/image" Target="../media/image31.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hyperlink" Target="https://www.ibm.com/support/knowledgecenter/SSPREK_9.0.2/com.ibm.isam.doc/config/concept/con_oauth20_workflow.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bubblecode.net/fr/2016/01/22/comprendre-oauth2/"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blog.axawebcenter.fr/2016/03/oauth-comprendre-loauth-2-0-par-lexempl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Transport_Layer_Security"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Secure_Sockets_Layer" TargetMode="External"/><Relationship Id="rId2" Type="http://schemas.openxmlformats.org/officeDocument/2006/relationships/hyperlink" Target="https://fr.wikipedia.org/wiki/Abr%C3%A9viation" TargetMode="External"/><Relationship Id="rId1" Type="http://schemas.openxmlformats.org/officeDocument/2006/relationships/slideLayout" Target="../slideLayouts/slideLayout2.xml"/><Relationship Id="rId6" Type="http://schemas.openxmlformats.org/officeDocument/2006/relationships/hyperlink" Target="https://fr.wikipedia.org/wiki/Chiffrement" TargetMode="External"/><Relationship Id="rId11" Type="http://schemas.openxmlformats.org/officeDocument/2006/relationships/hyperlink" Target="https://www.lannexe-bretignolles.fr:80/" TargetMode="External"/><Relationship Id="rId5" Type="http://schemas.openxmlformats.org/officeDocument/2006/relationships/hyperlink" Target="https://fr.wikipedia.org/wiki/Hypertext_Transfer_Protocol" TargetMode="External"/><Relationship Id="rId10" Type="http://schemas.openxmlformats.org/officeDocument/2006/relationships/hyperlink" Target="http://www.lannexe-bretignolles.fr/" TargetMode="External"/><Relationship Id="rId4" Type="http://schemas.openxmlformats.org/officeDocument/2006/relationships/hyperlink" Target="https://fr.wikipedia.org/wiki/Hypertexte" TargetMode="External"/><Relationship Id="rId9" Type="http://schemas.openxmlformats.org/officeDocument/2006/relationships/hyperlink" Target="https://www.lannexe-bretignolles.fr/"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evelopers.google.com/+/features/sign-in" TargetMode="External"/><Relationship Id="rId4" Type="http://schemas.openxmlformats.org/officeDocument/2006/relationships/hyperlink" Target="http://openid.net/connect/faq/"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AxaGuilDEv/react-oid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mailto:guillaume.chervet@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mozilla.org/en-US/docs/Web/CSS/cursor" TargetMode="External"/><Relationship Id="rId3" Type="http://schemas.openxmlformats.org/officeDocument/2006/relationships/hyperlink" Target="https://developer.mozilla.org/en-US/docs/Web/HTML/Element/link" TargetMode="External"/><Relationship Id="rId7" Type="http://schemas.openxmlformats.org/officeDocument/2006/relationships/hyperlink" Target="https://developer.mozilla.org/en-US/docs/Web/CSS/@font-face" TargetMode="External"/><Relationship Id="rId2" Type="http://schemas.openxmlformats.org/officeDocument/2006/relationships/hyperlink" Target="https://developer.mozilla.org/en-US/docs/Web/HTML/Element/script" TargetMode="External"/><Relationship Id="rId1" Type="http://schemas.openxmlformats.org/officeDocument/2006/relationships/slideLayout" Target="../slideLayouts/slideLayout2.xml"/><Relationship Id="rId6" Type="http://schemas.openxmlformats.org/officeDocument/2006/relationships/hyperlink" Target="http://www.w3.org/TR/css3-values/#urls" TargetMode="External"/><Relationship Id="rId11" Type="http://schemas.openxmlformats.org/officeDocument/2006/relationships/hyperlink" Target="https://developer.mozilla.org/fr/docs/S%C3%A9curit%C3%A9/MixedContent/regler_probleme_contenu_mixte_site_web" TargetMode="External"/><Relationship Id="rId5" Type="http://schemas.openxmlformats.org/officeDocument/2006/relationships/hyperlink" Target="https://developer.mozilla.org/en-US/docs/Web/API/XMLHttpRequest" TargetMode="External"/><Relationship Id="rId10" Type="http://schemas.openxmlformats.org/officeDocument/2006/relationships/hyperlink" Target="https://developer.mozilla.org/en-US/docs/Web/HTML/Element/object" TargetMode="External"/><Relationship Id="rId4" Type="http://schemas.openxmlformats.org/officeDocument/2006/relationships/hyperlink" Target="https://developer.mozilla.org/en-US/docs/Web/HTML/Element/iframe" TargetMode="External"/><Relationship Id="rId9" Type="http://schemas.openxmlformats.org/officeDocument/2006/relationships/hyperlink" Target="https://developer.mozilla.org/en-US/docs/Web/CSS/background-im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type de  requêtes XHR</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dirty="0"/>
              <a:t>Il illustre différents cas où les requêtes XHR sont possibles ou non. Les requêtes sont exécutées depuis la page </a:t>
            </a:r>
            <a:r>
              <a:rPr lang="fr-FR" b="1" u="sng" dirty="0">
                <a:hlinkClick r:id="rId2"/>
              </a:rPr>
              <a:t>http://www.example.com/dir/page.html</a:t>
            </a:r>
            <a:r>
              <a:rPr lang="fr-FR" dirty="0"/>
              <a:t> :</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665438011"/>
              </p:ext>
            </p:extLst>
          </p:nvPr>
        </p:nvGraphicFramePr>
        <p:xfrm>
          <a:off x="614364" y="2857294"/>
          <a:ext cx="10401300" cy="3838854"/>
        </p:xfrm>
        <a:graphic>
          <a:graphicData uri="http://schemas.openxmlformats.org/drawingml/2006/table">
            <a:tbl>
              <a:tblPr/>
              <a:tblGrid>
                <a:gridCol w="4560708">
                  <a:extLst>
                    <a:ext uri="{9D8B030D-6E8A-4147-A177-3AD203B41FA5}">
                      <a16:colId xmlns:a16="http://schemas.microsoft.com/office/drawing/2014/main" val="2433157150"/>
                    </a:ext>
                  </a:extLst>
                </a:gridCol>
                <a:gridCol w="955406">
                  <a:extLst>
                    <a:ext uri="{9D8B030D-6E8A-4147-A177-3AD203B41FA5}">
                      <a16:colId xmlns:a16="http://schemas.microsoft.com/office/drawing/2014/main" val="2310820497"/>
                    </a:ext>
                  </a:extLst>
                </a:gridCol>
                <a:gridCol w="4885186">
                  <a:extLst>
                    <a:ext uri="{9D8B030D-6E8A-4147-A177-3AD203B41FA5}">
                      <a16:colId xmlns:a16="http://schemas.microsoft.com/office/drawing/2014/main" val="595311239"/>
                    </a:ext>
                  </a:extLst>
                </a:gridCol>
              </a:tblGrid>
              <a:tr h="439854">
                <a:tc>
                  <a:txBody>
                    <a:bodyPr/>
                    <a:lstStyle/>
                    <a:p>
                      <a:pPr algn="ctr" fontAlgn="base"/>
                      <a:r>
                        <a:rPr lang="fr-FR" sz="1800" b="1" dirty="0">
                          <a:solidFill>
                            <a:srgbClr val="333333"/>
                          </a:solidFill>
                          <a:effectLst/>
                          <a:latin typeface="inherit"/>
                        </a:rPr>
                        <a:t>URL appelée</a:t>
                      </a:r>
                      <a:endParaRPr lang="fr-FR" sz="1800" dirty="0">
                        <a:effectLst/>
                        <a:latin typeface="inherit"/>
                      </a:endParaRP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ctr" fontAlgn="base"/>
                      <a:r>
                        <a:rPr lang="fr-FR" sz="1800" b="1">
                          <a:solidFill>
                            <a:srgbClr val="333333"/>
                          </a:solidFill>
                          <a:effectLst/>
                          <a:latin typeface="inherit"/>
                        </a:rPr>
                        <a:t>Résultat</a:t>
                      </a:r>
                      <a:endParaRPr lang="fr-FR" sz="1800">
                        <a:effectLst/>
                        <a:latin typeface="inherit"/>
                      </a:endParaRP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algn="ctr" fontAlgn="base"/>
                      <a:r>
                        <a:rPr lang="fr-FR" sz="1800" b="1">
                          <a:solidFill>
                            <a:srgbClr val="333333"/>
                          </a:solidFill>
                          <a:effectLst/>
                          <a:latin typeface="inherit"/>
                        </a:rPr>
                        <a:t>Raison</a:t>
                      </a:r>
                      <a:endParaRPr lang="fr-FR" sz="1800">
                        <a:effectLst/>
                        <a:latin typeface="inherit"/>
                      </a:endParaRP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48653344"/>
                  </a:ext>
                </a:extLst>
              </a:tr>
              <a:tr h="439854">
                <a:tc>
                  <a:txBody>
                    <a:bodyPr/>
                    <a:lstStyle/>
                    <a:p>
                      <a:pPr algn="just" fontAlgn="base"/>
                      <a:r>
                        <a:rPr lang="fr-FR" sz="1800">
                          <a:solidFill>
                            <a:srgbClr val="002060"/>
                          </a:solidFill>
                          <a:effectLst/>
                          <a:latin typeface="inherit"/>
                        </a:rPr>
                        <a:t>http://www.example.com/dir/page.html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BF"/>
                    </a:solidFill>
                  </a:tcPr>
                </a:tc>
                <a:tc>
                  <a:txBody>
                    <a:bodyPr/>
                    <a:lstStyle/>
                    <a:p>
                      <a:pPr algn="just" fontAlgn="base"/>
                      <a:r>
                        <a:rPr lang="fr-FR" sz="1800" b="1">
                          <a:solidFill>
                            <a:srgbClr val="00B050"/>
                          </a:solidFill>
                          <a:effectLst/>
                          <a:latin typeface="inherit"/>
                        </a:rPr>
                        <a:t>Succès</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tc>
                  <a:txBody>
                    <a:bodyPr/>
                    <a:lstStyle/>
                    <a:p>
                      <a:pPr algn="just" fontAlgn="base"/>
                      <a:r>
                        <a:rPr lang="fr-FR" sz="1800">
                          <a:solidFill>
                            <a:srgbClr val="333333"/>
                          </a:solidFill>
                          <a:effectLst/>
                          <a:latin typeface="inherit"/>
                        </a:rPr>
                        <a:t>Même protocole et même nom de domaine</a:t>
                      </a:r>
                      <a:endParaRPr lang="fr-FR" sz="180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extLst>
                  <a:ext uri="{0D108BD9-81ED-4DB2-BD59-A6C34878D82A}">
                    <a16:rowId xmlns:a16="http://schemas.microsoft.com/office/drawing/2014/main" val="854121162"/>
                  </a:ext>
                </a:extLst>
              </a:tr>
              <a:tr h="601706">
                <a:tc>
                  <a:txBody>
                    <a:bodyPr/>
                    <a:lstStyle/>
                    <a:p>
                      <a:pPr algn="just" fontAlgn="base"/>
                      <a:r>
                        <a:rPr lang="fr-FR" sz="1800">
                          <a:solidFill>
                            <a:srgbClr val="002060"/>
                          </a:solidFill>
                          <a:effectLst/>
                          <a:latin typeface="inherit"/>
                        </a:rPr>
                        <a:t>http://www.example.com/dir2/other.html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b="1" dirty="0">
                          <a:solidFill>
                            <a:srgbClr val="00B050"/>
                          </a:solidFill>
                          <a:effectLst/>
                          <a:latin typeface="inherit"/>
                        </a:rPr>
                        <a:t>Succès</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algn="just" fontAlgn="base"/>
                      <a:r>
                        <a:rPr lang="fr-FR" sz="1800">
                          <a:solidFill>
                            <a:srgbClr val="333333"/>
                          </a:solidFill>
                          <a:effectLst/>
                          <a:latin typeface="inherit"/>
                        </a:rPr>
                        <a:t>Même protocole et même nom de domaine, seul le dossier diffère</a:t>
                      </a:r>
                      <a:endParaRPr lang="fr-FR" sz="180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626021248"/>
                  </a:ext>
                </a:extLst>
              </a:tr>
              <a:tr h="571810">
                <a:tc>
                  <a:txBody>
                    <a:bodyPr/>
                    <a:lstStyle/>
                    <a:p>
                      <a:pPr algn="just" fontAlgn="base"/>
                      <a:r>
                        <a:rPr lang="fr-FR" sz="1800">
                          <a:solidFill>
                            <a:srgbClr val="002060"/>
                          </a:solidFill>
                          <a:effectLst/>
                          <a:latin typeface="inherit"/>
                        </a:rPr>
                        <a:t>http://www.example.com:81/dir/other.html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BF"/>
                    </a:solidFill>
                  </a:tcPr>
                </a:tc>
                <a:tc>
                  <a:txBody>
                    <a:bodyPr/>
                    <a:lstStyle/>
                    <a:p>
                      <a:pPr algn="just" fontAlgn="base"/>
                      <a:r>
                        <a:rPr lang="fr-FR" sz="1800" b="1" dirty="0">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tc>
                  <a:txBody>
                    <a:bodyPr/>
                    <a:lstStyle/>
                    <a:p>
                      <a:pPr algn="just" fontAlgn="base"/>
                      <a:r>
                        <a:rPr lang="fr-FR" sz="1800" dirty="0">
                          <a:solidFill>
                            <a:srgbClr val="333333"/>
                          </a:solidFill>
                          <a:effectLst/>
                          <a:latin typeface="inherit"/>
                        </a:rPr>
                        <a:t>Même protocole et même nom de domaine, mais le port est différent (80 par défaut)</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extLst>
                  <a:ext uri="{0D108BD9-81ED-4DB2-BD59-A6C34878D82A}">
                    <a16:rowId xmlns:a16="http://schemas.microsoft.com/office/drawing/2014/main" val="1982622032"/>
                  </a:ext>
                </a:extLst>
              </a:tr>
              <a:tr h="439854">
                <a:tc>
                  <a:txBody>
                    <a:bodyPr/>
                    <a:lstStyle/>
                    <a:p>
                      <a:pPr algn="just" fontAlgn="base"/>
                      <a:r>
                        <a:rPr lang="fr-FR" sz="1800">
                          <a:solidFill>
                            <a:srgbClr val="002060"/>
                          </a:solidFill>
                          <a:effectLst/>
                          <a:latin typeface="inherit"/>
                        </a:rPr>
                        <a:t>https://www.example.com/dir/other.html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b="1">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algn="just" fontAlgn="base"/>
                      <a:r>
                        <a:rPr lang="fr-FR" sz="1800" dirty="0">
                          <a:solidFill>
                            <a:srgbClr val="333333"/>
                          </a:solidFill>
                          <a:effectLst/>
                          <a:latin typeface="inherit"/>
                        </a:rPr>
                        <a:t>Protocole différent (HTTPS au lieu de HTTP)</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382344983"/>
                  </a:ext>
                </a:extLst>
              </a:tr>
              <a:tr h="439854">
                <a:tc>
                  <a:txBody>
                    <a:bodyPr/>
                    <a:lstStyle/>
                    <a:p>
                      <a:pPr algn="just" fontAlgn="base"/>
                      <a:r>
                        <a:rPr lang="fr-FR" sz="1800">
                          <a:solidFill>
                            <a:srgbClr val="002060"/>
                          </a:solidFill>
                          <a:effectLst/>
                          <a:latin typeface="inherit"/>
                        </a:rPr>
                        <a:t>http://en.example.com/dir/other.html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BF"/>
                    </a:solidFill>
                  </a:tcPr>
                </a:tc>
                <a:tc>
                  <a:txBody>
                    <a:bodyPr/>
                    <a:lstStyle/>
                    <a:p>
                      <a:pPr algn="just" fontAlgn="base"/>
                      <a:r>
                        <a:rPr lang="fr-FR" sz="1800" b="1">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tc>
                  <a:txBody>
                    <a:bodyPr/>
                    <a:lstStyle/>
                    <a:p>
                      <a:pPr algn="just" fontAlgn="base"/>
                      <a:r>
                        <a:rPr lang="fr-FR" sz="1800" dirty="0">
                          <a:solidFill>
                            <a:srgbClr val="333333"/>
                          </a:solidFill>
                          <a:effectLst/>
                          <a:latin typeface="inherit"/>
                        </a:rPr>
                        <a:t>Sous-domaine différent</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extLst>
                  <a:ext uri="{0D108BD9-81ED-4DB2-BD59-A6C34878D82A}">
                    <a16:rowId xmlns:a16="http://schemas.microsoft.com/office/drawing/2014/main" val="3723501069"/>
                  </a:ext>
                </a:extLst>
              </a:tr>
              <a:tr h="835722">
                <a:tc>
                  <a:txBody>
                    <a:bodyPr/>
                    <a:lstStyle/>
                    <a:p>
                      <a:pPr algn="just" fontAlgn="base"/>
                      <a:r>
                        <a:rPr lang="fr-FR" sz="1800" dirty="0">
                          <a:solidFill>
                            <a:srgbClr val="002060"/>
                          </a:solidFill>
                          <a:effectLst/>
                          <a:latin typeface="inherit"/>
                        </a:rPr>
                        <a:t>http://example.com/dir/other.html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b="1" dirty="0">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dirty="0">
                          <a:solidFill>
                            <a:srgbClr val="333333"/>
                          </a:solidFill>
                          <a:effectLst/>
                          <a:latin typeface="inherit"/>
                        </a:rPr>
                        <a:t>Si l'appel est fait depuis un nom de domaine dont les « www » sont spécifiés, alors il</a:t>
                      </a:r>
                      <a:br>
                        <a:rPr lang="fr-FR" sz="1800" dirty="0">
                          <a:effectLst/>
                          <a:latin typeface="inherit"/>
                        </a:rPr>
                      </a:br>
                      <a:r>
                        <a:rPr lang="fr-FR" sz="1800" dirty="0">
                          <a:solidFill>
                            <a:srgbClr val="333333"/>
                          </a:solidFill>
                          <a:effectLst/>
                          <a:latin typeface="inherit"/>
                        </a:rPr>
                        <a:t>faut faire de même pour la page appelée</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extLst>
                  <a:ext uri="{0D108BD9-81ED-4DB2-BD59-A6C34878D82A}">
                    <a16:rowId xmlns:a16="http://schemas.microsoft.com/office/drawing/2014/main" val="1702504374"/>
                  </a:ext>
                </a:extLst>
              </a:tr>
            </a:tbl>
          </a:graphicData>
        </a:graphic>
      </p:graphicFrame>
    </p:spTree>
    <p:extLst>
      <p:ext uri="{BB962C8B-B14F-4D97-AF65-F5344CB8AC3E}">
        <p14:creationId xmlns:p14="http://schemas.microsoft.com/office/powerpoint/2010/main" val="1894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et XHR</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dirty="0"/>
              <a:t>Il existe 3 techniques connues</a:t>
            </a:r>
          </a:p>
          <a:p>
            <a:pPr lvl="1"/>
            <a:endParaRPr lang="fr-FR" dirty="0"/>
          </a:p>
          <a:p>
            <a:pPr lvl="1"/>
            <a:r>
              <a:rPr lang="fr-FR" dirty="0"/>
              <a:t>JSONP: </a:t>
            </a:r>
          </a:p>
          <a:p>
            <a:pPr lvl="2"/>
            <a:r>
              <a:rPr lang="fr-FR" dirty="0"/>
              <a:t>Uniquement HTTP GET</a:t>
            </a:r>
          </a:p>
          <a:p>
            <a:pPr lvl="2"/>
            <a:r>
              <a:rPr lang="fr-FR" dirty="0"/>
              <a:t>Sur les navigateurs modernes, il est conseillé d’utiliser CORS</a:t>
            </a:r>
          </a:p>
          <a:p>
            <a:pPr lvl="1"/>
            <a:endParaRPr lang="fr-FR" dirty="0"/>
          </a:p>
          <a:p>
            <a:pPr lvl="1"/>
            <a:r>
              <a:rPr lang="fr-FR" dirty="0"/>
              <a:t>CORS: Protocole </a:t>
            </a:r>
            <a:r>
              <a:rPr lang="fr-FR" dirty="0" err="1"/>
              <a:t>standart</a:t>
            </a:r>
            <a:r>
              <a:rPr lang="fr-FR" dirty="0"/>
              <a:t> officiel et moderne </a:t>
            </a:r>
          </a:p>
          <a:p>
            <a:pPr lvl="2"/>
            <a:r>
              <a:rPr lang="fr-FR" dirty="0"/>
              <a:t>Fonctionne uniquement sur les navigateurs récents</a:t>
            </a:r>
          </a:p>
          <a:p>
            <a:pPr lvl="1"/>
            <a:endParaRPr lang="fr-FR" dirty="0"/>
          </a:p>
          <a:p>
            <a:pPr lvl="1"/>
            <a:r>
              <a:rPr lang="fr-FR" dirty="0"/>
              <a:t>XDOMAIN: Une alternative moins </a:t>
            </a:r>
            <a:r>
              <a:rPr lang="fr-FR" dirty="0" err="1"/>
              <a:t>standart</a:t>
            </a:r>
            <a:r>
              <a:rPr lang="fr-FR" dirty="0"/>
              <a:t>, </a:t>
            </a:r>
          </a:p>
          <a:p>
            <a:pPr lvl="2"/>
            <a:r>
              <a:rPr lang="fr-FR" dirty="0"/>
              <a:t>Différent de CORS en fonctionnalités offertes</a:t>
            </a:r>
          </a:p>
          <a:p>
            <a:pPr lvl="2"/>
            <a:r>
              <a:rPr lang="fr-FR" dirty="0">
                <a:hlinkClick r:id="rId2"/>
              </a:rPr>
              <a:t>https://github.com/jpillora/xdomain</a:t>
            </a:r>
            <a:endParaRPr lang="fr-FR" dirty="0"/>
          </a:p>
          <a:p>
            <a:pPr lvl="2"/>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pic>
        <p:nvPicPr>
          <p:cNvPr id="7" name="Image 6"/>
          <p:cNvPicPr>
            <a:picLocks noChangeAspect="1"/>
          </p:cNvPicPr>
          <p:nvPr/>
        </p:nvPicPr>
        <p:blipFill>
          <a:blip r:embed="rId3"/>
          <a:stretch>
            <a:fillRect/>
          </a:stretch>
        </p:blipFill>
        <p:spPr>
          <a:xfrm>
            <a:off x="7043737" y="5443839"/>
            <a:ext cx="5257800" cy="1095073"/>
          </a:xfrm>
          <a:prstGeom prst="rect">
            <a:avLst/>
          </a:prstGeom>
        </p:spPr>
      </p:pic>
      <p:pic>
        <p:nvPicPr>
          <p:cNvPr id="8" name="Image 7"/>
          <p:cNvPicPr>
            <a:picLocks noChangeAspect="1"/>
          </p:cNvPicPr>
          <p:nvPr/>
        </p:nvPicPr>
        <p:blipFill>
          <a:blip r:embed="rId4"/>
          <a:stretch>
            <a:fillRect/>
          </a:stretch>
        </p:blipFill>
        <p:spPr>
          <a:xfrm>
            <a:off x="7547906" y="3541139"/>
            <a:ext cx="4644094" cy="1188024"/>
          </a:xfrm>
          <a:prstGeom prst="rect">
            <a:avLst/>
          </a:prstGeom>
        </p:spPr>
      </p:pic>
    </p:spTree>
    <p:extLst>
      <p:ext uri="{BB962C8B-B14F-4D97-AF65-F5344CB8AC3E}">
        <p14:creationId xmlns:p14="http://schemas.microsoft.com/office/powerpoint/2010/main" val="238437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r>
              <a:rPr lang="en-US" sz="7200" dirty="0"/>
              <a:t>JSONP</a:t>
            </a:r>
            <a:br>
              <a:rPr lang="en-US" sz="7200" dirty="0"/>
            </a:b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12</a:t>
            </a:fld>
            <a:endParaRPr lang="fr-FR"/>
          </a:p>
        </p:txBody>
      </p:sp>
    </p:spTree>
    <p:extLst>
      <p:ext uri="{BB962C8B-B14F-4D97-AF65-F5344CB8AC3E}">
        <p14:creationId xmlns:p14="http://schemas.microsoft.com/office/powerpoint/2010/main" val="73643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637"/>
            <a:ext cx="10515600" cy="1325563"/>
          </a:xfrm>
        </p:spPr>
        <p:txBody>
          <a:bodyPr/>
          <a:lstStyle/>
          <a:p>
            <a:r>
              <a:rPr lang="fr-FR" dirty="0"/>
              <a:t>Cross </a:t>
            </a:r>
            <a:r>
              <a:rPr lang="fr-FR" dirty="0" err="1"/>
              <a:t>domain</a:t>
            </a:r>
            <a:r>
              <a:rPr lang="fr-FR" dirty="0"/>
              <a:t> et JSONP (P comme </a:t>
            </a:r>
            <a:r>
              <a:rPr lang="fr-FR" dirty="0" err="1"/>
              <a:t>Padding</a:t>
            </a:r>
            <a:r>
              <a:rPr lang="fr-FR" dirty="0"/>
              <a:t>)</a:t>
            </a:r>
          </a:p>
        </p:txBody>
      </p:sp>
      <p:sp>
        <p:nvSpPr>
          <p:cNvPr id="3" name="Espace réservé du contenu 2"/>
          <p:cNvSpPr>
            <a:spLocks noGrp="1"/>
          </p:cNvSpPr>
          <p:nvPr>
            <p:ph idx="1"/>
          </p:nvPr>
        </p:nvSpPr>
        <p:spPr>
          <a:xfrm>
            <a:off x="6047801" y="1113491"/>
            <a:ext cx="6144199" cy="5765620"/>
          </a:xfrm>
        </p:spPr>
        <p:txBody>
          <a:bodyPr>
            <a:normAutofit fontScale="85000" lnSpcReduction="20000"/>
          </a:bodyPr>
          <a:lstStyle/>
          <a:p>
            <a:pPr marL="0" indent="0">
              <a:buNone/>
            </a:pPr>
            <a:r>
              <a:rPr lang="en-US" dirty="0"/>
              <a:t>With JSONP,</a:t>
            </a:r>
          </a:p>
          <a:p>
            <a:endParaRPr lang="en-US" dirty="0"/>
          </a:p>
          <a:p>
            <a:pPr marL="0" indent="0">
              <a:buNone/>
            </a:pPr>
            <a:r>
              <a:rPr lang="en-US" dirty="0"/>
              <a:t>GET </a:t>
            </a:r>
            <a:r>
              <a:rPr lang="en-US" dirty="0">
                <a:hlinkClick r:id="rId2"/>
              </a:rPr>
              <a:t>http://server.example.com/Users/1234</a:t>
            </a:r>
            <a:endParaRPr lang="en-US" dirty="0">
              <a:solidFill>
                <a:srgbClr val="00B050"/>
              </a:solidFill>
            </a:endParaRPr>
          </a:p>
          <a:p>
            <a:pPr lvl="1"/>
            <a:r>
              <a:rPr lang="en-US" dirty="0"/>
              <a:t>response: </a:t>
            </a:r>
            <a:r>
              <a:rPr lang="en-US" dirty="0" err="1">
                <a:solidFill>
                  <a:srgbClr val="00B050"/>
                </a:solidFill>
              </a:rPr>
              <a:t>mycallback</a:t>
            </a:r>
            <a:r>
              <a:rPr lang="en-US" dirty="0">
                <a:solidFill>
                  <a:srgbClr val="00B050"/>
                </a:solidFill>
              </a:rPr>
              <a:t>({ "name": "Foo"});</a:t>
            </a:r>
          </a:p>
          <a:p>
            <a:pPr marL="0" indent="0">
              <a:buNone/>
            </a:pPr>
            <a:endParaRPr lang="fr-FR" dirty="0">
              <a:solidFill>
                <a:srgbClr val="00B050"/>
              </a:solidFill>
            </a:endParaRPr>
          </a:p>
          <a:p>
            <a:pPr marL="0" indent="0">
              <a:buNone/>
            </a:pPr>
            <a:r>
              <a:rPr lang="en-US" dirty="0"/>
              <a:t>As you can see, it will now invoke the method you specified. So, in your page, you define the callback function:</a:t>
            </a:r>
          </a:p>
          <a:p>
            <a:pPr marL="457200" lvl="1" indent="0">
              <a:buNone/>
            </a:pPr>
            <a:r>
              <a:rPr lang="en-US" dirty="0">
                <a:hlinkClick r:id="rId3"/>
              </a:rPr>
              <a:t>http://www.mywebsite.com/index.html</a:t>
            </a:r>
            <a:endParaRPr lang="en-US" dirty="0"/>
          </a:p>
          <a:p>
            <a:pPr marL="457200" lvl="1" indent="0">
              <a:buNone/>
            </a:pPr>
            <a:r>
              <a:rPr lang="en-US" dirty="0">
                <a:solidFill>
                  <a:srgbClr val="00B050"/>
                </a:solidFill>
              </a:rPr>
              <a:t> &lt;script type="application/</a:t>
            </a:r>
            <a:r>
              <a:rPr lang="en-US" dirty="0" err="1">
                <a:solidFill>
                  <a:srgbClr val="00B050"/>
                </a:solidFill>
              </a:rPr>
              <a:t>javascript</a:t>
            </a:r>
            <a:r>
              <a:rPr lang="en-US" dirty="0">
                <a:solidFill>
                  <a:srgbClr val="00B050"/>
                </a:solidFill>
              </a:rPr>
              <a:t>"&gt;</a:t>
            </a:r>
          </a:p>
          <a:p>
            <a:pPr marL="914400" lvl="2" indent="0">
              <a:buNone/>
            </a:pPr>
            <a:r>
              <a:rPr lang="en-US" sz="2500" dirty="0" err="1">
                <a:solidFill>
                  <a:srgbClr val="00B050"/>
                </a:solidFill>
              </a:rPr>
              <a:t>var</a:t>
            </a:r>
            <a:r>
              <a:rPr lang="en-US" sz="2500" dirty="0">
                <a:solidFill>
                  <a:srgbClr val="00B050"/>
                </a:solidFill>
              </a:rPr>
              <a:t> </a:t>
            </a:r>
            <a:r>
              <a:rPr lang="en-US" sz="2500" dirty="0" err="1">
                <a:solidFill>
                  <a:srgbClr val="00B050"/>
                </a:solidFill>
              </a:rPr>
              <a:t>mycallback</a:t>
            </a:r>
            <a:r>
              <a:rPr lang="en-US" sz="2500" dirty="0">
                <a:solidFill>
                  <a:srgbClr val="00B050"/>
                </a:solidFill>
              </a:rPr>
              <a:t> = function(data){</a:t>
            </a:r>
          </a:p>
          <a:p>
            <a:pPr marL="914400" lvl="2" indent="0">
              <a:buNone/>
            </a:pPr>
            <a:r>
              <a:rPr lang="en-US" sz="2500" dirty="0">
                <a:solidFill>
                  <a:srgbClr val="00B050"/>
                </a:solidFill>
              </a:rPr>
              <a:t>  alert(data.name);</a:t>
            </a:r>
          </a:p>
          <a:p>
            <a:pPr marL="914400" lvl="2" indent="0">
              <a:buNone/>
            </a:pPr>
            <a:r>
              <a:rPr lang="en-US" sz="2500" dirty="0">
                <a:solidFill>
                  <a:srgbClr val="00B050"/>
                </a:solidFill>
              </a:rPr>
              <a:t>};</a:t>
            </a:r>
          </a:p>
          <a:p>
            <a:pPr marL="457200" lvl="1" indent="0">
              <a:buNone/>
            </a:pPr>
            <a:r>
              <a:rPr lang="en-US" sz="2500" dirty="0">
                <a:solidFill>
                  <a:srgbClr val="00B050"/>
                </a:solidFill>
              </a:rPr>
              <a:t>&lt;/script&gt;</a:t>
            </a:r>
          </a:p>
          <a:p>
            <a:pPr marL="457200" lvl="1" indent="0">
              <a:buNone/>
            </a:pPr>
            <a:r>
              <a:rPr lang="en-US" dirty="0">
                <a:solidFill>
                  <a:srgbClr val="00B050"/>
                </a:solidFill>
              </a:rPr>
              <a:t>&lt;script type="application/</a:t>
            </a:r>
            <a:r>
              <a:rPr lang="en-US" dirty="0" err="1">
                <a:solidFill>
                  <a:srgbClr val="00B050"/>
                </a:solidFill>
              </a:rPr>
              <a:t>javascript</a:t>
            </a:r>
            <a:r>
              <a:rPr lang="en-US" dirty="0">
                <a:solidFill>
                  <a:srgbClr val="00B050"/>
                </a:solidFill>
              </a:rPr>
              <a:t>" </a:t>
            </a:r>
            <a:r>
              <a:rPr lang="en-US" dirty="0" err="1">
                <a:solidFill>
                  <a:srgbClr val="00B050"/>
                </a:solidFill>
              </a:rPr>
              <a:t>src</a:t>
            </a:r>
            <a:r>
              <a:rPr lang="en-US" dirty="0">
                <a:solidFill>
                  <a:srgbClr val="00B050"/>
                </a:solidFill>
              </a:rPr>
              <a:t>="http://server.example.com/Users/1234?callback=</a:t>
            </a:r>
            <a:r>
              <a:rPr lang="en-US" dirty="0" err="1">
                <a:solidFill>
                  <a:srgbClr val="00B050"/>
                </a:solidFill>
              </a:rPr>
              <a:t>mycallback</a:t>
            </a:r>
            <a:r>
              <a:rPr lang="en-US" dirty="0">
                <a:solidFill>
                  <a:srgbClr val="00B050"/>
                </a:solidFill>
              </a:rPr>
              <a:t> "&gt;</a:t>
            </a:r>
          </a:p>
          <a:p>
            <a:pPr marL="457200" lvl="1" indent="0">
              <a:buNone/>
            </a:pPr>
            <a:r>
              <a:rPr lang="en-US" dirty="0">
                <a:solidFill>
                  <a:srgbClr val="00B050"/>
                </a:solidFill>
              </a:rPr>
              <a:t>&lt;/script&gt;</a:t>
            </a:r>
            <a:endParaRPr lang="en-US"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
        <p:nvSpPr>
          <p:cNvPr id="6" name="Espace réservé du contenu 2"/>
          <p:cNvSpPr txBox="1">
            <a:spLocks/>
          </p:cNvSpPr>
          <p:nvPr/>
        </p:nvSpPr>
        <p:spPr>
          <a:xfrm>
            <a:off x="838200" y="1310663"/>
            <a:ext cx="4962525" cy="5203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9" name="Rectangle 8"/>
          <p:cNvSpPr/>
          <p:nvPr/>
        </p:nvSpPr>
        <p:spPr>
          <a:xfrm>
            <a:off x="161924" y="1157871"/>
            <a:ext cx="5434013" cy="5324535"/>
          </a:xfrm>
          <a:prstGeom prst="rect">
            <a:avLst/>
          </a:prstGeom>
        </p:spPr>
        <p:txBody>
          <a:bodyPr wrap="square">
            <a:spAutoFit/>
          </a:bodyPr>
          <a:lstStyle/>
          <a:p>
            <a:r>
              <a:rPr lang="en-US" sz="2000" dirty="0"/>
              <a:t>Without JSONP,</a:t>
            </a:r>
          </a:p>
          <a:p>
            <a:endParaRPr lang="en-US" sz="2000" dirty="0"/>
          </a:p>
          <a:p>
            <a:r>
              <a:rPr lang="en-US" sz="2000" dirty="0"/>
              <a:t>GET </a:t>
            </a:r>
            <a:r>
              <a:rPr lang="en-US" sz="2000" dirty="0">
                <a:hlinkClick r:id="rId2"/>
              </a:rPr>
              <a:t>http://server.example.com/Users/1234</a:t>
            </a:r>
            <a:endParaRPr lang="en-US" sz="2000" dirty="0"/>
          </a:p>
          <a:p>
            <a:pPr lvl="1"/>
            <a:r>
              <a:rPr lang="en-US" sz="2000" dirty="0">
                <a:solidFill>
                  <a:srgbClr val="00B050"/>
                </a:solidFill>
              </a:rPr>
              <a:t>{ "name": "Foo“ }</a:t>
            </a:r>
            <a:endParaRPr lang="fr-FR" sz="2000" dirty="0">
              <a:solidFill>
                <a:srgbClr val="00B050"/>
              </a:solidFill>
            </a:endParaRPr>
          </a:p>
          <a:p>
            <a:endParaRPr lang="en-US" sz="2000" dirty="0"/>
          </a:p>
          <a:p>
            <a:r>
              <a:rPr lang="en-US" sz="2000" dirty="0"/>
              <a:t>Attempts to use the data across domain will result in a JavaScript error:</a:t>
            </a:r>
          </a:p>
          <a:p>
            <a:pPr lvl="1"/>
            <a:r>
              <a:rPr lang="en-US" sz="2000" dirty="0">
                <a:hlinkClick r:id="rId3"/>
              </a:rPr>
              <a:t>http://www.mywebsite.com/index.html</a:t>
            </a:r>
            <a:endParaRPr lang="en-US" sz="2000" dirty="0"/>
          </a:p>
          <a:p>
            <a:pPr lvl="1"/>
            <a:r>
              <a:rPr lang="en-US" sz="2000" dirty="0">
                <a:solidFill>
                  <a:srgbClr val="00B050"/>
                </a:solidFill>
              </a:rPr>
              <a:t> &lt;script type="application/</a:t>
            </a:r>
            <a:r>
              <a:rPr lang="en-US" sz="2000" dirty="0" err="1">
                <a:solidFill>
                  <a:srgbClr val="00B050"/>
                </a:solidFill>
              </a:rPr>
              <a:t>javascript</a:t>
            </a:r>
            <a:r>
              <a:rPr lang="en-US" sz="2000" dirty="0">
                <a:solidFill>
                  <a:srgbClr val="00B050"/>
                </a:solidFill>
              </a:rPr>
              <a:t>"</a:t>
            </a:r>
          </a:p>
          <a:p>
            <a:pPr lvl="1"/>
            <a:r>
              <a:rPr lang="en-US" sz="2000" dirty="0">
                <a:solidFill>
                  <a:srgbClr val="00B050"/>
                </a:solidFill>
              </a:rPr>
              <a:t>         </a:t>
            </a:r>
            <a:r>
              <a:rPr lang="en-US" sz="2000" dirty="0" err="1">
                <a:solidFill>
                  <a:srgbClr val="00B050"/>
                </a:solidFill>
              </a:rPr>
              <a:t>src</a:t>
            </a:r>
            <a:r>
              <a:rPr lang="en-US" sz="2000" dirty="0">
                <a:solidFill>
                  <a:srgbClr val="00B050"/>
                </a:solidFill>
              </a:rPr>
              <a:t>="http://server.example.com/Users/1234"&gt;</a:t>
            </a:r>
          </a:p>
          <a:p>
            <a:pPr lvl="1"/>
            <a:r>
              <a:rPr lang="en-US" sz="2000" dirty="0">
                <a:solidFill>
                  <a:srgbClr val="00B050"/>
                </a:solidFill>
              </a:rPr>
              <a:t>&lt;/script&gt;</a:t>
            </a:r>
          </a:p>
          <a:p>
            <a:endParaRPr lang="en-US" sz="2000" dirty="0"/>
          </a:p>
          <a:p>
            <a:endParaRPr lang="en-US" sz="2000" dirty="0"/>
          </a:p>
          <a:p>
            <a:pPr algn="ctr"/>
            <a:r>
              <a:rPr lang="fr-FR" sz="2000" dirty="0">
                <a:hlinkClick r:id="rId4"/>
              </a:rPr>
              <a:t>https://stackoverflow.com/questions/2067472/what-is-jsonp-all-about</a:t>
            </a:r>
            <a:endParaRPr lang="fr-FR" sz="2000" dirty="0"/>
          </a:p>
          <a:p>
            <a:endParaRPr lang="fr-FR" sz="2000" dirty="0"/>
          </a:p>
        </p:txBody>
      </p:sp>
      <p:pic>
        <p:nvPicPr>
          <p:cNvPr id="10" name="Image 9"/>
          <p:cNvPicPr>
            <a:picLocks noChangeAspect="1"/>
          </p:cNvPicPr>
          <p:nvPr/>
        </p:nvPicPr>
        <p:blipFill>
          <a:blip r:embed="rId5"/>
          <a:stretch>
            <a:fillRect/>
          </a:stretch>
        </p:blipFill>
        <p:spPr>
          <a:xfrm>
            <a:off x="5912070" y="1364136"/>
            <a:ext cx="24386" cy="5096698"/>
          </a:xfrm>
          <a:prstGeom prst="rect">
            <a:avLst/>
          </a:prstGeom>
        </p:spPr>
      </p:pic>
      <p:pic>
        <p:nvPicPr>
          <p:cNvPr id="11" name="Image 10"/>
          <p:cNvPicPr>
            <a:picLocks noChangeAspect="1"/>
          </p:cNvPicPr>
          <p:nvPr/>
        </p:nvPicPr>
        <p:blipFill>
          <a:blip r:embed="rId6"/>
          <a:stretch>
            <a:fillRect/>
          </a:stretch>
        </p:blipFill>
        <p:spPr>
          <a:xfrm>
            <a:off x="11045925" y="4605525"/>
            <a:ext cx="615749" cy="591363"/>
          </a:xfrm>
          <a:prstGeom prst="rect">
            <a:avLst/>
          </a:prstGeom>
        </p:spPr>
      </p:pic>
      <p:pic>
        <p:nvPicPr>
          <p:cNvPr id="4100" name="Picture 4" descr="Image associé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4307" y="4859431"/>
            <a:ext cx="590550" cy="67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2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r>
              <a:rPr lang="en-US" sz="7200" dirty="0"/>
              <a:t>CORS</a:t>
            </a: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042013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823" y="-200029"/>
            <a:ext cx="10515600" cy="1325563"/>
          </a:xfrm>
        </p:spPr>
        <p:txBody>
          <a:bodyPr/>
          <a:lstStyle/>
          <a:p>
            <a:r>
              <a:rPr lang="fr-FR" dirty="0"/>
              <a:t>Cross Domain et le protocole CORS</a:t>
            </a:r>
          </a:p>
        </p:txBody>
      </p:sp>
      <p:sp>
        <p:nvSpPr>
          <p:cNvPr id="3" name="Espace réservé du contenu 2"/>
          <p:cNvSpPr>
            <a:spLocks noGrp="1"/>
          </p:cNvSpPr>
          <p:nvPr>
            <p:ph idx="1"/>
          </p:nvPr>
        </p:nvSpPr>
        <p:spPr>
          <a:xfrm>
            <a:off x="266700" y="1005743"/>
            <a:ext cx="5448300" cy="5655407"/>
          </a:xfrm>
        </p:spPr>
        <p:txBody>
          <a:bodyPr>
            <a:normAutofit fontScale="92500" lnSpcReduction="20000"/>
          </a:bodyPr>
          <a:lstStyle/>
          <a:p>
            <a:r>
              <a:rPr lang="fr-FR" dirty="0"/>
              <a:t>La plupart des techniques AJAX ne sont pas cross-</a:t>
            </a:r>
            <a:r>
              <a:rPr lang="fr-FR" dirty="0" err="1"/>
              <a:t>domain</a:t>
            </a:r>
            <a:r>
              <a:rPr lang="fr-FR" dirty="0"/>
              <a:t> pour des raisons de sécurité. Pour qu'une application cross-</a:t>
            </a:r>
            <a:r>
              <a:rPr lang="fr-FR" dirty="0" err="1"/>
              <a:t>domain</a:t>
            </a:r>
            <a:r>
              <a:rPr lang="fr-FR" dirty="0"/>
              <a:t> fonctionne, il faut que le domaine qui reçoit la requête soit autorisé à la traiter. </a:t>
            </a:r>
          </a:p>
          <a:p>
            <a:pPr lvl="1"/>
            <a:r>
              <a:rPr lang="fr-FR" dirty="0">
                <a:solidFill>
                  <a:srgbClr val="FF0000"/>
                </a:solidFill>
              </a:rPr>
              <a:t>C'est une mesure de sécurité obligatoire.</a:t>
            </a:r>
          </a:p>
          <a:p>
            <a:endParaRPr lang="fr-FR" dirty="0"/>
          </a:p>
          <a:p>
            <a:r>
              <a:rPr lang="fr-FR" dirty="0"/>
              <a:t>Le principe de CORS se base sur une modification de l’API JavaScript « </a:t>
            </a:r>
            <a:r>
              <a:rPr lang="fr-FR" dirty="0" err="1"/>
              <a:t>XMLHttpRequest</a:t>
            </a:r>
            <a:r>
              <a:rPr lang="fr-FR" dirty="0"/>
              <a:t> » qui va demander les actions qu’il a le droit de réaliser via une requête </a:t>
            </a:r>
            <a:r>
              <a:rPr lang="fr-FR" b="1" dirty="0">
                <a:solidFill>
                  <a:srgbClr val="0070C0"/>
                </a:solidFill>
              </a:rPr>
              <a:t>HTTP OPTION</a:t>
            </a:r>
          </a:p>
          <a:p>
            <a:pPr marL="0" indent="0">
              <a:buNone/>
            </a:pPr>
            <a:endParaRPr lang="fr-FR" dirty="0"/>
          </a:p>
          <a:p>
            <a:pPr marL="0" indent="0" algn="ctr">
              <a:buNone/>
            </a:pPr>
            <a:r>
              <a:rPr lang="fr-FR" dirty="0">
                <a:hlinkClick r:id="rId2"/>
              </a:rPr>
              <a:t>https://developer.mozilla.org/fr/docs/HTTP/Access_control_CORS</a:t>
            </a:r>
            <a:endParaRPr lang="fr-FR" dirty="0"/>
          </a:p>
          <a:p>
            <a:pPr marL="0" indent="0" algn="ctr">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15</a:t>
            </a:fld>
            <a:endParaRPr lang="fr-FR"/>
          </a:p>
        </p:txBody>
      </p:sp>
      <p:pic>
        <p:nvPicPr>
          <p:cNvPr id="5124" name="Picture 4" descr="https://mdn.mozillademos.org/files/14289/prel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7" y="761612"/>
            <a:ext cx="5614988" cy="59598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789" y="1005743"/>
            <a:ext cx="771584" cy="7715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1691937" y="1225326"/>
            <a:ext cx="371245" cy="55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1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pic>
        <p:nvPicPr>
          <p:cNvPr id="10242" name="Picture 2" descr="https://www.html5rocks.com/static/images/cors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72895"/>
            <a:ext cx="8901113" cy="657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39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250" y="-247186"/>
            <a:ext cx="10515600" cy="1325563"/>
          </a:xfrm>
        </p:spPr>
        <p:txBody>
          <a:bodyPr/>
          <a:lstStyle/>
          <a:p>
            <a:r>
              <a:rPr lang="fr-FR" dirty="0"/>
              <a:t>Cross Domain et le protocole CORS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
        <p:nvSpPr>
          <p:cNvPr id="9" name="Espace réservé du contenu 2"/>
          <p:cNvSpPr>
            <a:spLocks noGrp="1"/>
          </p:cNvSpPr>
          <p:nvPr>
            <p:ph idx="1"/>
          </p:nvPr>
        </p:nvSpPr>
        <p:spPr>
          <a:xfrm>
            <a:off x="252413" y="1078377"/>
            <a:ext cx="5262562" cy="5643098"/>
          </a:xfrm>
        </p:spPr>
        <p:txBody>
          <a:bodyPr>
            <a:normAutofit/>
          </a:bodyPr>
          <a:lstStyle/>
          <a:p>
            <a:pPr marL="0" indent="0">
              <a:buNone/>
            </a:pPr>
            <a:r>
              <a:rPr lang="fr-FR" b="1" u="sng" dirty="0"/>
              <a:t>Requêtes simples</a:t>
            </a:r>
          </a:p>
          <a:p>
            <a:r>
              <a:rPr lang="fr-FR" dirty="0"/>
              <a:t>N'utilise que les méthodes </a:t>
            </a:r>
            <a:r>
              <a:rPr lang="fr-FR" dirty="0">
                <a:solidFill>
                  <a:srgbClr val="0070C0"/>
                </a:solidFill>
              </a:rPr>
              <a:t>GET</a:t>
            </a:r>
            <a:r>
              <a:rPr lang="fr-FR" dirty="0"/>
              <a:t>, </a:t>
            </a:r>
            <a:r>
              <a:rPr lang="fr-FR" dirty="0">
                <a:solidFill>
                  <a:srgbClr val="0070C0"/>
                </a:solidFill>
              </a:rPr>
              <a:t>HEAD</a:t>
            </a:r>
            <a:r>
              <a:rPr lang="fr-FR" dirty="0"/>
              <a:t> ou </a:t>
            </a:r>
            <a:r>
              <a:rPr lang="fr-FR" dirty="0">
                <a:solidFill>
                  <a:srgbClr val="0070C0"/>
                </a:solidFill>
              </a:rPr>
              <a:t>POST</a:t>
            </a:r>
            <a:r>
              <a:rPr lang="fr-FR" dirty="0"/>
              <a:t>. </a:t>
            </a:r>
          </a:p>
          <a:p>
            <a:pPr lvl="1"/>
            <a:r>
              <a:rPr lang="fr-FR" dirty="0">
                <a:solidFill>
                  <a:schemeClr val="bg1">
                    <a:lumMod val="50000"/>
                  </a:schemeClr>
                </a:solidFill>
              </a:rPr>
              <a:t>Si POST est utilisé pour envoyer des données au serveur avec le Content-Type : </a:t>
            </a:r>
          </a:p>
          <a:p>
            <a:pPr lvl="2"/>
            <a:r>
              <a:rPr lang="fr-FR" dirty="0">
                <a:solidFill>
                  <a:schemeClr val="bg1">
                    <a:lumMod val="50000"/>
                  </a:schemeClr>
                </a:solidFill>
              </a:rPr>
              <a:t>application/x-www-</a:t>
            </a:r>
            <a:r>
              <a:rPr lang="fr-FR" dirty="0" err="1">
                <a:solidFill>
                  <a:schemeClr val="bg1">
                    <a:lumMod val="50000"/>
                  </a:schemeClr>
                </a:solidFill>
              </a:rPr>
              <a:t>form</a:t>
            </a:r>
            <a:r>
              <a:rPr lang="fr-FR" dirty="0">
                <a:solidFill>
                  <a:schemeClr val="bg1">
                    <a:lumMod val="50000"/>
                  </a:schemeClr>
                </a:solidFill>
              </a:rPr>
              <a:t>-</a:t>
            </a:r>
            <a:r>
              <a:rPr lang="fr-FR" dirty="0" err="1">
                <a:solidFill>
                  <a:schemeClr val="bg1">
                    <a:lumMod val="50000"/>
                  </a:schemeClr>
                </a:solidFill>
              </a:rPr>
              <a:t>urlencoded</a:t>
            </a:r>
            <a:r>
              <a:rPr lang="fr-FR" dirty="0">
                <a:solidFill>
                  <a:schemeClr val="bg1">
                    <a:lumMod val="50000"/>
                  </a:schemeClr>
                </a:solidFill>
              </a:rPr>
              <a:t>, </a:t>
            </a:r>
          </a:p>
          <a:p>
            <a:pPr lvl="2"/>
            <a:r>
              <a:rPr lang="fr-FR" dirty="0" err="1">
                <a:solidFill>
                  <a:schemeClr val="bg1">
                    <a:lumMod val="50000"/>
                  </a:schemeClr>
                </a:solidFill>
              </a:rPr>
              <a:t>multipart</a:t>
            </a:r>
            <a:r>
              <a:rPr lang="fr-FR" dirty="0">
                <a:solidFill>
                  <a:schemeClr val="bg1">
                    <a:lumMod val="50000"/>
                  </a:schemeClr>
                </a:solidFill>
              </a:rPr>
              <a:t>/</a:t>
            </a:r>
            <a:r>
              <a:rPr lang="fr-FR" dirty="0" err="1">
                <a:solidFill>
                  <a:schemeClr val="bg1">
                    <a:lumMod val="50000"/>
                  </a:schemeClr>
                </a:solidFill>
              </a:rPr>
              <a:t>form</a:t>
            </a:r>
            <a:r>
              <a:rPr lang="fr-FR" dirty="0">
                <a:solidFill>
                  <a:schemeClr val="bg1">
                    <a:lumMod val="50000"/>
                  </a:schemeClr>
                </a:solidFill>
              </a:rPr>
              <a:t>-data, </a:t>
            </a:r>
          </a:p>
          <a:p>
            <a:pPr lvl="2"/>
            <a:r>
              <a:rPr lang="fr-FR" dirty="0" err="1">
                <a:solidFill>
                  <a:schemeClr val="bg1">
                    <a:lumMod val="50000"/>
                  </a:schemeClr>
                </a:solidFill>
              </a:rPr>
              <a:t>text</a:t>
            </a:r>
            <a:r>
              <a:rPr lang="fr-FR" dirty="0">
                <a:solidFill>
                  <a:schemeClr val="bg1">
                    <a:lumMod val="50000"/>
                  </a:schemeClr>
                </a:solidFill>
              </a:rPr>
              <a:t>/plain.</a:t>
            </a:r>
          </a:p>
          <a:p>
            <a:r>
              <a:rPr lang="fr-FR" dirty="0"/>
              <a:t>Ne positionne pas d'entêtes personnalisées avec la requête HTTP </a:t>
            </a:r>
            <a:r>
              <a:rPr lang="fr-FR" dirty="0" err="1"/>
              <a:t>Request</a:t>
            </a:r>
            <a:r>
              <a:rPr lang="fr-FR" dirty="0"/>
              <a:t> (comme par exemple X-</a:t>
            </a:r>
            <a:r>
              <a:rPr lang="fr-FR" dirty="0" err="1"/>
              <a:t>Modified</a:t>
            </a:r>
            <a:r>
              <a:rPr lang="fr-FR" dirty="0"/>
              <a:t>, </a:t>
            </a:r>
            <a:r>
              <a:rPr lang="fr-FR" dirty="0" err="1"/>
              <a:t>etc</a:t>
            </a:r>
            <a:r>
              <a:rPr lang="fr-FR" dirty="0"/>
              <a:t>).</a:t>
            </a:r>
          </a:p>
        </p:txBody>
      </p:sp>
      <p:sp>
        <p:nvSpPr>
          <p:cNvPr id="12" name="Espace réservé du contenu 2"/>
          <p:cNvSpPr txBox="1">
            <a:spLocks/>
          </p:cNvSpPr>
          <p:nvPr/>
        </p:nvSpPr>
        <p:spPr>
          <a:xfrm>
            <a:off x="5929886" y="1185863"/>
            <a:ext cx="6100190" cy="5486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u="sng" dirty="0"/>
              <a:t>Requêtes pré-vérifiées </a:t>
            </a:r>
            <a:r>
              <a:rPr lang="fr-FR" dirty="0"/>
              <a:t> (</a:t>
            </a:r>
            <a:r>
              <a:rPr lang="fr-FR" dirty="0" err="1">
                <a:solidFill>
                  <a:srgbClr val="00B050"/>
                </a:solidFill>
              </a:rPr>
              <a:t>preflighted</a:t>
            </a:r>
            <a:r>
              <a:rPr lang="fr-FR" dirty="0">
                <a:solidFill>
                  <a:srgbClr val="00B050"/>
                </a:solidFill>
              </a:rPr>
              <a:t> </a:t>
            </a:r>
            <a:r>
              <a:rPr lang="fr-FR" dirty="0" err="1">
                <a:solidFill>
                  <a:srgbClr val="00B050"/>
                </a:solidFill>
              </a:rPr>
              <a:t>requests</a:t>
            </a:r>
            <a:r>
              <a:rPr lang="fr-FR" dirty="0"/>
              <a:t>)</a:t>
            </a:r>
            <a:endParaRPr lang="fr-FR" b="1" u="sng" dirty="0"/>
          </a:p>
          <a:p>
            <a:r>
              <a:rPr lang="fr-FR" dirty="0"/>
              <a:t>Les requêtes pré-vérifiées, envoient d'abord une requête HTTP avec l'entête OPTIONS dans la ressource souhaitée de l'autre domaine et cela en vue de déterminer si la véritable requête est sûre à envoyer. </a:t>
            </a:r>
          </a:p>
          <a:p>
            <a:r>
              <a:rPr lang="fr-FR" dirty="0"/>
              <a:t>Une requête est </a:t>
            </a:r>
            <a:r>
              <a:rPr lang="fr-FR" dirty="0" err="1"/>
              <a:t>prévérifiée</a:t>
            </a:r>
            <a:r>
              <a:rPr lang="fr-FR" dirty="0"/>
              <a:t> si :</a:t>
            </a:r>
          </a:p>
          <a:p>
            <a:pPr lvl="1"/>
            <a:r>
              <a:rPr lang="fr-FR" dirty="0"/>
              <a:t>Elle utilise des méthodes tel que </a:t>
            </a:r>
            <a:r>
              <a:rPr lang="fr-FR" dirty="0">
                <a:solidFill>
                  <a:srgbClr val="0070C0"/>
                </a:solidFill>
              </a:rPr>
              <a:t>POST</a:t>
            </a:r>
            <a:r>
              <a:rPr lang="fr-FR" dirty="0"/>
              <a:t>, </a:t>
            </a:r>
            <a:r>
              <a:rPr lang="fr-FR" dirty="0">
                <a:solidFill>
                  <a:srgbClr val="0070C0"/>
                </a:solidFill>
              </a:rPr>
              <a:t>PUT</a:t>
            </a:r>
            <a:r>
              <a:rPr lang="fr-FR" dirty="0"/>
              <a:t>, </a:t>
            </a:r>
            <a:r>
              <a:rPr lang="fr-FR" dirty="0">
                <a:solidFill>
                  <a:srgbClr val="0070C0"/>
                </a:solidFill>
              </a:rPr>
              <a:t>DELETE</a:t>
            </a:r>
            <a:r>
              <a:rPr lang="fr-FR" dirty="0"/>
              <a:t>, </a:t>
            </a:r>
            <a:r>
              <a:rPr lang="fr-FR" dirty="0">
                <a:solidFill>
                  <a:srgbClr val="0070C0"/>
                </a:solidFill>
              </a:rPr>
              <a:t>PATCH</a:t>
            </a:r>
          </a:p>
          <a:p>
            <a:pPr lvl="2"/>
            <a:r>
              <a:rPr lang="fr-FR" dirty="0">
                <a:solidFill>
                  <a:schemeClr val="bg1">
                    <a:lumMod val="50000"/>
                  </a:schemeClr>
                </a:solidFill>
              </a:rPr>
              <a:t>Aussi, si POST est utilisé pour envoyer des requêtes avec un Content-Type autre que :</a:t>
            </a:r>
          </a:p>
          <a:p>
            <a:pPr lvl="3"/>
            <a:r>
              <a:rPr lang="fr-FR" dirty="0">
                <a:solidFill>
                  <a:schemeClr val="bg1">
                    <a:lumMod val="50000"/>
                  </a:schemeClr>
                </a:solidFill>
              </a:rPr>
              <a:t>application/x-www-</a:t>
            </a:r>
            <a:r>
              <a:rPr lang="fr-FR" dirty="0" err="1">
                <a:solidFill>
                  <a:schemeClr val="bg1">
                    <a:lumMod val="50000"/>
                  </a:schemeClr>
                </a:solidFill>
              </a:rPr>
              <a:t>form</a:t>
            </a:r>
            <a:r>
              <a:rPr lang="fr-FR" dirty="0">
                <a:solidFill>
                  <a:schemeClr val="bg1">
                    <a:lumMod val="50000"/>
                  </a:schemeClr>
                </a:solidFill>
              </a:rPr>
              <a:t>-</a:t>
            </a:r>
            <a:r>
              <a:rPr lang="fr-FR" dirty="0" err="1">
                <a:solidFill>
                  <a:schemeClr val="bg1">
                    <a:lumMod val="50000"/>
                  </a:schemeClr>
                </a:solidFill>
              </a:rPr>
              <a:t>urlencoded</a:t>
            </a:r>
            <a:r>
              <a:rPr lang="fr-FR" dirty="0">
                <a:solidFill>
                  <a:schemeClr val="bg1">
                    <a:lumMod val="50000"/>
                  </a:schemeClr>
                </a:solidFill>
              </a:rPr>
              <a:t>, </a:t>
            </a:r>
          </a:p>
          <a:p>
            <a:pPr lvl="3"/>
            <a:r>
              <a:rPr lang="fr-FR" dirty="0" err="1">
                <a:solidFill>
                  <a:schemeClr val="bg1">
                    <a:lumMod val="50000"/>
                  </a:schemeClr>
                </a:solidFill>
              </a:rPr>
              <a:t>multipart</a:t>
            </a:r>
            <a:r>
              <a:rPr lang="fr-FR" dirty="0">
                <a:solidFill>
                  <a:schemeClr val="bg1">
                    <a:lumMod val="50000"/>
                  </a:schemeClr>
                </a:solidFill>
              </a:rPr>
              <a:t>/</a:t>
            </a:r>
            <a:r>
              <a:rPr lang="fr-FR" dirty="0" err="1">
                <a:solidFill>
                  <a:schemeClr val="bg1">
                    <a:lumMod val="50000"/>
                  </a:schemeClr>
                </a:solidFill>
              </a:rPr>
              <a:t>form</a:t>
            </a:r>
            <a:r>
              <a:rPr lang="fr-FR" dirty="0">
                <a:solidFill>
                  <a:schemeClr val="bg1">
                    <a:lumMod val="50000"/>
                  </a:schemeClr>
                </a:solidFill>
              </a:rPr>
              <a:t>-data, </a:t>
            </a:r>
          </a:p>
          <a:p>
            <a:pPr lvl="3"/>
            <a:r>
              <a:rPr lang="fr-FR" dirty="0" err="1">
                <a:solidFill>
                  <a:schemeClr val="bg1">
                    <a:lumMod val="50000"/>
                  </a:schemeClr>
                </a:solidFill>
              </a:rPr>
              <a:t>text</a:t>
            </a:r>
            <a:r>
              <a:rPr lang="fr-FR" dirty="0">
                <a:solidFill>
                  <a:schemeClr val="bg1">
                    <a:lumMod val="50000"/>
                  </a:schemeClr>
                </a:solidFill>
              </a:rPr>
              <a:t>/plain, </a:t>
            </a:r>
          </a:p>
          <a:p>
            <a:pPr lvl="1"/>
            <a:r>
              <a:rPr lang="fr-FR" dirty="0"/>
              <a:t>Elle positionne des entêtes propres (ex: la requête utilise une entête comme X-PINGOTHER).</a:t>
            </a:r>
          </a:p>
        </p:txBody>
      </p:sp>
      <p:pic>
        <p:nvPicPr>
          <p:cNvPr id="14" name="Image 13"/>
          <p:cNvPicPr>
            <a:picLocks noChangeAspect="1"/>
          </p:cNvPicPr>
          <p:nvPr/>
        </p:nvPicPr>
        <p:blipFill>
          <a:blip r:embed="rId2"/>
          <a:stretch>
            <a:fillRect/>
          </a:stretch>
        </p:blipFill>
        <p:spPr>
          <a:xfrm>
            <a:off x="5710237" y="1364136"/>
            <a:ext cx="24386" cy="5096698"/>
          </a:xfrm>
          <a:prstGeom prst="rect">
            <a:avLst/>
          </a:prstGeom>
        </p:spPr>
      </p:pic>
    </p:spTree>
    <p:extLst>
      <p:ext uri="{BB962C8B-B14F-4D97-AF65-F5344CB8AC3E}">
        <p14:creationId xmlns:p14="http://schemas.microsoft.com/office/powerpoint/2010/main" val="248030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pic>
        <p:nvPicPr>
          <p:cNvPr id="8194" name="Picture 2" descr="https://mdn.mozillademos.org/files/14289/prel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3400"/>
            <a:ext cx="6457950" cy="685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0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335756" y="1245484"/>
            <a:ext cx="5336382" cy="5334001"/>
          </a:xfrm>
        </p:spPr>
        <p:txBody>
          <a:bodyPr>
            <a:normAutofit/>
          </a:bodyPr>
          <a:lstStyle/>
          <a:p>
            <a:r>
              <a:rPr lang="en-US" b="1" dirty="0"/>
              <a:t>Creating the </a:t>
            </a:r>
            <a:r>
              <a:rPr lang="en-US" b="1" dirty="0" err="1"/>
              <a:t>XMLHttpRequest</a:t>
            </a:r>
            <a:r>
              <a:rPr lang="en-US" b="1" dirty="0"/>
              <a:t> object</a:t>
            </a:r>
          </a:p>
          <a:p>
            <a:r>
              <a:rPr lang="en-US" dirty="0"/>
              <a:t>CORS is supported in the following browsers:</a:t>
            </a:r>
          </a:p>
          <a:p>
            <a:pPr lvl="1"/>
            <a:r>
              <a:rPr lang="en-US" dirty="0"/>
              <a:t>Chrome 3+</a:t>
            </a:r>
          </a:p>
          <a:p>
            <a:pPr lvl="1"/>
            <a:r>
              <a:rPr lang="en-US" dirty="0"/>
              <a:t>Firefox 3.5+</a:t>
            </a:r>
          </a:p>
          <a:p>
            <a:pPr lvl="1"/>
            <a:r>
              <a:rPr lang="en-US" dirty="0"/>
              <a:t>Opera 12+</a:t>
            </a:r>
          </a:p>
          <a:p>
            <a:pPr lvl="1"/>
            <a:r>
              <a:rPr lang="en-US" dirty="0"/>
              <a:t>Safari 4+</a:t>
            </a:r>
          </a:p>
          <a:p>
            <a:pPr lvl="1"/>
            <a:r>
              <a:rPr lang="en-US" dirty="0"/>
              <a:t>Internet Explorer 8+</a:t>
            </a:r>
          </a:p>
          <a:p>
            <a:endParaRPr lang="en-US" dirty="0"/>
          </a:p>
          <a:p>
            <a:pPr marL="0" indent="0">
              <a:buNone/>
            </a:pPr>
            <a:r>
              <a:rPr lang="fr-FR" dirty="0">
                <a:hlinkClick r:id="rId2"/>
              </a:rPr>
              <a:t>https://www.html5rocks.com/en/tutorials/cors/</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pic>
        <p:nvPicPr>
          <p:cNvPr id="5" name="Image 4"/>
          <p:cNvPicPr>
            <a:picLocks noChangeAspect="1"/>
          </p:cNvPicPr>
          <p:nvPr/>
        </p:nvPicPr>
        <p:blipFill>
          <a:blip r:embed="rId3"/>
          <a:stretch>
            <a:fillRect/>
          </a:stretch>
        </p:blipFill>
        <p:spPr>
          <a:xfrm>
            <a:off x="5672138" y="997834"/>
            <a:ext cx="6381750" cy="5829300"/>
          </a:xfrm>
          <a:prstGeom prst="rect">
            <a:avLst/>
          </a:prstGeom>
        </p:spPr>
      </p:pic>
    </p:spTree>
    <p:extLst>
      <p:ext uri="{BB962C8B-B14F-4D97-AF65-F5344CB8AC3E}">
        <p14:creationId xmlns:p14="http://schemas.microsoft.com/office/powerpoint/2010/main" val="363518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solidFill>
                  <a:srgbClr val="00B050"/>
                </a:solidFill>
              </a:rPr>
              <a:t>REST</a:t>
            </a:r>
            <a:endParaRPr lang="fr-FR" dirty="0">
              <a:solidFill>
                <a:schemeClr val="bg1">
                  <a:lumMod val="50000"/>
                </a:schemeClr>
              </a:solidFill>
            </a:endParaRPr>
          </a:p>
          <a:p>
            <a:pPr lvl="1"/>
            <a:r>
              <a:rPr lang="fr-FR" dirty="0">
                <a:solidFill>
                  <a:srgbClr val="00B050"/>
                </a:solidFill>
              </a:rPr>
              <a:t>Cours + TP </a:t>
            </a:r>
            <a:r>
              <a:rPr lang="fr-FR" dirty="0">
                <a:solidFill>
                  <a:schemeClr val="bg1">
                    <a:lumMod val="75000"/>
                  </a:schemeClr>
                </a:solidFill>
              </a:rPr>
              <a:t>(node.js + Visual Studio Code + plugin Chrome </a:t>
            </a:r>
            <a:r>
              <a:rPr lang="fr-FR" dirty="0" err="1">
                <a:solidFill>
                  <a:schemeClr val="bg1">
                    <a:lumMod val="75000"/>
                  </a:schemeClr>
                </a:solidFill>
              </a:rPr>
              <a:t>Postman</a:t>
            </a:r>
            <a:r>
              <a:rPr lang="fr-FR" dirty="0">
                <a:solidFill>
                  <a:schemeClr val="bg1">
                    <a:lumMod val="75000"/>
                  </a:schemeClr>
                </a:solidFill>
              </a:rPr>
              <a:t>, </a:t>
            </a:r>
            <a:r>
              <a:rPr lang="fr-FR" dirty="0" err="1">
                <a:solidFill>
                  <a:schemeClr val="bg1">
                    <a:lumMod val="75000"/>
                  </a:schemeClr>
                </a:solidFill>
              </a:rPr>
              <a:t>Swagger</a:t>
            </a:r>
            <a:r>
              <a:rPr lang="fr-FR" dirty="0">
                <a:solidFill>
                  <a:schemeClr val="bg1">
                    <a:lumMod val="75000"/>
                  </a:schemeClr>
                </a:solidFill>
              </a:rPr>
              <a:t>)</a:t>
            </a:r>
          </a:p>
          <a:p>
            <a:r>
              <a:rPr lang="fr-FR"/>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335756" y="1245484"/>
            <a:ext cx="6093619" cy="5612516"/>
          </a:xfrm>
        </p:spPr>
        <p:txBody>
          <a:bodyPr>
            <a:normAutofit/>
          </a:bodyPr>
          <a:lstStyle/>
          <a:p>
            <a:r>
              <a:rPr lang="en-US" b="1" dirty="0"/>
              <a:t>Standard CORS; requests do not send or set any cookies by default</a:t>
            </a:r>
            <a:r>
              <a:rPr lang="en-US" dirty="0"/>
              <a:t>. </a:t>
            </a:r>
          </a:p>
          <a:p>
            <a:pPr lvl="1"/>
            <a:r>
              <a:rPr lang="en-US" dirty="0"/>
              <a:t>In order to include cookies as part of the request, you need to set the </a:t>
            </a:r>
            <a:r>
              <a:rPr lang="en-US" dirty="0" err="1"/>
              <a:t>XMLHttpRequest’s</a:t>
            </a:r>
            <a:r>
              <a:rPr lang="en-US" dirty="0"/>
              <a:t> “</a:t>
            </a:r>
            <a:r>
              <a:rPr lang="en-US" b="1" dirty="0" err="1">
                <a:solidFill>
                  <a:srgbClr val="0070C0"/>
                </a:solidFill>
              </a:rPr>
              <a:t>withCredentials</a:t>
            </a:r>
            <a:r>
              <a:rPr lang="en-US" dirty="0"/>
              <a:t>” property to true</a:t>
            </a:r>
          </a:p>
          <a:p>
            <a:endParaRPr lang="en-US" dirty="0"/>
          </a:p>
          <a:p>
            <a:r>
              <a:rPr lang="en-US" dirty="0"/>
              <a:t>In order for this to work, the server must also enable credentials by setting the </a:t>
            </a:r>
            <a:r>
              <a:rPr lang="en-US" b="1" dirty="0">
                <a:solidFill>
                  <a:srgbClr val="0070C0"/>
                </a:solidFill>
              </a:rPr>
              <a:t>Access-Control-Allow-Credentials</a:t>
            </a:r>
            <a:r>
              <a:rPr lang="en-US" dirty="0"/>
              <a:t> response header to “true”.</a:t>
            </a:r>
          </a:p>
          <a:p>
            <a:pPr marL="0" indent="0">
              <a:buNone/>
            </a:pPr>
            <a:r>
              <a:rPr lang="fr-FR" dirty="0">
                <a:hlinkClick r:id="rId2"/>
              </a:rPr>
              <a:t>https://www.html5rocks.com/en/tutorials/cors/</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pic>
        <p:nvPicPr>
          <p:cNvPr id="7" name="Image 6"/>
          <p:cNvPicPr>
            <a:picLocks noChangeAspect="1"/>
          </p:cNvPicPr>
          <p:nvPr/>
        </p:nvPicPr>
        <p:blipFill>
          <a:blip r:embed="rId3"/>
          <a:stretch>
            <a:fillRect/>
          </a:stretch>
        </p:blipFill>
        <p:spPr>
          <a:xfrm>
            <a:off x="7046118" y="4772025"/>
            <a:ext cx="4930051" cy="842962"/>
          </a:xfrm>
          <a:prstGeom prst="rect">
            <a:avLst/>
          </a:prstGeom>
        </p:spPr>
      </p:pic>
      <p:pic>
        <p:nvPicPr>
          <p:cNvPr id="8" name="Image 7"/>
          <p:cNvPicPr>
            <a:picLocks noChangeAspect="1"/>
          </p:cNvPicPr>
          <p:nvPr/>
        </p:nvPicPr>
        <p:blipFill>
          <a:blip r:embed="rId4"/>
          <a:stretch>
            <a:fillRect/>
          </a:stretch>
        </p:blipFill>
        <p:spPr>
          <a:xfrm>
            <a:off x="7080697" y="1804284"/>
            <a:ext cx="4064692" cy="928688"/>
          </a:xfrm>
          <a:prstGeom prst="rect">
            <a:avLst/>
          </a:prstGeom>
        </p:spPr>
      </p:pic>
    </p:spTree>
    <p:extLst>
      <p:ext uri="{BB962C8B-B14F-4D97-AF65-F5344CB8AC3E}">
        <p14:creationId xmlns:p14="http://schemas.microsoft.com/office/powerpoint/2010/main" val="44395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454865" y="911129"/>
            <a:ext cx="10165557" cy="655245"/>
          </a:xfrm>
        </p:spPr>
        <p:txBody>
          <a:bodyPr>
            <a:normAutofit/>
          </a:bodyPr>
          <a:lstStyle/>
          <a:p>
            <a:pPr marL="0" indent="0">
              <a:buNone/>
            </a:pPr>
            <a:r>
              <a:rPr lang="fr-FR" b="1" dirty="0"/>
              <a:t>Handling a simple </a:t>
            </a:r>
            <a:r>
              <a:rPr lang="fr-FR" b="1" dirty="0" err="1"/>
              <a:t>request</a:t>
            </a:r>
            <a:r>
              <a:rPr lang="fr-FR" b="1" dirty="0"/>
              <a:t>, </a:t>
            </a:r>
            <a:r>
              <a:rPr lang="fr-FR" b="1" dirty="0" err="1"/>
              <a:t>without</a:t>
            </a:r>
            <a:r>
              <a:rPr lang="fr-FR" b="1" dirty="0"/>
              <a:t> </a:t>
            </a:r>
            <a:r>
              <a:rPr lang="fr-FR" b="1" dirty="0" err="1"/>
              <a:t>preflighted</a:t>
            </a:r>
            <a:r>
              <a:rPr lang="fr-FR" b="1" dirty="0"/>
              <a:t> </a:t>
            </a:r>
            <a:r>
              <a:rPr lang="fr-FR" b="1" dirty="0" err="1"/>
              <a:t>request</a:t>
            </a:r>
            <a:endParaRPr lang="fr-FR" b="1" dirty="0"/>
          </a:p>
          <a:p>
            <a:endParaRPr lang="fr-FR" b="1"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pic>
        <p:nvPicPr>
          <p:cNvPr id="5" name="Image 4"/>
          <p:cNvPicPr>
            <a:picLocks noChangeAspect="1"/>
          </p:cNvPicPr>
          <p:nvPr/>
        </p:nvPicPr>
        <p:blipFill rotWithShape="1">
          <a:blip r:embed="rId2"/>
          <a:srcRect r="39863"/>
          <a:stretch/>
        </p:blipFill>
        <p:spPr>
          <a:xfrm>
            <a:off x="454865" y="1531353"/>
            <a:ext cx="5777201" cy="5190122"/>
          </a:xfrm>
          <a:prstGeom prst="rect">
            <a:avLst/>
          </a:prstGeom>
        </p:spPr>
      </p:pic>
      <p:pic>
        <p:nvPicPr>
          <p:cNvPr id="6" name="Image 5"/>
          <p:cNvPicPr>
            <a:picLocks noChangeAspect="1"/>
          </p:cNvPicPr>
          <p:nvPr/>
        </p:nvPicPr>
        <p:blipFill rotWithShape="1">
          <a:blip r:embed="rId3"/>
          <a:srcRect r="32479"/>
          <a:stretch/>
        </p:blipFill>
        <p:spPr>
          <a:xfrm>
            <a:off x="6387243" y="3828514"/>
            <a:ext cx="5804757" cy="2215101"/>
          </a:xfrm>
          <a:prstGeom prst="rect">
            <a:avLst/>
          </a:prstGeom>
        </p:spPr>
      </p:pic>
    </p:spTree>
    <p:extLst>
      <p:ext uri="{BB962C8B-B14F-4D97-AF65-F5344CB8AC3E}">
        <p14:creationId xmlns:p14="http://schemas.microsoft.com/office/powerpoint/2010/main" val="251870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1657018352"/>
              </p:ext>
            </p:extLst>
          </p:nvPr>
        </p:nvGraphicFramePr>
        <p:xfrm>
          <a:off x="0" y="0"/>
          <a:ext cx="12192000" cy="6858000"/>
        </p:xfrm>
        <a:graphic>
          <a:graphicData uri="http://schemas.openxmlformats.org/drawingml/2006/table">
            <a:tbl>
              <a:tblPr firstRow="1" bandRow="1">
                <a:tableStyleId>{5C22544A-7EE6-4342-B048-85BDC9FD1C3A}</a:tableStyleId>
              </a:tblPr>
              <a:tblGrid>
                <a:gridCol w="2280411">
                  <a:extLst>
                    <a:ext uri="{9D8B030D-6E8A-4147-A177-3AD203B41FA5}">
                      <a16:colId xmlns:a16="http://schemas.microsoft.com/office/drawing/2014/main" val="1090110634"/>
                    </a:ext>
                  </a:extLst>
                </a:gridCol>
                <a:gridCol w="9911589">
                  <a:extLst>
                    <a:ext uri="{9D8B030D-6E8A-4147-A177-3AD203B41FA5}">
                      <a16:colId xmlns:a16="http://schemas.microsoft.com/office/drawing/2014/main" val="2475050289"/>
                    </a:ext>
                  </a:extLst>
                </a:gridCol>
              </a:tblGrid>
              <a:tr h="465561">
                <a:tc>
                  <a:txBody>
                    <a:bodyPr/>
                    <a:lstStyle/>
                    <a:p>
                      <a:endParaRPr lang="fr-FR"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a:t>Handling a simple </a:t>
                      </a:r>
                      <a:r>
                        <a:rPr lang="fr-FR" sz="2400" b="1" dirty="0" err="1"/>
                        <a:t>request</a:t>
                      </a:r>
                      <a:r>
                        <a:rPr lang="fr-FR" sz="2400" b="1" dirty="0"/>
                        <a:t> </a:t>
                      </a:r>
                      <a:r>
                        <a:rPr lang="fr-FR" sz="2400" b="1" dirty="0" err="1">
                          <a:solidFill>
                            <a:schemeClr val="tx1"/>
                          </a:solidFill>
                        </a:rPr>
                        <a:t>without</a:t>
                      </a:r>
                      <a:r>
                        <a:rPr lang="fr-FR" sz="2400" b="1" dirty="0"/>
                        <a:t> </a:t>
                      </a:r>
                      <a:r>
                        <a:rPr lang="fr-FR" sz="2400" b="1" dirty="0" err="1"/>
                        <a:t>preflighted</a:t>
                      </a:r>
                      <a:r>
                        <a:rPr lang="fr-FR" sz="2400" b="1" dirty="0"/>
                        <a:t>  </a:t>
                      </a:r>
                      <a:r>
                        <a:rPr lang="fr-FR" sz="2400" b="1" dirty="0" err="1"/>
                        <a:t>request</a:t>
                      </a:r>
                      <a:endParaRPr lang="fr-FR" sz="2400" b="1" dirty="0"/>
                    </a:p>
                  </a:txBody>
                  <a:tcPr/>
                </a:tc>
                <a:extLst>
                  <a:ext uri="{0D108BD9-81ED-4DB2-BD59-A6C34878D82A}">
                    <a16:rowId xmlns:a16="http://schemas.microsoft.com/office/drawing/2014/main" val="3046987077"/>
                  </a:ext>
                </a:extLst>
              </a:tr>
              <a:tr h="1113111">
                <a:tc>
                  <a:txBody>
                    <a:bodyPr/>
                    <a:lstStyle/>
                    <a:p>
                      <a:r>
                        <a:rPr lang="fr-FR" sz="1600" dirty="0"/>
                        <a:t>Access-Control-</a:t>
                      </a:r>
                      <a:r>
                        <a:rPr lang="fr-FR" sz="1600" dirty="0" err="1"/>
                        <a:t>Allow</a:t>
                      </a:r>
                      <a:r>
                        <a:rPr lang="fr-FR" sz="1600" dirty="0"/>
                        <a:t>-Origin</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required</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This header must be included in all valid CORS responses; omitting the header will cause the CORS request to fail. The value of the header can either echo the Origin request header (as in the example above), or be a '*' to allow requests from any origin. If you’d like any site to be able to access your data, using '*' is fine. But if you’d like finer control over who can access your data, use an actual value in the header.</a:t>
                      </a:r>
                      <a:endParaRPr lang="fr-FR" sz="1600" dirty="0"/>
                    </a:p>
                  </a:txBody>
                  <a:tcPr/>
                </a:tc>
                <a:extLst>
                  <a:ext uri="{0D108BD9-81ED-4DB2-BD59-A6C34878D82A}">
                    <a16:rowId xmlns:a16="http://schemas.microsoft.com/office/drawing/2014/main" val="424353823"/>
                  </a:ext>
                </a:extLst>
              </a:tr>
              <a:tr h="2130813">
                <a:tc>
                  <a:txBody>
                    <a:bodyPr/>
                    <a:lstStyle/>
                    <a:p>
                      <a:r>
                        <a:rPr lang="fr-FR" sz="1600" dirty="0"/>
                        <a:t>Access-Control-</a:t>
                      </a:r>
                      <a:r>
                        <a:rPr lang="fr-FR" sz="1600" dirty="0" err="1"/>
                        <a:t>Allow</a:t>
                      </a:r>
                      <a:r>
                        <a:rPr lang="fr-FR" sz="1600" dirty="0"/>
                        <a:t>-</a:t>
                      </a:r>
                      <a:r>
                        <a:rPr lang="fr-FR" sz="1600" dirty="0" err="1"/>
                        <a:t>Credentials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 By default, cookies are not included in CORS requests. Use this header to indicate that cookies should be included in CORS requests. The only valid value for this header is true (all lowercase). If you don't need cookies, don't include this header (rather than setting its value to false).</a:t>
                      </a:r>
                    </a:p>
                    <a:p>
                      <a:r>
                        <a:rPr lang="en-US" sz="1600" b="0" i="0" kern="1200" dirty="0">
                          <a:solidFill>
                            <a:schemeClr val="dk1"/>
                          </a:solidFill>
                          <a:effectLst/>
                          <a:latin typeface="+mn-lt"/>
                          <a:ea typeface="+mn-ea"/>
                          <a:cs typeface="+mn-cs"/>
                        </a:rPr>
                        <a:t>The Access-Control-Allow-Credentials header works in conjunction with the </a:t>
                      </a:r>
                      <a:r>
                        <a:rPr lang="en-US" sz="1600" b="0" i="0" u="sng" kern="1200" dirty="0" err="1">
                          <a:solidFill>
                            <a:schemeClr val="dk1"/>
                          </a:solidFill>
                          <a:effectLst/>
                          <a:latin typeface="+mn-lt"/>
                          <a:ea typeface="+mn-ea"/>
                          <a:cs typeface="+mn-cs"/>
                          <a:hlinkClick r:id="rId2"/>
                        </a:rPr>
                        <a:t>withCredentials</a:t>
                      </a:r>
                      <a:r>
                        <a:rPr lang="en-US" sz="1600" b="0" i="0" u="sng" kern="1200" dirty="0">
                          <a:solidFill>
                            <a:schemeClr val="dk1"/>
                          </a:solidFill>
                          <a:effectLst/>
                          <a:latin typeface="+mn-lt"/>
                          <a:ea typeface="+mn-ea"/>
                          <a:cs typeface="+mn-cs"/>
                          <a:hlinkClick r:id="rId2"/>
                        </a:rPr>
                        <a:t> property</a:t>
                      </a:r>
                      <a:r>
                        <a:rPr lang="en-US" sz="1600" b="0" i="0" kern="1200" dirty="0">
                          <a:solidFill>
                            <a:schemeClr val="dk1"/>
                          </a:solidFill>
                          <a:effectLst/>
                          <a:latin typeface="+mn-lt"/>
                          <a:ea typeface="+mn-ea"/>
                          <a:cs typeface="+mn-cs"/>
                        </a:rPr>
                        <a:t> on the </a:t>
                      </a:r>
                      <a:r>
                        <a:rPr lang="en-US" sz="1600" b="0" i="0" kern="1200" dirty="0" err="1">
                          <a:solidFill>
                            <a:schemeClr val="dk1"/>
                          </a:solidFill>
                          <a:effectLst/>
                          <a:latin typeface="+mn-lt"/>
                          <a:ea typeface="+mn-ea"/>
                          <a:cs typeface="+mn-cs"/>
                        </a:rPr>
                        <a:t>XMLHttpRequest</a:t>
                      </a:r>
                      <a:r>
                        <a:rPr lang="en-US" sz="1600" b="0" i="0" kern="1200" dirty="0">
                          <a:solidFill>
                            <a:schemeClr val="dk1"/>
                          </a:solidFill>
                          <a:effectLst/>
                          <a:latin typeface="+mn-lt"/>
                          <a:ea typeface="+mn-ea"/>
                          <a:cs typeface="+mn-cs"/>
                        </a:rPr>
                        <a:t> 2 object. Both these properties must be set to true in order for the CORS request to succeed. If .</a:t>
                      </a:r>
                      <a:r>
                        <a:rPr lang="en-US" sz="1600" b="0" i="0" kern="1200" dirty="0" err="1">
                          <a:solidFill>
                            <a:schemeClr val="dk1"/>
                          </a:solidFill>
                          <a:effectLst/>
                          <a:latin typeface="+mn-lt"/>
                          <a:ea typeface="+mn-ea"/>
                          <a:cs typeface="+mn-cs"/>
                        </a:rPr>
                        <a:t>withCredentials</a:t>
                      </a:r>
                      <a:r>
                        <a:rPr lang="en-US" sz="1600" b="0" i="0" kern="1200" dirty="0">
                          <a:solidFill>
                            <a:schemeClr val="dk1"/>
                          </a:solidFill>
                          <a:effectLst/>
                          <a:latin typeface="+mn-lt"/>
                          <a:ea typeface="+mn-ea"/>
                          <a:cs typeface="+mn-cs"/>
                        </a:rPr>
                        <a:t> is true, but there is no Access-Control-Allow-Credentials header, the request will fail (and vice versa).</a:t>
                      </a:r>
                    </a:p>
                    <a:p>
                      <a:r>
                        <a:rPr lang="en-US" sz="1600" b="0" i="0" kern="1200" dirty="0">
                          <a:solidFill>
                            <a:schemeClr val="dk1"/>
                          </a:solidFill>
                          <a:effectLst/>
                          <a:latin typeface="+mn-lt"/>
                          <a:ea typeface="+mn-ea"/>
                          <a:cs typeface="+mn-cs"/>
                        </a:rPr>
                        <a:t>Its recommended that you don’t set this header unless you are sure you want cookies to be included in CORS requests.</a:t>
                      </a:r>
                    </a:p>
                  </a:txBody>
                  <a:tcPr/>
                </a:tc>
                <a:extLst>
                  <a:ext uri="{0D108BD9-81ED-4DB2-BD59-A6C34878D82A}">
                    <a16:rowId xmlns:a16="http://schemas.microsoft.com/office/drawing/2014/main" val="3092508686"/>
                  </a:ext>
                </a:extLst>
              </a:tr>
              <a:tr h="3148515">
                <a:tc>
                  <a:txBody>
                    <a:bodyPr/>
                    <a:lstStyle/>
                    <a:p>
                      <a:r>
                        <a:rPr lang="fr-FR" sz="1600" dirty="0"/>
                        <a:t>Access-Control-Expose-Headers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The </a:t>
                      </a:r>
                      <a:r>
                        <a:rPr lang="en-US" sz="1600" b="0" i="0" kern="1200" dirty="0" err="1">
                          <a:solidFill>
                            <a:schemeClr val="dk1"/>
                          </a:solidFill>
                          <a:effectLst/>
                          <a:latin typeface="+mn-lt"/>
                          <a:ea typeface="+mn-ea"/>
                          <a:cs typeface="+mn-cs"/>
                        </a:rPr>
                        <a:t>XMLHttpRequest</a:t>
                      </a:r>
                      <a:r>
                        <a:rPr lang="en-US" sz="1600" b="0" i="0" kern="1200" dirty="0">
                          <a:solidFill>
                            <a:schemeClr val="dk1"/>
                          </a:solidFill>
                          <a:effectLst/>
                          <a:latin typeface="+mn-lt"/>
                          <a:ea typeface="+mn-ea"/>
                          <a:cs typeface="+mn-cs"/>
                        </a:rPr>
                        <a:t> 2 object has a </a:t>
                      </a:r>
                      <a:r>
                        <a:rPr lang="en-US" sz="1600" b="0" i="0" kern="1200" dirty="0" err="1">
                          <a:solidFill>
                            <a:schemeClr val="dk1"/>
                          </a:solidFill>
                          <a:effectLst/>
                          <a:latin typeface="+mn-lt"/>
                          <a:ea typeface="+mn-ea"/>
                          <a:cs typeface="+mn-cs"/>
                        </a:rPr>
                        <a:t>getResponseHeader</a:t>
                      </a:r>
                      <a:r>
                        <a:rPr lang="en-US" sz="1600" b="0" i="0" kern="1200" dirty="0">
                          <a:solidFill>
                            <a:schemeClr val="dk1"/>
                          </a:solidFill>
                          <a:effectLst/>
                          <a:latin typeface="+mn-lt"/>
                          <a:ea typeface="+mn-ea"/>
                          <a:cs typeface="+mn-cs"/>
                        </a:rPr>
                        <a:t>() method that returns the value of a particular response header. During a CORS request, the </a:t>
                      </a:r>
                      <a:r>
                        <a:rPr lang="en-US" sz="1600" b="0" i="0" kern="1200" dirty="0" err="1">
                          <a:solidFill>
                            <a:schemeClr val="dk1"/>
                          </a:solidFill>
                          <a:effectLst/>
                          <a:latin typeface="+mn-lt"/>
                          <a:ea typeface="+mn-ea"/>
                          <a:cs typeface="+mn-cs"/>
                        </a:rPr>
                        <a:t>getResponseHeader</a:t>
                      </a:r>
                      <a:r>
                        <a:rPr lang="en-US" sz="1600" b="0" i="0" kern="1200" dirty="0">
                          <a:solidFill>
                            <a:schemeClr val="dk1"/>
                          </a:solidFill>
                          <a:effectLst/>
                          <a:latin typeface="+mn-lt"/>
                          <a:ea typeface="+mn-ea"/>
                          <a:cs typeface="+mn-cs"/>
                        </a:rPr>
                        <a:t>() method can only access simple response headers. Simple response headers are defined as follows: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Cache-Control</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Content-Language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Content-Type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Expires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Last-Modified</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Pragma</a:t>
                      </a:r>
                    </a:p>
                    <a:p>
                      <a:r>
                        <a:rPr lang="en-US" sz="1600" b="0" i="0" kern="1200" dirty="0">
                          <a:solidFill>
                            <a:schemeClr val="dk1"/>
                          </a:solidFill>
                          <a:effectLst/>
                          <a:latin typeface="+mn-lt"/>
                          <a:ea typeface="+mn-ea"/>
                          <a:cs typeface="+mn-cs"/>
                        </a:rPr>
                        <a:t>If you want clients to be able to access other headers, you have to use the Access-Control-Expose-Headers header. The value of this header is a comma-delimited list of response headers you want to expose to the client.</a:t>
                      </a:r>
                    </a:p>
                  </a:txBody>
                  <a:tcPr/>
                </a:tc>
                <a:extLst>
                  <a:ext uri="{0D108BD9-81ED-4DB2-BD59-A6C34878D82A}">
                    <a16:rowId xmlns:a16="http://schemas.microsoft.com/office/drawing/2014/main" val="2348354974"/>
                  </a:ext>
                </a:extLst>
              </a:tr>
            </a:tbl>
          </a:graphicData>
        </a:graphic>
      </p:graphicFrame>
    </p:spTree>
    <p:extLst>
      <p:ext uri="{BB962C8B-B14F-4D97-AF65-F5344CB8AC3E}">
        <p14:creationId xmlns:p14="http://schemas.microsoft.com/office/powerpoint/2010/main" val="839413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454865" y="911129"/>
            <a:ext cx="10165557" cy="655245"/>
          </a:xfrm>
        </p:spPr>
        <p:txBody>
          <a:bodyPr>
            <a:normAutofit/>
          </a:bodyPr>
          <a:lstStyle/>
          <a:p>
            <a:pPr marL="0" indent="0">
              <a:buNone/>
            </a:pPr>
            <a:r>
              <a:rPr lang="fr-FR" b="1" dirty="0"/>
              <a:t>Handling a not-</a:t>
            </a:r>
            <a:r>
              <a:rPr lang="fr-FR" b="1" dirty="0" err="1"/>
              <a:t>so</a:t>
            </a:r>
            <a:r>
              <a:rPr lang="fr-FR" b="1" dirty="0"/>
              <a:t>-simple </a:t>
            </a:r>
            <a:r>
              <a:rPr lang="fr-FR" b="1" dirty="0" err="1"/>
              <a:t>request</a:t>
            </a:r>
            <a:r>
              <a:rPr lang="fr-FR" b="1" dirty="0"/>
              <a:t> </a:t>
            </a:r>
            <a:r>
              <a:rPr lang="fr-FR" b="1" dirty="0" err="1"/>
              <a:t>with</a:t>
            </a:r>
            <a:r>
              <a:rPr lang="fr-FR" b="1" dirty="0"/>
              <a:t> </a:t>
            </a:r>
            <a:r>
              <a:rPr lang="fr-FR" b="1" dirty="0" err="1">
                <a:solidFill>
                  <a:srgbClr val="00B050"/>
                </a:solidFill>
              </a:rPr>
              <a:t>prefligthed</a:t>
            </a:r>
            <a:r>
              <a:rPr lang="fr-FR" b="1" dirty="0">
                <a:solidFill>
                  <a:srgbClr val="00B050"/>
                </a:solidFill>
              </a:rPr>
              <a:t> </a:t>
            </a:r>
            <a:r>
              <a:rPr lang="fr-FR" b="1" dirty="0" err="1">
                <a:solidFill>
                  <a:srgbClr val="00B050"/>
                </a:solidFill>
              </a:rPr>
              <a:t>request</a:t>
            </a:r>
            <a:endParaRPr lang="fr-FR" b="1" dirty="0">
              <a:solidFill>
                <a:srgbClr val="00B050"/>
              </a:solidFill>
            </a:endParaRP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a:p>
        </p:txBody>
      </p:sp>
      <p:pic>
        <p:nvPicPr>
          <p:cNvPr id="7" name="Image 6"/>
          <p:cNvPicPr>
            <a:picLocks noChangeAspect="1"/>
          </p:cNvPicPr>
          <p:nvPr/>
        </p:nvPicPr>
        <p:blipFill rotWithShape="1">
          <a:blip r:embed="rId2"/>
          <a:srcRect r="33020"/>
          <a:stretch/>
        </p:blipFill>
        <p:spPr>
          <a:xfrm>
            <a:off x="454865" y="1457325"/>
            <a:ext cx="5495346" cy="5264150"/>
          </a:xfrm>
          <a:prstGeom prst="rect">
            <a:avLst/>
          </a:prstGeom>
        </p:spPr>
      </p:pic>
      <p:pic>
        <p:nvPicPr>
          <p:cNvPr id="8" name="Image 7"/>
          <p:cNvPicPr>
            <a:picLocks noChangeAspect="1"/>
          </p:cNvPicPr>
          <p:nvPr/>
        </p:nvPicPr>
        <p:blipFill rotWithShape="1">
          <a:blip r:embed="rId3"/>
          <a:srcRect r="31758"/>
          <a:stretch/>
        </p:blipFill>
        <p:spPr>
          <a:xfrm>
            <a:off x="6111515" y="3784934"/>
            <a:ext cx="5779219" cy="2067963"/>
          </a:xfrm>
          <a:prstGeom prst="rect">
            <a:avLst/>
          </a:prstGeom>
        </p:spPr>
      </p:pic>
    </p:spTree>
    <p:extLst>
      <p:ext uri="{BB962C8B-B14F-4D97-AF65-F5344CB8AC3E}">
        <p14:creationId xmlns:p14="http://schemas.microsoft.com/office/powerpoint/2010/main" val="267371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2862667202"/>
              </p:ext>
            </p:extLst>
          </p:nvPr>
        </p:nvGraphicFramePr>
        <p:xfrm>
          <a:off x="0" y="0"/>
          <a:ext cx="12192000" cy="6461760"/>
        </p:xfrm>
        <a:graphic>
          <a:graphicData uri="http://schemas.openxmlformats.org/drawingml/2006/table">
            <a:tbl>
              <a:tblPr firstRow="1" bandRow="1">
                <a:tableStyleId>{5C22544A-7EE6-4342-B048-85BDC9FD1C3A}</a:tableStyleId>
              </a:tblPr>
              <a:tblGrid>
                <a:gridCol w="2280411">
                  <a:extLst>
                    <a:ext uri="{9D8B030D-6E8A-4147-A177-3AD203B41FA5}">
                      <a16:colId xmlns:a16="http://schemas.microsoft.com/office/drawing/2014/main" val="1090110634"/>
                    </a:ext>
                  </a:extLst>
                </a:gridCol>
                <a:gridCol w="9911589">
                  <a:extLst>
                    <a:ext uri="{9D8B030D-6E8A-4147-A177-3AD203B41FA5}">
                      <a16:colId xmlns:a16="http://schemas.microsoft.com/office/drawing/2014/main" val="2475050289"/>
                    </a:ext>
                  </a:extLst>
                </a:gridCol>
              </a:tblGrid>
              <a:tr h="370840">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a:t>Handling a not </a:t>
                      </a:r>
                      <a:r>
                        <a:rPr lang="fr-FR" sz="2400" b="1" dirty="0" err="1"/>
                        <a:t>so</a:t>
                      </a:r>
                      <a:r>
                        <a:rPr lang="fr-FR" sz="2400" b="1" dirty="0"/>
                        <a:t> simple </a:t>
                      </a:r>
                      <a:r>
                        <a:rPr lang="fr-FR" sz="2400" b="1" dirty="0" err="1"/>
                        <a:t>request</a:t>
                      </a:r>
                      <a:r>
                        <a:rPr lang="fr-FR" sz="2400" b="1" dirty="0"/>
                        <a:t> </a:t>
                      </a:r>
                      <a:r>
                        <a:rPr lang="fr-FR" sz="2400" b="1" dirty="0" err="1">
                          <a:solidFill>
                            <a:schemeClr val="tx1"/>
                          </a:solidFill>
                        </a:rPr>
                        <a:t>with</a:t>
                      </a:r>
                      <a:r>
                        <a:rPr lang="fr-FR" sz="2400" b="1" dirty="0"/>
                        <a:t> </a:t>
                      </a:r>
                      <a:r>
                        <a:rPr lang="fr-FR" sz="2400" b="1" dirty="0" err="1"/>
                        <a:t>preflighted</a:t>
                      </a:r>
                      <a:r>
                        <a:rPr lang="fr-FR" sz="2400" b="1" dirty="0"/>
                        <a:t>  </a:t>
                      </a:r>
                      <a:r>
                        <a:rPr lang="fr-FR" sz="2400" b="1" dirty="0" err="1"/>
                        <a:t>request</a:t>
                      </a:r>
                      <a:endParaRPr lang="fr-FR" sz="2400" b="1" dirty="0"/>
                    </a:p>
                  </a:txBody>
                  <a:tcPr/>
                </a:tc>
                <a:extLst>
                  <a:ext uri="{0D108BD9-81ED-4DB2-BD59-A6C34878D82A}">
                    <a16:rowId xmlns:a16="http://schemas.microsoft.com/office/drawing/2014/main" val="3046987077"/>
                  </a:ext>
                </a:extLst>
              </a:tr>
              <a:tr h="370840">
                <a:tc>
                  <a:txBody>
                    <a:bodyPr/>
                    <a:lstStyle/>
                    <a:p>
                      <a:r>
                        <a:rPr lang="fr-FR" sz="1600" b="0" i="0" kern="1200" dirty="0">
                          <a:solidFill>
                            <a:schemeClr val="dk1"/>
                          </a:solidFill>
                          <a:effectLst/>
                          <a:latin typeface="+mn-lt"/>
                          <a:ea typeface="+mn-ea"/>
                          <a:cs typeface="+mn-cs"/>
                        </a:rPr>
                        <a:t>Access-Control-</a:t>
                      </a:r>
                      <a:r>
                        <a:rPr lang="fr-FR" sz="1600" b="0" i="0" kern="1200" dirty="0" err="1">
                          <a:solidFill>
                            <a:schemeClr val="dk1"/>
                          </a:solidFill>
                          <a:effectLst/>
                          <a:latin typeface="+mn-lt"/>
                          <a:ea typeface="+mn-ea"/>
                          <a:cs typeface="+mn-cs"/>
                        </a:rPr>
                        <a:t>Request</a:t>
                      </a:r>
                      <a:r>
                        <a:rPr lang="fr-FR" sz="1600" b="0" i="0" kern="1200" dirty="0">
                          <a:solidFill>
                            <a:schemeClr val="dk1"/>
                          </a:solidFill>
                          <a:effectLst/>
                          <a:latin typeface="+mn-lt"/>
                          <a:ea typeface="+mn-ea"/>
                          <a:cs typeface="+mn-cs"/>
                        </a:rPr>
                        <a:t>-Method</a:t>
                      </a:r>
                      <a:endParaRPr lang="fr-FR" sz="1600" dirty="0"/>
                    </a:p>
                  </a:txBody>
                  <a:tcPr/>
                </a:tc>
                <a:tc>
                  <a:txBody>
                    <a:bodyPr/>
                    <a:lstStyle/>
                    <a:p>
                      <a:r>
                        <a:rPr lang="en-US" sz="1600" b="0" i="0" kern="1200" dirty="0">
                          <a:solidFill>
                            <a:schemeClr val="dk1"/>
                          </a:solidFill>
                          <a:effectLst/>
                          <a:latin typeface="+mn-lt"/>
                          <a:ea typeface="+mn-ea"/>
                          <a:cs typeface="+mn-cs"/>
                        </a:rPr>
                        <a:t>The HTTP method of the actual request. This request header is always included, even if the HTTP method is a simple HTTP method as defined earlier (GET, POST, HEAD).</a:t>
                      </a:r>
                      <a:endParaRPr lang="fr-FR" sz="1600" dirty="0"/>
                    </a:p>
                  </a:txBody>
                  <a:tcPr/>
                </a:tc>
                <a:extLst>
                  <a:ext uri="{0D108BD9-81ED-4DB2-BD59-A6C34878D82A}">
                    <a16:rowId xmlns:a16="http://schemas.microsoft.com/office/drawing/2014/main" val="424353823"/>
                  </a:ext>
                </a:extLst>
              </a:tr>
              <a:tr h="370840">
                <a:tc>
                  <a:txBody>
                    <a:bodyPr/>
                    <a:lstStyle/>
                    <a:p>
                      <a:r>
                        <a:rPr lang="fr-FR" sz="1600" b="0" i="0" kern="1200" dirty="0">
                          <a:solidFill>
                            <a:schemeClr val="dk1"/>
                          </a:solidFill>
                          <a:effectLst/>
                          <a:latin typeface="+mn-lt"/>
                          <a:ea typeface="+mn-ea"/>
                          <a:cs typeface="+mn-cs"/>
                        </a:rPr>
                        <a:t>Access-Control-</a:t>
                      </a:r>
                      <a:r>
                        <a:rPr lang="fr-FR" sz="1600" b="0" i="0" kern="1200" dirty="0" err="1">
                          <a:solidFill>
                            <a:schemeClr val="dk1"/>
                          </a:solidFill>
                          <a:effectLst/>
                          <a:latin typeface="+mn-lt"/>
                          <a:ea typeface="+mn-ea"/>
                          <a:cs typeface="+mn-cs"/>
                        </a:rPr>
                        <a:t>Request</a:t>
                      </a:r>
                      <a:r>
                        <a:rPr lang="fr-FR" sz="1600" b="0" i="0" kern="1200" dirty="0">
                          <a:solidFill>
                            <a:schemeClr val="dk1"/>
                          </a:solidFill>
                          <a:effectLst/>
                          <a:latin typeface="+mn-lt"/>
                          <a:ea typeface="+mn-ea"/>
                          <a:cs typeface="+mn-cs"/>
                        </a:rPr>
                        <a:t>-Headers</a:t>
                      </a:r>
                      <a:endParaRPr lang="fr-FR" sz="1600" dirty="0"/>
                    </a:p>
                  </a:txBody>
                  <a:tcPr/>
                </a:tc>
                <a:tc>
                  <a:txBody>
                    <a:bodyPr/>
                    <a:lstStyle/>
                    <a:p>
                      <a:r>
                        <a:rPr lang="en-US" sz="1600" b="0" i="0" kern="1200" dirty="0">
                          <a:solidFill>
                            <a:schemeClr val="dk1"/>
                          </a:solidFill>
                          <a:effectLst/>
                          <a:latin typeface="+mn-lt"/>
                          <a:ea typeface="+mn-ea"/>
                          <a:cs typeface="+mn-cs"/>
                        </a:rPr>
                        <a:t>A comma-delimited list of non-simple headers that are included in the request.</a:t>
                      </a:r>
                    </a:p>
                    <a:p>
                      <a:r>
                        <a:rPr lang="en-US" sz="1600" b="0" i="0" kern="1200" dirty="0">
                          <a:solidFill>
                            <a:schemeClr val="dk1"/>
                          </a:solidFill>
                          <a:effectLst/>
                          <a:latin typeface="+mn-lt"/>
                          <a:ea typeface="+mn-ea"/>
                          <a:cs typeface="+mn-cs"/>
                        </a:rPr>
                        <a:t>The preflight request is a way of asking permissions for the actual request, before making the actual request. The server should inspect the two headers above to verify that both the HTTP method and the requested headers are valid and accepted.</a:t>
                      </a:r>
                    </a:p>
                  </a:txBody>
                  <a:tcPr/>
                </a:tc>
                <a:extLst>
                  <a:ext uri="{0D108BD9-81ED-4DB2-BD59-A6C34878D82A}">
                    <a16:rowId xmlns:a16="http://schemas.microsoft.com/office/drawing/2014/main" val="3092508686"/>
                  </a:ext>
                </a:extLst>
              </a:tr>
              <a:tr h="370840">
                <a:tc>
                  <a:txBody>
                    <a:bodyPr/>
                    <a:lstStyle/>
                    <a:p>
                      <a:r>
                        <a:rPr lang="fr-FR" sz="1600" dirty="0"/>
                        <a:t>Access-Control-</a:t>
                      </a:r>
                      <a:r>
                        <a:rPr lang="fr-FR" sz="1600" dirty="0" err="1"/>
                        <a:t>Allow</a:t>
                      </a:r>
                      <a:r>
                        <a:rPr lang="fr-FR" sz="1600" dirty="0"/>
                        <a:t>-Origin</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required</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Like the simple response, the preflight response must include this header.</a:t>
                      </a:r>
                      <a:endParaRPr lang="fr-FR" sz="1600" dirty="0"/>
                    </a:p>
                  </a:txBody>
                  <a:tcPr/>
                </a:tc>
                <a:extLst>
                  <a:ext uri="{0D108BD9-81ED-4DB2-BD59-A6C34878D82A}">
                    <a16:rowId xmlns:a16="http://schemas.microsoft.com/office/drawing/2014/main" val="2348354974"/>
                  </a:ext>
                </a:extLst>
              </a:tr>
              <a:tr h="370840">
                <a:tc>
                  <a:txBody>
                    <a:bodyPr/>
                    <a:lstStyle/>
                    <a:p>
                      <a:r>
                        <a:rPr lang="fr-FR" sz="1600" dirty="0"/>
                        <a:t>Access-Control-</a:t>
                      </a:r>
                      <a:r>
                        <a:rPr lang="fr-FR" sz="1600" dirty="0" err="1"/>
                        <a:t>Allow</a:t>
                      </a:r>
                      <a:r>
                        <a:rPr lang="fr-FR" sz="1600" dirty="0"/>
                        <a:t>-</a:t>
                      </a:r>
                      <a:r>
                        <a:rPr lang="fr-FR" sz="1600" dirty="0" err="1"/>
                        <a:t>Methods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required</a:t>
                      </a:r>
                      <a:r>
                        <a:rPr lang="fr-FR" sz="1600" b="0" i="0" kern="1200" dirty="0">
                          <a:solidFill>
                            <a:schemeClr val="dk1"/>
                          </a:solidFill>
                          <a:effectLst/>
                          <a:latin typeface="+mn-lt"/>
                          <a:ea typeface="+mn-ea"/>
                          <a:cs typeface="+mn-cs"/>
                        </a:rPr>
                        <a:t>) </a:t>
                      </a:r>
                      <a:endParaRPr lang="fr-FR" sz="1600" dirty="0"/>
                    </a:p>
                  </a:txBody>
                  <a:tcPr/>
                </a:tc>
                <a:tc>
                  <a:txBody>
                    <a:bodyPr/>
                    <a:lstStyle/>
                    <a:p>
                      <a:r>
                        <a:rPr lang="en-US" sz="1600" b="0" i="0" kern="1200" dirty="0">
                          <a:solidFill>
                            <a:schemeClr val="dk1"/>
                          </a:solidFill>
                          <a:effectLst/>
                          <a:latin typeface="+mn-lt"/>
                          <a:ea typeface="+mn-ea"/>
                          <a:cs typeface="+mn-cs"/>
                        </a:rPr>
                        <a:t>Comma-delimited list of the supported HTTP methods. Note that although the preflight request only asks </a:t>
                      </a:r>
                      <a:r>
                        <a:rPr lang="en-US" sz="1600" b="0" i="0" kern="1200" dirty="0" err="1">
                          <a:solidFill>
                            <a:schemeClr val="dk1"/>
                          </a:solidFill>
                          <a:effectLst/>
                          <a:latin typeface="+mn-lt"/>
                          <a:ea typeface="+mn-ea"/>
                          <a:cs typeface="+mn-cs"/>
                        </a:rPr>
                        <a:t>permisions</a:t>
                      </a:r>
                      <a:r>
                        <a:rPr lang="en-US" sz="1600" b="0" i="0" kern="1200" dirty="0">
                          <a:solidFill>
                            <a:schemeClr val="dk1"/>
                          </a:solidFill>
                          <a:effectLst/>
                          <a:latin typeface="+mn-lt"/>
                          <a:ea typeface="+mn-ea"/>
                          <a:cs typeface="+mn-cs"/>
                        </a:rPr>
                        <a:t> for a single HTTP method, this </a:t>
                      </a:r>
                      <a:r>
                        <a:rPr lang="en-US" sz="1600" b="0" i="0" kern="1200" dirty="0" err="1">
                          <a:solidFill>
                            <a:schemeClr val="dk1"/>
                          </a:solidFill>
                          <a:effectLst/>
                          <a:latin typeface="+mn-lt"/>
                          <a:ea typeface="+mn-ea"/>
                          <a:cs typeface="+mn-cs"/>
                        </a:rPr>
                        <a:t>reponse</a:t>
                      </a:r>
                      <a:r>
                        <a:rPr lang="en-US" sz="1600" b="0" i="0" kern="1200" dirty="0">
                          <a:solidFill>
                            <a:schemeClr val="dk1"/>
                          </a:solidFill>
                          <a:effectLst/>
                          <a:latin typeface="+mn-lt"/>
                          <a:ea typeface="+mn-ea"/>
                          <a:cs typeface="+mn-cs"/>
                        </a:rPr>
                        <a:t> header can include the list of all supported HTTP methods. This is helpful because the preflight response may be cached, so a single preflight response can contain details about multiple request types.</a:t>
                      </a:r>
                      <a:endParaRPr lang="fr-FR" sz="1600" dirty="0"/>
                    </a:p>
                  </a:txBody>
                  <a:tcPr/>
                </a:tc>
                <a:extLst>
                  <a:ext uri="{0D108BD9-81ED-4DB2-BD59-A6C34878D82A}">
                    <a16:rowId xmlns:a16="http://schemas.microsoft.com/office/drawing/2014/main" val="3119104960"/>
                  </a:ext>
                </a:extLst>
              </a:tr>
              <a:tr h="370840">
                <a:tc>
                  <a:txBody>
                    <a:bodyPr/>
                    <a:lstStyle/>
                    <a:p>
                      <a:r>
                        <a:rPr lang="en-US" sz="1600" dirty="0"/>
                        <a:t>Access-Control-Allow-Headers</a:t>
                      </a:r>
                      <a:r>
                        <a:rPr lang="en-US" sz="1600" b="0" i="0" kern="1200" dirty="0">
                          <a:solidFill>
                            <a:schemeClr val="dk1"/>
                          </a:solidFill>
                          <a:effectLst/>
                          <a:latin typeface="+mn-lt"/>
                          <a:ea typeface="+mn-ea"/>
                          <a:cs typeface="+mn-cs"/>
                        </a:rPr>
                        <a:t> (required if the request has an </a:t>
                      </a:r>
                      <a:r>
                        <a:rPr lang="en-US" sz="1600" dirty="0"/>
                        <a:t>Access-Control-Request-Headers</a:t>
                      </a:r>
                      <a:r>
                        <a:rPr lang="en-US" sz="1600" b="0" i="0" kern="1200" dirty="0">
                          <a:solidFill>
                            <a:schemeClr val="dk1"/>
                          </a:solidFill>
                          <a:effectLst/>
                          <a:latin typeface="+mn-lt"/>
                          <a:ea typeface="+mn-ea"/>
                          <a:cs typeface="+mn-cs"/>
                        </a:rPr>
                        <a:t> header)</a:t>
                      </a:r>
                      <a:endParaRPr lang="fr-FR" sz="1600" dirty="0"/>
                    </a:p>
                  </a:txBody>
                  <a:tcPr/>
                </a:tc>
                <a:tc>
                  <a:txBody>
                    <a:bodyPr/>
                    <a:lstStyle/>
                    <a:p>
                      <a:r>
                        <a:rPr lang="en-US" sz="1600" b="0" i="0" kern="1200" dirty="0">
                          <a:solidFill>
                            <a:schemeClr val="dk1"/>
                          </a:solidFill>
                          <a:effectLst/>
                          <a:latin typeface="+mn-lt"/>
                          <a:ea typeface="+mn-ea"/>
                          <a:cs typeface="+mn-cs"/>
                        </a:rPr>
                        <a:t>Comma-delimited list of the supported request headers. Like the </a:t>
                      </a:r>
                      <a:r>
                        <a:rPr lang="en-US" sz="1600" dirty="0"/>
                        <a:t>Access-Control-Allow-Methods</a:t>
                      </a:r>
                      <a:r>
                        <a:rPr lang="en-US" sz="1600" b="0" i="0" kern="1200" dirty="0">
                          <a:solidFill>
                            <a:schemeClr val="dk1"/>
                          </a:solidFill>
                          <a:effectLst/>
                          <a:latin typeface="+mn-lt"/>
                          <a:ea typeface="+mn-ea"/>
                          <a:cs typeface="+mn-cs"/>
                        </a:rPr>
                        <a:t> header above, this can list all the headers supported by the server (not only the headers requested in the preflight request).</a:t>
                      </a:r>
                      <a:endParaRPr lang="fr-FR" sz="1600" dirty="0"/>
                    </a:p>
                  </a:txBody>
                  <a:tcPr/>
                </a:tc>
                <a:extLst>
                  <a:ext uri="{0D108BD9-81ED-4DB2-BD59-A6C34878D82A}">
                    <a16:rowId xmlns:a16="http://schemas.microsoft.com/office/drawing/2014/main" val="2246882024"/>
                  </a:ext>
                </a:extLst>
              </a:tr>
              <a:tr h="370840">
                <a:tc>
                  <a:txBody>
                    <a:bodyPr/>
                    <a:lstStyle/>
                    <a:p>
                      <a:r>
                        <a:rPr lang="fr-FR" sz="1600" dirty="0"/>
                        <a:t>Access-Control-</a:t>
                      </a:r>
                      <a:r>
                        <a:rPr lang="fr-FR" sz="1600" dirty="0" err="1"/>
                        <a:t>Allow</a:t>
                      </a:r>
                      <a:r>
                        <a:rPr lang="fr-FR" sz="1600" dirty="0"/>
                        <a:t>-</a:t>
                      </a:r>
                      <a:r>
                        <a:rPr lang="fr-FR" sz="1600" dirty="0" err="1"/>
                        <a:t>Credentials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 </a:t>
                      </a:r>
                      <a:endParaRPr lang="fr-FR" sz="1600" dirty="0"/>
                    </a:p>
                  </a:txBody>
                  <a:tcPr/>
                </a:tc>
                <a:tc>
                  <a:txBody>
                    <a:bodyPr/>
                    <a:lstStyle/>
                    <a:p>
                      <a:r>
                        <a:rPr lang="fr-FR" sz="1600" b="0" i="0" kern="1200" dirty="0" err="1">
                          <a:solidFill>
                            <a:schemeClr val="dk1"/>
                          </a:solidFill>
                          <a:effectLst/>
                          <a:latin typeface="+mn-lt"/>
                          <a:ea typeface="+mn-ea"/>
                          <a:cs typeface="+mn-cs"/>
                        </a:rPr>
                        <a:t>Same</a:t>
                      </a:r>
                      <a:r>
                        <a:rPr lang="fr-FR" sz="1600" b="0" i="0" kern="1200" dirty="0">
                          <a:solidFill>
                            <a:schemeClr val="dk1"/>
                          </a:solidFill>
                          <a:effectLst/>
                          <a:latin typeface="+mn-lt"/>
                          <a:ea typeface="+mn-ea"/>
                          <a:cs typeface="+mn-cs"/>
                        </a:rPr>
                        <a:t> as simple </a:t>
                      </a:r>
                      <a:r>
                        <a:rPr lang="fr-FR" sz="1600" b="0" i="0" kern="1200" dirty="0" err="1">
                          <a:solidFill>
                            <a:schemeClr val="dk1"/>
                          </a:solidFill>
                          <a:effectLst/>
                          <a:latin typeface="+mn-lt"/>
                          <a:ea typeface="+mn-ea"/>
                          <a:cs typeface="+mn-cs"/>
                        </a:rPr>
                        <a:t>request</a:t>
                      </a:r>
                      <a:r>
                        <a:rPr lang="fr-FR" sz="1600" b="0" i="0" kern="1200" dirty="0">
                          <a:solidFill>
                            <a:schemeClr val="dk1"/>
                          </a:solidFill>
                          <a:effectLst/>
                          <a:latin typeface="+mn-lt"/>
                          <a:ea typeface="+mn-ea"/>
                          <a:cs typeface="+mn-cs"/>
                        </a:rPr>
                        <a:t>.</a:t>
                      </a:r>
                      <a:endParaRPr lang="fr-FR" sz="1600" dirty="0"/>
                    </a:p>
                  </a:txBody>
                  <a:tcPr/>
                </a:tc>
                <a:extLst>
                  <a:ext uri="{0D108BD9-81ED-4DB2-BD59-A6C34878D82A}">
                    <a16:rowId xmlns:a16="http://schemas.microsoft.com/office/drawing/2014/main" val="3911031526"/>
                  </a:ext>
                </a:extLst>
              </a:tr>
              <a:tr h="370840">
                <a:tc>
                  <a:txBody>
                    <a:bodyPr/>
                    <a:lstStyle/>
                    <a:p>
                      <a:r>
                        <a:rPr lang="fr-FR" sz="1600" dirty="0"/>
                        <a:t>Access-Control-Max-Age</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Making a preflight request on *every* request becomes expensive, since the browser is making two requests for every client request. The value of this header allows the preflight response to be cached for a specified number of seconds.</a:t>
                      </a:r>
                      <a:endParaRPr lang="fr-FR" sz="1600" dirty="0"/>
                    </a:p>
                  </a:txBody>
                  <a:tcPr/>
                </a:tc>
                <a:extLst>
                  <a:ext uri="{0D108BD9-81ED-4DB2-BD59-A6C34878D82A}">
                    <a16:rowId xmlns:a16="http://schemas.microsoft.com/office/drawing/2014/main" val="391730461"/>
                  </a:ext>
                </a:extLst>
              </a:tr>
            </a:tbl>
          </a:graphicData>
        </a:graphic>
      </p:graphicFrame>
    </p:spTree>
    <p:extLst>
      <p:ext uri="{BB962C8B-B14F-4D97-AF65-F5344CB8AC3E}">
        <p14:creationId xmlns:p14="http://schemas.microsoft.com/office/powerpoint/2010/main" val="2088362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r>
              <a:rPr lang="en-US" sz="7200" dirty="0"/>
              <a:t>XDOMAIN</a:t>
            </a: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28419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5756" y="-148342"/>
            <a:ext cx="11494294" cy="1325563"/>
          </a:xfrm>
        </p:spPr>
        <p:txBody>
          <a:bodyPr/>
          <a:lstStyle/>
          <a:p>
            <a:r>
              <a:rPr lang="fr-FR" dirty="0"/>
              <a:t>Cross Domain et la librairie </a:t>
            </a:r>
            <a:r>
              <a:rPr lang="fr-FR" dirty="0" err="1"/>
              <a:t>xdomain</a:t>
            </a:r>
            <a:r>
              <a:rPr lang="fr-FR" dirty="0"/>
              <a:t> (</a:t>
            </a:r>
            <a:r>
              <a:rPr lang="fr-FR" dirty="0" err="1"/>
              <a:t>aternative</a:t>
            </a:r>
            <a:r>
              <a:rPr lang="fr-FR" dirty="0"/>
              <a:t>)</a:t>
            </a:r>
          </a:p>
        </p:txBody>
      </p:sp>
      <p:sp>
        <p:nvSpPr>
          <p:cNvPr id="3" name="Espace réservé du contenu 2"/>
          <p:cNvSpPr>
            <a:spLocks noGrp="1"/>
          </p:cNvSpPr>
          <p:nvPr>
            <p:ph idx="1"/>
          </p:nvPr>
        </p:nvSpPr>
        <p:spPr>
          <a:xfrm>
            <a:off x="335756" y="1062922"/>
            <a:ext cx="10565607" cy="5658554"/>
          </a:xfrm>
        </p:spPr>
        <p:txBody>
          <a:bodyPr>
            <a:normAutofit fontScale="92500" lnSpcReduction="10000"/>
          </a:bodyPr>
          <a:lstStyle/>
          <a:p>
            <a:r>
              <a:rPr lang="fr-FR" dirty="0"/>
              <a:t>Simple</a:t>
            </a:r>
          </a:p>
          <a:p>
            <a:r>
              <a:rPr lang="en-US" dirty="0"/>
              <a:t>proxy.html files (slaves) may:</a:t>
            </a:r>
          </a:p>
          <a:p>
            <a:pPr lvl="1"/>
            <a:r>
              <a:rPr lang="en-US" dirty="0"/>
              <a:t>White-list domains</a:t>
            </a:r>
          </a:p>
          <a:p>
            <a:pPr lvl="1"/>
            <a:r>
              <a:rPr lang="en-US" dirty="0"/>
              <a:t>White-list paths using regular expressions (e.g. only allow API calls: /^\/</a:t>
            </a:r>
            <a:r>
              <a:rPr lang="en-US" dirty="0" err="1"/>
              <a:t>api</a:t>
            </a:r>
            <a:r>
              <a:rPr lang="en-US" dirty="0"/>
              <a:t>/)</a:t>
            </a:r>
          </a:p>
          <a:p>
            <a:endParaRPr lang="en-US" dirty="0"/>
          </a:p>
          <a:p>
            <a:pPr marL="514350" indent="-514350">
              <a:buFont typeface="+mj-lt"/>
              <a:buAutoNum type="arabicPeriod"/>
            </a:pPr>
            <a:r>
              <a:rPr lang="en-US" dirty="0"/>
              <a:t>On your slave domain (</a:t>
            </a:r>
            <a:r>
              <a:rPr lang="en-US" dirty="0">
                <a:solidFill>
                  <a:srgbClr val="0070C0"/>
                </a:solidFill>
              </a:rPr>
              <a:t>http://xyz.example.com</a:t>
            </a:r>
            <a:r>
              <a:rPr lang="en-US" dirty="0"/>
              <a:t>), create a small proxy.html file:</a:t>
            </a:r>
          </a:p>
          <a:p>
            <a:pPr lvl="1"/>
            <a:r>
              <a:rPr lang="en-US" i="1" dirty="0">
                <a:solidFill>
                  <a:schemeClr val="accent6"/>
                </a:solidFill>
              </a:rPr>
              <a:t>&lt;script </a:t>
            </a:r>
            <a:r>
              <a:rPr lang="en-US" i="1" dirty="0" err="1">
                <a:solidFill>
                  <a:schemeClr val="accent6"/>
                </a:solidFill>
              </a:rPr>
              <a:t>src</a:t>
            </a:r>
            <a:r>
              <a:rPr lang="en-US" i="1" dirty="0">
                <a:solidFill>
                  <a:schemeClr val="accent6"/>
                </a:solidFill>
              </a:rPr>
              <a:t>="//cdn.rawgit.com/</a:t>
            </a:r>
            <a:r>
              <a:rPr lang="en-US" i="1" dirty="0" err="1">
                <a:solidFill>
                  <a:schemeClr val="accent6"/>
                </a:solidFill>
              </a:rPr>
              <a:t>jpillora</a:t>
            </a:r>
            <a:r>
              <a:rPr lang="en-US" i="1" dirty="0">
                <a:solidFill>
                  <a:schemeClr val="accent6"/>
                </a:solidFill>
              </a:rPr>
              <a:t>/</a:t>
            </a:r>
            <a:r>
              <a:rPr lang="en-US" i="1" dirty="0" err="1">
                <a:solidFill>
                  <a:schemeClr val="accent6"/>
                </a:solidFill>
              </a:rPr>
              <a:t>xdomain</a:t>
            </a:r>
            <a:r>
              <a:rPr lang="en-US" i="1" dirty="0">
                <a:solidFill>
                  <a:schemeClr val="accent6"/>
                </a:solidFill>
              </a:rPr>
              <a:t>/0.7.4/</a:t>
            </a:r>
            <a:r>
              <a:rPr lang="en-US" i="1" dirty="0" err="1">
                <a:solidFill>
                  <a:schemeClr val="accent6"/>
                </a:solidFill>
              </a:rPr>
              <a:t>dist</a:t>
            </a:r>
            <a:r>
              <a:rPr lang="en-US" i="1" dirty="0">
                <a:solidFill>
                  <a:schemeClr val="accent6"/>
                </a:solidFill>
              </a:rPr>
              <a:t>/xdomain.min.js" master="http://abc.example.com"&gt;&lt;/script&gt;</a:t>
            </a:r>
          </a:p>
          <a:p>
            <a:pPr marL="514350" indent="-514350">
              <a:buFont typeface="+mj-lt"/>
              <a:buAutoNum type="arabicPeriod"/>
            </a:pPr>
            <a:r>
              <a:rPr lang="en-US" dirty="0"/>
              <a:t>Then, on your master domain (</a:t>
            </a:r>
            <a:r>
              <a:rPr lang="en-US" dirty="0">
                <a:solidFill>
                  <a:srgbClr val="0070C0"/>
                </a:solidFill>
              </a:rPr>
              <a:t>http://abc.example.com</a:t>
            </a:r>
            <a:r>
              <a:rPr lang="en-US" dirty="0"/>
              <a:t>), point to your new proxy.html:</a:t>
            </a:r>
          </a:p>
          <a:p>
            <a:pPr lvl="1"/>
            <a:r>
              <a:rPr lang="en-US" i="1" dirty="0">
                <a:solidFill>
                  <a:schemeClr val="accent6"/>
                </a:solidFill>
              </a:rPr>
              <a:t>&lt;script </a:t>
            </a:r>
            <a:r>
              <a:rPr lang="en-US" i="1" dirty="0" err="1">
                <a:solidFill>
                  <a:schemeClr val="accent6"/>
                </a:solidFill>
              </a:rPr>
              <a:t>src</a:t>
            </a:r>
            <a:r>
              <a:rPr lang="en-US" i="1" dirty="0">
                <a:solidFill>
                  <a:schemeClr val="accent6"/>
                </a:solidFill>
              </a:rPr>
              <a:t>="//cdn.rawgit.com/</a:t>
            </a:r>
            <a:r>
              <a:rPr lang="en-US" i="1" dirty="0" err="1">
                <a:solidFill>
                  <a:schemeClr val="accent6"/>
                </a:solidFill>
              </a:rPr>
              <a:t>jpillora</a:t>
            </a:r>
            <a:r>
              <a:rPr lang="en-US" i="1" dirty="0">
                <a:solidFill>
                  <a:schemeClr val="accent6"/>
                </a:solidFill>
              </a:rPr>
              <a:t>/</a:t>
            </a:r>
            <a:r>
              <a:rPr lang="en-US" i="1" dirty="0" err="1">
                <a:solidFill>
                  <a:schemeClr val="accent6"/>
                </a:solidFill>
              </a:rPr>
              <a:t>xdomain</a:t>
            </a:r>
            <a:r>
              <a:rPr lang="en-US" i="1" dirty="0">
                <a:solidFill>
                  <a:schemeClr val="accent6"/>
                </a:solidFill>
              </a:rPr>
              <a:t>/0.7.4/</a:t>
            </a:r>
            <a:r>
              <a:rPr lang="en-US" i="1" dirty="0" err="1">
                <a:solidFill>
                  <a:schemeClr val="accent6"/>
                </a:solidFill>
              </a:rPr>
              <a:t>dist</a:t>
            </a:r>
            <a:r>
              <a:rPr lang="en-US" i="1" dirty="0">
                <a:solidFill>
                  <a:schemeClr val="accent6"/>
                </a:solidFill>
              </a:rPr>
              <a:t>/xdomain.min.js" slave="http://xyz.example.com/proxy.html"&gt;&lt;/script&gt;</a:t>
            </a:r>
          </a:p>
          <a:p>
            <a:pPr marL="0" indent="0">
              <a:buNone/>
            </a:pPr>
            <a:endParaRPr lang="en-US" dirty="0"/>
          </a:p>
          <a:p>
            <a:r>
              <a:rPr lang="en-US" dirty="0">
                <a:hlinkClick r:id="rId2"/>
              </a:rPr>
              <a:t>https://github.com/jpillora/xdomain</a:t>
            </a:r>
            <a:endParaRPr lang="en-US" dirty="0"/>
          </a:p>
          <a:p>
            <a:endParaRPr lang="en-US" b="1"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378790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en-US" sz="7200" dirty="0" err="1"/>
              <a:t>Authentification</a:t>
            </a:r>
            <a:br>
              <a:rPr lang="en-US" sz="7200" dirty="0"/>
            </a:br>
            <a:r>
              <a:rPr lang="en-US" sz="7200" dirty="0"/>
              <a:t>Token JWT</a:t>
            </a: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40510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JSON Web Token?</a:t>
            </a:r>
          </a:p>
        </p:txBody>
      </p:sp>
      <p:sp>
        <p:nvSpPr>
          <p:cNvPr id="3" name="Espace réservé du contenu 2"/>
          <p:cNvSpPr>
            <a:spLocks noGrp="1"/>
          </p:cNvSpPr>
          <p:nvPr>
            <p:ph idx="1"/>
          </p:nvPr>
        </p:nvSpPr>
        <p:spPr>
          <a:xfrm>
            <a:off x="662608" y="1458084"/>
            <a:ext cx="10681253" cy="5181256"/>
          </a:xfrm>
        </p:spPr>
        <p:txBody>
          <a:bodyPr>
            <a:normAutofit fontScale="92500" lnSpcReduction="10000"/>
          </a:bodyPr>
          <a:lstStyle/>
          <a:p>
            <a:r>
              <a:rPr lang="en-US" dirty="0"/>
              <a:t>JSON Web Token (JWT) is an open standard (</a:t>
            </a:r>
            <a:r>
              <a:rPr lang="en-US" dirty="0">
                <a:hlinkClick r:id="rId2"/>
              </a:rPr>
              <a:t>RFC 7519</a:t>
            </a:r>
            <a:r>
              <a:rPr lang="en-US" dirty="0"/>
              <a:t>) that defines a </a:t>
            </a:r>
            <a:r>
              <a:rPr lang="en-US" dirty="0">
                <a:solidFill>
                  <a:srgbClr val="0070C0"/>
                </a:solidFill>
              </a:rPr>
              <a:t>compact</a:t>
            </a:r>
            <a:r>
              <a:rPr lang="en-US" dirty="0"/>
              <a:t> and </a:t>
            </a:r>
            <a:r>
              <a:rPr lang="en-US" dirty="0">
                <a:solidFill>
                  <a:srgbClr val="0070C0"/>
                </a:solidFill>
              </a:rPr>
              <a:t>self-contained</a:t>
            </a:r>
            <a:r>
              <a:rPr lang="en-US" dirty="0"/>
              <a:t> way for securely transmitting information between parties as a JSON object. This information can be verified and trusted because it is digitally signed. JWTs can be signed using a secret (with the </a:t>
            </a:r>
            <a:r>
              <a:rPr lang="en-US" b="1" dirty="0"/>
              <a:t>HMAC</a:t>
            </a:r>
            <a:r>
              <a:rPr lang="en-US" dirty="0"/>
              <a:t> algorithm) or a public/private key pair using </a:t>
            </a:r>
            <a:r>
              <a:rPr lang="en-US" b="1" dirty="0"/>
              <a:t>RSA</a:t>
            </a:r>
            <a:r>
              <a:rPr lang="en-US" dirty="0"/>
              <a:t>.</a:t>
            </a:r>
          </a:p>
          <a:p>
            <a:endParaRPr lang="en-US" dirty="0"/>
          </a:p>
          <a:p>
            <a:r>
              <a:rPr lang="en-US" dirty="0"/>
              <a:t>Let's explain some concepts of this definition further.</a:t>
            </a:r>
          </a:p>
          <a:p>
            <a:pPr lvl="1"/>
            <a:r>
              <a:rPr lang="en-US" b="1" dirty="0"/>
              <a:t>Compact</a:t>
            </a:r>
            <a:r>
              <a:rPr lang="en-US" dirty="0"/>
              <a:t>: Because of their smaller size, JWTs can be sent through a URL, POST parameter, or inside an HTTP header. Additionally, the smaller size means transmission is fast.</a:t>
            </a:r>
          </a:p>
          <a:p>
            <a:pPr lvl="1"/>
            <a:r>
              <a:rPr lang="en-US" b="1" dirty="0"/>
              <a:t>Self-contained</a:t>
            </a:r>
            <a:r>
              <a:rPr lang="en-US" dirty="0"/>
              <a:t>: The payload contains all the required information about the user, avoiding the need to query the database more than once.</a:t>
            </a:r>
          </a:p>
          <a:p>
            <a:pPr lvl="1"/>
            <a:endParaRPr lang="en-US" dirty="0"/>
          </a:p>
          <a:p>
            <a:pPr marL="457200" lvl="1" indent="0" algn="ctr">
              <a:buNone/>
            </a:pPr>
            <a:r>
              <a:rPr lang="en-US" sz="5800" dirty="0">
                <a:hlinkClick r:id="rId3"/>
              </a:rPr>
              <a:t>https://jwt.io</a:t>
            </a:r>
            <a:endParaRPr lang="en-US" sz="5800" dirty="0"/>
          </a:p>
          <a:p>
            <a:pPr marL="457200" lvl="1" indent="0" algn="ctr">
              <a:buNone/>
            </a:pPr>
            <a:endParaRPr lang="en-US" dirty="0"/>
          </a:p>
        </p:txBody>
      </p:sp>
    </p:spTree>
    <p:extLst>
      <p:ext uri="{BB962C8B-B14F-4D97-AF65-F5344CB8AC3E}">
        <p14:creationId xmlns:p14="http://schemas.microsoft.com/office/powerpoint/2010/main" val="393736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6001" y="145774"/>
            <a:ext cx="10515600" cy="1325563"/>
          </a:xfrm>
        </p:spPr>
        <p:txBody>
          <a:bodyPr/>
          <a:lstStyle/>
          <a:p>
            <a:r>
              <a:rPr lang="en-US" dirty="0"/>
              <a:t>How do JSON Web Tokens are used?</a:t>
            </a:r>
          </a:p>
        </p:txBody>
      </p:sp>
      <p:pic>
        <p:nvPicPr>
          <p:cNvPr id="34818" name="Picture 2" descr="How does a JSON Web Token works"/>
          <p:cNvPicPr>
            <a:picLocks noChangeAspect="1" noChangeArrowheads="1"/>
          </p:cNvPicPr>
          <p:nvPr/>
        </p:nvPicPr>
        <p:blipFill rotWithShape="1">
          <a:blip r:embed="rId2">
            <a:extLst>
              <a:ext uri="{28A0092B-C50C-407E-A947-70E740481C1C}">
                <a14:useLocalDpi xmlns:a14="http://schemas.microsoft.com/office/drawing/2010/main" val="0"/>
              </a:ext>
            </a:extLst>
          </a:blip>
          <a:srcRect l="3550" t="5498" r="4170" b="8031"/>
          <a:stretch/>
        </p:blipFill>
        <p:spPr bwMode="auto">
          <a:xfrm>
            <a:off x="236001" y="1842052"/>
            <a:ext cx="6734623" cy="3538331"/>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7430491" y="1285806"/>
            <a:ext cx="4658140" cy="499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Authorization: </a:t>
            </a:r>
            <a:r>
              <a:rPr lang="en-US" dirty="0">
                <a:solidFill>
                  <a:srgbClr val="0070C0"/>
                </a:solidFill>
              </a:rPr>
              <a:t>&lt;type&gt; &lt;credentials&gt;</a:t>
            </a:r>
            <a:r>
              <a:rPr lang="en-US" dirty="0"/>
              <a:t> pattern was introduced by the W3C in HTTP 1.0, and has been reused in many places since. Many web servers support multiple methods of authorization. In those cases sending just the token isn't sufficient.</a:t>
            </a:r>
          </a:p>
        </p:txBody>
      </p:sp>
      <p:pic>
        <p:nvPicPr>
          <p:cNvPr id="11" name="Image 10"/>
          <p:cNvPicPr>
            <a:picLocks noChangeAspect="1"/>
          </p:cNvPicPr>
          <p:nvPr/>
        </p:nvPicPr>
        <p:blipFill>
          <a:blip r:embed="rId3"/>
          <a:stretch>
            <a:fillRect/>
          </a:stretch>
        </p:blipFill>
        <p:spPr>
          <a:xfrm>
            <a:off x="7430491" y="5247861"/>
            <a:ext cx="4198274" cy="941250"/>
          </a:xfrm>
          <a:prstGeom prst="rect">
            <a:avLst/>
          </a:prstGeom>
        </p:spPr>
      </p:pic>
      <p:pic>
        <p:nvPicPr>
          <p:cNvPr id="15" name="Image 14"/>
          <p:cNvPicPr>
            <a:picLocks noChangeAspect="1"/>
          </p:cNvPicPr>
          <p:nvPr/>
        </p:nvPicPr>
        <p:blipFill>
          <a:blip r:embed="rId4"/>
          <a:stretch>
            <a:fillRect/>
          </a:stretch>
        </p:blipFill>
        <p:spPr>
          <a:xfrm>
            <a:off x="7188364" y="1471337"/>
            <a:ext cx="24386" cy="5096698"/>
          </a:xfrm>
          <a:prstGeom prst="rect">
            <a:avLst/>
          </a:prstGeom>
        </p:spPr>
      </p:pic>
    </p:spTree>
    <p:extLst>
      <p:ext uri="{BB962C8B-B14F-4D97-AF65-F5344CB8AC3E}">
        <p14:creationId xmlns:p14="http://schemas.microsoft.com/office/powerpoint/2010/main" val="359030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 et la sécurité</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1718546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When should you use JSON Web Tokens?</a:t>
            </a:r>
          </a:p>
        </p:txBody>
      </p:sp>
      <p:sp>
        <p:nvSpPr>
          <p:cNvPr id="3" name="Espace réservé du contenu 2"/>
          <p:cNvSpPr>
            <a:spLocks noGrp="1"/>
          </p:cNvSpPr>
          <p:nvPr>
            <p:ph idx="1"/>
          </p:nvPr>
        </p:nvSpPr>
        <p:spPr>
          <a:xfrm>
            <a:off x="662608" y="1643270"/>
            <a:ext cx="10681253" cy="4996070"/>
          </a:xfrm>
        </p:spPr>
        <p:txBody>
          <a:bodyPr>
            <a:normAutofit lnSpcReduction="10000"/>
          </a:bodyPr>
          <a:lstStyle/>
          <a:p>
            <a:r>
              <a:rPr lang="en-US" b="1" dirty="0"/>
              <a:t>Authentication</a:t>
            </a:r>
            <a:r>
              <a:rPr lang="en-US" dirty="0"/>
              <a:t>: This is the most common scenario for using JWT.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endParaRPr lang="en-US" dirty="0"/>
          </a:p>
          <a:p>
            <a:r>
              <a:rPr lang="en-US" b="1" dirty="0"/>
              <a:t>Information Exchange</a:t>
            </a:r>
            <a:r>
              <a:rPr lang="en-US" dirty="0"/>
              <a:t>: JSON Web Tokens are a good way of securely transmitting information between parties, because as they can be signed, for example using public/private key pairs, you can be sure that the senders are who they say they are. Additionally, as the signature is calculated using the header and the payload, you can also verify that the content hasn't been tampered with.</a:t>
            </a:r>
          </a:p>
        </p:txBody>
      </p:sp>
    </p:spTree>
    <p:extLst>
      <p:ext uri="{BB962C8B-B14F-4D97-AF65-F5344CB8AC3E}">
        <p14:creationId xmlns:p14="http://schemas.microsoft.com/office/powerpoint/2010/main" val="223838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the JSON Web Token structure?</a:t>
            </a:r>
          </a:p>
        </p:txBody>
      </p:sp>
      <p:sp>
        <p:nvSpPr>
          <p:cNvPr id="3" name="Espace réservé du contenu 2"/>
          <p:cNvSpPr>
            <a:spLocks noGrp="1"/>
          </p:cNvSpPr>
          <p:nvPr>
            <p:ph idx="1"/>
          </p:nvPr>
        </p:nvSpPr>
        <p:spPr>
          <a:xfrm>
            <a:off x="6162261" y="1471680"/>
            <a:ext cx="5221356" cy="5386319"/>
          </a:xfrm>
        </p:spPr>
        <p:txBody>
          <a:bodyPr>
            <a:normAutofit lnSpcReduction="10000"/>
          </a:bodyPr>
          <a:lstStyle/>
          <a:p>
            <a:pPr marL="514350" indent="-514350">
              <a:buFont typeface="+mj-lt"/>
              <a:buAutoNum type="arabicPeriod"/>
            </a:pPr>
            <a:r>
              <a:rPr lang="en-US" b="1" dirty="0">
                <a:solidFill>
                  <a:srgbClr val="00B050"/>
                </a:solidFill>
              </a:rPr>
              <a:t>Header</a:t>
            </a:r>
          </a:p>
          <a:p>
            <a:pPr lvl="1"/>
            <a:r>
              <a:rPr lang="en-US" dirty="0"/>
              <a:t>The header typically consists of two parts: the type of the token, which is JWT, and the hashing algorithm being used, such as HMAC SHA256 or RSA.</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Then, this JSON is </a:t>
            </a:r>
            <a:r>
              <a:rPr lang="en-US" b="1" dirty="0"/>
              <a:t>Base64Url</a:t>
            </a:r>
            <a:r>
              <a:rPr lang="en-US" dirty="0"/>
              <a:t> encoded to form the first part of the JWT.</a:t>
            </a:r>
          </a:p>
        </p:txBody>
      </p:sp>
      <p:sp>
        <p:nvSpPr>
          <p:cNvPr id="5" name="Espace réservé du contenu 2"/>
          <p:cNvSpPr txBox="1">
            <a:spLocks/>
          </p:cNvSpPr>
          <p:nvPr/>
        </p:nvSpPr>
        <p:spPr>
          <a:xfrm>
            <a:off x="563218" y="1458084"/>
            <a:ext cx="4658140" cy="499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JSON Web Tokens consist of three parts separated by dots (.), which are:</a:t>
            </a:r>
          </a:p>
          <a:p>
            <a:endParaRPr lang="en-US" dirty="0"/>
          </a:p>
          <a:p>
            <a:pPr marL="514350" indent="-514350">
              <a:buFont typeface="+mj-lt"/>
              <a:buAutoNum type="arabicPeriod"/>
            </a:pPr>
            <a:r>
              <a:rPr lang="en-US" dirty="0">
                <a:solidFill>
                  <a:srgbClr val="00B050"/>
                </a:solidFill>
              </a:rPr>
              <a:t>Header</a:t>
            </a:r>
          </a:p>
          <a:p>
            <a:pPr marL="514350" indent="-514350">
              <a:buFont typeface="+mj-lt"/>
              <a:buAutoNum type="arabicPeriod"/>
            </a:pPr>
            <a:r>
              <a:rPr lang="en-US" dirty="0">
                <a:solidFill>
                  <a:srgbClr val="FFC000"/>
                </a:solidFill>
              </a:rPr>
              <a:t>Payload</a:t>
            </a:r>
          </a:p>
          <a:p>
            <a:pPr marL="514350" indent="-514350">
              <a:buFont typeface="+mj-lt"/>
              <a:buAutoNum type="arabicPeriod"/>
            </a:pPr>
            <a:r>
              <a:rPr lang="en-US" dirty="0">
                <a:solidFill>
                  <a:srgbClr val="0070C0"/>
                </a:solidFill>
              </a:rPr>
              <a:t>Signature</a:t>
            </a:r>
          </a:p>
          <a:p>
            <a:endParaRPr lang="en-US" dirty="0"/>
          </a:p>
          <a:p>
            <a:r>
              <a:rPr lang="en-US" dirty="0" err="1">
                <a:solidFill>
                  <a:srgbClr val="00B050"/>
                </a:solidFill>
              </a:rPr>
              <a:t>xxxxx</a:t>
            </a:r>
            <a:r>
              <a:rPr lang="en-US" dirty="0" err="1"/>
              <a:t>.</a:t>
            </a:r>
            <a:r>
              <a:rPr lang="en-US" dirty="0" err="1">
                <a:solidFill>
                  <a:srgbClr val="FFC000"/>
                </a:solidFill>
              </a:rPr>
              <a:t>yyyyy</a:t>
            </a:r>
            <a:r>
              <a:rPr lang="en-US" dirty="0" err="1"/>
              <a:t>.</a:t>
            </a:r>
            <a:r>
              <a:rPr lang="en-US" dirty="0" err="1">
                <a:solidFill>
                  <a:srgbClr val="0070C0"/>
                </a:solidFill>
              </a:rPr>
              <a:t>zzzzz</a:t>
            </a:r>
            <a:endParaRPr lang="en-US" dirty="0">
              <a:solidFill>
                <a:srgbClr val="0070C0"/>
              </a:solidFill>
            </a:endParaRPr>
          </a:p>
        </p:txBody>
      </p:sp>
      <p:pic>
        <p:nvPicPr>
          <p:cNvPr id="6" name="Image 5"/>
          <p:cNvPicPr>
            <a:picLocks noChangeAspect="1"/>
          </p:cNvPicPr>
          <p:nvPr/>
        </p:nvPicPr>
        <p:blipFill>
          <a:blip r:embed="rId2"/>
          <a:stretch>
            <a:fillRect/>
          </a:stretch>
        </p:blipFill>
        <p:spPr>
          <a:xfrm>
            <a:off x="6900129" y="3478903"/>
            <a:ext cx="3190086" cy="1901480"/>
          </a:xfrm>
          <a:prstGeom prst="rect">
            <a:avLst/>
          </a:prstGeom>
        </p:spPr>
      </p:pic>
      <p:pic>
        <p:nvPicPr>
          <p:cNvPr id="7" name="Image 6"/>
          <p:cNvPicPr>
            <a:picLocks noChangeAspect="1"/>
          </p:cNvPicPr>
          <p:nvPr/>
        </p:nvPicPr>
        <p:blipFill>
          <a:blip r:embed="rId3"/>
          <a:stretch>
            <a:fillRect/>
          </a:stretch>
        </p:blipFill>
        <p:spPr>
          <a:xfrm>
            <a:off x="5787750" y="1371053"/>
            <a:ext cx="24386" cy="5096698"/>
          </a:xfrm>
          <a:prstGeom prst="rect">
            <a:avLst/>
          </a:prstGeom>
        </p:spPr>
      </p:pic>
    </p:spTree>
    <p:extLst>
      <p:ext uri="{BB962C8B-B14F-4D97-AF65-F5344CB8AC3E}">
        <p14:creationId xmlns:p14="http://schemas.microsoft.com/office/powerpoint/2010/main" val="3103952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the JSON Web Token structure?</a:t>
            </a:r>
          </a:p>
        </p:txBody>
      </p:sp>
      <p:sp>
        <p:nvSpPr>
          <p:cNvPr id="3" name="Espace réservé du contenu 2"/>
          <p:cNvSpPr>
            <a:spLocks noGrp="1"/>
          </p:cNvSpPr>
          <p:nvPr>
            <p:ph idx="1"/>
          </p:nvPr>
        </p:nvSpPr>
        <p:spPr>
          <a:xfrm>
            <a:off x="5994216" y="1471681"/>
            <a:ext cx="5389401" cy="4996070"/>
          </a:xfrm>
        </p:spPr>
        <p:txBody>
          <a:bodyPr>
            <a:normAutofit fontScale="77500" lnSpcReduction="20000"/>
          </a:bodyPr>
          <a:lstStyle/>
          <a:p>
            <a:r>
              <a:rPr lang="en-US" dirty="0">
                <a:solidFill>
                  <a:srgbClr val="0070C0"/>
                </a:solidFill>
              </a:rPr>
              <a:t>Reserved claims</a:t>
            </a:r>
            <a:endParaRPr lang="en-US" dirty="0"/>
          </a:p>
          <a:p>
            <a:pPr lvl="1"/>
            <a:r>
              <a:rPr lang="en-US" dirty="0"/>
              <a:t>These is a set of predefined claims which are not mandatory but recommended, to provide a set of useful, interoperable claims. Some of them are: </a:t>
            </a:r>
            <a:r>
              <a:rPr lang="en-US" dirty="0" err="1">
                <a:solidFill>
                  <a:srgbClr val="00B050"/>
                </a:solidFill>
              </a:rPr>
              <a:t>iss</a:t>
            </a:r>
            <a:r>
              <a:rPr lang="en-US" dirty="0"/>
              <a:t> (issuer), </a:t>
            </a:r>
            <a:r>
              <a:rPr lang="en-US" dirty="0" err="1">
                <a:solidFill>
                  <a:srgbClr val="00B050"/>
                </a:solidFill>
              </a:rPr>
              <a:t>exp</a:t>
            </a:r>
            <a:r>
              <a:rPr lang="en-US" dirty="0"/>
              <a:t> (expiration time), </a:t>
            </a:r>
            <a:r>
              <a:rPr lang="en-US" dirty="0">
                <a:solidFill>
                  <a:srgbClr val="00B050"/>
                </a:solidFill>
              </a:rPr>
              <a:t>sub</a:t>
            </a:r>
            <a:r>
              <a:rPr lang="en-US" dirty="0"/>
              <a:t> (subject), </a:t>
            </a:r>
            <a:r>
              <a:rPr lang="en-US" dirty="0" err="1">
                <a:solidFill>
                  <a:srgbClr val="00B050"/>
                </a:solidFill>
              </a:rPr>
              <a:t>aud</a:t>
            </a:r>
            <a:r>
              <a:rPr lang="en-US" dirty="0"/>
              <a:t> (audience), and others</a:t>
            </a:r>
          </a:p>
          <a:p>
            <a:pPr lvl="2"/>
            <a:r>
              <a:rPr lang="en-US" dirty="0"/>
              <a:t>Notice that the claim names are only three characters long as JWT is meant to be compact</a:t>
            </a:r>
          </a:p>
          <a:p>
            <a:r>
              <a:rPr lang="en-US" dirty="0">
                <a:solidFill>
                  <a:srgbClr val="0070C0"/>
                </a:solidFill>
              </a:rPr>
              <a:t>Public claims</a:t>
            </a:r>
            <a:endParaRPr lang="en-US" dirty="0"/>
          </a:p>
          <a:p>
            <a:pPr lvl="1"/>
            <a:r>
              <a:rPr lang="en-US" dirty="0"/>
              <a:t>These can be defined at will by those using JWTs. But to avoid collisions they should be defined in the IANA JSON Web Token Registry or be defined as a URI that contains a collision resistant namespace</a:t>
            </a:r>
          </a:p>
          <a:p>
            <a:pPr lvl="1"/>
            <a:r>
              <a:rPr lang="en-US" dirty="0">
                <a:hlinkClick r:id="rId2"/>
              </a:rPr>
              <a:t>https://www.iana.org/assignments/jwt/jwt.xhtml</a:t>
            </a:r>
            <a:endParaRPr lang="en-US" dirty="0"/>
          </a:p>
          <a:p>
            <a:r>
              <a:rPr lang="en-US" dirty="0">
                <a:solidFill>
                  <a:srgbClr val="0070C0"/>
                </a:solidFill>
              </a:rPr>
              <a:t>Private claims</a:t>
            </a:r>
            <a:endParaRPr lang="en-US" dirty="0"/>
          </a:p>
          <a:p>
            <a:pPr lvl="1"/>
            <a:r>
              <a:rPr lang="en-US" dirty="0"/>
              <a:t>These are the custom claims created to share information between parties that agree on using them</a:t>
            </a:r>
            <a:endParaRPr lang="fr-FR" b="1" dirty="0"/>
          </a:p>
        </p:txBody>
      </p:sp>
      <p:sp>
        <p:nvSpPr>
          <p:cNvPr id="5" name="Espace réservé du contenu 2"/>
          <p:cNvSpPr txBox="1">
            <a:spLocks/>
          </p:cNvSpPr>
          <p:nvPr/>
        </p:nvSpPr>
        <p:spPr>
          <a:xfrm>
            <a:off x="563218" y="1371053"/>
            <a:ext cx="5042452" cy="548694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fr-FR" b="1" dirty="0">
                <a:solidFill>
                  <a:srgbClr val="FFC000"/>
                </a:solidFill>
              </a:rPr>
              <a:t>Payload</a:t>
            </a:r>
          </a:p>
          <a:p>
            <a:pPr lvl="1"/>
            <a:r>
              <a:rPr lang="en-US" dirty="0"/>
              <a:t>Contains the claims. Claims are statements about an entity (typically, the user) and additional metadata.</a:t>
            </a:r>
          </a:p>
          <a:p>
            <a:pPr lvl="1"/>
            <a:r>
              <a:rPr lang="en-US" dirty="0"/>
              <a:t>There are 3 types of claims: </a:t>
            </a:r>
            <a:r>
              <a:rPr lang="en-US" i="1" dirty="0">
                <a:solidFill>
                  <a:srgbClr val="0070C0"/>
                </a:solidFill>
              </a:rPr>
              <a:t>reserved</a:t>
            </a:r>
            <a:r>
              <a:rPr lang="en-US" dirty="0"/>
              <a:t>, </a:t>
            </a:r>
            <a:r>
              <a:rPr lang="en-US" i="1" dirty="0">
                <a:solidFill>
                  <a:srgbClr val="0070C0"/>
                </a:solidFill>
              </a:rPr>
              <a:t>public</a:t>
            </a:r>
            <a:r>
              <a:rPr lang="en-US" dirty="0"/>
              <a:t>, and </a:t>
            </a:r>
            <a:r>
              <a:rPr lang="en-US" i="1" dirty="0">
                <a:solidFill>
                  <a:srgbClr val="0070C0"/>
                </a:solidFill>
              </a:rPr>
              <a:t>private</a:t>
            </a:r>
            <a:r>
              <a:rPr lang="en-US" dirty="0"/>
              <a:t> claims.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payload is then </a:t>
            </a:r>
            <a:r>
              <a:rPr lang="en-US" b="1" dirty="0"/>
              <a:t>Base64Url</a:t>
            </a:r>
            <a:r>
              <a:rPr lang="en-US" dirty="0"/>
              <a:t> encoded to form the second part of the JSON Web Token.</a:t>
            </a:r>
          </a:p>
          <a:p>
            <a:pPr marL="914400" lvl="2" indent="0">
              <a:buNone/>
            </a:pPr>
            <a:endParaRPr lang="en-US" dirty="0"/>
          </a:p>
          <a:p>
            <a:pPr lvl="1"/>
            <a:endParaRPr lang="en-US" b="1" dirty="0"/>
          </a:p>
        </p:txBody>
      </p:sp>
      <p:pic>
        <p:nvPicPr>
          <p:cNvPr id="7" name="Image 6"/>
          <p:cNvPicPr>
            <a:picLocks noChangeAspect="1"/>
          </p:cNvPicPr>
          <p:nvPr/>
        </p:nvPicPr>
        <p:blipFill>
          <a:blip r:embed="rId3"/>
          <a:stretch>
            <a:fillRect/>
          </a:stretch>
        </p:blipFill>
        <p:spPr>
          <a:xfrm>
            <a:off x="5787750" y="1371053"/>
            <a:ext cx="24386" cy="5096698"/>
          </a:xfrm>
          <a:prstGeom prst="rect">
            <a:avLst/>
          </a:prstGeom>
        </p:spPr>
      </p:pic>
      <p:pic>
        <p:nvPicPr>
          <p:cNvPr id="9" name="Image 8"/>
          <p:cNvPicPr>
            <a:picLocks noChangeAspect="1"/>
          </p:cNvPicPr>
          <p:nvPr/>
        </p:nvPicPr>
        <p:blipFill>
          <a:blip r:embed="rId4"/>
          <a:stretch>
            <a:fillRect/>
          </a:stretch>
        </p:blipFill>
        <p:spPr>
          <a:xfrm>
            <a:off x="1249301" y="3919402"/>
            <a:ext cx="3249952" cy="1725750"/>
          </a:xfrm>
          <a:prstGeom prst="rect">
            <a:avLst/>
          </a:prstGeom>
        </p:spPr>
      </p:pic>
    </p:spTree>
    <p:extLst>
      <p:ext uri="{BB962C8B-B14F-4D97-AF65-F5344CB8AC3E}">
        <p14:creationId xmlns:p14="http://schemas.microsoft.com/office/powerpoint/2010/main" val="1073197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the JSON Web Token structure?</a:t>
            </a:r>
          </a:p>
        </p:txBody>
      </p:sp>
      <p:sp>
        <p:nvSpPr>
          <p:cNvPr id="3" name="Espace réservé du contenu 2"/>
          <p:cNvSpPr>
            <a:spLocks noGrp="1"/>
          </p:cNvSpPr>
          <p:nvPr>
            <p:ph idx="1"/>
          </p:nvPr>
        </p:nvSpPr>
        <p:spPr>
          <a:xfrm>
            <a:off x="5994216" y="1371054"/>
            <a:ext cx="6197784" cy="948076"/>
          </a:xfrm>
        </p:spPr>
        <p:txBody>
          <a:bodyPr>
            <a:normAutofit fontScale="70000" lnSpcReduction="20000"/>
          </a:bodyPr>
          <a:lstStyle/>
          <a:p>
            <a:pPr marL="0" indent="0">
              <a:buNone/>
            </a:pPr>
            <a:r>
              <a:rPr lang="fr-FR" b="1" dirty="0"/>
              <a:t>Putting all </a:t>
            </a:r>
            <a:r>
              <a:rPr lang="fr-FR" b="1" dirty="0" err="1"/>
              <a:t>together</a:t>
            </a:r>
            <a:endParaRPr lang="en-US" dirty="0"/>
          </a:p>
          <a:p>
            <a:pPr marL="0" indent="0">
              <a:buNone/>
            </a:pPr>
            <a:r>
              <a:rPr lang="en-US" dirty="0"/>
              <a:t>The output is three Base64 strings separated by dots that can be easily passed in HTML and HTTP environments</a:t>
            </a:r>
            <a:endParaRPr lang="fr-FR" b="1" dirty="0"/>
          </a:p>
        </p:txBody>
      </p:sp>
      <p:sp>
        <p:nvSpPr>
          <p:cNvPr id="5" name="Espace réservé du contenu 2"/>
          <p:cNvSpPr txBox="1">
            <a:spLocks/>
          </p:cNvSpPr>
          <p:nvPr/>
        </p:nvSpPr>
        <p:spPr>
          <a:xfrm>
            <a:off x="563218" y="1371053"/>
            <a:ext cx="5042452" cy="548694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fr-FR" b="1" dirty="0">
                <a:solidFill>
                  <a:srgbClr val="0070C0"/>
                </a:solidFill>
              </a:rPr>
              <a:t>Signature</a:t>
            </a:r>
          </a:p>
          <a:p>
            <a:pPr lvl="1"/>
            <a:r>
              <a:rPr lang="en-US" dirty="0"/>
              <a:t>To create the signature part you have to take the encoded header, the encoded payload, a secret, the algorithm specified in the header, and sign that.</a:t>
            </a:r>
          </a:p>
          <a:p>
            <a:pPr lvl="1"/>
            <a:r>
              <a:rPr lang="en-US" dirty="0"/>
              <a:t>For example if you want to use the HMAC SHA256 algorithm:</a:t>
            </a:r>
          </a:p>
          <a:p>
            <a:pPr lvl="1"/>
            <a:endParaRPr lang="en-US" dirty="0"/>
          </a:p>
          <a:p>
            <a:pPr lvl="1"/>
            <a:endParaRPr lang="en-US" dirty="0"/>
          </a:p>
          <a:p>
            <a:pPr lvl="1"/>
            <a:endParaRPr lang="en-US" dirty="0"/>
          </a:p>
          <a:p>
            <a:pPr lvl="1"/>
            <a:endParaRPr lang="en-US" dirty="0"/>
          </a:p>
          <a:p>
            <a:pPr lvl="1"/>
            <a:r>
              <a:rPr lang="en-US" dirty="0"/>
              <a:t>The signature is used to verify that the sender of the JWT is who it says it is and to ensure that the message wasn't changed along the way.</a:t>
            </a:r>
          </a:p>
          <a:p>
            <a:pPr marL="914400" lvl="2" indent="0">
              <a:buNone/>
            </a:pPr>
            <a:endParaRPr lang="en-US" dirty="0"/>
          </a:p>
          <a:p>
            <a:pPr lvl="1"/>
            <a:endParaRPr lang="en-US" b="1" dirty="0"/>
          </a:p>
        </p:txBody>
      </p:sp>
      <p:pic>
        <p:nvPicPr>
          <p:cNvPr id="7" name="Image 6"/>
          <p:cNvPicPr>
            <a:picLocks noChangeAspect="1"/>
          </p:cNvPicPr>
          <p:nvPr/>
        </p:nvPicPr>
        <p:blipFill>
          <a:blip r:embed="rId2"/>
          <a:stretch>
            <a:fillRect/>
          </a:stretch>
        </p:blipFill>
        <p:spPr>
          <a:xfrm>
            <a:off x="5787750" y="1371053"/>
            <a:ext cx="24386" cy="5096698"/>
          </a:xfrm>
          <a:prstGeom prst="rect">
            <a:avLst/>
          </a:prstGeom>
        </p:spPr>
      </p:pic>
      <p:pic>
        <p:nvPicPr>
          <p:cNvPr id="4" name="Image 3"/>
          <p:cNvPicPr>
            <a:picLocks noChangeAspect="1"/>
          </p:cNvPicPr>
          <p:nvPr/>
        </p:nvPicPr>
        <p:blipFill>
          <a:blip r:embed="rId3"/>
          <a:stretch>
            <a:fillRect/>
          </a:stretch>
        </p:blipFill>
        <p:spPr>
          <a:xfrm>
            <a:off x="1522240" y="4220543"/>
            <a:ext cx="3124407" cy="1089243"/>
          </a:xfrm>
          <a:prstGeom prst="rect">
            <a:avLst/>
          </a:prstGeom>
        </p:spPr>
      </p:pic>
      <p:pic>
        <p:nvPicPr>
          <p:cNvPr id="33794" name="Picture 2" descr="JWT.IO Debugger"/>
          <p:cNvPicPr>
            <a:picLocks noChangeAspect="1" noChangeArrowheads="1"/>
          </p:cNvPicPr>
          <p:nvPr/>
        </p:nvPicPr>
        <p:blipFill rotWithShape="1">
          <a:blip r:embed="rId4">
            <a:extLst>
              <a:ext uri="{28A0092B-C50C-407E-A947-70E740481C1C}">
                <a14:useLocalDpi xmlns:a14="http://schemas.microsoft.com/office/drawing/2010/main" val="0"/>
              </a:ext>
            </a:extLst>
          </a:blip>
          <a:srcRect l="6998" t="23291" r="7091" b="16921"/>
          <a:stretch/>
        </p:blipFill>
        <p:spPr bwMode="auto">
          <a:xfrm>
            <a:off x="6135755" y="2199860"/>
            <a:ext cx="5797275" cy="453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939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en-US" sz="7200" dirty="0" err="1"/>
              <a:t>Authentification</a:t>
            </a:r>
            <a:br>
              <a:rPr lang="en-US" sz="7200" dirty="0"/>
            </a:br>
            <a:r>
              <a:rPr lang="en-US" sz="7200" dirty="0"/>
              <a:t>OAUTH 2.0</a:t>
            </a: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887301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introduction</a:t>
            </a:r>
          </a:p>
        </p:txBody>
      </p:sp>
      <p:sp>
        <p:nvSpPr>
          <p:cNvPr id="3" name="Espace réservé du contenu 2"/>
          <p:cNvSpPr>
            <a:spLocks noGrp="1"/>
          </p:cNvSpPr>
          <p:nvPr>
            <p:ph idx="1"/>
          </p:nvPr>
        </p:nvSpPr>
        <p:spPr>
          <a:xfrm>
            <a:off x="838200" y="1343025"/>
            <a:ext cx="10515600" cy="5257800"/>
          </a:xfrm>
        </p:spPr>
        <p:txBody>
          <a:bodyPr>
            <a:normAutofit fontScale="92500" lnSpcReduction="20000"/>
          </a:bodyPr>
          <a:lstStyle/>
          <a:p>
            <a:r>
              <a:rPr lang="fr-FR" dirty="0"/>
              <a:t>Authentification: </a:t>
            </a:r>
          </a:p>
          <a:p>
            <a:pPr lvl="1"/>
            <a:r>
              <a:rPr lang="fr-FR" dirty="0"/>
              <a:t>L'</a:t>
            </a:r>
            <a:r>
              <a:rPr lang="fr-FR" b="1" dirty="0">
                <a:hlinkClick r:id="rId2" tooltip="Authentification forte"/>
              </a:rPr>
              <a:t>authentification</a:t>
            </a:r>
            <a:r>
              <a:rPr lang="fr-FR" dirty="0"/>
              <a:t> pour un système informatique est un processus permettant au </a:t>
            </a:r>
            <a:r>
              <a:rPr lang="fr-FR" b="1" dirty="0"/>
              <a:t>système</a:t>
            </a:r>
            <a:r>
              <a:rPr lang="fr-FR" dirty="0"/>
              <a:t> de s'assurer de la </a:t>
            </a:r>
            <a:r>
              <a:rPr lang="fr-FR" b="1" dirty="0"/>
              <a:t>légitimité</a:t>
            </a:r>
            <a:r>
              <a:rPr lang="fr-FR" dirty="0"/>
              <a:t> de la demande d'accès faite par une entité afin d'autoriser l'accès de cette entité à des ressources du système (</a:t>
            </a:r>
            <a:r>
              <a:rPr lang="fr-FR" dirty="0">
                <a:hlinkClick r:id="rId3" tooltip="Système d'exploitation"/>
              </a:rPr>
              <a:t>systèmes</a:t>
            </a:r>
            <a:r>
              <a:rPr lang="fr-FR" dirty="0"/>
              <a:t>, </a:t>
            </a:r>
            <a:r>
              <a:rPr lang="fr-FR" dirty="0">
                <a:hlinkClick r:id="rId4" tooltip="Réseau informatique"/>
              </a:rPr>
              <a:t>réseaux</a:t>
            </a:r>
            <a:r>
              <a:rPr lang="fr-FR" dirty="0"/>
              <a:t>, </a:t>
            </a:r>
            <a:r>
              <a:rPr lang="fr-FR" dirty="0">
                <a:hlinkClick r:id="rId5" tooltip="Logiciel"/>
              </a:rPr>
              <a:t>applications</a:t>
            </a:r>
            <a:r>
              <a:rPr lang="fr-FR" dirty="0"/>
              <a:t>…)</a:t>
            </a:r>
          </a:p>
          <a:p>
            <a:pPr lvl="1"/>
            <a:r>
              <a:rPr lang="fr-FR" dirty="0"/>
              <a:t>Qui peut être authentifié?</a:t>
            </a:r>
          </a:p>
          <a:p>
            <a:pPr lvl="2"/>
            <a:r>
              <a:rPr lang="fr-FR" dirty="0"/>
              <a:t>Un humain</a:t>
            </a:r>
          </a:p>
          <a:p>
            <a:pPr lvl="2"/>
            <a:r>
              <a:rPr lang="fr-FR" dirty="0"/>
              <a:t>Un serveur (ou autre machine)</a:t>
            </a:r>
          </a:p>
          <a:p>
            <a:pPr lvl="1"/>
            <a:r>
              <a:rPr lang="fr-FR" dirty="0"/>
              <a:t>Réponse CODE </a:t>
            </a:r>
            <a:r>
              <a:rPr lang="fr-FR" b="1" dirty="0">
                <a:solidFill>
                  <a:srgbClr val="00B050"/>
                </a:solidFill>
              </a:rPr>
              <a:t>HTTP 401</a:t>
            </a:r>
            <a:r>
              <a:rPr lang="fr-FR" dirty="0"/>
              <a:t>, si je ne suis pas authentifié et essaye d’</a:t>
            </a:r>
            <a:r>
              <a:rPr lang="fr-FR" dirty="0" err="1"/>
              <a:t>accèder</a:t>
            </a:r>
            <a:r>
              <a:rPr lang="fr-FR" dirty="0"/>
              <a:t> à une ressources privée</a:t>
            </a:r>
          </a:p>
          <a:p>
            <a:endParaRPr lang="fr-FR" dirty="0"/>
          </a:p>
          <a:p>
            <a:r>
              <a:rPr lang="fr-FR" dirty="0"/>
              <a:t>Autorisation: </a:t>
            </a:r>
          </a:p>
          <a:p>
            <a:pPr lvl="1"/>
            <a:r>
              <a:rPr lang="fr-FR" dirty="0"/>
              <a:t>Le fait d’avoir le droit ou non d’</a:t>
            </a:r>
            <a:r>
              <a:rPr lang="fr-FR" dirty="0" err="1"/>
              <a:t>accèder</a:t>
            </a:r>
            <a:r>
              <a:rPr lang="fr-FR" dirty="0"/>
              <a:t> à une ressource</a:t>
            </a:r>
          </a:p>
          <a:p>
            <a:pPr lvl="1"/>
            <a:r>
              <a:rPr lang="fr-FR" dirty="0"/>
              <a:t>Réponse CODE </a:t>
            </a:r>
            <a:r>
              <a:rPr lang="fr-FR" b="1" dirty="0">
                <a:solidFill>
                  <a:srgbClr val="00B050"/>
                </a:solidFill>
              </a:rPr>
              <a:t>HTTP 403</a:t>
            </a:r>
            <a:r>
              <a:rPr lang="fr-FR" dirty="0"/>
              <a:t>, je suis authentifié mais je n’ai pas le droit d’</a:t>
            </a:r>
            <a:r>
              <a:rPr lang="fr-FR" dirty="0" err="1"/>
              <a:t>accèder</a:t>
            </a:r>
            <a:r>
              <a:rPr lang="fr-FR" dirty="0"/>
              <a:t> à la ressource</a:t>
            </a:r>
          </a:p>
          <a:p>
            <a:pPr lvl="1"/>
            <a:endParaRPr lang="fr-FR" dirty="0"/>
          </a:p>
          <a:p>
            <a:pPr marL="457200" lvl="1" indent="0" algn="ctr">
              <a:buNone/>
            </a:pPr>
            <a:r>
              <a:rPr lang="fr-FR" dirty="0">
                <a:hlinkClick r:id="rId6"/>
              </a:rPr>
              <a:t>https://fr.wikipedia.org/wiki/Authentification</a:t>
            </a:r>
            <a:endParaRPr lang="fr-FR" dirty="0"/>
          </a:p>
          <a:p>
            <a:pPr marL="457200" lvl="1" indent="0" algn="ctr">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4257013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introduction</a:t>
            </a:r>
          </a:p>
        </p:txBody>
      </p:sp>
      <p:sp>
        <p:nvSpPr>
          <p:cNvPr id="3" name="Espace réservé du contenu 2"/>
          <p:cNvSpPr>
            <a:spLocks noGrp="1"/>
          </p:cNvSpPr>
          <p:nvPr>
            <p:ph idx="1"/>
          </p:nvPr>
        </p:nvSpPr>
        <p:spPr>
          <a:xfrm>
            <a:off x="838200" y="1343025"/>
            <a:ext cx="10515600" cy="5257800"/>
          </a:xfrm>
        </p:spPr>
        <p:txBody>
          <a:bodyPr>
            <a:normAutofit fontScale="70000" lnSpcReduction="20000"/>
          </a:bodyPr>
          <a:lstStyle/>
          <a:p>
            <a:pPr marL="0" indent="0">
              <a:buNone/>
            </a:pPr>
            <a:r>
              <a:rPr lang="fr-FR" dirty="0"/>
              <a:t>Il existe de nombreuses méthodes d’authentification HTTP</a:t>
            </a:r>
          </a:p>
          <a:p>
            <a:r>
              <a:rPr lang="fr-FR" b="1" dirty="0"/>
              <a:t>Authentification de base</a:t>
            </a:r>
          </a:p>
          <a:p>
            <a:pPr lvl="1"/>
            <a:r>
              <a:rPr lang="fr-FR" dirty="0"/>
              <a:t>L'authentification de base est une méthode largement utilisée de collecte des informations de noms d'utilisateurs et mots de passe. Cette authentification envoie et reçoit des informations utilisateur sous forme de caractères de texte pouvant être lus. Tandis que les mots de passe et les noms d'utilisateurs sont codés, aucun chiffrement n'est utilisé lors de l'authentification de base.</a:t>
            </a:r>
          </a:p>
          <a:p>
            <a:r>
              <a:rPr lang="fr-FR" b="1" dirty="0"/>
              <a:t>Authentification Digest et </a:t>
            </a:r>
            <a:r>
              <a:rPr lang="fr-FR" b="1" dirty="0" err="1"/>
              <a:t>WDigest</a:t>
            </a:r>
            <a:endParaRPr lang="fr-FR" b="1" dirty="0"/>
          </a:p>
          <a:p>
            <a:pPr lvl="1"/>
            <a:r>
              <a:rPr lang="fr-FR" dirty="0"/>
              <a:t>L'authentification Digest offre les mêmes fonctionnalités que l'authentification de base, mais assure un mode de transmission plus sécurisé des informations d'identification pour l'authentification. </a:t>
            </a:r>
          </a:p>
          <a:p>
            <a:pPr lvl="1"/>
            <a:r>
              <a:rPr lang="fr-FR" dirty="0"/>
              <a:t>Les informations d'identification pour l'authentification transitent par un processus à sens unique appelé </a:t>
            </a:r>
            <a:r>
              <a:rPr lang="fr-FR" i="1" dirty="0"/>
              <a:t>hachage</a:t>
            </a:r>
            <a:r>
              <a:rPr lang="fr-FR" dirty="0"/>
              <a:t>.</a:t>
            </a:r>
          </a:p>
          <a:p>
            <a:r>
              <a:rPr lang="fr-FR" b="1" dirty="0" err="1"/>
              <a:t>Forms</a:t>
            </a:r>
            <a:r>
              <a:rPr lang="fr-FR" dirty="0"/>
              <a:t> </a:t>
            </a:r>
          </a:p>
          <a:p>
            <a:pPr lvl="1"/>
            <a:r>
              <a:rPr lang="fr-FR" dirty="0"/>
              <a:t>Authentification par formulaire POST (champs de saisie directement sur la page et non boîte d’identification du navigateur comme en Basic). </a:t>
            </a:r>
            <a:br>
              <a:rPr lang="fr-FR" dirty="0"/>
            </a:br>
            <a:endParaRPr lang="fr-FR" b="1" dirty="0"/>
          </a:p>
          <a:p>
            <a:r>
              <a:rPr lang="fr-FR" b="1" dirty="0"/>
              <a:t>Authentification par certificat client</a:t>
            </a:r>
          </a:p>
          <a:p>
            <a:r>
              <a:rPr lang="fr-FR" b="1" dirty="0"/>
              <a:t>Etc.</a:t>
            </a:r>
          </a:p>
          <a:p>
            <a:endParaRPr lang="fr-FR" b="1" dirty="0"/>
          </a:p>
          <a:p>
            <a:pPr marL="0" indent="0" algn="ctr">
              <a:buNone/>
            </a:pPr>
            <a:r>
              <a:rPr lang="fr-FR" b="1" dirty="0">
                <a:hlinkClick r:id="rId2"/>
              </a:rPr>
              <a:t>https://technet.microsoft.com/fr-fr/library/cc441713.aspx</a:t>
            </a:r>
            <a:endParaRPr lang="fr-FR" b="1" dirty="0"/>
          </a:p>
          <a:p>
            <a:endParaRPr lang="fr-FR" b="1" dirty="0"/>
          </a:p>
          <a:p>
            <a:pPr marL="457200" lvl="1" indent="0" algn="ctr">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306476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OAUTH</a:t>
            </a:r>
          </a:p>
        </p:txBody>
      </p:sp>
      <p:sp>
        <p:nvSpPr>
          <p:cNvPr id="3" name="Espace réservé du contenu 2"/>
          <p:cNvSpPr>
            <a:spLocks noGrp="1"/>
          </p:cNvSpPr>
          <p:nvPr>
            <p:ph idx="1"/>
          </p:nvPr>
        </p:nvSpPr>
        <p:spPr>
          <a:xfrm>
            <a:off x="838200" y="1343025"/>
            <a:ext cx="10515600" cy="5257800"/>
          </a:xfrm>
        </p:spPr>
        <p:txBody>
          <a:bodyPr>
            <a:normAutofit/>
          </a:bodyPr>
          <a:lstStyle/>
          <a:p>
            <a:r>
              <a:rPr lang="fr-FR" b="1" dirty="0" err="1"/>
              <a:t>OAuth</a:t>
            </a:r>
            <a:r>
              <a:rPr lang="fr-FR" dirty="0"/>
              <a:t> est un </a:t>
            </a:r>
            <a:r>
              <a:rPr lang="fr-FR" dirty="0">
                <a:hlinkClick r:id="rId2" tooltip="Protocole de communication"/>
              </a:rPr>
              <a:t>protocole</a:t>
            </a:r>
            <a:r>
              <a:rPr lang="fr-FR" dirty="0"/>
              <a:t> libre, créé par </a:t>
            </a:r>
            <a:r>
              <a:rPr lang="fr-FR" dirty="0">
                <a:hlinkClick r:id="rId3" tooltip="Blaine Cook (page inexistante)"/>
              </a:rPr>
              <a:t>Blaine Cook</a:t>
            </a:r>
            <a:r>
              <a:rPr lang="fr-FR" dirty="0"/>
              <a:t> et </a:t>
            </a:r>
            <a:r>
              <a:rPr lang="fr-FR" dirty="0">
                <a:hlinkClick r:id="rId4" tooltip="Chris Messina (avocat) (page inexistante)"/>
              </a:rPr>
              <a:t>Chris </a:t>
            </a:r>
            <a:r>
              <a:rPr lang="fr-FR" dirty="0" err="1">
                <a:hlinkClick r:id="rId4" tooltip="Chris Messina (avocat) (page inexistante)"/>
              </a:rPr>
              <a:t>Messina</a:t>
            </a:r>
            <a:r>
              <a:rPr lang="fr-FR" dirty="0"/>
              <a:t>. Il permet d'</a:t>
            </a:r>
            <a:r>
              <a:rPr lang="fr-FR" dirty="0">
                <a:hlinkClick r:id="rId5" tooltip="Autorisation"/>
              </a:rPr>
              <a:t>autoriser</a:t>
            </a:r>
            <a:r>
              <a:rPr lang="fr-FR" dirty="0"/>
              <a:t> un </a:t>
            </a:r>
            <a:r>
              <a:rPr lang="fr-FR" dirty="0">
                <a:hlinkClick r:id="rId6" tooltip="Site web"/>
              </a:rPr>
              <a:t>site web</a:t>
            </a:r>
            <a:r>
              <a:rPr lang="fr-FR" dirty="0"/>
              <a:t>, un logiciel ou une application (dite « consommateur ») à utiliser l'</a:t>
            </a:r>
            <a:r>
              <a:rPr lang="fr-FR" dirty="0">
                <a:hlinkClick r:id="rId7" tooltip="Application programming interface"/>
              </a:rPr>
              <a:t>API</a:t>
            </a:r>
            <a:r>
              <a:rPr lang="fr-FR" dirty="0"/>
              <a:t> sécurisée d'un autre </a:t>
            </a:r>
            <a:r>
              <a:rPr lang="fr-FR" dirty="0">
                <a:hlinkClick r:id="rId6" tooltip="Site web"/>
              </a:rPr>
              <a:t>site web</a:t>
            </a:r>
            <a:r>
              <a:rPr lang="fr-FR" dirty="0"/>
              <a:t> (dit « fournisseur ») pour le compte d'un utilisateur. </a:t>
            </a:r>
            <a:r>
              <a:rPr lang="fr-FR" dirty="0" err="1"/>
              <a:t>OAuth</a:t>
            </a:r>
            <a:r>
              <a:rPr lang="fr-FR" dirty="0"/>
              <a:t> </a:t>
            </a:r>
            <a:r>
              <a:rPr lang="fr-FR" i="1" dirty="0"/>
              <a:t>n'est pas</a:t>
            </a:r>
            <a:r>
              <a:rPr lang="fr-FR" dirty="0"/>
              <a:t> un protocole d'</a:t>
            </a:r>
            <a:r>
              <a:rPr lang="fr-FR" dirty="0">
                <a:hlinkClick r:id="rId8" tooltip="Authentification"/>
              </a:rPr>
              <a:t>authentification</a:t>
            </a:r>
            <a:r>
              <a:rPr lang="fr-FR" dirty="0"/>
              <a:t>, mais de « délégation d'autorisation ».</a:t>
            </a:r>
          </a:p>
          <a:p>
            <a:pPr lvl="1"/>
            <a:r>
              <a:rPr lang="fr-FR" dirty="0"/>
              <a:t>La partie principale de ce protocole, </a:t>
            </a:r>
            <a:r>
              <a:rPr lang="fr-FR" dirty="0" err="1"/>
              <a:t>OAuth</a:t>
            </a:r>
            <a:r>
              <a:rPr lang="fr-FR" dirty="0"/>
              <a:t> </a:t>
            </a:r>
            <a:r>
              <a:rPr lang="fr-FR" dirty="0" err="1"/>
              <a:t>Core</a:t>
            </a:r>
            <a:r>
              <a:rPr lang="fr-FR" dirty="0"/>
              <a:t> 1.0, a été finalisée le </a:t>
            </a:r>
            <a:r>
              <a:rPr lang="fr-FR" dirty="0">
                <a:hlinkClick r:id="rId9" tooltip="3 octobre"/>
              </a:rPr>
              <a:t>3</a:t>
            </a:r>
            <a:r>
              <a:rPr lang="fr-FR" dirty="0"/>
              <a:t> </a:t>
            </a:r>
            <a:r>
              <a:rPr lang="fr-FR" dirty="0">
                <a:hlinkClick r:id="rId10" tooltip="Octobre 2007"/>
              </a:rPr>
              <a:t>octobre</a:t>
            </a:r>
            <a:r>
              <a:rPr lang="fr-FR" dirty="0"/>
              <a:t> </a:t>
            </a:r>
            <a:r>
              <a:rPr lang="fr-FR" dirty="0">
                <a:hlinkClick r:id="rId11" tooltip="2007"/>
              </a:rPr>
              <a:t>2007</a:t>
            </a:r>
            <a:r>
              <a:rPr lang="fr-FR" dirty="0"/>
              <a:t>.</a:t>
            </a:r>
          </a:p>
          <a:p>
            <a:pPr lvl="1"/>
            <a:r>
              <a:rPr lang="fr-FR" dirty="0"/>
              <a:t>En octobre 2012, les </a:t>
            </a:r>
            <a:r>
              <a:rPr lang="fr-FR" u="sng" dirty="0">
                <a:hlinkClick r:id="rId12" tooltip="rfc:6749"/>
              </a:rPr>
              <a:t>RFC 6749</a:t>
            </a:r>
            <a:r>
              <a:rPr lang="fr-FR" dirty="0"/>
              <a:t> et </a:t>
            </a:r>
            <a:r>
              <a:rPr lang="fr-FR" dirty="0">
                <a:hlinkClick r:id="rId13" tooltip="rfc:6750"/>
              </a:rPr>
              <a:t>RFC 6750</a:t>
            </a:r>
            <a:r>
              <a:rPr lang="fr-FR" dirty="0"/>
              <a:t> standardisent </a:t>
            </a:r>
            <a:r>
              <a:rPr lang="fr-FR" dirty="0" err="1"/>
              <a:t>OAuth</a:t>
            </a:r>
            <a:r>
              <a:rPr lang="fr-FR" dirty="0"/>
              <a:t> 2.0.</a:t>
            </a:r>
          </a:p>
          <a:p>
            <a:pPr lvl="1"/>
            <a:endParaRPr lang="fr-FR" dirty="0"/>
          </a:p>
          <a:p>
            <a:pPr lvl="1"/>
            <a:r>
              <a:rPr lang="fr-FR" dirty="0"/>
              <a:t>Les implémentations peuvent différer entre les fournisseurs de connexion (</a:t>
            </a:r>
            <a:r>
              <a:rPr lang="fr-FR" dirty="0" err="1"/>
              <a:t>facebook</a:t>
            </a:r>
            <a:r>
              <a:rPr lang="fr-FR" dirty="0"/>
              <a:t>, twitter,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81947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pourquoi OAUTH ?</a:t>
            </a:r>
          </a:p>
        </p:txBody>
      </p:sp>
      <p:sp>
        <p:nvSpPr>
          <p:cNvPr id="4" name="Espace réservé du numéro de diapositive 3"/>
          <p:cNvSpPr>
            <a:spLocks noGrp="1"/>
          </p:cNvSpPr>
          <p:nvPr>
            <p:ph type="sldNum" sz="quarter" idx="12"/>
          </p:nvPr>
        </p:nvSpPr>
        <p:spPr>
          <a:xfrm>
            <a:off x="8636281" y="6157271"/>
            <a:ext cx="2743200" cy="365125"/>
          </a:xfrm>
        </p:spPr>
        <p:txBody>
          <a:bodyPr/>
          <a:lstStyle/>
          <a:p>
            <a:fld id="{B79E4878-4BCB-449E-94CF-AE2A0F6BB533}" type="slidenum">
              <a:rPr lang="fr-FR" smtClean="0"/>
              <a:t>38</a:t>
            </a:fld>
            <a:endParaRPr lang="fr-FR"/>
          </a:p>
        </p:txBody>
      </p:sp>
      <p:pic>
        <p:nvPicPr>
          <p:cNvPr id="7"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143" y="223658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248709" y="3672186"/>
            <a:ext cx="2810434" cy="19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p:txBody>
      </p:sp>
      <p:pic>
        <p:nvPicPr>
          <p:cNvPr id="9"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35" y="1955785"/>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7091938" y="1756949"/>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6436006" y="3825836"/>
            <a:ext cx="4736819" cy="30060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 applicatif</a:t>
            </a:r>
          </a:p>
          <a:p>
            <a:pPr marL="0" indent="0">
              <a:buFont typeface="Arial" panose="020B0604020202020204" pitchFamily="34" charset="0"/>
              <a:buNone/>
            </a:pPr>
            <a:endParaRPr lang="fr-FR" b="1" dirty="0"/>
          </a:p>
          <a:p>
            <a:pPr marL="0" indent="0">
              <a:buFont typeface="Arial" panose="020B0604020202020204" pitchFamily="34" charset="0"/>
              <a:buNone/>
            </a:pPr>
            <a:r>
              <a:rPr lang="fr-FR" b="1" dirty="0">
                <a:solidFill>
                  <a:schemeClr val="accent1">
                    <a:lumMod val="75000"/>
                  </a:schemeClr>
                </a:solidFill>
              </a:rPr>
              <a:t>Rôles fonctionnels :</a:t>
            </a:r>
          </a:p>
          <a:p>
            <a:r>
              <a:rPr lang="fr-FR" b="1" dirty="0">
                <a:solidFill>
                  <a:schemeClr val="accent1">
                    <a:lumMod val="75000"/>
                  </a:schemeClr>
                </a:solidFill>
              </a:rPr>
              <a:t>Gestion des commandes</a:t>
            </a:r>
          </a:p>
          <a:p>
            <a:r>
              <a:rPr lang="fr-FR" b="1" dirty="0">
                <a:solidFill>
                  <a:schemeClr val="accent1">
                    <a:lumMod val="75000"/>
                  </a:schemeClr>
                </a:solidFill>
              </a:rPr>
              <a:t>Authentification/autorisation</a:t>
            </a:r>
          </a:p>
          <a:p>
            <a:r>
              <a:rPr lang="fr-FR" b="1" dirty="0">
                <a:solidFill>
                  <a:schemeClr val="accent1">
                    <a:lumMod val="75000"/>
                  </a:schemeClr>
                </a:solidFill>
              </a:rPr>
              <a:t>Envoie de SMS/mail</a:t>
            </a:r>
          </a:p>
          <a:p>
            <a:r>
              <a:rPr lang="fr-FR" b="1" dirty="0">
                <a:solidFill>
                  <a:schemeClr val="accent1">
                    <a:lumMod val="75000"/>
                  </a:schemeClr>
                </a:solidFill>
              </a:rPr>
              <a:t>Article et Stock</a:t>
            </a:r>
          </a:p>
          <a:p>
            <a:r>
              <a:rPr lang="fr-FR" b="1" dirty="0">
                <a:solidFill>
                  <a:schemeClr val="accent1">
                    <a:lumMod val="75000"/>
                  </a:schemeClr>
                </a:solidFill>
              </a:rPr>
              <a:t>Images</a:t>
            </a:r>
            <a:endParaRPr lang="fr-FR" dirty="0">
              <a:solidFill>
                <a:schemeClr val="accent1">
                  <a:lumMod val="75000"/>
                </a:schemeClr>
              </a:solidFill>
            </a:endParaRPr>
          </a:p>
          <a:p>
            <a:pPr marL="0" indent="0">
              <a:buNone/>
            </a:pPr>
            <a:endParaRPr lang="fr-FR" dirty="0"/>
          </a:p>
          <a:p>
            <a:pPr marL="0" indent="0">
              <a:buFont typeface="Arial" panose="020B0604020202020204" pitchFamily="34" charset="0"/>
              <a:buNone/>
            </a:pPr>
            <a:endParaRPr lang="fr-FR" b="1" dirty="0"/>
          </a:p>
        </p:txBody>
      </p:sp>
      <p:cxnSp>
        <p:nvCxnSpPr>
          <p:cNvPr id="12" name="Connecteur droit 11"/>
          <p:cNvCxnSpPr>
            <a:cxnSpLocks/>
            <a:stCxn id="10" idx="1"/>
            <a:endCxn id="9" idx="3"/>
          </p:cNvCxnSpPr>
          <p:nvPr/>
        </p:nvCxnSpPr>
        <p:spPr>
          <a:xfrm flipH="1" flipV="1">
            <a:off x="2980938" y="2789037"/>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2861262" y="1461417"/>
            <a:ext cx="4350352" cy="78237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bg1">
                    <a:lumMod val="50000"/>
                  </a:schemeClr>
                </a:solidFill>
              </a:rPr>
              <a:t>HTTPS POST /commander</a:t>
            </a:r>
          </a:p>
          <a:p>
            <a:pPr marL="457200" lvl="1" indent="0">
              <a:buNone/>
            </a:pPr>
            <a:r>
              <a:rPr lang="fr-FR" b="1" dirty="0">
                <a:solidFill>
                  <a:schemeClr val="bg1">
                    <a:lumMod val="50000"/>
                  </a:schemeClr>
                </a:solidFill>
              </a:rPr>
              <a:t>Header</a:t>
            </a:r>
          </a:p>
          <a:p>
            <a:pPr marL="457200" lvl="1" indent="0">
              <a:buNone/>
            </a:pPr>
            <a:r>
              <a:rPr lang="fr-FR" b="1" dirty="0" err="1">
                <a:solidFill>
                  <a:schemeClr val="bg1">
                    <a:lumMod val="50000"/>
                  </a:schemeClr>
                </a:solidFill>
              </a:rPr>
              <a:t>Token_auth</a:t>
            </a:r>
            <a:r>
              <a:rPr lang="fr-FR" b="1" dirty="0">
                <a:solidFill>
                  <a:schemeClr val="bg1">
                    <a:lumMod val="50000"/>
                  </a:schemeClr>
                </a:solidFill>
              </a:rPr>
              <a:t>: ‘’76867686’’</a:t>
            </a:r>
          </a:p>
          <a:p>
            <a:pPr marL="0" indent="0">
              <a:buFont typeface="Arial" panose="020B0604020202020204" pitchFamily="34" charset="0"/>
              <a:buNone/>
            </a:pPr>
            <a:endParaRPr lang="fr-FR" b="1" dirty="0">
              <a:solidFill>
                <a:schemeClr val="bg1">
                  <a:lumMod val="50000"/>
                </a:schemeClr>
              </a:solidFill>
            </a:endParaRPr>
          </a:p>
          <a:p>
            <a:pPr marL="0" indent="0">
              <a:buFont typeface="Arial" panose="020B0604020202020204" pitchFamily="34" charset="0"/>
              <a:buNone/>
            </a:pPr>
            <a:endParaRPr lang="fr-FR" b="1" dirty="0">
              <a:solidFill>
                <a:schemeClr val="bg1">
                  <a:lumMod val="50000"/>
                </a:schemeClr>
              </a:solidFill>
            </a:endParaRPr>
          </a:p>
        </p:txBody>
      </p:sp>
      <p:grpSp>
        <p:nvGrpSpPr>
          <p:cNvPr id="14" name="Groupe 13"/>
          <p:cNvGrpSpPr/>
          <p:nvPr/>
        </p:nvGrpSpPr>
        <p:grpSpPr>
          <a:xfrm>
            <a:off x="9579955" y="1955785"/>
            <a:ext cx="1107080" cy="1184579"/>
            <a:chOff x="7629365" y="5649458"/>
            <a:chExt cx="386744" cy="467381"/>
          </a:xfrm>
        </p:grpSpPr>
        <p:pic>
          <p:nvPicPr>
            <p:cNvPr id="15"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 name="Connecteur droit 16"/>
          <p:cNvCxnSpPr>
            <a:cxnSpLocks/>
            <a:stCxn id="10" idx="3"/>
            <a:endCxn id="15" idx="1"/>
          </p:cNvCxnSpPr>
          <p:nvPr/>
        </p:nvCxnSpPr>
        <p:spPr>
          <a:xfrm flipV="1">
            <a:off x="8472472" y="2524879"/>
            <a:ext cx="1107483" cy="26886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Espace réservé du contenu 2"/>
          <p:cNvSpPr txBox="1">
            <a:spLocks/>
          </p:cNvSpPr>
          <p:nvPr/>
        </p:nvSpPr>
        <p:spPr>
          <a:xfrm>
            <a:off x="8789633" y="3160514"/>
            <a:ext cx="2810434" cy="19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Base de données</a:t>
            </a:r>
          </a:p>
        </p:txBody>
      </p:sp>
      <p:pic>
        <p:nvPicPr>
          <p:cNvPr id="17410" name="Picture 2" descr="Résultat de recherche d'images pour &quot;cooki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948" y="1830315"/>
            <a:ext cx="429328" cy="42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782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pourquoi OAUTH ?</a:t>
            </a:r>
          </a:p>
        </p:txBody>
      </p:sp>
      <p:sp>
        <p:nvSpPr>
          <p:cNvPr id="18" name="Espace réservé du contenu 2"/>
          <p:cNvSpPr>
            <a:spLocks noGrp="1"/>
          </p:cNvSpPr>
          <p:nvPr>
            <p:ph idx="1"/>
          </p:nvPr>
        </p:nvSpPr>
        <p:spPr>
          <a:xfrm>
            <a:off x="838200" y="1576884"/>
            <a:ext cx="11185161" cy="4912564"/>
          </a:xfrm>
        </p:spPr>
        <p:txBody>
          <a:bodyPr>
            <a:normAutofit fontScale="92500" lnSpcReduction="10000"/>
          </a:bodyPr>
          <a:lstStyle/>
          <a:p>
            <a:pPr marL="0" indent="0" algn="ctr">
              <a:buNone/>
            </a:pPr>
            <a:r>
              <a:rPr lang="fr-FR" sz="4800" dirty="0"/>
              <a:t>Mon application à du succès et est utilisée par des milliers de clients dans le monde et simultanément.</a:t>
            </a:r>
          </a:p>
          <a:p>
            <a:pPr marL="0" indent="0" algn="ctr">
              <a:buNone/>
            </a:pPr>
            <a:endParaRPr lang="fr-FR" sz="4800" dirty="0"/>
          </a:p>
          <a:p>
            <a:pPr marL="0" indent="0" algn="ctr">
              <a:buNone/>
            </a:pPr>
            <a:r>
              <a:rPr lang="fr-FR" sz="4800" dirty="0"/>
              <a:t>On est passé de 2 développeurs à 45.</a:t>
            </a:r>
          </a:p>
          <a:p>
            <a:pPr marL="0" indent="0" algn="ctr">
              <a:buNone/>
            </a:pPr>
            <a:endParaRPr lang="fr-FR" sz="4800" dirty="0"/>
          </a:p>
          <a:p>
            <a:pPr marL="0" indent="0" algn="ctr">
              <a:buNone/>
            </a:pPr>
            <a:r>
              <a:rPr lang="fr-FR" sz="4800" dirty="0"/>
              <a:t>On a besoin d’ouvrir notre API à des partenaires tiers!</a:t>
            </a:r>
          </a:p>
        </p:txBody>
      </p:sp>
    </p:spTree>
    <p:extLst>
      <p:ext uri="{BB962C8B-B14F-4D97-AF65-F5344CB8AC3E}">
        <p14:creationId xmlns:p14="http://schemas.microsoft.com/office/powerpoint/2010/main" val="665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sz="3200" dirty="0">
                <a:solidFill>
                  <a:schemeClr val="tx1">
                    <a:lumMod val="95000"/>
                    <a:lumOff val="5000"/>
                  </a:schemeClr>
                </a:solidFill>
              </a:rPr>
              <a:t>HTTP/HTTPS</a:t>
            </a:r>
          </a:p>
          <a:p>
            <a:pPr marL="0" indent="0">
              <a:buNone/>
            </a:pPr>
            <a:endParaRPr lang="fr-FR" sz="3200" dirty="0"/>
          </a:p>
          <a:p>
            <a:r>
              <a:rPr lang="fr-FR" sz="3200" dirty="0"/>
              <a:t>Cross Domain</a:t>
            </a:r>
          </a:p>
          <a:p>
            <a:pPr lvl="1"/>
            <a:r>
              <a:rPr lang="fr-FR" sz="2800" dirty="0"/>
              <a:t>JSONP</a:t>
            </a:r>
          </a:p>
          <a:p>
            <a:pPr lvl="1"/>
            <a:r>
              <a:rPr lang="fr-FR" sz="2800" dirty="0"/>
              <a:t>Protocole CORS</a:t>
            </a:r>
          </a:p>
          <a:p>
            <a:pPr lvl="1"/>
            <a:r>
              <a:rPr lang="fr-FR" sz="2800" dirty="0"/>
              <a:t>XDOMAIN</a:t>
            </a:r>
          </a:p>
          <a:p>
            <a:pPr lvl="1"/>
            <a:endParaRPr lang="fr-FR" sz="2800" dirty="0"/>
          </a:p>
          <a:p>
            <a:r>
              <a:rPr lang="fr-FR" sz="3200" dirty="0"/>
              <a:t>Authentification</a:t>
            </a:r>
          </a:p>
          <a:p>
            <a:pPr lvl="1"/>
            <a:r>
              <a:rPr lang="fr-FR" sz="2800" dirty="0"/>
              <a:t>TOKEN JWT</a:t>
            </a:r>
          </a:p>
          <a:p>
            <a:pPr lvl="1"/>
            <a:r>
              <a:rPr lang="fr-FR" sz="2800" dirty="0"/>
              <a:t>OAUTH 2.0</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Tree>
    <p:extLst>
      <p:ext uri="{BB962C8B-B14F-4D97-AF65-F5344CB8AC3E}">
        <p14:creationId xmlns:p14="http://schemas.microsoft.com/office/powerpoint/2010/main" val="239549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21947" y="197675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Authentification, pourquoi OAUTH ?</a:t>
            </a:r>
          </a:p>
        </p:txBody>
      </p:sp>
      <p:sp>
        <p:nvSpPr>
          <p:cNvPr id="97" name="Espace réservé du contenu 2"/>
          <p:cNvSpPr>
            <a:spLocks noGrp="1"/>
          </p:cNvSpPr>
          <p:nvPr>
            <p:ph idx="1"/>
          </p:nvPr>
        </p:nvSpPr>
        <p:spPr>
          <a:xfrm>
            <a:off x="6328101" y="1271588"/>
            <a:ext cx="5695259" cy="4326802"/>
          </a:xfrm>
        </p:spPr>
        <p:txBody>
          <a:bodyPr>
            <a:normAutofit lnSpcReduction="10000"/>
          </a:bodyPr>
          <a:lstStyle/>
          <a:p>
            <a:r>
              <a:rPr lang="fr-FR" dirty="0"/>
              <a:t>Pour pouvoir garder des temps de réponses acceptables, on </a:t>
            </a:r>
            <a:r>
              <a:rPr lang="fr-FR" dirty="0" err="1"/>
              <a:t>ré-architecture</a:t>
            </a:r>
            <a:r>
              <a:rPr lang="fr-FR" dirty="0"/>
              <a:t> l’application en </a:t>
            </a:r>
            <a:r>
              <a:rPr lang="fr-FR" b="1" dirty="0" err="1"/>
              <a:t>microservices</a:t>
            </a:r>
            <a:endParaRPr lang="fr-FR" dirty="0"/>
          </a:p>
          <a:p>
            <a:pPr lvl="1"/>
            <a:r>
              <a:rPr lang="fr-FR" dirty="0"/>
              <a:t>Afin de pouvoir gérer l’authentification sur tous les « services » fonctionnels, la première brique à sortir est l’authentification</a:t>
            </a:r>
          </a:p>
          <a:p>
            <a:pPr lvl="1"/>
            <a:endParaRPr lang="fr-FR" dirty="0"/>
          </a:p>
          <a:p>
            <a:r>
              <a:rPr lang="fr-FR" dirty="0"/>
              <a:t>On veut être capable de savoir qui ou quoi accède à une ressource, même si l’accès est indirecte.</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408952" y="397831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2842489" y="4266360"/>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0"/>
            <a:endCxn id="104" idx="0"/>
          </p:cNvCxnSpPr>
          <p:nvPr/>
        </p:nvCxnSpPr>
        <p:spPr>
          <a:xfrm flipH="1" flipV="1">
            <a:off x="2348157" y="2654106"/>
            <a:ext cx="295208" cy="132420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a:off x="2590773" y="2356814"/>
            <a:ext cx="1931293" cy="105000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flipV="1">
            <a:off x="1204506" y="3488354"/>
            <a:ext cx="1204446" cy="8700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flipV="1">
            <a:off x="2877778" y="3406819"/>
            <a:ext cx="1644288" cy="95155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78146" y="3225635"/>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643365" y="3450174"/>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585591" y="2654106"/>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flipV="1">
            <a:off x="1204506" y="2356814"/>
            <a:ext cx="917441" cy="1131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43769" y="1684736"/>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590773" y="1909275"/>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40</a:t>
            </a:fld>
            <a:endParaRPr lang="fr-FR"/>
          </a:p>
        </p:txBody>
      </p:sp>
      <p:cxnSp>
        <p:nvCxnSpPr>
          <p:cNvPr id="47" name="Connecteur droit 46"/>
          <p:cNvCxnSpPr>
            <a:cxnSpLocks/>
            <a:stCxn id="4" idx="2"/>
            <a:endCxn id="9" idx="1"/>
          </p:cNvCxnSpPr>
          <p:nvPr/>
        </p:nvCxnSpPr>
        <p:spPr>
          <a:xfrm>
            <a:off x="2643365" y="4738436"/>
            <a:ext cx="2352854" cy="68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Connecteur droit 49"/>
          <p:cNvCxnSpPr>
            <a:cxnSpLocks/>
            <a:stCxn id="4" idx="2"/>
            <a:endCxn id="8" idx="0"/>
          </p:cNvCxnSpPr>
          <p:nvPr/>
        </p:nvCxnSpPr>
        <p:spPr>
          <a:xfrm flipH="1">
            <a:off x="2348500" y="4738436"/>
            <a:ext cx="294865" cy="73924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72" name="Picture 2" descr="Résultat de recherche d'images pour &quot;cooki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652" y="2958547"/>
            <a:ext cx="429328" cy="42932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Résultat de recherche d'images pour &quot;cooki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385" y="5716829"/>
            <a:ext cx="429328" cy="42932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Résultat de recherche d'images pour &quot;cooki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763" y="5606606"/>
            <a:ext cx="429328" cy="429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35680" y="118903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4" name="Espace réservé du contenu 2"/>
          <p:cNvSpPr txBox="1">
            <a:spLocks/>
          </p:cNvSpPr>
          <p:nvPr/>
        </p:nvSpPr>
        <p:spPr>
          <a:xfrm>
            <a:off x="199324" y="186639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B050"/>
                </a:solidFill>
              </a:rPr>
              <a:t>Api partenaire externe</a:t>
            </a:r>
            <a:endParaRPr lang="fr-FR" dirty="0">
              <a:solidFill>
                <a:srgbClr val="00B050"/>
              </a:solidFill>
            </a:endParaRPr>
          </a:p>
        </p:txBody>
      </p:sp>
      <p:grpSp>
        <p:nvGrpSpPr>
          <p:cNvPr id="55" name="Groupe 54"/>
          <p:cNvGrpSpPr/>
          <p:nvPr/>
        </p:nvGrpSpPr>
        <p:grpSpPr>
          <a:xfrm>
            <a:off x="222811" y="966433"/>
            <a:ext cx="386744" cy="467381"/>
            <a:chOff x="7629365" y="5649458"/>
            <a:chExt cx="386744" cy="467381"/>
          </a:xfrm>
        </p:grpSpPr>
        <p:pic>
          <p:nvPicPr>
            <p:cNvPr id="5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9" name="Connecteur droit 58"/>
          <p:cNvCxnSpPr>
            <a:cxnSpLocks/>
            <a:stCxn id="52" idx="1"/>
            <a:endCxn id="58" idx="2"/>
          </p:cNvCxnSpPr>
          <p:nvPr/>
        </p:nvCxnSpPr>
        <p:spPr>
          <a:xfrm flipH="1" flipV="1">
            <a:off x="502431" y="1433814"/>
            <a:ext cx="233249" cy="135284"/>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Connecteur droit 59"/>
          <p:cNvCxnSpPr>
            <a:cxnSpLocks/>
            <a:stCxn id="4" idx="1"/>
            <a:endCxn id="52" idx="3"/>
          </p:cNvCxnSpPr>
          <p:nvPr/>
        </p:nvCxnSpPr>
        <p:spPr>
          <a:xfrm flipH="1" flipV="1">
            <a:off x="1204506" y="1569098"/>
            <a:ext cx="1204446" cy="278927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99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 OAUTH2</a:t>
            </a:r>
          </a:p>
        </p:txBody>
      </p:sp>
      <p:sp>
        <p:nvSpPr>
          <p:cNvPr id="3" name="Espace réservé du contenu 2"/>
          <p:cNvSpPr>
            <a:spLocks noGrp="1"/>
          </p:cNvSpPr>
          <p:nvPr>
            <p:ph idx="1"/>
          </p:nvPr>
        </p:nvSpPr>
        <p:spPr>
          <a:xfrm>
            <a:off x="631967" y="1468619"/>
            <a:ext cx="4776788" cy="4351338"/>
          </a:xfrm>
        </p:spPr>
        <p:txBody>
          <a:bodyPr>
            <a:normAutofit/>
          </a:bodyPr>
          <a:lstStyle/>
          <a:p>
            <a:pPr marL="0" indent="0">
              <a:buNone/>
            </a:pPr>
            <a:r>
              <a:rPr lang="fr-FR" dirty="0"/>
              <a:t>Ce protocole permet à des applications tierces d’obtenir un accès </a:t>
            </a:r>
            <a:r>
              <a:rPr lang="fr-FR" dirty="0">
                <a:solidFill>
                  <a:srgbClr val="0070C0"/>
                </a:solidFill>
              </a:rPr>
              <a:t>limité</a:t>
            </a:r>
            <a:r>
              <a:rPr lang="fr-FR" dirty="0"/>
              <a:t> à un service disponible via HTTP par le biais d’une autorisation préalable du détenteur des ressources. </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41</a:t>
            </a:fld>
            <a:endParaRPr lang="fr-FR"/>
          </a:p>
        </p:txBody>
      </p:sp>
      <p:pic>
        <p:nvPicPr>
          <p:cNvPr id="18436" name="Picture 4" descr="Résultat de recherche d'images pour &quot;google image chateau fo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537" y="1468619"/>
            <a:ext cx="5945045" cy="397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410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6804929" y="2383288"/>
            <a:ext cx="2024134" cy="50124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(Client Application)</a:t>
            </a:r>
            <a:endParaRPr lang="fr-FR" dirty="0"/>
          </a:p>
        </p:txBody>
      </p:sp>
      <p:sp>
        <p:nvSpPr>
          <p:cNvPr id="2" name="Titre 1"/>
          <p:cNvSpPr>
            <a:spLocks noGrp="1"/>
          </p:cNvSpPr>
          <p:nvPr>
            <p:ph type="title"/>
          </p:nvPr>
        </p:nvSpPr>
        <p:spPr>
          <a:xfrm>
            <a:off x="165074" y="14915"/>
            <a:ext cx="10515600" cy="1325563"/>
          </a:xfrm>
        </p:spPr>
        <p:txBody>
          <a:bodyPr/>
          <a:lstStyle/>
          <a:p>
            <a:r>
              <a:rPr lang="fr-FR" dirty="0"/>
              <a:t>OAUTH2, les rôles</a:t>
            </a:r>
          </a:p>
        </p:txBody>
      </p:sp>
      <p:sp>
        <p:nvSpPr>
          <p:cNvPr id="3" name="Espace réservé du contenu 2"/>
          <p:cNvSpPr>
            <a:spLocks noGrp="1"/>
          </p:cNvSpPr>
          <p:nvPr>
            <p:ph idx="1"/>
          </p:nvPr>
        </p:nvSpPr>
        <p:spPr>
          <a:xfrm>
            <a:off x="300283" y="1061240"/>
            <a:ext cx="4940158" cy="5660235"/>
          </a:xfrm>
        </p:spPr>
        <p:txBody>
          <a:bodyPr>
            <a:normAutofit fontScale="77500" lnSpcReduction="20000"/>
          </a:bodyPr>
          <a:lstStyle/>
          <a:p>
            <a:pPr marL="0" indent="0">
              <a:buNone/>
            </a:pPr>
            <a:r>
              <a:rPr lang="fr-FR" dirty="0"/>
              <a:t>OAuth2 définit 4 rôles bien distincts :</a:t>
            </a:r>
          </a:p>
          <a:p>
            <a:r>
              <a:rPr lang="fr-FR" b="1" dirty="0"/>
              <a:t>Resource </a:t>
            </a:r>
            <a:r>
              <a:rPr lang="fr-FR" b="1" dirty="0" err="1"/>
              <a:t>Owner</a:t>
            </a:r>
            <a:r>
              <a:rPr lang="fr-FR" dirty="0"/>
              <a:t>, le détenteur des données  </a:t>
            </a:r>
          </a:p>
          <a:p>
            <a:pPr lvl="1"/>
            <a:r>
              <a:rPr lang="fr-FR" dirty="0"/>
              <a:t>Généralement vous-même (un humain),</a:t>
            </a:r>
          </a:p>
          <a:p>
            <a:pPr lvl="1"/>
            <a:r>
              <a:rPr lang="fr-FR" dirty="0"/>
              <a:t>ou une machine</a:t>
            </a:r>
          </a:p>
          <a:p>
            <a:r>
              <a:rPr lang="fr-FR" b="1" dirty="0"/>
              <a:t>Resource Server</a:t>
            </a:r>
            <a:r>
              <a:rPr lang="fr-FR" dirty="0"/>
              <a:t>, le serveur de ressources</a:t>
            </a:r>
          </a:p>
          <a:p>
            <a:pPr lvl="1"/>
            <a:r>
              <a:rPr lang="fr-FR" dirty="0"/>
              <a:t>Serveur qui héberge les données dont l’accès est protégé</a:t>
            </a:r>
          </a:p>
          <a:p>
            <a:r>
              <a:rPr lang="fr-FR" b="1" dirty="0"/>
              <a:t>Client Application</a:t>
            </a:r>
            <a:r>
              <a:rPr lang="fr-FR" dirty="0"/>
              <a:t>, le client</a:t>
            </a:r>
          </a:p>
          <a:p>
            <a:pPr lvl="1"/>
            <a:r>
              <a:rPr lang="fr-FR" dirty="0"/>
              <a:t>Une application demandant des données au serveur de ressources.</a:t>
            </a:r>
          </a:p>
          <a:p>
            <a:r>
              <a:rPr lang="fr-FR" b="1" dirty="0" err="1"/>
              <a:t>Authorization</a:t>
            </a:r>
            <a:r>
              <a:rPr lang="fr-FR" b="1" dirty="0"/>
              <a:t> Server</a:t>
            </a:r>
            <a:r>
              <a:rPr lang="fr-FR" dirty="0"/>
              <a:t>, le serveur d’autorisation</a:t>
            </a:r>
          </a:p>
          <a:p>
            <a:pPr lvl="1"/>
            <a:r>
              <a:rPr lang="fr-FR" dirty="0"/>
              <a:t>Serveur qui délivre des </a:t>
            </a:r>
            <a:r>
              <a:rPr lang="fr-FR" dirty="0" err="1"/>
              <a:t>tokens</a:t>
            </a:r>
            <a:r>
              <a:rPr lang="fr-FR" dirty="0"/>
              <a:t> (ou jetons) au client. Ces </a:t>
            </a:r>
            <a:r>
              <a:rPr lang="fr-FR" dirty="0" err="1"/>
              <a:t>tokens</a:t>
            </a:r>
            <a:r>
              <a:rPr lang="fr-FR" dirty="0"/>
              <a:t> seront utilisés lors des requêtes du client vers le serveur de ressources. </a:t>
            </a:r>
          </a:p>
          <a:p>
            <a:pPr lvl="1"/>
            <a:r>
              <a:rPr lang="fr-FR" dirty="0"/>
              <a:t>Ce serveur peut être le même que le serveur de ressources (physiquement et </a:t>
            </a:r>
            <a:r>
              <a:rPr lang="fr-FR" dirty="0" err="1"/>
              <a:t>applicativement</a:t>
            </a:r>
            <a:r>
              <a:rPr lang="fr-FR" dirty="0"/>
              <a:t>), et c’est souvent le cas.</a:t>
            </a:r>
          </a:p>
        </p:txBody>
      </p:sp>
      <p:sp>
        <p:nvSpPr>
          <p:cNvPr id="4" name="Espace réservé du numéro de diapositive 3"/>
          <p:cNvSpPr>
            <a:spLocks noGrp="1"/>
          </p:cNvSpPr>
          <p:nvPr>
            <p:ph type="sldNum" sz="quarter" idx="12"/>
          </p:nvPr>
        </p:nvSpPr>
        <p:spPr>
          <a:xfrm>
            <a:off x="8783236" y="6155875"/>
            <a:ext cx="2743200" cy="365125"/>
          </a:xfrm>
        </p:spPr>
        <p:txBody>
          <a:bodyPr/>
          <a:lstStyle/>
          <a:p>
            <a:fld id="{B79E4878-4BCB-449E-94CF-AE2A0F6BB533}" type="slidenum">
              <a:rPr lang="fr-FR" smtClean="0"/>
              <a:t>42</a:t>
            </a:fld>
            <a:endParaRPr lang="fr-FR"/>
          </a:p>
        </p:txBody>
      </p:sp>
      <p:pic>
        <p:nvPicPr>
          <p:cNvPr id="7"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960338" y="151337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0173133" y="2210500"/>
            <a:ext cx="1997249" cy="12502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p>
          <a:p>
            <a:pPr marL="0" indent="0" algn="ctr">
              <a:buNone/>
            </a:pPr>
            <a:r>
              <a:rPr lang="fr-FR" b="1" dirty="0"/>
              <a:t>(</a:t>
            </a:r>
            <a:r>
              <a:rPr lang="fr-FR" b="1" dirty="0" err="1"/>
              <a:t>Authorization</a:t>
            </a:r>
            <a:r>
              <a:rPr lang="fr-FR" b="1" dirty="0"/>
              <a:t> Server)</a:t>
            </a:r>
            <a:endParaRPr lang="fr-FR" dirty="0"/>
          </a:p>
        </p:txBody>
      </p:sp>
      <p:sp>
        <p:nvSpPr>
          <p:cNvPr id="9" name="Espace réservé du contenu 2"/>
          <p:cNvSpPr txBox="1">
            <a:spLocks/>
          </p:cNvSpPr>
          <p:nvPr/>
        </p:nvSpPr>
        <p:spPr>
          <a:xfrm>
            <a:off x="8156682" y="5127275"/>
            <a:ext cx="2042822" cy="122135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p>
          <a:p>
            <a:pPr marL="0" indent="0" algn="ctr">
              <a:buNone/>
            </a:pPr>
            <a:r>
              <a:rPr lang="fr-FR" b="1" dirty="0"/>
              <a:t>(Resource Server)</a:t>
            </a:r>
            <a:endParaRPr lang="fr-FR" dirty="0"/>
          </a:p>
        </p:txBody>
      </p:sp>
      <p:pic>
        <p:nvPicPr>
          <p:cNvPr id="10"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118281" y="4267888"/>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342" y="1402156"/>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8395849" y="1903410"/>
            <a:ext cx="722432" cy="2744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8395849" y="1893439"/>
            <a:ext cx="1564489" cy="997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10256668" y="4852647"/>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10568767" y="1061240"/>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0"/>
            <a:endCxn id="29" idx="1"/>
          </p:cNvCxnSpPr>
          <p:nvPr/>
        </p:nvCxnSpPr>
        <p:spPr>
          <a:xfrm flipV="1">
            <a:off x="10194751" y="1285779"/>
            <a:ext cx="374016" cy="2275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9587107" y="4647950"/>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flipH="1">
            <a:off x="9352694" y="2273501"/>
            <a:ext cx="842057" cy="1994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a:blip r:embed="rId5"/>
          <a:stretch>
            <a:fillRect/>
          </a:stretch>
        </p:blipFill>
        <p:spPr>
          <a:xfrm>
            <a:off x="5248520" y="1308347"/>
            <a:ext cx="1582841" cy="1582841"/>
          </a:xfrm>
          <a:prstGeom prst="rect">
            <a:avLst/>
          </a:prstGeom>
        </p:spPr>
      </p:pic>
      <p:sp>
        <p:nvSpPr>
          <p:cNvPr id="59" name="Espace réservé du contenu 2"/>
          <p:cNvSpPr txBox="1">
            <a:spLocks/>
          </p:cNvSpPr>
          <p:nvPr/>
        </p:nvSpPr>
        <p:spPr>
          <a:xfrm>
            <a:off x="5087172" y="3039767"/>
            <a:ext cx="2289891" cy="3693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(Resource </a:t>
            </a:r>
            <a:r>
              <a:rPr lang="fr-FR" b="1" dirty="0" err="1"/>
              <a:t>Owner</a:t>
            </a:r>
            <a:r>
              <a:rPr lang="fr-FR" b="1" dirty="0"/>
              <a:t>)</a:t>
            </a:r>
            <a:endParaRPr lang="fr-FR" dirty="0"/>
          </a:p>
        </p:txBody>
      </p:sp>
      <p:cxnSp>
        <p:nvCxnSpPr>
          <p:cNvPr id="60" name="Connecteur droit 59"/>
          <p:cNvCxnSpPr>
            <a:cxnSpLocks/>
            <a:stCxn id="17" idx="1"/>
          </p:cNvCxnSpPr>
          <p:nvPr/>
        </p:nvCxnSpPr>
        <p:spPr>
          <a:xfrm flipH="1">
            <a:off x="6443664" y="1903410"/>
            <a:ext cx="949678" cy="19719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127168" y="6401775"/>
            <a:ext cx="8027668" cy="369332"/>
          </a:xfrm>
          <a:prstGeom prst="rect">
            <a:avLst/>
          </a:prstGeom>
        </p:spPr>
        <p:txBody>
          <a:bodyPr wrap="square">
            <a:spAutoFit/>
          </a:bodyPr>
          <a:lstStyle/>
          <a:p>
            <a:r>
              <a:rPr lang="fr-FR" dirty="0">
                <a:hlinkClick r:id="rId6"/>
              </a:rPr>
              <a:t>http://www.bubblecode.net/fr/2016/01/22/comprendre-oauth2/</a:t>
            </a:r>
            <a:endParaRPr lang="fr-FR" dirty="0"/>
          </a:p>
        </p:txBody>
      </p:sp>
    </p:spTree>
    <p:extLst>
      <p:ext uri="{BB962C8B-B14F-4D97-AF65-F5344CB8AC3E}">
        <p14:creationId xmlns:p14="http://schemas.microsoft.com/office/powerpoint/2010/main" val="1022089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6804929" y="2383288"/>
            <a:ext cx="2024134" cy="50124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(Client Application)</a:t>
            </a:r>
            <a:endParaRPr lang="fr-FR" dirty="0"/>
          </a:p>
        </p:txBody>
      </p:sp>
      <p:sp>
        <p:nvSpPr>
          <p:cNvPr id="2" name="Titre 1"/>
          <p:cNvSpPr>
            <a:spLocks noGrp="1"/>
          </p:cNvSpPr>
          <p:nvPr>
            <p:ph type="title"/>
          </p:nvPr>
        </p:nvSpPr>
        <p:spPr>
          <a:xfrm>
            <a:off x="165074" y="14915"/>
            <a:ext cx="10515600" cy="1325563"/>
          </a:xfrm>
        </p:spPr>
        <p:txBody>
          <a:bodyPr/>
          <a:lstStyle/>
          <a:p>
            <a:r>
              <a:rPr lang="fr-FR" dirty="0"/>
              <a:t>OAUTH2, les </a:t>
            </a:r>
            <a:r>
              <a:rPr lang="fr-FR" dirty="0" err="1"/>
              <a:t>tokens</a:t>
            </a:r>
            <a:endParaRPr lang="fr-FR" dirty="0"/>
          </a:p>
        </p:txBody>
      </p:sp>
      <p:sp>
        <p:nvSpPr>
          <p:cNvPr id="3" name="Espace réservé du contenu 2"/>
          <p:cNvSpPr>
            <a:spLocks noGrp="1"/>
          </p:cNvSpPr>
          <p:nvPr>
            <p:ph idx="1"/>
          </p:nvPr>
        </p:nvSpPr>
        <p:spPr>
          <a:xfrm>
            <a:off x="300283" y="1061240"/>
            <a:ext cx="4940158" cy="5660235"/>
          </a:xfrm>
        </p:spPr>
        <p:txBody>
          <a:bodyPr>
            <a:normAutofit fontScale="77500" lnSpcReduction="20000"/>
          </a:bodyPr>
          <a:lstStyle/>
          <a:p>
            <a:r>
              <a:rPr lang="fr-FR" b="1" dirty="0"/>
              <a:t>Access </a:t>
            </a:r>
            <a:r>
              <a:rPr lang="fr-FR" b="1" dirty="0" err="1"/>
              <a:t>Token</a:t>
            </a:r>
            <a:r>
              <a:rPr lang="fr-FR" dirty="0"/>
              <a:t>, le </a:t>
            </a:r>
            <a:r>
              <a:rPr lang="fr-FR" dirty="0" err="1"/>
              <a:t>token</a:t>
            </a:r>
            <a:r>
              <a:rPr lang="fr-FR" dirty="0"/>
              <a:t> d’accès </a:t>
            </a:r>
          </a:p>
          <a:p>
            <a:pPr lvl="1"/>
            <a:r>
              <a:rPr lang="fr-FR" dirty="0"/>
              <a:t>C’est le plus important car c’est lui qui permet au serveur de ressources d’autoriser la mise à disposition des données d’un utilisateur. </a:t>
            </a:r>
          </a:p>
          <a:p>
            <a:pPr lvl="1"/>
            <a:r>
              <a:rPr lang="fr-FR" dirty="0"/>
              <a:t>Ce </a:t>
            </a:r>
            <a:r>
              <a:rPr lang="fr-FR" dirty="0" err="1"/>
              <a:t>token</a:t>
            </a:r>
            <a:r>
              <a:rPr lang="fr-FR" dirty="0"/>
              <a:t> est envoyé par le client (l’application) en tant que paramètre ou en tant que header dans la requête vers le serveur de ressources. </a:t>
            </a:r>
          </a:p>
          <a:p>
            <a:pPr lvl="1"/>
            <a:r>
              <a:rPr lang="fr-FR" dirty="0"/>
              <a:t>Il a une durée de vie limitée qui est définie par le serveur d’autorisation. Par exemple </a:t>
            </a:r>
            <a:r>
              <a:rPr lang="fr-FR" dirty="0">
                <a:solidFill>
                  <a:srgbClr val="00B050"/>
                </a:solidFill>
              </a:rPr>
              <a:t>20 minutes</a:t>
            </a:r>
            <a:r>
              <a:rPr lang="fr-FR" dirty="0"/>
              <a:t>. </a:t>
            </a:r>
          </a:p>
          <a:p>
            <a:r>
              <a:rPr lang="fr-FR" b="1" dirty="0" err="1"/>
              <a:t>Refresh</a:t>
            </a:r>
            <a:r>
              <a:rPr lang="fr-FR" b="1" dirty="0"/>
              <a:t> </a:t>
            </a:r>
            <a:r>
              <a:rPr lang="fr-FR" b="1" dirty="0" err="1"/>
              <a:t>Token</a:t>
            </a:r>
            <a:r>
              <a:rPr lang="fr-FR" dirty="0"/>
              <a:t>, le </a:t>
            </a:r>
            <a:r>
              <a:rPr lang="fr-FR" dirty="0" err="1"/>
              <a:t>token</a:t>
            </a:r>
            <a:r>
              <a:rPr lang="fr-FR" dirty="0"/>
              <a:t> de renouvellement </a:t>
            </a:r>
          </a:p>
          <a:p>
            <a:pPr lvl="1"/>
            <a:r>
              <a:rPr lang="fr-FR" dirty="0"/>
              <a:t>Ce </a:t>
            </a:r>
            <a:r>
              <a:rPr lang="fr-FR" dirty="0" err="1"/>
              <a:t>token</a:t>
            </a:r>
            <a:r>
              <a:rPr lang="fr-FR" dirty="0"/>
              <a:t> est délivré au même moment que le </a:t>
            </a:r>
            <a:r>
              <a:rPr lang="fr-FR" dirty="0" err="1"/>
              <a:t>token</a:t>
            </a:r>
            <a:r>
              <a:rPr lang="fr-FR" dirty="0"/>
              <a:t> d’accès mais n’est en revanche pas envoyé lors de chaque requête du client vers le serveur de ressources. </a:t>
            </a:r>
          </a:p>
          <a:p>
            <a:pPr lvl="1"/>
            <a:r>
              <a:rPr lang="fr-FR" dirty="0"/>
              <a:t>Il sert a renouveler </a:t>
            </a:r>
            <a:r>
              <a:rPr lang="fr-FR" dirty="0" err="1"/>
              <a:t>l’access</a:t>
            </a:r>
            <a:r>
              <a:rPr lang="fr-FR" dirty="0"/>
              <a:t> </a:t>
            </a:r>
            <a:r>
              <a:rPr lang="fr-FR" dirty="0" err="1"/>
              <a:t>token</a:t>
            </a:r>
            <a:r>
              <a:rPr lang="fr-FR" dirty="0"/>
              <a:t> quand celui-ci est expiré.</a:t>
            </a:r>
          </a:p>
          <a:p>
            <a:pPr lvl="1"/>
            <a:r>
              <a:rPr lang="fr-FR" dirty="0"/>
              <a:t>Il a une durée de vie limitée, mais plus longue que </a:t>
            </a:r>
            <a:r>
              <a:rPr lang="fr-FR" dirty="0" err="1"/>
              <a:t>l’access</a:t>
            </a:r>
            <a:r>
              <a:rPr lang="fr-FR" dirty="0"/>
              <a:t> </a:t>
            </a:r>
            <a:r>
              <a:rPr lang="fr-FR" dirty="0" err="1"/>
              <a:t>token</a:t>
            </a:r>
            <a:r>
              <a:rPr lang="fr-FR" dirty="0"/>
              <a:t>. Par exemple </a:t>
            </a:r>
            <a:r>
              <a:rPr lang="fr-FR" dirty="0">
                <a:solidFill>
                  <a:srgbClr val="00B050"/>
                </a:solidFill>
              </a:rPr>
              <a:t>1 semaine</a:t>
            </a:r>
            <a:r>
              <a:rPr lang="fr-FR" dirty="0"/>
              <a:t>.</a:t>
            </a:r>
          </a:p>
        </p:txBody>
      </p:sp>
      <p:sp>
        <p:nvSpPr>
          <p:cNvPr id="4" name="Espace réservé du numéro de diapositive 3"/>
          <p:cNvSpPr>
            <a:spLocks noGrp="1"/>
          </p:cNvSpPr>
          <p:nvPr>
            <p:ph type="sldNum" sz="quarter" idx="12"/>
          </p:nvPr>
        </p:nvSpPr>
        <p:spPr>
          <a:xfrm>
            <a:off x="8783236" y="6155875"/>
            <a:ext cx="2743200" cy="365125"/>
          </a:xfrm>
        </p:spPr>
        <p:txBody>
          <a:bodyPr/>
          <a:lstStyle/>
          <a:p>
            <a:fld id="{B79E4878-4BCB-449E-94CF-AE2A0F6BB533}" type="slidenum">
              <a:rPr lang="fr-FR" smtClean="0"/>
              <a:t>43</a:t>
            </a:fld>
            <a:endParaRPr lang="fr-FR"/>
          </a:p>
        </p:txBody>
      </p:sp>
      <p:pic>
        <p:nvPicPr>
          <p:cNvPr id="7"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960338" y="151337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0173133" y="2210500"/>
            <a:ext cx="1997249" cy="12502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p>
          <a:p>
            <a:pPr marL="0" indent="0" algn="ctr">
              <a:buNone/>
            </a:pPr>
            <a:r>
              <a:rPr lang="fr-FR" b="1" dirty="0"/>
              <a:t>(</a:t>
            </a:r>
            <a:r>
              <a:rPr lang="fr-FR" b="1" dirty="0" err="1"/>
              <a:t>Authorization</a:t>
            </a:r>
            <a:r>
              <a:rPr lang="fr-FR" b="1" dirty="0"/>
              <a:t> Server)</a:t>
            </a:r>
            <a:endParaRPr lang="fr-FR" dirty="0"/>
          </a:p>
        </p:txBody>
      </p:sp>
      <p:sp>
        <p:nvSpPr>
          <p:cNvPr id="9" name="Espace réservé du contenu 2"/>
          <p:cNvSpPr txBox="1">
            <a:spLocks/>
          </p:cNvSpPr>
          <p:nvPr/>
        </p:nvSpPr>
        <p:spPr>
          <a:xfrm>
            <a:off x="8156682" y="5127275"/>
            <a:ext cx="2042822" cy="122135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p>
          <a:p>
            <a:pPr marL="0" indent="0" algn="ctr">
              <a:buNone/>
            </a:pPr>
            <a:r>
              <a:rPr lang="fr-FR" b="1" dirty="0"/>
              <a:t>(Resource Server)</a:t>
            </a:r>
            <a:endParaRPr lang="fr-FR" dirty="0"/>
          </a:p>
        </p:txBody>
      </p:sp>
      <p:pic>
        <p:nvPicPr>
          <p:cNvPr id="10"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118281" y="4267888"/>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342" y="1402156"/>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8395849" y="1903410"/>
            <a:ext cx="722432" cy="2744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8395849" y="1893439"/>
            <a:ext cx="1564489" cy="997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10256668" y="4852647"/>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10568767" y="1061240"/>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0"/>
            <a:endCxn id="29" idx="1"/>
          </p:cNvCxnSpPr>
          <p:nvPr/>
        </p:nvCxnSpPr>
        <p:spPr>
          <a:xfrm flipV="1">
            <a:off x="10194751" y="1285779"/>
            <a:ext cx="374016" cy="2275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9587107" y="4647950"/>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flipH="1">
            <a:off x="9352694" y="2273501"/>
            <a:ext cx="842057" cy="1994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a:blip r:embed="rId5"/>
          <a:stretch>
            <a:fillRect/>
          </a:stretch>
        </p:blipFill>
        <p:spPr>
          <a:xfrm>
            <a:off x="5248520" y="1308347"/>
            <a:ext cx="1582841" cy="1582841"/>
          </a:xfrm>
          <a:prstGeom prst="rect">
            <a:avLst/>
          </a:prstGeom>
        </p:spPr>
      </p:pic>
      <p:sp>
        <p:nvSpPr>
          <p:cNvPr id="59" name="Espace réservé du contenu 2"/>
          <p:cNvSpPr txBox="1">
            <a:spLocks/>
          </p:cNvSpPr>
          <p:nvPr/>
        </p:nvSpPr>
        <p:spPr>
          <a:xfrm>
            <a:off x="5354985" y="3087338"/>
            <a:ext cx="2022078" cy="4559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(Resource </a:t>
            </a:r>
            <a:r>
              <a:rPr lang="fr-FR" b="1" dirty="0" err="1"/>
              <a:t>Owner</a:t>
            </a:r>
            <a:r>
              <a:rPr lang="fr-FR" b="1" dirty="0"/>
              <a:t>)</a:t>
            </a:r>
            <a:endParaRPr lang="fr-FR" dirty="0"/>
          </a:p>
        </p:txBody>
      </p:sp>
      <p:cxnSp>
        <p:nvCxnSpPr>
          <p:cNvPr id="60" name="Connecteur droit 59"/>
          <p:cNvCxnSpPr>
            <a:cxnSpLocks/>
            <a:stCxn id="17" idx="1"/>
          </p:cNvCxnSpPr>
          <p:nvPr/>
        </p:nvCxnSpPr>
        <p:spPr>
          <a:xfrm flipH="1">
            <a:off x="6443664" y="1903410"/>
            <a:ext cx="949678" cy="19719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342431" y="6438581"/>
            <a:ext cx="8027668" cy="369332"/>
          </a:xfrm>
          <a:prstGeom prst="rect">
            <a:avLst/>
          </a:prstGeom>
        </p:spPr>
        <p:txBody>
          <a:bodyPr wrap="square">
            <a:spAutoFit/>
          </a:bodyPr>
          <a:lstStyle/>
          <a:p>
            <a:r>
              <a:rPr lang="fr-FR" dirty="0">
                <a:hlinkClick r:id="rId6"/>
              </a:rPr>
              <a:t>http://www.bubblecode.net/fr/2016/01/22/comprendre-oauth2/</a:t>
            </a:r>
            <a:endParaRPr lang="fr-FR" dirty="0"/>
          </a:p>
        </p:txBody>
      </p:sp>
      <p:pic>
        <p:nvPicPr>
          <p:cNvPr id="31" name="Picture 2" descr="Résultat de recherche d'images pour &quot;cooki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8973" y="1228579"/>
            <a:ext cx="429328" cy="42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0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5074" y="14915"/>
            <a:ext cx="10515600" cy="1325563"/>
          </a:xfrm>
        </p:spPr>
        <p:txBody>
          <a:bodyPr/>
          <a:lstStyle/>
          <a:p>
            <a:r>
              <a:rPr lang="fr-FR" dirty="0"/>
              <a:t>OAUTH2, mise à jour de l’ « </a:t>
            </a:r>
            <a:r>
              <a:rPr lang="fr-FR" dirty="0" err="1"/>
              <a:t>access</a:t>
            </a:r>
            <a:r>
              <a:rPr lang="fr-FR" dirty="0"/>
              <a:t> </a:t>
            </a:r>
            <a:r>
              <a:rPr lang="fr-FR" dirty="0" err="1"/>
              <a:t>tokens</a:t>
            </a:r>
            <a:r>
              <a:rPr lang="fr-FR" dirty="0"/>
              <a:t> »</a:t>
            </a:r>
          </a:p>
        </p:txBody>
      </p:sp>
      <p:sp>
        <p:nvSpPr>
          <p:cNvPr id="62" name="Rectangle 61"/>
          <p:cNvSpPr/>
          <p:nvPr/>
        </p:nvSpPr>
        <p:spPr>
          <a:xfrm>
            <a:off x="962438" y="6122504"/>
            <a:ext cx="10812429" cy="923330"/>
          </a:xfrm>
          <a:prstGeom prst="rect">
            <a:avLst/>
          </a:prstGeom>
        </p:spPr>
        <p:txBody>
          <a:bodyPr wrap="square">
            <a:spAutoFit/>
          </a:bodyPr>
          <a:lstStyle/>
          <a:p>
            <a:r>
              <a:rPr lang="fr-FR" dirty="0">
                <a:hlinkClick r:id="rId2"/>
              </a:rPr>
              <a:t>https://www.ibm.com/support/knowledgecenter/SSPREK_9.0.2/com.ibm.isam.doc/config/concept/con_oauth20_workflow.html</a:t>
            </a:r>
            <a:endParaRPr lang="fr-FR" dirty="0"/>
          </a:p>
          <a:p>
            <a:endParaRPr lang="fr-FR" dirty="0"/>
          </a:p>
        </p:txBody>
      </p:sp>
      <p:pic>
        <p:nvPicPr>
          <p:cNvPr id="2050" name="Picture 2" descr="https://www.ibm.com/support/knowledgecenter/en/SSPREK_9.0.2/com.ibm.isam.doc/config/images/OAuth2_refres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782" y="1194704"/>
            <a:ext cx="7849740" cy="478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217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a:t>OAUTH2, Scope et HTTPS</a:t>
            </a:r>
          </a:p>
        </p:txBody>
      </p:sp>
      <p:sp>
        <p:nvSpPr>
          <p:cNvPr id="3" name="Espace réservé du contenu 2"/>
          <p:cNvSpPr>
            <a:spLocks noGrp="1"/>
          </p:cNvSpPr>
          <p:nvPr>
            <p:ph idx="1"/>
          </p:nvPr>
        </p:nvSpPr>
        <p:spPr>
          <a:xfrm>
            <a:off x="300282" y="1061240"/>
            <a:ext cx="11070083" cy="5419073"/>
          </a:xfrm>
        </p:spPr>
        <p:txBody>
          <a:bodyPr>
            <a:normAutofit/>
          </a:bodyPr>
          <a:lstStyle/>
          <a:p>
            <a:pPr marL="0" indent="0">
              <a:buNone/>
            </a:pPr>
            <a:r>
              <a:rPr lang="fr-FR" dirty="0"/>
              <a:t>Le paramètre scope</a:t>
            </a:r>
          </a:p>
          <a:p>
            <a:pPr lvl="1"/>
            <a:r>
              <a:rPr lang="fr-FR" dirty="0"/>
              <a:t>Le scope est un paramètre qui sert à limiter les droits du </a:t>
            </a:r>
            <a:r>
              <a:rPr lang="fr-FR" dirty="0" err="1"/>
              <a:t>token</a:t>
            </a:r>
            <a:r>
              <a:rPr lang="fr-FR" dirty="0"/>
              <a:t> d’accès. C’est le serveur d’autorisation qui définit la liste des scopes disponibles. Le client doit alors envoyer le ou les scopes qu’ils souhaitent utiliser lors de la demande d’autorisation. Plus le scope est réduit, plus on a de chance que le détenteur des données autorise l’accès.</a:t>
            </a:r>
          </a:p>
          <a:p>
            <a:pPr lvl="1"/>
            <a:endParaRPr lang="fr-FR" dirty="0"/>
          </a:p>
          <a:p>
            <a:pPr marL="0" indent="0">
              <a:buNone/>
            </a:pPr>
            <a:r>
              <a:rPr lang="fr-FR" dirty="0"/>
              <a:t>HTTPS</a:t>
            </a:r>
          </a:p>
          <a:p>
            <a:pPr lvl="1"/>
            <a:r>
              <a:rPr lang="fr-FR" dirty="0"/>
              <a:t>OAuth2 impose l’utilisation de HTTPS pour les échanges entre le client et le serveur d’autorisation du fait des données sensibles qui transitent entre les 2 (</a:t>
            </a:r>
            <a:r>
              <a:rPr lang="fr-FR" dirty="0" err="1"/>
              <a:t>token</a:t>
            </a:r>
            <a:r>
              <a:rPr lang="fr-FR" dirty="0"/>
              <a:t> d’accès et éventuellement des identifiants et des mots de passe).</a:t>
            </a:r>
          </a:p>
        </p:txBody>
      </p:sp>
      <p:sp>
        <p:nvSpPr>
          <p:cNvPr id="62" name="Rectangle 61"/>
          <p:cNvSpPr/>
          <p:nvPr/>
        </p:nvSpPr>
        <p:spPr>
          <a:xfrm>
            <a:off x="2653006" y="5994334"/>
            <a:ext cx="8027668" cy="369332"/>
          </a:xfrm>
          <a:prstGeom prst="rect">
            <a:avLst/>
          </a:prstGeom>
        </p:spPr>
        <p:txBody>
          <a:bodyPr wrap="square">
            <a:spAutoFit/>
          </a:bodyPr>
          <a:lstStyle/>
          <a:p>
            <a:r>
              <a:rPr lang="fr-FR" dirty="0">
                <a:hlinkClick r:id="rId2"/>
              </a:rPr>
              <a:t>http://www.bubblecode.net/fr/2016/01/22/comprendre-oauth2/</a:t>
            </a:r>
            <a:endParaRPr lang="fr-FR" dirty="0"/>
          </a:p>
        </p:txBody>
      </p:sp>
    </p:spTree>
    <p:extLst>
      <p:ext uri="{BB962C8B-B14F-4D97-AF65-F5344CB8AC3E}">
        <p14:creationId xmlns:p14="http://schemas.microsoft.com/office/powerpoint/2010/main" val="110887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a:t>OAUTH2, Les types d’autorisation</a:t>
            </a:r>
          </a:p>
        </p:txBody>
      </p:sp>
      <p:sp>
        <p:nvSpPr>
          <p:cNvPr id="3" name="Espace réservé du contenu 2"/>
          <p:cNvSpPr>
            <a:spLocks noGrp="1"/>
          </p:cNvSpPr>
          <p:nvPr>
            <p:ph idx="1"/>
          </p:nvPr>
        </p:nvSpPr>
        <p:spPr>
          <a:xfrm>
            <a:off x="300282" y="1061240"/>
            <a:ext cx="11401388" cy="5697369"/>
          </a:xfrm>
        </p:spPr>
        <p:txBody>
          <a:bodyPr>
            <a:normAutofit lnSpcReduction="10000"/>
          </a:bodyPr>
          <a:lstStyle/>
          <a:p>
            <a:r>
              <a:rPr lang="fr-FR" dirty="0"/>
              <a:t>Un client ne peut utiliser le protocole </a:t>
            </a:r>
            <a:r>
              <a:rPr lang="fr-FR" dirty="0" err="1"/>
              <a:t>OAuth</a:t>
            </a:r>
            <a:r>
              <a:rPr lang="fr-FR" dirty="0"/>
              <a:t> sans être connu du serveur. Pour cela il lui faut donc s’enregistrer auprès du serveur d’autorisation. Pour cela il doit fournir un ensemble de données :</a:t>
            </a:r>
          </a:p>
          <a:p>
            <a:pPr lvl="1"/>
            <a:r>
              <a:rPr lang="fr-FR" dirty="0">
                <a:solidFill>
                  <a:srgbClr val="0070C0"/>
                </a:solidFill>
              </a:rPr>
              <a:t>Nom de l’application</a:t>
            </a:r>
          </a:p>
          <a:p>
            <a:pPr lvl="1"/>
            <a:r>
              <a:rPr lang="fr-FR" dirty="0">
                <a:solidFill>
                  <a:srgbClr val="0070C0"/>
                </a:solidFill>
              </a:rPr>
              <a:t>Url du site</a:t>
            </a:r>
          </a:p>
          <a:p>
            <a:pPr lvl="1"/>
            <a:r>
              <a:rPr lang="fr-FR" dirty="0">
                <a:solidFill>
                  <a:srgbClr val="0070C0"/>
                </a:solidFill>
              </a:rPr>
              <a:t>Url de retour</a:t>
            </a:r>
          </a:p>
          <a:p>
            <a:pPr lvl="1"/>
            <a:r>
              <a:rPr lang="fr-FR" dirty="0">
                <a:solidFill>
                  <a:srgbClr val="0070C0"/>
                </a:solidFill>
              </a:rPr>
              <a:t>Informations diverses en fonction du demandeur (logo, url javascript, description, etc.)</a:t>
            </a:r>
          </a:p>
          <a:p>
            <a:pPr lvl="1"/>
            <a:endParaRPr lang="fr-FR" dirty="0"/>
          </a:p>
          <a:p>
            <a:r>
              <a:rPr lang="fr-FR" dirty="0"/>
              <a:t>En échange, le serveur fournira un identifiant et un code secret (</a:t>
            </a:r>
            <a:r>
              <a:rPr lang="fr-FR" b="1" dirty="0"/>
              <a:t>client id</a:t>
            </a:r>
            <a:r>
              <a:rPr lang="fr-FR" dirty="0"/>
              <a:t> et </a:t>
            </a:r>
            <a:r>
              <a:rPr lang="fr-FR" b="1" dirty="0"/>
              <a:t>client secret</a:t>
            </a:r>
            <a:r>
              <a:rPr lang="fr-FR" dirty="0"/>
              <a:t>) sous forme de chaîne de caractères, qui permettra au client de s’identifier.</a:t>
            </a:r>
          </a:p>
          <a:p>
            <a:endParaRPr lang="fr-FR" dirty="0"/>
          </a:p>
          <a:p>
            <a:pPr marL="0" indent="0" algn="ctr">
              <a:buNone/>
            </a:pPr>
            <a:r>
              <a:rPr lang="fr-FR" dirty="0">
                <a:hlinkClick r:id="rId2"/>
              </a:rPr>
              <a:t>https://blog.axawebcenter.fr/2016/03/oauth-comprendre-loauth-2-0-par-lexemple/</a:t>
            </a:r>
            <a:endParaRPr lang="fr-FR" dirty="0"/>
          </a:p>
          <a:p>
            <a:pPr marL="0" indent="0" algn="ctr">
              <a:buNone/>
            </a:pPr>
            <a:endParaRPr lang="fr-FR" dirty="0"/>
          </a:p>
        </p:txBody>
      </p:sp>
    </p:spTree>
    <p:extLst>
      <p:ext uri="{BB962C8B-B14F-4D97-AF65-F5344CB8AC3E}">
        <p14:creationId xmlns:p14="http://schemas.microsoft.com/office/powerpoint/2010/main" val="4068355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a:t>OAUTH2, Les types d’autorisation « flow »</a:t>
            </a:r>
          </a:p>
        </p:txBody>
      </p:sp>
      <p:sp>
        <p:nvSpPr>
          <p:cNvPr id="3" name="Espace réservé du contenu 2"/>
          <p:cNvSpPr>
            <a:spLocks noGrp="1"/>
          </p:cNvSpPr>
          <p:nvPr>
            <p:ph idx="1"/>
          </p:nvPr>
        </p:nvSpPr>
        <p:spPr>
          <a:xfrm>
            <a:off x="300282" y="1061240"/>
            <a:ext cx="11401388" cy="5697369"/>
          </a:xfrm>
        </p:spPr>
        <p:txBody>
          <a:bodyPr>
            <a:normAutofit fontScale="85000" lnSpcReduction="20000"/>
          </a:bodyPr>
          <a:lstStyle/>
          <a:p>
            <a:pPr marL="0" indent="0">
              <a:buNone/>
            </a:pPr>
            <a:r>
              <a:rPr lang="fr-FR" dirty="0"/>
              <a:t>Avec OAuth2 il y a </a:t>
            </a:r>
            <a:r>
              <a:rPr lang="fr-FR" b="1" dirty="0">
                <a:solidFill>
                  <a:srgbClr val="0070C0"/>
                </a:solidFill>
              </a:rPr>
              <a:t>4 types </a:t>
            </a:r>
            <a:r>
              <a:rPr lang="fr-FR" dirty="0"/>
              <a:t>d’autorisation possibles selon l’emplacement et la nature des entités intervenant dans l’obtention du </a:t>
            </a:r>
            <a:r>
              <a:rPr lang="fr-FR" dirty="0" err="1"/>
              <a:t>token</a:t>
            </a:r>
            <a:r>
              <a:rPr lang="fr-FR" dirty="0"/>
              <a:t> d’accès.</a:t>
            </a:r>
          </a:p>
          <a:p>
            <a:r>
              <a:rPr lang="fr-FR" b="1" dirty="0" err="1"/>
              <a:t>Authorization</a:t>
            </a:r>
            <a:r>
              <a:rPr lang="fr-FR" b="1" dirty="0"/>
              <a:t> Code Grant</a:t>
            </a:r>
            <a:r>
              <a:rPr lang="fr-FR" dirty="0"/>
              <a:t>, l’autorisation via un code</a:t>
            </a:r>
          </a:p>
          <a:p>
            <a:pPr lvl="1"/>
            <a:r>
              <a:rPr lang="fr-FR" dirty="0"/>
              <a:t>Il doit être utilisé dès que possible et tout particulièrement quand le client est un serveur web. Permet d’obtenir un </a:t>
            </a:r>
            <a:r>
              <a:rPr lang="fr-FR" dirty="0" err="1"/>
              <a:t>token</a:t>
            </a:r>
            <a:r>
              <a:rPr lang="fr-FR" dirty="0"/>
              <a:t> d’accès de longue durée qui pourra être renouvelé via un </a:t>
            </a:r>
            <a:r>
              <a:rPr lang="fr-FR" dirty="0" err="1"/>
              <a:t>token</a:t>
            </a:r>
            <a:r>
              <a:rPr lang="fr-FR" dirty="0"/>
              <a:t> de renouvellement (si le serveur d’autorisation le permet).</a:t>
            </a:r>
          </a:p>
          <a:p>
            <a:r>
              <a:rPr lang="fr-FR" b="1" dirty="0" err="1"/>
              <a:t>Implicit</a:t>
            </a:r>
            <a:r>
              <a:rPr lang="fr-FR" b="1" dirty="0"/>
              <a:t> Grant</a:t>
            </a:r>
            <a:r>
              <a:rPr lang="fr-FR" dirty="0"/>
              <a:t>, l’autorisation implicite 	</a:t>
            </a:r>
          </a:p>
          <a:p>
            <a:pPr lvl="1"/>
            <a:r>
              <a:rPr lang="fr-FR" dirty="0"/>
              <a:t>Il doit être utilisé quand l’application se trouve côté client (typiquement une application Javascript). Il ne permet pas d’obtenir de </a:t>
            </a:r>
            <a:r>
              <a:rPr lang="fr-FR" dirty="0" err="1"/>
              <a:t>token</a:t>
            </a:r>
            <a:r>
              <a:rPr lang="fr-FR" dirty="0"/>
              <a:t> de renouvellement.</a:t>
            </a:r>
          </a:p>
          <a:p>
            <a:r>
              <a:rPr lang="fr-FR" b="1" dirty="0"/>
              <a:t>Resource </a:t>
            </a:r>
            <a:r>
              <a:rPr lang="fr-FR" b="1" dirty="0" err="1"/>
              <a:t>Owner</a:t>
            </a:r>
            <a:r>
              <a:rPr lang="fr-FR" b="1" dirty="0"/>
              <a:t> </a:t>
            </a:r>
            <a:r>
              <a:rPr lang="fr-FR" b="1" dirty="0" err="1"/>
              <a:t>Password</a:t>
            </a:r>
            <a:r>
              <a:rPr lang="fr-FR" b="1" dirty="0"/>
              <a:t> </a:t>
            </a:r>
            <a:r>
              <a:rPr lang="fr-FR" b="1" dirty="0" err="1"/>
              <a:t>Credentials</a:t>
            </a:r>
            <a:r>
              <a:rPr lang="fr-FR" b="1" dirty="0"/>
              <a:t> Grant</a:t>
            </a:r>
            <a:r>
              <a:rPr lang="fr-FR" dirty="0"/>
              <a:t>, l’autorisation via mot de passe</a:t>
            </a:r>
          </a:p>
          <a:p>
            <a:pPr lvl="1"/>
            <a:r>
              <a:rPr lang="fr-FR" dirty="0"/>
              <a:t>Avec ce type d’autorisation, les identifiants (et donc le mot de passe) sont envoyés au client et ensuite au serveur d’autorisation. Il est donc impératif qu’il y ait une confiance absolue entre ces 2 entités. Il est donc principalement utilisé lorsque le client a été développé par la même autorité que celle fournissant le serveur d’autorisation. On pourrait par exemple imaginer un site web example.com voulant accéder à des ressources protégées de son propre sous-domaine api.example.com. L’utilisateur ne serait donc pas surpris de renseigner son mot de passe sur le site example.com puisque son compte a été créé sur ce même site.</a:t>
            </a:r>
          </a:p>
          <a:p>
            <a:r>
              <a:rPr lang="fr-FR" b="1" dirty="0"/>
              <a:t>Client </a:t>
            </a:r>
            <a:r>
              <a:rPr lang="fr-FR" b="1" dirty="0" err="1"/>
              <a:t>Credentials</a:t>
            </a:r>
            <a:r>
              <a:rPr lang="fr-FR" b="1" dirty="0"/>
              <a:t> Grant</a:t>
            </a:r>
            <a:r>
              <a:rPr lang="fr-FR" dirty="0"/>
              <a:t>, l’autorisation serveur à serveur </a:t>
            </a:r>
          </a:p>
          <a:p>
            <a:pPr lvl="1"/>
            <a:r>
              <a:rPr lang="fr-FR" dirty="0"/>
              <a:t>Il doit être utilisé lorsque le client est lui-même le détenteur des données. Il n’y a pas d’autorisation à obtenir de la part de l’utilisateur final.</a:t>
            </a:r>
          </a:p>
          <a:p>
            <a:pPr lvl="2"/>
            <a:endParaRPr lang="fr-FR" dirty="0"/>
          </a:p>
          <a:p>
            <a:pPr lvl="2"/>
            <a:endParaRPr lang="fr-FR" dirty="0"/>
          </a:p>
          <a:p>
            <a:pPr lvl="1"/>
            <a:endParaRPr lang="fr-FR" dirty="0"/>
          </a:p>
        </p:txBody>
      </p:sp>
    </p:spTree>
    <p:extLst>
      <p:ext uri="{BB962C8B-B14F-4D97-AF65-F5344CB8AC3E}">
        <p14:creationId xmlns:p14="http://schemas.microsoft.com/office/powerpoint/2010/main" val="2653944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0F160-336A-4B62-A8FF-DE078873E468}"/>
              </a:ext>
            </a:extLst>
          </p:cNvPr>
          <p:cNvSpPr>
            <a:spLocks noGrp="1"/>
          </p:cNvSpPr>
          <p:nvPr>
            <p:ph type="title"/>
          </p:nvPr>
        </p:nvSpPr>
        <p:spPr/>
        <p:txBody>
          <a:bodyPr/>
          <a:lstStyle/>
          <a:p>
            <a:r>
              <a:rPr lang="fr-FR" dirty="0"/>
              <a:t>OAUTH2 démonstration</a:t>
            </a:r>
          </a:p>
        </p:txBody>
      </p:sp>
      <p:sp>
        <p:nvSpPr>
          <p:cNvPr id="4" name="Espace réservé du numéro de diapositive 3">
            <a:extLst>
              <a:ext uri="{FF2B5EF4-FFF2-40B4-BE49-F238E27FC236}">
                <a16:creationId xmlns:a16="http://schemas.microsoft.com/office/drawing/2014/main" id="{89652DBE-738E-44C4-BCF4-D48B3C9B8B47}"/>
              </a:ext>
            </a:extLst>
          </p:cNvPr>
          <p:cNvSpPr>
            <a:spLocks noGrp="1"/>
          </p:cNvSpPr>
          <p:nvPr>
            <p:ph type="sldNum" sz="quarter" idx="12"/>
          </p:nvPr>
        </p:nvSpPr>
        <p:spPr/>
        <p:txBody>
          <a:bodyPr/>
          <a:lstStyle/>
          <a:p>
            <a:fld id="{B79E4878-4BCB-449E-94CF-AE2A0F6BB533}" type="slidenum">
              <a:rPr lang="fr-FR" smtClean="0"/>
              <a:t>48</a:t>
            </a:fld>
            <a:endParaRPr lang="fr-FR"/>
          </a:p>
        </p:txBody>
      </p:sp>
      <p:sp>
        <p:nvSpPr>
          <p:cNvPr id="5" name="Espace réservé du contenu 2">
            <a:extLst>
              <a:ext uri="{FF2B5EF4-FFF2-40B4-BE49-F238E27FC236}">
                <a16:creationId xmlns:a16="http://schemas.microsoft.com/office/drawing/2014/main" id="{4AF4F4CB-2F17-4DBA-9E48-B5AF9350512F}"/>
              </a:ext>
            </a:extLst>
          </p:cNvPr>
          <p:cNvSpPr txBox="1">
            <a:spLocks/>
          </p:cNvSpPr>
          <p:nvPr/>
        </p:nvSpPr>
        <p:spPr>
          <a:xfrm>
            <a:off x="838200" y="1825625"/>
            <a:ext cx="51478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a:p>
            <a:pPr marL="0" indent="0">
              <a:buNone/>
            </a:pPr>
            <a:r>
              <a:rPr lang="fr-FR" dirty="0"/>
              <a:t>« </a:t>
            </a:r>
            <a:r>
              <a:rPr lang="fr-FR" b="1" dirty="0"/>
              <a:t> </a:t>
            </a:r>
            <a:r>
              <a:rPr lang="fr-FR" b="1" dirty="0" err="1"/>
              <a:t>Authorization</a:t>
            </a:r>
            <a:r>
              <a:rPr lang="fr-FR" b="1" dirty="0"/>
              <a:t> Code Grant</a:t>
            </a:r>
            <a:r>
              <a:rPr lang="fr-FR" dirty="0"/>
              <a:t> » Flow :</a:t>
            </a:r>
          </a:p>
          <a:p>
            <a:pPr marL="0" indent="0">
              <a:buFont typeface="Arial" panose="020B0604020202020204" pitchFamily="34" charset="0"/>
              <a:buNone/>
            </a:pPr>
            <a:r>
              <a:rPr lang="fr-FR" dirty="0">
                <a:hlinkClick r:id="rId2"/>
              </a:rPr>
              <a:t>https://www.guillaume-chervet.fr</a:t>
            </a:r>
            <a:endParaRPr lang="fr-FR" dirty="0"/>
          </a:p>
          <a:p>
            <a:pPr marL="0" indent="0">
              <a:buFont typeface="Arial" panose="020B0604020202020204" pitchFamily="34" charset="0"/>
              <a:buNone/>
            </a:pPr>
            <a:endParaRPr lang="fr-FR" dirty="0"/>
          </a:p>
          <a:p>
            <a:pPr marL="0" indent="0">
              <a:buFont typeface="Arial" panose="020B0604020202020204" pitchFamily="34" charset="0"/>
              <a:buNone/>
            </a:pPr>
            <a:r>
              <a:rPr lang="fr-FR" dirty="0"/>
              <a:t>Authentification via Facebook</a:t>
            </a: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a:p>
            <a:endParaRPr lang="fr-FR" dirty="0"/>
          </a:p>
        </p:txBody>
      </p:sp>
      <p:pic>
        <p:nvPicPr>
          <p:cNvPr id="6" name="Image 5">
            <a:extLst>
              <a:ext uri="{FF2B5EF4-FFF2-40B4-BE49-F238E27FC236}">
                <a16:creationId xmlns:a16="http://schemas.microsoft.com/office/drawing/2014/main" id="{9CC1C767-BF34-4FED-B3F2-95FD07F228E8}"/>
              </a:ext>
            </a:extLst>
          </p:cNvPr>
          <p:cNvPicPr>
            <a:picLocks noChangeAspect="1"/>
          </p:cNvPicPr>
          <p:nvPr/>
        </p:nvPicPr>
        <p:blipFill>
          <a:blip r:embed="rId3"/>
          <a:stretch>
            <a:fillRect/>
          </a:stretch>
        </p:blipFill>
        <p:spPr>
          <a:xfrm>
            <a:off x="6325386" y="1251457"/>
            <a:ext cx="5274558" cy="4925506"/>
          </a:xfrm>
          <a:prstGeom prst="rect">
            <a:avLst/>
          </a:prstGeom>
        </p:spPr>
      </p:pic>
    </p:spTree>
    <p:extLst>
      <p:ext uri="{BB962C8B-B14F-4D97-AF65-F5344CB8AC3E}">
        <p14:creationId xmlns:p14="http://schemas.microsoft.com/office/powerpoint/2010/main" val="422883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Authorization</a:t>
            </a:r>
            <a:r>
              <a:rPr lang="fr-FR" dirty="0"/>
              <a:t> Code Grant </a:t>
            </a:r>
            <a:r>
              <a:rPr lang="fr-FR" dirty="0">
                <a:solidFill>
                  <a:srgbClr val="00B050"/>
                </a:solidFill>
              </a:rPr>
              <a:t>(le plus sécurisé)</a:t>
            </a:r>
          </a:p>
        </p:txBody>
      </p:sp>
      <p:sp>
        <p:nvSpPr>
          <p:cNvPr id="3" name="Espace réservé du contenu 2"/>
          <p:cNvSpPr>
            <a:spLocks noGrp="1"/>
          </p:cNvSpPr>
          <p:nvPr>
            <p:ph idx="1"/>
          </p:nvPr>
        </p:nvSpPr>
        <p:spPr>
          <a:xfrm>
            <a:off x="6891131" y="1061240"/>
            <a:ext cx="5155096" cy="5697369"/>
          </a:xfrm>
        </p:spPr>
        <p:txBody>
          <a:bodyPr>
            <a:normAutofit fontScale="85000" lnSpcReduction="20000"/>
          </a:bodyPr>
          <a:lstStyle/>
          <a:p>
            <a:r>
              <a:rPr lang="fr-FR" dirty="0"/>
              <a:t>La méthode la plus sécurisé</a:t>
            </a:r>
          </a:p>
          <a:p>
            <a:pPr lvl="1"/>
            <a:r>
              <a:rPr lang="fr-FR" dirty="0"/>
              <a:t>Vous n’accèderez jamais au </a:t>
            </a:r>
            <a:r>
              <a:rPr lang="fr-FR" dirty="0" err="1"/>
              <a:t>token</a:t>
            </a:r>
            <a:r>
              <a:rPr lang="fr-FR" dirty="0"/>
              <a:t> d’accès, il sera stocké par le site internet (en session par exemple). </a:t>
            </a:r>
          </a:p>
          <a:p>
            <a:r>
              <a:rPr lang="fr-FR" dirty="0"/>
              <a:t>Dans ce type d’autorisation les étapes sont les suivantes :</a:t>
            </a:r>
          </a:p>
          <a:p>
            <a:pPr marL="971550" lvl="1" indent="-514350">
              <a:buFont typeface="+mj-lt"/>
              <a:buAutoNum type="arabicPeriod"/>
            </a:pPr>
            <a:r>
              <a:rPr lang="fr-FR" dirty="0"/>
              <a:t>Un site internet quelconque souhaite accéder aux informations de votre profil Google.</a:t>
            </a:r>
          </a:p>
          <a:p>
            <a:pPr marL="971550" lvl="1" indent="-514350">
              <a:buFont typeface="+mj-lt"/>
              <a:buAutoNum type="arabicPeriod"/>
            </a:pPr>
            <a:r>
              <a:rPr lang="fr-FR" dirty="0"/>
              <a:t>Vous êtes redirigé par le client (le site internet) vers le serveur d’autorisation (Google).</a:t>
            </a:r>
          </a:p>
          <a:p>
            <a:pPr marL="971550" lvl="1" indent="-514350">
              <a:buFont typeface="+mj-lt"/>
              <a:buAutoNum type="arabicPeriod"/>
            </a:pPr>
            <a:r>
              <a:rPr lang="fr-FR" dirty="0"/>
              <a:t>Si vous autorisez l’accès, le serveur d’autorisation (Google) envoie un code d’autorisation au site internet.</a:t>
            </a:r>
          </a:p>
          <a:p>
            <a:pPr marL="971550" lvl="1" indent="-514350">
              <a:buFont typeface="+mj-lt"/>
              <a:buAutoNum type="arabicPeriod"/>
            </a:pPr>
            <a:r>
              <a:rPr lang="fr-FR" dirty="0"/>
              <a:t>Ce code est échangé (entre le site internet et Google) par un </a:t>
            </a:r>
            <a:r>
              <a:rPr lang="fr-FR" dirty="0" err="1"/>
              <a:t>token</a:t>
            </a:r>
            <a:r>
              <a:rPr lang="fr-FR" dirty="0"/>
              <a:t> d’accès de façon transparente pour vous.</a:t>
            </a:r>
          </a:p>
          <a:p>
            <a:pPr marL="971550" lvl="1" indent="-514350">
              <a:buFont typeface="+mj-lt"/>
              <a:buAutoNum type="arabicPeriod"/>
            </a:pPr>
            <a:r>
              <a:rPr lang="fr-FR" dirty="0"/>
              <a:t>Le site internet peut donc maintenant utiliser ce </a:t>
            </a:r>
            <a:r>
              <a:rPr lang="fr-FR" dirty="0" err="1"/>
              <a:t>token</a:t>
            </a:r>
            <a:r>
              <a:rPr lang="fr-FR" dirty="0"/>
              <a:t> d’accès pour accéder aux données de votre profil par le serveur de ressources (Google).</a:t>
            </a:r>
          </a:p>
          <a:p>
            <a:endParaRPr lang="fr-FR" dirty="0"/>
          </a:p>
          <a:p>
            <a:pPr marL="0" indent="0">
              <a:buNone/>
            </a:pPr>
            <a:endParaRPr lang="fr-FR" dirty="0"/>
          </a:p>
        </p:txBody>
      </p:sp>
      <p:pic>
        <p:nvPicPr>
          <p:cNvPr id="21510" name="Picture 6" descr="Authorization Code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6" y="1061240"/>
            <a:ext cx="6389824" cy="519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41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HTTP/HTTPS</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dirty="0"/>
              <a:t>L'</a:t>
            </a:r>
            <a:r>
              <a:rPr lang="fr-FR" b="1" dirty="0"/>
              <a:t>HyperText Transfer Protocol Secure</a:t>
            </a:r>
            <a:r>
              <a:rPr lang="fr-FR" dirty="0"/>
              <a:t>, plus connu sous l'</a:t>
            </a:r>
            <a:r>
              <a:rPr lang="fr-FR" dirty="0">
                <a:hlinkClick r:id="rId2" tooltip="Abréviation"/>
              </a:rPr>
              <a:t>abréviation</a:t>
            </a:r>
            <a:r>
              <a:rPr lang="fr-FR" dirty="0"/>
              <a:t> </a:t>
            </a:r>
            <a:r>
              <a:rPr lang="fr-FR" b="1" dirty="0"/>
              <a:t>HTTPS</a:t>
            </a:r>
            <a:r>
              <a:rPr lang="fr-FR" dirty="0"/>
              <a:t> — littéralement « </a:t>
            </a:r>
            <a:r>
              <a:rPr lang="fr-FR" dirty="0">
                <a:hlinkClick r:id="rId3" tooltip="Protocole de communication"/>
              </a:rPr>
              <a:t>protocole</a:t>
            </a:r>
            <a:r>
              <a:rPr lang="fr-FR" dirty="0"/>
              <a:t> de transfert </a:t>
            </a:r>
            <a:r>
              <a:rPr lang="fr-FR" dirty="0">
                <a:hlinkClick r:id="rId4" tooltip="Hypertexte"/>
              </a:rPr>
              <a:t>hypertexte</a:t>
            </a:r>
            <a:r>
              <a:rPr lang="fr-FR" dirty="0"/>
              <a:t> sécurisé » — est la combinaison du </a:t>
            </a:r>
            <a:r>
              <a:rPr lang="fr-FR" dirty="0">
                <a:hlinkClick r:id="rId5" tooltip="Hypertext Transfer Protocol"/>
              </a:rPr>
              <a:t>HTTP</a:t>
            </a:r>
            <a:r>
              <a:rPr lang="fr-FR" dirty="0"/>
              <a:t> avec une couche de </a:t>
            </a:r>
            <a:r>
              <a:rPr lang="fr-FR" dirty="0">
                <a:hlinkClick r:id="rId6" tooltip="Chiffrement"/>
              </a:rPr>
              <a:t>chiffrement</a:t>
            </a:r>
            <a:r>
              <a:rPr lang="fr-FR" dirty="0"/>
              <a:t> comme </a:t>
            </a:r>
            <a:r>
              <a:rPr lang="fr-FR" dirty="0">
                <a:hlinkClick r:id="rId7" tooltip="Secure Sockets Layer"/>
              </a:rPr>
              <a:t>SSL</a:t>
            </a:r>
            <a:r>
              <a:rPr lang="fr-FR" dirty="0"/>
              <a:t> ou </a:t>
            </a:r>
            <a:r>
              <a:rPr lang="fr-FR" dirty="0">
                <a:hlinkClick r:id="rId8" tooltip="Transport Layer Security"/>
              </a:rPr>
              <a:t>TLS</a:t>
            </a:r>
            <a:r>
              <a:rPr lang="fr-FR" dirty="0"/>
              <a:t>.</a:t>
            </a:r>
          </a:p>
          <a:p>
            <a:endParaRPr lang="fr-FR" dirty="0"/>
          </a:p>
          <a:p>
            <a:r>
              <a:rPr lang="fr-FR" b="1" dirty="0">
                <a:solidFill>
                  <a:srgbClr val="00B050"/>
                </a:solidFill>
                <a:hlinkClick r:id="rId9"/>
              </a:rPr>
              <a:t>https://www.lannexe-bretignolles.fr</a:t>
            </a:r>
            <a:r>
              <a:rPr lang="fr-FR" b="1" dirty="0">
                <a:solidFill>
                  <a:srgbClr val="00B050"/>
                </a:solidFill>
              </a:rPr>
              <a:t> : 443 le port par défaut</a:t>
            </a:r>
          </a:p>
          <a:p>
            <a:pPr lvl="1"/>
            <a:r>
              <a:rPr lang="fr-FR" b="1" dirty="0">
                <a:solidFill>
                  <a:srgbClr val="00B050"/>
                </a:solidFill>
                <a:hlinkClick r:id="rId9"/>
              </a:rPr>
              <a:t>https://www.lannexe-bretignolles.fr:443</a:t>
            </a:r>
            <a:r>
              <a:rPr lang="fr-FR" b="1" dirty="0">
                <a:solidFill>
                  <a:srgbClr val="00B050"/>
                </a:solidFill>
              </a:rPr>
              <a:t> </a:t>
            </a:r>
          </a:p>
          <a:p>
            <a:endParaRPr lang="fr-FR" dirty="0"/>
          </a:p>
          <a:p>
            <a:r>
              <a:rPr lang="fr-FR" b="1" dirty="0">
                <a:solidFill>
                  <a:srgbClr val="00B050"/>
                </a:solidFill>
                <a:hlinkClick r:id="rId10"/>
              </a:rPr>
              <a:t>http://www.lannexe-bretignolles.fr</a:t>
            </a:r>
            <a:r>
              <a:rPr lang="fr-FR" b="1" dirty="0">
                <a:solidFill>
                  <a:srgbClr val="00B050"/>
                </a:solidFill>
              </a:rPr>
              <a:t> : 80 le port par défaut</a:t>
            </a:r>
          </a:p>
          <a:p>
            <a:pPr lvl="1"/>
            <a:r>
              <a:rPr lang="fr-FR" b="1" dirty="0">
                <a:solidFill>
                  <a:srgbClr val="00B050"/>
                </a:solidFill>
                <a:hlinkClick r:id="rId11"/>
              </a:rPr>
              <a:t>https://www.lannexe-bretignolles.fr:80</a:t>
            </a:r>
            <a:endParaRPr lang="fr-FR" b="1" dirty="0">
              <a:solidFill>
                <a:srgbClr val="00B050"/>
              </a:solidFill>
            </a:endParaRPr>
          </a:p>
          <a:p>
            <a:pPr lvl="1"/>
            <a:endParaRPr lang="fr-FR" b="1" dirty="0">
              <a:solidFill>
                <a:srgbClr val="00B050"/>
              </a:solidFill>
            </a:endParaRPr>
          </a:p>
          <a:p>
            <a:endParaRPr lang="fr-FR" b="1" dirty="0">
              <a:solidFill>
                <a:srgbClr val="00B050"/>
              </a:solidFill>
            </a:endParaRPr>
          </a:p>
          <a:p>
            <a:pPr lvl="1"/>
            <a:endParaRPr lang="fr-FR" b="1" dirty="0">
              <a:solidFill>
                <a:srgbClr val="00B050"/>
              </a:solidFill>
            </a:endParaRP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3932988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Authorization</a:t>
            </a:r>
            <a:r>
              <a:rPr lang="fr-FR" dirty="0"/>
              <a:t> Code Grant </a:t>
            </a:r>
            <a:r>
              <a:rPr lang="fr-FR" dirty="0">
                <a:solidFill>
                  <a:srgbClr val="00B050"/>
                </a:solidFill>
              </a:rPr>
              <a:t>(le plus sécurisé)</a:t>
            </a:r>
          </a:p>
        </p:txBody>
      </p:sp>
      <p:pic>
        <p:nvPicPr>
          <p:cNvPr id="1026" name="Picture 2" descr="https://www.ibm.com/support/knowledgecenter/en/SSPREK_9.0.2/com.ibm.isam.doc/config/images/OAuth2_authco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480" y="1047269"/>
            <a:ext cx="6374502" cy="53273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56243" y="898844"/>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2791289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Implicit</a:t>
            </a:r>
            <a:r>
              <a:rPr lang="fr-FR" dirty="0"/>
              <a:t> Grant </a:t>
            </a:r>
            <a:r>
              <a:rPr lang="fr-FR" dirty="0">
                <a:solidFill>
                  <a:srgbClr val="00B050"/>
                </a:solidFill>
              </a:rPr>
              <a:t>(pour les clients type </a:t>
            </a:r>
            <a:r>
              <a:rPr lang="fr-FR" dirty="0" err="1">
                <a:solidFill>
                  <a:srgbClr val="00B050"/>
                </a:solidFill>
              </a:rPr>
              <a:t>js</a:t>
            </a:r>
            <a:r>
              <a:rPr lang="fr-FR" dirty="0">
                <a:solidFill>
                  <a:srgbClr val="00B050"/>
                </a:solidFill>
              </a:rPr>
              <a:t>)</a:t>
            </a:r>
          </a:p>
        </p:txBody>
      </p:sp>
      <p:sp>
        <p:nvSpPr>
          <p:cNvPr id="3" name="Espace réservé du contenu 2"/>
          <p:cNvSpPr>
            <a:spLocks noGrp="1"/>
          </p:cNvSpPr>
          <p:nvPr>
            <p:ph idx="1"/>
          </p:nvPr>
        </p:nvSpPr>
        <p:spPr>
          <a:xfrm>
            <a:off x="6718853" y="940903"/>
            <a:ext cx="5367130" cy="5817705"/>
          </a:xfrm>
        </p:spPr>
        <p:txBody>
          <a:bodyPr>
            <a:normAutofit fontScale="62500" lnSpcReduction="20000"/>
          </a:bodyPr>
          <a:lstStyle/>
          <a:p>
            <a:r>
              <a:rPr lang="fr-FR" dirty="0"/>
              <a:t>Cette méthode est utilisée par les applications mobile et les applications Web. Elle est donc de plus en plus répandue. Le principe est de demander un unique </a:t>
            </a:r>
            <a:r>
              <a:rPr lang="fr-FR" b="1" dirty="0" err="1"/>
              <a:t>token</a:t>
            </a:r>
            <a:r>
              <a:rPr lang="fr-FR" b="1" dirty="0"/>
              <a:t> d’accès</a:t>
            </a:r>
            <a:r>
              <a:rPr lang="fr-FR" dirty="0"/>
              <a:t>. Son petit inconvénient est qu’il expose le </a:t>
            </a:r>
            <a:r>
              <a:rPr lang="fr-FR" dirty="0" err="1"/>
              <a:t>token</a:t>
            </a:r>
            <a:r>
              <a:rPr lang="fr-FR" dirty="0"/>
              <a:t> qui est stocké directement sur le navigateur car utilisé par des requêtes javascript par exemple.</a:t>
            </a:r>
          </a:p>
          <a:p>
            <a:r>
              <a:rPr lang="fr-FR" dirty="0"/>
              <a:t>Elle ne permet pas d’obtenir de </a:t>
            </a:r>
            <a:r>
              <a:rPr lang="fr-FR" dirty="0" err="1"/>
              <a:t>token</a:t>
            </a:r>
            <a:r>
              <a:rPr lang="fr-FR" dirty="0"/>
              <a:t> de renouvellement.</a:t>
            </a:r>
          </a:p>
          <a:p>
            <a:r>
              <a:rPr lang="fr-FR" dirty="0"/>
              <a:t>Dans ce type d’autorisation les étapes sont les suivantes :</a:t>
            </a:r>
          </a:p>
          <a:p>
            <a:pPr marL="971550" lvl="1" indent="-514350">
              <a:buFont typeface="+mj-lt"/>
              <a:buAutoNum type="arabicPeriod"/>
            </a:pPr>
            <a:r>
              <a:rPr lang="fr-FR" dirty="0"/>
              <a:t>Le client (</a:t>
            </a:r>
            <a:r>
              <a:rPr lang="fr-FR" dirty="0" err="1"/>
              <a:t>AngularJS</a:t>
            </a:r>
            <a:r>
              <a:rPr lang="fr-FR" dirty="0"/>
              <a:t>) souhaite accéder aux informations de votre profil Facebook.</a:t>
            </a:r>
          </a:p>
          <a:p>
            <a:pPr marL="971550" lvl="1" indent="-514350">
              <a:buFont typeface="+mj-lt"/>
              <a:buAutoNum type="arabicPeriod"/>
            </a:pPr>
            <a:r>
              <a:rPr lang="fr-FR" dirty="0"/>
              <a:t>Vous êtes redirigé par le navigateur web vers le serveur d’autorisation (Facebook).</a:t>
            </a:r>
          </a:p>
          <a:p>
            <a:pPr marL="971550" lvl="1" indent="-514350">
              <a:buFont typeface="+mj-lt"/>
              <a:buAutoNum type="arabicPeriod"/>
            </a:pPr>
            <a:r>
              <a:rPr lang="fr-FR" dirty="0"/>
              <a:t>Si vous autorisez l’accès, le serveur d’autorisation vous redirige sur le site internet et met à disposition le </a:t>
            </a:r>
            <a:r>
              <a:rPr lang="fr-FR" dirty="0" err="1"/>
              <a:t>token</a:t>
            </a:r>
            <a:r>
              <a:rPr lang="fr-FR" dirty="0"/>
              <a:t> d’accès dans le fragment de l’url (non envoyé au serveur web). Exemple de callback : http://example.com/oauthcallback#access_token=MzJmNDc3M2VjMmQzN.</a:t>
            </a:r>
          </a:p>
          <a:p>
            <a:pPr marL="971550" lvl="1" indent="-514350">
              <a:buFont typeface="+mj-lt"/>
              <a:buAutoNum type="arabicPeriod"/>
            </a:pPr>
            <a:r>
              <a:rPr lang="fr-FR" dirty="0"/>
              <a:t>Ce </a:t>
            </a:r>
            <a:r>
              <a:rPr lang="fr-FR" dirty="0" err="1"/>
              <a:t>token</a:t>
            </a:r>
            <a:r>
              <a:rPr lang="fr-FR" dirty="0"/>
              <a:t> d’accès peut maintenant être utilisé (après avoir été validé) pour faire des appels à l’API Facebook via Javascript (par exemple https://graph.facebook.com/me?access_token=MzJmNDc3M2VjMmQzN).</a:t>
            </a:r>
          </a:p>
          <a:p>
            <a:endParaRPr lang="fr-FR" dirty="0"/>
          </a:p>
        </p:txBody>
      </p:sp>
      <p:pic>
        <p:nvPicPr>
          <p:cNvPr id="26630" name="Picture 6" descr="Implicit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94" y="1047269"/>
            <a:ext cx="630555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7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Implicit</a:t>
            </a:r>
            <a:r>
              <a:rPr lang="fr-FR" dirty="0"/>
              <a:t> Grant </a:t>
            </a:r>
            <a:r>
              <a:rPr lang="fr-FR" dirty="0">
                <a:solidFill>
                  <a:srgbClr val="00B050"/>
                </a:solidFill>
              </a:rPr>
              <a:t>(pour les clients type </a:t>
            </a:r>
            <a:r>
              <a:rPr lang="fr-FR" dirty="0" err="1">
                <a:solidFill>
                  <a:srgbClr val="00B050"/>
                </a:solidFill>
              </a:rPr>
              <a:t>js</a:t>
            </a:r>
            <a:r>
              <a:rPr lang="fr-FR" dirty="0">
                <a:solidFill>
                  <a:srgbClr val="00B050"/>
                </a:solidFill>
              </a:rPr>
              <a:t>)</a:t>
            </a:r>
          </a:p>
        </p:txBody>
      </p:sp>
      <p:pic>
        <p:nvPicPr>
          <p:cNvPr id="3074" name="Picture 2" descr="https://www.ibm.com/support/knowledgecenter/en/SSPREK_9.0.2/com.ibm.isam.doc/config/images/OAuth2_implic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614" y="1047269"/>
            <a:ext cx="6019385" cy="56445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56243" y="898844"/>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3119057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11425"/>
            <a:ext cx="6735681" cy="1822175"/>
          </a:xfrm>
        </p:spPr>
        <p:txBody>
          <a:bodyPr>
            <a:normAutofit fontScale="90000"/>
          </a:bodyPr>
          <a:lstStyle/>
          <a:p>
            <a:r>
              <a:rPr lang="fr-FR" dirty="0"/>
              <a:t>OAUTH2, </a:t>
            </a:r>
            <a:r>
              <a:rPr lang="en-US" b="0" dirty="0"/>
              <a:t>Resource Owner Password Credentials Grant (</a:t>
            </a:r>
            <a:r>
              <a:rPr lang="en-US" b="0" dirty="0">
                <a:solidFill>
                  <a:srgbClr val="00B050"/>
                </a:solidFill>
              </a:rPr>
              <a:t>via mot de </a:t>
            </a:r>
            <a:r>
              <a:rPr lang="en-US" b="0" dirty="0" err="1">
                <a:solidFill>
                  <a:srgbClr val="00B050"/>
                </a:solidFill>
              </a:rPr>
              <a:t>passe</a:t>
            </a:r>
            <a:r>
              <a:rPr lang="en-US" b="0" dirty="0"/>
              <a:t>)</a:t>
            </a:r>
            <a:endParaRPr lang="fr-FR" dirty="0"/>
          </a:p>
        </p:txBody>
      </p:sp>
      <p:sp>
        <p:nvSpPr>
          <p:cNvPr id="3" name="Espace réservé du contenu 2"/>
          <p:cNvSpPr>
            <a:spLocks noGrp="1"/>
          </p:cNvSpPr>
          <p:nvPr>
            <p:ph idx="1"/>
          </p:nvPr>
        </p:nvSpPr>
        <p:spPr>
          <a:xfrm>
            <a:off x="6626087" y="119270"/>
            <a:ext cx="5406888" cy="6738730"/>
          </a:xfrm>
        </p:spPr>
        <p:txBody>
          <a:bodyPr>
            <a:normAutofit/>
          </a:bodyPr>
          <a:lstStyle/>
          <a:p>
            <a:r>
              <a:rPr lang="fr-FR" sz="1600" dirty="0"/>
              <a:t>Avec ce type d’autorisation, les identifiants (et donc le mot de passe) sont envoyés au client et ensuite au serveur d’autorisation. Il est donc impératif qu’il y ait une confiance absolue entre ces 2 entités. Il est donc principalement utilisé lorsque le client a été développé par la même autorité que celle fournissant le serveur d’autorisation. On pourrait par exemple imaginer un site web example.com voulant accéder à des ressources protégées de son propre sous-domaine api.example.com. L’utilisateur ne serait donc pas surpris de renseigner son mot de passe sur le site example.com puisque son compte a été créé sur ce même site.</a:t>
            </a:r>
          </a:p>
          <a:p>
            <a:r>
              <a:rPr lang="fr-FR" sz="1600" dirty="0"/>
              <a:t>Les étapes sont les suivantes :</a:t>
            </a:r>
          </a:p>
          <a:p>
            <a:pPr marL="971550" lvl="1" indent="-514350">
              <a:buFont typeface="+mj-lt"/>
              <a:buAutoNum type="arabicPeriod"/>
            </a:pPr>
            <a:r>
              <a:rPr lang="fr-FR" sz="1400" dirty="0"/>
              <a:t>La société </a:t>
            </a:r>
            <a:r>
              <a:rPr lang="fr-FR" sz="1400" dirty="0" err="1"/>
              <a:t>Acme</a:t>
            </a:r>
            <a:r>
              <a:rPr lang="fr-FR" sz="1400" dirty="0"/>
              <a:t> fait les choses bien et a pensé à mettre à disposition à des applications tierces une API RESTful exposant tout plein de méthodes pratiques pour récupérer des données diverses et variées de ses utilisateurs.</a:t>
            </a:r>
          </a:p>
          <a:p>
            <a:pPr marL="971550" lvl="1" indent="-514350">
              <a:buFont typeface="+mj-lt"/>
              <a:buAutoNum type="arabicPeriod"/>
            </a:pPr>
            <a:r>
              <a:rPr lang="fr-FR" sz="1400" dirty="0"/>
              <a:t>Cette société se dit qu’il serait pratique d’utiliser sa propre API pour éviter de réinventer la roue et de maintenir du code à plusieurs endroits.</a:t>
            </a:r>
          </a:p>
          <a:p>
            <a:pPr marL="971550" lvl="1" indent="-514350">
              <a:buFont typeface="+mj-lt"/>
              <a:buAutoNum type="arabicPeriod"/>
            </a:pPr>
            <a:r>
              <a:rPr lang="fr-FR" sz="1400" dirty="0"/>
              <a:t>Elle a donc besoin d’un </a:t>
            </a:r>
            <a:r>
              <a:rPr lang="fr-FR" sz="1400" dirty="0" err="1"/>
              <a:t>token</a:t>
            </a:r>
            <a:r>
              <a:rPr lang="fr-FR" sz="1400" dirty="0"/>
              <a:t> d’accès pour appeler les méthodes de son API.</a:t>
            </a:r>
          </a:p>
          <a:p>
            <a:pPr marL="971550" lvl="1" indent="-514350">
              <a:buFont typeface="+mj-lt"/>
              <a:buAutoNum type="arabicPeriod"/>
            </a:pPr>
            <a:r>
              <a:rPr lang="fr-FR" sz="1400" dirty="0"/>
              <a:t>Pour cela elle vous demande de renseigner vos identifiants de connexion via un formulaire HTML classique tel que vous le faites habituellement.</a:t>
            </a:r>
          </a:p>
          <a:p>
            <a:pPr marL="971550" lvl="1" indent="-514350">
              <a:buFont typeface="+mj-lt"/>
              <a:buAutoNum type="arabicPeriod"/>
            </a:pPr>
            <a:r>
              <a:rPr lang="fr-FR" sz="1400" dirty="0"/>
              <a:t>L’application côté serveur (le site acme.com) va échanger vos identifiants contre un </a:t>
            </a:r>
            <a:r>
              <a:rPr lang="fr-FR" sz="1400" dirty="0" err="1"/>
              <a:t>token</a:t>
            </a:r>
            <a:r>
              <a:rPr lang="fr-FR" sz="1400" dirty="0"/>
              <a:t> d’accès auprès du serveur d’autorisation (si vos identifiants sont valides bien évidemment).</a:t>
            </a:r>
          </a:p>
          <a:p>
            <a:pPr marL="971550" lvl="1" indent="-514350">
              <a:buFont typeface="+mj-lt"/>
              <a:buAutoNum type="arabicPeriod"/>
            </a:pPr>
            <a:r>
              <a:rPr lang="fr-FR" sz="1400" dirty="0"/>
              <a:t>L’application peut donc maintenant utiliser ce </a:t>
            </a:r>
            <a:r>
              <a:rPr lang="fr-FR" sz="1400" dirty="0" err="1"/>
              <a:t>token</a:t>
            </a:r>
            <a:r>
              <a:rPr lang="fr-FR" sz="1400" dirty="0"/>
              <a:t> d’accès auprès du serveur de ressources (api.acme.com).</a:t>
            </a:r>
          </a:p>
        </p:txBody>
      </p:sp>
      <p:pic>
        <p:nvPicPr>
          <p:cNvPr id="27652" name="Picture 4" descr="Resource Owner Password Credentials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8353"/>
            <a:ext cx="6735681" cy="36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441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1548" y="306829"/>
            <a:ext cx="11807687" cy="1822175"/>
          </a:xfrm>
        </p:spPr>
        <p:txBody>
          <a:bodyPr>
            <a:normAutofit/>
          </a:bodyPr>
          <a:lstStyle/>
          <a:p>
            <a:r>
              <a:rPr lang="fr-FR" dirty="0"/>
              <a:t>OAUTH2, </a:t>
            </a:r>
            <a:r>
              <a:rPr lang="en-US" b="0" dirty="0"/>
              <a:t>Resource Owner Password Credentials Grant (</a:t>
            </a:r>
            <a:r>
              <a:rPr lang="en-US" b="0" dirty="0">
                <a:solidFill>
                  <a:srgbClr val="00B050"/>
                </a:solidFill>
              </a:rPr>
              <a:t>via mot de </a:t>
            </a:r>
            <a:r>
              <a:rPr lang="en-US" b="0" dirty="0" err="1">
                <a:solidFill>
                  <a:srgbClr val="00B050"/>
                </a:solidFill>
              </a:rPr>
              <a:t>passe</a:t>
            </a:r>
            <a:r>
              <a:rPr lang="en-US" b="0" dirty="0"/>
              <a:t>)</a:t>
            </a:r>
            <a:endParaRPr lang="fr-FR" dirty="0"/>
          </a:p>
        </p:txBody>
      </p:sp>
      <p:pic>
        <p:nvPicPr>
          <p:cNvPr id="4098" name="Picture 2" descr="https://www.ibm.com/support/knowledgecenter/en/SSPREK_9.0.2/com.ibm.isam.doc/config/images/OAuth2_resourceown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10" y="2612957"/>
            <a:ext cx="6958095" cy="32312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857460" y="2290322"/>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1873157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b="0" dirty="0"/>
              <a:t>Client </a:t>
            </a:r>
            <a:r>
              <a:rPr lang="fr-FR" b="0" dirty="0" err="1"/>
              <a:t>Credentials</a:t>
            </a:r>
            <a:r>
              <a:rPr lang="fr-FR" b="0" dirty="0"/>
              <a:t> Grant </a:t>
            </a:r>
            <a:r>
              <a:rPr lang="fr-FR" b="0" dirty="0">
                <a:solidFill>
                  <a:srgbClr val="00B050"/>
                </a:solidFill>
              </a:rPr>
              <a:t>(serveur à serveur)</a:t>
            </a:r>
            <a:endParaRPr lang="fr-FR" dirty="0">
              <a:solidFill>
                <a:srgbClr val="00B050"/>
              </a:solidFill>
            </a:endParaRPr>
          </a:p>
        </p:txBody>
      </p:sp>
      <p:sp>
        <p:nvSpPr>
          <p:cNvPr id="3" name="Espace réservé du contenu 2"/>
          <p:cNvSpPr>
            <a:spLocks noGrp="1"/>
          </p:cNvSpPr>
          <p:nvPr>
            <p:ph idx="1"/>
          </p:nvPr>
        </p:nvSpPr>
        <p:spPr>
          <a:xfrm>
            <a:off x="185531" y="1047269"/>
            <a:ext cx="5579164" cy="5340626"/>
          </a:xfrm>
        </p:spPr>
        <p:txBody>
          <a:bodyPr>
            <a:normAutofit fontScale="92500" lnSpcReduction="10000"/>
          </a:bodyPr>
          <a:lstStyle/>
          <a:p>
            <a:r>
              <a:rPr lang="fr-FR" dirty="0"/>
              <a:t>Il doit être utilisé lorsque le client est lui-même le détenteur des données. Il n’y a pas d’autorisation à obtenir de la part de l’utilisateur final.</a:t>
            </a:r>
          </a:p>
          <a:p>
            <a:r>
              <a:rPr lang="fr-FR" dirty="0"/>
              <a:t>Les étapes sont les suivantes :</a:t>
            </a:r>
          </a:p>
          <a:p>
            <a:pPr marL="971550" lvl="1" indent="-514350">
              <a:buFont typeface="+mj-lt"/>
              <a:buAutoNum type="arabicPeriod"/>
            </a:pPr>
            <a:r>
              <a:rPr lang="fr-FR" dirty="0"/>
              <a:t>Un site internet quelconque stocke des fichiers de toute sorte sur Google Cloud Storage.</a:t>
            </a:r>
          </a:p>
          <a:p>
            <a:pPr marL="971550" lvl="1" indent="-514350">
              <a:buFont typeface="+mj-lt"/>
              <a:buAutoNum type="arabicPeriod"/>
            </a:pPr>
            <a:r>
              <a:rPr lang="fr-FR" dirty="0"/>
              <a:t>Le site internet doit passer par l’API Google pour récupérer ou modifier des fichiers et doit donc s’authentifier auprès du serveur d’autorisation.</a:t>
            </a:r>
          </a:p>
          <a:p>
            <a:pPr marL="971550" lvl="1" indent="-514350">
              <a:buFont typeface="+mj-lt"/>
              <a:buAutoNum type="arabicPeriod"/>
            </a:pPr>
            <a:r>
              <a:rPr lang="fr-FR" dirty="0"/>
              <a:t>Une fois authentifié, le site internet obtient un </a:t>
            </a:r>
            <a:r>
              <a:rPr lang="fr-FR" dirty="0" err="1"/>
              <a:t>token</a:t>
            </a:r>
            <a:r>
              <a:rPr lang="fr-FR" dirty="0"/>
              <a:t> d’accès qu’il peut désormais utiliser auprès du serveur de ressources (Google Cloud Storage).</a:t>
            </a:r>
          </a:p>
        </p:txBody>
      </p:sp>
      <p:pic>
        <p:nvPicPr>
          <p:cNvPr id="28674" name="Picture 2" descr="Client Credentials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731" y="1484383"/>
            <a:ext cx="5922831" cy="446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44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b="0" dirty="0"/>
              <a:t>Client </a:t>
            </a:r>
            <a:r>
              <a:rPr lang="fr-FR" b="0" dirty="0" err="1"/>
              <a:t>Credentials</a:t>
            </a:r>
            <a:r>
              <a:rPr lang="fr-FR" b="0" dirty="0"/>
              <a:t> Grant </a:t>
            </a:r>
            <a:r>
              <a:rPr lang="fr-FR" b="0" dirty="0">
                <a:solidFill>
                  <a:srgbClr val="00B050"/>
                </a:solidFill>
              </a:rPr>
              <a:t>(serveur à serveur)</a:t>
            </a:r>
            <a:endParaRPr lang="fr-FR" dirty="0">
              <a:solidFill>
                <a:srgbClr val="00B050"/>
              </a:solidFill>
            </a:endParaRPr>
          </a:p>
        </p:txBody>
      </p:sp>
      <p:sp>
        <p:nvSpPr>
          <p:cNvPr id="5" name="Espace réservé du contenu 4"/>
          <p:cNvSpPr>
            <a:spLocks noGrp="1"/>
          </p:cNvSpPr>
          <p:nvPr>
            <p:ph idx="1"/>
          </p:nvPr>
        </p:nvSpPr>
        <p:spPr/>
        <p:txBody>
          <a:bodyPr/>
          <a:lstStyle/>
          <a:p>
            <a:endParaRPr lang="fr-FR"/>
          </a:p>
        </p:txBody>
      </p:sp>
      <p:pic>
        <p:nvPicPr>
          <p:cNvPr id="5122" name="Picture 2" descr="https://www.ibm.com/support/knowledgecenter/en/SSPREK_9.0.2/com.ibm.isam.doc/config/images/OAuth2_clientc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82" y="3046148"/>
            <a:ext cx="10041835" cy="13924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941982" y="5417835"/>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288292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Open ID </a:t>
            </a:r>
            <a:r>
              <a:rPr lang="fr-FR" dirty="0" err="1"/>
              <a:t>Connect</a:t>
            </a:r>
            <a:endParaRPr lang="fr-FR" dirty="0"/>
          </a:p>
        </p:txBody>
      </p:sp>
      <p:sp>
        <p:nvSpPr>
          <p:cNvPr id="18" name="Espace réservé du contenu 2"/>
          <p:cNvSpPr>
            <a:spLocks noGrp="1"/>
          </p:cNvSpPr>
          <p:nvPr>
            <p:ph idx="1"/>
          </p:nvPr>
        </p:nvSpPr>
        <p:spPr>
          <a:xfrm>
            <a:off x="838201" y="1205948"/>
            <a:ext cx="6490251" cy="5283500"/>
          </a:xfrm>
        </p:spPr>
        <p:txBody>
          <a:bodyPr>
            <a:normAutofit fontScale="70000" lnSpcReduction="20000"/>
          </a:bodyPr>
          <a:lstStyle/>
          <a:p>
            <a:r>
              <a:rPr lang="en-US" dirty="0">
                <a:hlinkClick r:id="rId3"/>
              </a:rPr>
              <a:t>OpenID Connect</a:t>
            </a:r>
            <a:r>
              <a:rPr lang="en-US" dirty="0"/>
              <a:t> is an interoperable authentication protocol based on the OAuth 2.0 family of specifications. It uses straightforward REST/JSON message flows with a design goal of “making simple things simple and complicated things possible”. It’s uniquely easy for developers to integrate, compared to any preceding Identity protocol.</a:t>
            </a:r>
          </a:p>
          <a:p>
            <a:pPr lvl="1"/>
            <a:r>
              <a:rPr lang="en-US" dirty="0"/>
              <a:t>OpenID Connect lets developers authenticate their users across websites and apps without having to own and manage password files. For the app builder, it provides a secure verifiable, answer to the question: “What is the identity of the person currently using the browser or native app that is connected to me?”</a:t>
            </a:r>
          </a:p>
          <a:p>
            <a:pPr lvl="1"/>
            <a:r>
              <a:rPr lang="en-US" dirty="0"/>
              <a:t>OpenID Connect allows for clients of all types, including browser-based JavaScript and native mobile apps, to launch sign-in flows and receive verifiable assertions about the identity of signed-in users.</a:t>
            </a:r>
          </a:p>
          <a:p>
            <a:pPr lvl="1"/>
            <a:endParaRPr lang="en-US" dirty="0">
              <a:solidFill>
                <a:srgbClr val="00B050"/>
              </a:solidFill>
            </a:endParaRPr>
          </a:p>
          <a:p>
            <a:pPr marL="0" indent="0" algn="ctr">
              <a:buNone/>
            </a:pPr>
            <a:r>
              <a:rPr lang="en-US" dirty="0">
                <a:solidFill>
                  <a:srgbClr val="00B050"/>
                </a:solidFill>
              </a:rPr>
              <a:t>(Identity, Authentication) + OAuth 2.0 = OpenID Connect</a:t>
            </a:r>
          </a:p>
          <a:p>
            <a:pPr marL="0" indent="0" algn="ctr">
              <a:buNone/>
            </a:pPr>
            <a:endParaRPr lang="fr-FR" sz="4800" dirty="0">
              <a:hlinkClick r:id="rId4"/>
            </a:endParaRPr>
          </a:p>
          <a:p>
            <a:pPr marL="0" indent="0" algn="ctr">
              <a:buNone/>
            </a:pPr>
            <a:r>
              <a:rPr lang="fr-FR" sz="4800" dirty="0">
                <a:hlinkClick r:id="rId4"/>
              </a:rPr>
              <a:t>http://openid.net/connect/faq/</a:t>
            </a:r>
            <a:endParaRPr lang="fr-FR" sz="4800" dirty="0"/>
          </a:p>
        </p:txBody>
      </p:sp>
      <p:sp>
        <p:nvSpPr>
          <p:cNvPr id="3" name="Rectangle 2"/>
          <p:cNvSpPr/>
          <p:nvPr/>
        </p:nvSpPr>
        <p:spPr>
          <a:xfrm>
            <a:off x="7805530" y="2437248"/>
            <a:ext cx="3866322" cy="1477328"/>
          </a:xfrm>
          <a:prstGeom prst="rect">
            <a:avLst/>
          </a:prstGeom>
        </p:spPr>
        <p:txBody>
          <a:bodyPr wrap="square">
            <a:spAutoFit/>
          </a:bodyPr>
          <a:lstStyle/>
          <a:p>
            <a:r>
              <a:rPr lang="en-US" dirty="0">
                <a:solidFill>
                  <a:srgbClr val="5A5A5A"/>
                </a:solidFill>
                <a:latin typeface="Helvetica Neue"/>
              </a:rPr>
              <a:t>For an example of OpenID Connect at work, look at </a:t>
            </a:r>
            <a:r>
              <a:rPr lang="en-US" dirty="0">
                <a:solidFill>
                  <a:srgbClr val="F78C40"/>
                </a:solidFill>
                <a:latin typeface="Helvetica Neue"/>
                <a:hlinkClick r:id="rId5"/>
              </a:rPr>
              <a:t>Google+ Sign-In</a:t>
            </a:r>
            <a:r>
              <a:rPr lang="en-US" dirty="0">
                <a:solidFill>
                  <a:srgbClr val="5A5A5A"/>
                </a:solidFill>
                <a:latin typeface="Helvetica Neue"/>
              </a:rPr>
              <a:t>, Google’s flagship social-identity offering, which is entirely based on OpenID Connect.</a:t>
            </a:r>
            <a:endParaRPr lang="fr-FR" dirty="0"/>
          </a:p>
        </p:txBody>
      </p:sp>
    </p:spTree>
    <p:extLst>
      <p:ext uri="{BB962C8B-B14F-4D97-AF65-F5344CB8AC3E}">
        <p14:creationId xmlns:p14="http://schemas.microsoft.com/office/powerpoint/2010/main" val="2145090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35BBC-D439-4A7F-80A5-360A29C7FF17}"/>
              </a:ext>
            </a:extLst>
          </p:cNvPr>
          <p:cNvSpPr>
            <a:spLocks noGrp="1"/>
          </p:cNvSpPr>
          <p:nvPr>
            <p:ph type="title"/>
          </p:nvPr>
        </p:nvSpPr>
        <p:spPr/>
        <p:txBody>
          <a:bodyPr/>
          <a:lstStyle/>
          <a:p>
            <a:r>
              <a:rPr lang="fr-FR" dirty="0"/>
              <a:t>Open ID </a:t>
            </a:r>
            <a:r>
              <a:rPr lang="fr-FR" dirty="0" err="1"/>
              <a:t>Connect</a:t>
            </a:r>
            <a:r>
              <a:rPr lang="fr-FR" dirty="0"/>
              <a:t> Démonstration</a:t>
            </a:r>
          </a:p>
        </p:txBody>
      </p:sp>
      <p:sp>
        <p:nvSpPr>
          <p:cNvPr id="3" name="Espace réservé du contenu 2">
            <a:extLst>
              <a:ext uri="{FF2B5EF4-FFF2-40B4-BE49-F238E27FC236}">
                <a16:creationId xmlns:a16="http://schemas.microsoft.com/office/drawing/2014/main" id="{97E7F02F-54B5-4864-8D2D-123EA0B539AE}"/>
              </a:ext>
            </a:extLst>
          </p:cNvPr>
          <p:cNvSpPr>
            <a:spLocks noGrp="1"/>
          </p:cNvSpPr>
          <p:nvPr>
            <p:ph idx="1"/>
          </p:nvPr>
        </p:nvSpPr>
        <p:spPr>
          <a:xfrm>
            <a:off x="838200" y="1825625"/>
            <a:ext cx="4891481" cy="4351338"/>
          </a:xfrm>
        </p:spPr>
        <p:txBody>
          <a:bodyPr/>
          <a:lstStyle/>
          <a:p>
            <a:pPr marL="0" indent="0">
              <a:buNone/>
            </a:pPr>
            <a:r>
              <a:rPr lang="fr-FR" dirty="0"/>
              <a:t>« </a:t>
            </a:r>
            <a:r>
              <a:rPr lang="fr-FR" b="1" dirty="0" err="1"/>
              <a:t>Implicit</a:t>
            </a:r>
            <a:r>
              <a:rPr lang="fr-FR" dirty="0"/>
              <a:t> » Flow :</a:t>
            </a:r>
            <a:endParaRPr lang="fr-FR" dirty="0">
              <a:hlinkClick r:id="rId2"/>
            </a:endParaRPr>
          </a:p>
          <a:p>
            <a:pPr marL="0" indent="0">
              <a:buNone/>
            </a:pPr>
            <a:endParaRPr lang="fr-FR" dirty="0">
              <a:hlinkClick r:id="rId2"/>
            </a:endParaRPr>
          </a:p>
          <a:p>
            <a:pPr marL="0" indent="0">
              <a:buNone/>
            </a:pPr>
            <a:r>
              <a:rPr lang="fr-FR" dirty="0">
                <a:hlinkClick r:id="rId2"/>
              </a:rPr>
              <a:t>https://github.com/AxaGuilDEv/react-oidc</a:t>
            </a:r>
            <a:endParaRPr lang="fr-FR" dirty="0"/>
          </a:p>
          <a:p>
            <a:pPr marL="0" indent="0">
              <a:buNone/>
            </a:pPr>
            <a:endParaRPr lang="fr-FR" dirty="0"/>
          </a:p>
          <a:p>
            <a:pPr marL="0" indent="0">
              <a:buNone/>
            </a:pPr>
            <a:r>
              <a:rPr lang="fr-FR" dirty="0"/>
              <a:t>Authentification via Google</a:t>
            </a:r>
          </a:p>
        </p:txBody>
      </p:sp>
      <p:sp>
        <p:nvSpPr>
          <p:cNvPr id="4" name="Espace réservé du numéro de diapositive 3">
            <a:extLst>
              <a:ext uri="{FF2B5EF4-FFF2-40B4-BE49-F238E27FC236}">
                <a16:creationId xmlns:a16="http://schemas.microsoft.com/office/drawing/2014/main" id="{D7B8A5BC-2C03-4FBC-9548-8595A112284A}"/>
              </a:ext>
            </a:extLst>
          </p:cNvPr>
          <p:cNvSpPr>
            <a:spLocks noGrp="1"/>
          </p:cNvSpPr>
          <p:nvPr>
            <p:ph type="sldNum" sz="quarter" idx="12"/>
          </p:nvPr>
        </p:nvSpPr>
        <p:spPr/>
        <p:txBody>
          <a:bodyPr/>
          <a:lstStyle/>
          <a:p>
            <a:fld id="{B79E4878-4BCB-449E-94CF-AE2A0F6BB533}" type="slidenum">
              <a:rPr lang="fr-FR" smtClean="0"/>
              <a:t>58</a:t>
            </a:fld>
            <a:endParaRPr lang="fr-FR"/>
          </a:p>
        </p:txBody>
      </p:sp>
    </p:spTree>
    <p:extLst>
      <p:ext uri="{BB962C8B-B14F-4D97-AF65-F5344CB8AC3E}">
        <p14:creationId xmlns:p14="http://schemas.microsoft.com/office/powerpoint/2010/main" val="387294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Contacts</a:t>
            </a:r>
          </a:p>
        </p:txBody>
      </p:sp>
      <p:sp>
        <p:nvSpPr>
          <p:cNvPr id="3" name="Espace réservé du contenu 2"/>
          <p:cNvSpPr>
            <a:spLocks noGrp="1"/>
          </p:cNvSpPr>
          <p:nvPr>
            <p:ph idx="1"/>
          </p:nvPr>
        </p:nvSpPr>
        <p:spPr/>
        <p:txBody>
          <a:bodyPr>
            <a:normAutofit/>
          </a:bodyPr>
          <a:lstStyle/>
          <a:p>
            <a:r>
              <a:rPr lang="fr-FR" dirty="0"/>
              <a:t>Si vous avez des questions</a:t>
            </a:r>
          </a:p>
          <a:p>
            <a:pPr lvl="1"/>
            <a:r>
              <a:rPr lang="fr-FR" dirty="0">
                <a:hlinkClick r:id="rId2"/>
              </a:rPr>
              <a:t>guillaume.chervet@gmail.com</a:t>
            </a:r>
            <a:endParaRPr lang="fr-FR" dirty="0"/>
          </a:p>
          <a:p>
            <a:pPr marL="0" indent="0">
              <a:buNone/>
            </a:pPr>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59</a:t>
            </a:fld>
            <a:endParaRPr lang="fr-FR"/>
          </a:p>
        </p:txBody>
      </p:sp>
    </p:spTree>
    <p:extLst>
      <p:ext uri="{BB962C8B-B14F-4D97-AF65-F5344CB8AC3E}">
        <p14:creationId xmlns:p14="http://schemas.microsoft.com/office/powerpoint/2010/main" val="327238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HTTP/HTTPS dans une page web</a:t>
            </a:r>
          </a:p>
        </p:txBody>
      </p:sp>
      <p:sp>
        <p:nvSpPr>
          <p:cNvPr id="3" name="Espace réservé du contenu 2"/>
          <p:cNvSpPr>
            <a:spLocks noGrp="1"/>
          </p:cNvSpPr>
          <p:nvPr>
            <p:ph idx="1"/>
          </p:nvPr>
        </p:nvSpPr>
        <p:spPr>
          <a:xfrm>
            <a:off x="490230" y="1310663"/>
            <a:ext cx="5233988" cy="5203644"/>
          </a:xfrm>
        </p:spPr>
        <p:txBody>
          <a:bodyPr>
            <a:normAutofit/>
          </a:bodyPr>
          <a:lstStyle/>
          <a:p>
            <a:r>
              <a:rPr lang="fr-FR" dirty="0"/>
              <a:t>Si votre site web propose des pages HTTPS, tous les contenus mixtes actifs proposés via HTTP sur ces pages seront bloqués par défaut. Par conséquent, votre site web apparaîtra cassé aux utilisateurs.</a:t>
            </a:r>
          </a:p>
          <a:p>
            <a:r>
              <a:rPr lang="fr-FR" dirty="0"/>
              <a:t>Les contenus mixtes passifs sont affichés par défaut, mais les utilisateurs peuvent choisir l'option de bloquer également ce type de contenus.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
        <p:nvSpPr>
          <p:cNvPr id="5" name="Rectangle 1"/>
          <p:cNvSpPr>
            <a:spLocks noChangeArrowheads="1"/>
          </p:cNvSpPr>
          <p:nvPr/>
        </p:nvSpPr>
        <p:spPr bwMode="auto">
          <a:xfrm>
            <a:off x="6795627" y="1542605"/>
            <a:ext cx="5024591"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indent="0">
              <a:lnSpc>
                <a:spcPct val="100000"/>
              </a:lnSpc>
              <a:buClrTx/>
              <a:buSzTx/>
              <a:buFontTx/>
              <a:buNone/>
              <a:tabLst/>
            </a:pPr>
            <a:r>
              <a:rPr lang="fr-FR" altLang="fr-FR" b="1" dirty="0"/>
              <a:t>Active content </a:t>
            </a:r>
            <a:r>
              <a:rPr lang="fr-FR" altLang="fr-FR" b="1" dirty="0" err="1"/>
              <a:t>list</a:t>
            </a:r>
            <a:endParaRPr lang="fr-FR" altLang="fr-FR" b="1" dirty="0"/>
          </a:p>
          <a:p>
            <a:pPr marL="285750" marR="0" indent="-285750">
              <a:lnSpc>
                <a:spcPct val="100000"/>
              </a:lnSpc>
              <a:buClrTx/>
              <a:buSzTx/>
              <a:buFont typeface="Arial" panose="020B0604020202020204" pitchFamily="34" charset="0"/>
              <a:buChar char="•"/>
              <a:tabLst/>
            </a:pPr>
            <a:r>
              <a:rPr lang="fr-FR" altLang="fr-FR" dirty="0">
                <a:hlinkClick r:id="rId2" tooltip="/en-US/docs/Web/HTML/Element/script"/>
              </a:rPr>
              <a:t>&lt;script&gt;</a:t>
            </a:r>
            <a:r>
              <a:rPr lang="fr-FR" altLang="fr-FR" dirty="0"/>
              <a:t> (</a:t>
            </a:r>
            <a:r>
              <a:rPr lang="fr-FR" altLang="fr-FR" dirty="0" err="1"/>
              <a:t>src</a:t>
            </a:r>
            <a:r>
              <a:rPr lang="fr-FR" altLang="fr-FR" dirty="0"/>
              <a:t> </a:t>
            </a:r>
            <a:r>
              <a:rPr lang="fr-FR" altLang="fr-FR" dirty="0" err="1"/>
              <a:t>attribute</a:t>
            </a:r>
            <a:r>
              <a:rPr lang="fr-FR" altLang="fr-FR" dirty="0"/>
              <a:t>)</a:t>
            </a:r>
          </a:p>
          <a:p>
            <a:pPr marL="285750" marR="0" indent="-285750">
              <a:lnSpc>
                <a:spcPct val="100000"/>
              </a:lnSpc>
              <a:buClrTx/>
              <a:buSzTx/>
              <a:buFont typeface="Arial" panose="020B0604020202020204" pitchFamily="34" charset="0"/>
              <a:buChar char="•"/>
              <a:tabLst/>
            </a:pPr>
            <a:r>
              <a:rPr lang="fr-FR" altLang="fr-FR" dirty="0">
                <a:hlinkClick r:id="rId3" tooltip="/en-US/docs/Web/HTML/Element/link"/>
              </a:rPr>
              <a:t>&lt;</a:t>
            </a:r>
            <a:r>
              <a:rPr lang="fr-FR" altLang="fr-FR" dirty="0" err="1">
                <a:hlinkClick r:id="rId3" tooltip="/en-US/docs/Web/HTML/Element/link"/>
              </a:rPr>
              <a:t>link</a:t>
            </a:r>
            <a:r>
              <a:rPr lang="fr-FR" altLang="fr-FR" dirty="0">
                <a:hlinkClick r:id="rId3" tooltip="/en-US/docs/Web/HTML/Element/link"/>
              </a:rPr>
              <a:t>&gt;</a:t>
            </a:r>
            <a:r>
              <a:rPr lang="fr-FR" altLang="fr-FR" dirty="0"/>
              <a:t> (href </a:t>
            </a:r>
            <a:r>
              <a:rPr lang="fr-FR" altLang="fr-FR" dirty="0" err="1"/>
              <a:t>attribute</a:t>
            </a:r>
            <a:r>
              <a:rPr lang="fr-FR" altLang="fr-FR" dirty="0"/>
              <a:t>) (</a:t>
            </a:r>
            <a:r>
              <a:rPr lang="fr-FR" altLang="fr-FR" dirty="0" err="1"/>
              <a:t>this</a:t>
            </a:r>
            <a:r>
              <a:rPr lang="fr-FR" altLang="fr-FR" dirty="0"/>
              <a:t> </a:t>
            </a:r>
            <a:r>
              <a:rPr lang="fr-FR" altLang="fr-FR" dirty="0" err="1"/>
              <a:t>includes</a:t>
            </a:r>
            <a:r>
              <a:rPr lang="fr-FR" altLang="fr-FR" dirty="0"/>
              <a:t> CSS </a:t>
            </a:r>
            <a:r>
              <a:rPr lang="fr-FR" altLang="fr-FR" dirty="0" err="1"/>
              <a:t>stylesheets</a:t>
            </a:r>
            <a:r>
              <a:rPr lang="fr-FR" altLang="fr-FR" dirty="0"/>
              <a:t>)</a:t>
            </a:r>
          </a:p>
          <a:p>
            <a:pPr marL="285750" marR="0" indent="-285750">
              <a:lnSpc>
                <a:spcPct val="100000"/>
              </a:lnSpc>
              <a:buClrTx/>
              <a:buSzTx/>
              <a:buFont typeface="Arial" panose="020B0604020202020204" pitchFamily="34" charset="0"/>
              <a:buChar char="•"/>
              <a:tabLst/>
            </a:pPr>
            <a:r>
              <a:rPr lang="fr-FR" altLang="fr-FR" dirty="0">
                <a:hlinkClick r:id="rId4" tooltip="/en-US/docs/Web/HTML/Element/iframe"/>
              </a:rPr>
              <a:t>&lt;</a:t>
            </a:r>
            <a:r>
              <a:rPr lang="fr-FR" altLang="fr-FR" dirty="0" err="1">
                <a:hlinkClick r:id="rId4" tooltip="/en-US/docs/Web/HTML/Element/iframe"/>
              </a:rPr>
              <a:t>iframe</a:t>
            </a:r>
            <a:r>
              <a:rPr lang="fr-FR" altLang="fr-FR" dirty="0">
                <a:hlinkClick r:id="rId4" tooltip="/en-US/docs/Web/HTML/Element/iframe"/>
              </a:rPr>
              <a:t>&gt;</a:t>
            </a:r>
            <a:r>
              <a:rPr lang="fr-FR" altLang="fr-FR" dirty="0"/>
              <a:t> (</a:t>
            </a:r>
            <a:r>
              <a:rPr lang="fr-FR" altLang="fr-FR" dirty="0" err="1"/>
              <a:t>src</a:t>
            </a:r>
            <a:r>
              <a:rPr lang="fr-FR" altLang="fr-FR" dirty="0"/>
              <a:t> </a:t>
            </a:r>
            <a:r>
              <a:rPr lang="fr-FR" altLang="fr-FR" dirty="0" err="1"/>
              <a:t>attribute</a:t>
            </a:r>
            <a:r>
              <a:rPr lang="fr-FR" altLang="fr-FR" dirty="0"/>
              <a:t>)</a:t>
            </a:r>
          </a:p>
          <a:p>
            <a:pPr marL="285750" marR="0" indent="-285750">
              <a:lnSpc>
                <a:spcPct val="100000"/>
              </a:lnSpc>
              <a:buClrTx/>
              <a:buSzTx/>
              <a:buFont typeface="Arial" panose="020B0604020202020204" pitchFamily="34" charset="0"/>
              <a:buChar char="•"/>
              <a:tabLst/>
            </a:pPr>
            <a:r>
              <a:rPr lang="fr-FR" altLang="fr-FR" dirty="0" err="1">
                <a:hlinkClick r:id="rId5" tooltip="/en-US/docs/Web/API/XMLHttpRequest"/>
              </a:rPr>
              <a:t>XMLHttpRequest</a:t>
            </a:r>
            <a:r>
              <a:rPr lang="fr-FR" altLang="fr-FR" dirty="0"/>
              <a:t> </a:t>
            </a:r>
            <a:r>
              <a:rPr lang="fr-FR" altLang="fr-FR" dirty="0" err="1"/>
              <a:t>requests</a:t>
            </a:r>
            <a:endParaRPr lang="fr-FR" altLang="fr-FR" dirty="0"/>
          </a:p>
          <a:p>
            <a:pPr marL="285750" marR="0" indent="-285750">
              <a:lnSpc>
                <a:spcPct val="100000"/>
              </a:lnSpc>
              <a:buClrTx/>
              <a:buSzTx/>
              <a:buFont typeface="Arial" panose="020B0604020202020204" pitchFamily="34" charset="0"/>
              <a:buChar char="•"/>
              <a:tabLst/>
            </a:pPr>
            <a:r>
              <a:rPr lang="fr-FR" altLang="fr-FR" dirty="0"/>
              <a:t>All cases in CSS </a:t>
            </a:r>
            <a:r>
              <a:rPr lang="fr-FR" altLang="fr-FR" dirty="0" err="1"/>
              <a:t>where</a:t>
            </a:r>
            <a:r>
              <a:rPr lang="fr-FR" altLang="fr-FR" dirty="0"/>
              <a:t> a </a:t>
            </a:r>
            <a:r>
              <a:rPr lang="fr-FR" altLang="fr-FR" dirty="0">
                <a:hlinkClick r:id="rId6" tooltip="http://www.w3.org/TR/css3-values/#urls"/>
              </a:rPr>
              <a:t>url</a:t>
            </a:r>
            <a:r>
              <a:rPr lang="fr-FR" altLang="fr-FR" dirty="0"/>
              <a:t> value </a:t>
            </a:r>
            <a:r>
              <a:rPr lang="fr-FR" altLang="fr-FR" dirty="0" err="1"/>
              <a:t>is</a:t>
            </a:r>
            <a:r>
              <a:rPr lang="fr-FR" altLang="fr-FR" dirty="0"/>
              <a:t> </a:t>
            </a:r>
            <a:r>
              <a:rPr lang="fr-FR" altLang="fr-FR" dirty="0" err="1"/>
              <a:t>used</a:t>
            </a:r>
            <a:r>
              <a:rPr lang="fr-FR" altLang="fr-FR" dirty="0"/>
              <a:t> (</a:t>
            </a:r>
            <a:r>
              <a:rPr lang="fr-FR" altLang="fr-FR" dirty="0">
                <a:hlinkClick r:id="rId7" tooltip="/en-US/docs/Web/CSS/@font-face"/>
              </a:rPr>
              <a:t>@font-face</a:t>
            </a:r>
            <a:r>
              <a:rPr lang="fr-FR" altLang="fr-FR" dirty="0"/>
              <a:t>, </a:t>
            </a:r>
            <a:r>
              <a:rPr lang="fr-FR" altLang="fr-FR" dirty="0" err="1">
                <a:hlinkClick r:id="rId8" tooltip="/en-US/docs/Web/CSS/cursor"/>
              </a:rPr>
              <a:t>cursor</a:t>
            </a:r>
            <a:r>
              <a:rPr lang="fr-FR" altLang="fr-FR" dirty="0"/>
              <a:t>, </a:t>
            </a:r>
            <a:r>
              <a:rPr lang="fr-FR" altLang="fr-FR" dirty="0">
                <a:hlinkClick r:id="rId9" tooltip="/en-US/docs/Web/CSS/background-image"/>
              </a:rPr>
              <a:t>background-image</a:t>
            </a:r>
            <a:r>
              <a:rPr lang="fr-FR" altLang="fr-FR" dirty="0"/>
              <a:t>, etc.)</a:t>
            </a:r>
          </a:p>
          <a:p>
            <a:pPr marL="285750" marR="0" indent="-285750">
              <a:lnSpc>
                <a:spcPct val="100000"/>
              </a:lnSpc>
              <a:buClrTx/>
              <a:buSzTx/>
              <a:buFont typeface="Arial" panose="020B0604020202020204" pitchFamily="34" charset="0"/>
              <a:buChar char="•"/>
              <a:tabLst/>
            </a:pPr>
            <a:r>
              <a:rPr lang="fr-FR" altLang="fr-FR" dirty="0">
                <a:hlinkClick r:id="rId10" tooltip="/en-US/docs/Web/HTML/Element/object"/>
              </a:rPr>
              <a:t>&lt;</a:t>
            </a:r>
            <a:r>
              <a:rPr lang="fr-FR" altLang="fr-FR" dirty="0" err="1">
                <a:hlinkClick r:id="rId10" tooltip="/en-US/docs/Web/HTML/Element/object"/>
              </a:rPr>
              <a:t>object</a:t>
            </a:r>
            <a:r>
              <a:rPr lang="fr-FR" altLang="fr-FR" dirty="0">
                <a:hlinkClick r:id="rId10" tooltip="/en-US/docs/Web/HTML/Element/object"/>
              </a:rPr>
              <a:t>&gt;</a:t>
            </a:r>
            <a:r>
              <a:rPr lang="fr-FR" altLang="fr-FR" dirty="0"/>
              <a:t> (data </a:t>
            </a:r>
            <a:r>
              <a:rPr lang="fr-FR" altLang="fr-FR" dirty="0" err="1"/>
              <a:t>attribute</a:t>
            </a:r>
            <a:r>
              <a:rPr lang="fr-FR" altLang="fr-FR" dirty="0"/>
              <a:t>)</a:t>
            </a:r>
          </a:p>
          <a:p>
            <a:pPr marR="0" indent="0">
              <a:lnSpc>
                <a:spcPct val="100000"/>
              </a:lnSpc>
              <a:buClrTx/>
              <a:buSzTx/>
              <a:buFontTx/>
              <a:buChar char="•"/>
              <a:tabLst/>
            </a:pPr>
            <a:endParaRPr lang="fr-FR" altLang="fr-FR"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000" b="0" i="0" u="none" strike="noStrike" cap="none" normalizeH="0" baseline="0" dirty="0">
              <a:ln>
                <a:noFill/>
              </a:ln>
              <a:solidFill>
                <a:srgbClr val="3B3C4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000" b="0" i="0" u="none" strike="noStrike" cap="none" normalizeH="0" baseline="0" dirty="0">
              <a:ln>
                <a:noFill/>
              </a:ln>
              <a:solidFill>
                <a:srgbClr val="3B3C40"/>
              </a:solidFill>
              <a:effectLst/>
              <a:latin typeface="Open Sans"/>
            </a:endParaRPr>
          </a:p>
          <a:p>
            <a:pPr lvl="0"/>
            <a:r>
              <a:rPr lang="en-US" altLang="fr-FR" b="1" dirty="0"/>
              <a:t>Passive content list</a:t>
            </a:r>
          </a:p>
          <a:p>
            <a:pPr marL="285750" lvl="0" indent="-285750">
              <a:buFont typeface="Arial" panose="020B0604020202020204" pitchFamily="34" charset="0"/>
              <a:buChar char="•"/>
            </a:pPr>
            <a:r>
              <a:rPr lang="en-US" altLang="fr-FR" dirty="0"/>
              <a:t>&lt;</a:t>
            </a:r>
            <a:r>
              <a:rPr lang="en-US" altLang="fr-FR" dirty="0" err="1"/>
              <a:t>img</a:t>
            </a:r>
            <a:r>
              <a:rPr lang="en-US" altLang="fr-FR" dirty="0"/>
              <a:t>&gt; (</a:t>
            </a:r>
            <a:r>
              <a:rPr lang="en-US" altLang="fr-FR" dirty="0" err="1"/>
              <a:t>src</a:t>
            </a:r>
            <a:r>
              <a:rPr lang="en-US" altLang="fr-FR" dirty="0"/>
              <a:t> attribute)</a:t>
            </a:r>
          </a:p>
          <a:p>
            <a:pPr marL="285750" lvl="0" indent="-285750">
              <a:buFont typeface="Arial" panose="020B0604020202020204" pitchFamily="34" charset="0"/>
              <a:buChar char="•"/>
            </a:pPr>
            <a:r>
              <a:rPr lang="en-US" altLang="fr-FR" dirty="0"/>
              <a:t>&lt;audio&gt; (</a:t>
            </a:r>
            <a:r>
              <a:rPr lang="en-US" altLang="fr-FR" dirty="0" err="1"/>
              <a:t>src</a:t>
            </a:r>
            <a:r>
              <a:rPr lang="en-US" altLang="fr-FR" dirty="0"/>
              <a:t> attribute)</a:t>
            </a:r>
          </a:p>
          <a:p>
            <a:pPr marL="285750" lvl="0" indent="-285750">
              <a:buFont typeface="Arial" panose="020B0604020202020204" pitchFamily="34" charset="0"/>
              <a:buChar char="•"/>
            </a:pPr>
            <a:r>
              <a:rPr lang="en-US" altLang="fr-FR" dirty="0"/>
              <a:t>&lt;video&gt; (</a:t>
            </a:r>
            <a:r>
              <a:rPr lang="en-US" altLang="fr-FR" dirty="0" err="1"/>
              <a:t>src</a:t>
            </a:r>
            <a:r>
              <a:rPr lang="en-US" altLang="fr-FR" dirty="0"/>
              <a:t> attribute)</a:t>
            </a:r>
          </a:p>
          <a:p>
            <a:pPr marL="285750" lvl="0" indent="-285750">
              <a:buFont typeface="Arial" panose="020B0604020202020204" pitchFamily="34" charset="0"/>
              <a:buChar char="•"/>
            </a:pPr>
            <a:r>
              <a:rPr lang="en-US" altLang="fr-FR" dirty="0"/>
              <a:t>&lt;object&gt; </a:t>
            </a:r>
            <a:r>
              <a:rPr lang="en-US" altLang="fr-FR" dirty="0" err="1"/>
              <a:t>subresources</a:t>
            </a:r>
            <a:r>
              <a:rPr lang="en-US" altLang="fr-FR" dirty="0"/>
              <a:t> (when an &lt;object&gt; performs HTTP requests)</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66559" y="6077247"/>
            <a:ext cx="6096000" cy="923330"/>
          </a:xfrm>
          <a:prstGeom prst="rect">
            <a:avLst/>
          </a:prstGeom>
        </p:spPr>
        <p:txBody>
          <a:bodyPr>
            <a:spAutoFit/>
          </a:bodyPr>
          <a:lstStyle/>
          <a:p>
            <a:r>
              <a:rPr lang="fr-FR" dirty="0">
                <a:hlinkClick r:id="rId11"/>
              </a:rPr>
              <a:t>https://developer.mozilla.org/fr/docs/S%C3%A9curit%C3%A9/MixedContent/regler_probleme_contenu_mixte_site_web</a:t>
            </a:r>
            <a:endParaRPr lang="fr-FR" dirty="0"/>
          </a:p>
          <a:p>
            <a:endParaRPr lang="fr-FR" dirty="0"/>
          </a:p>
        </p:txBody>
      </p:sp>
      <p:cxnSp>
        <p:nvCxnSpPr>
          <p:cNvPr id="9" name="Connecteur droit 8"/>
          <p:cNvCxnSpPr>
            <a:cxnSpLocks/>
          </p:cNvCxnSpPr>
          <p:nvPr/>
        </p:nvCxnSpPr>
        <p:spPr>
          <a:xfrm>
            <a:off x="6462559" y="1468619"/>
            <a:ext cx="0" cy="5082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45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br>
              <a:rPr lang="en-US" sz="7200" dirty="0"/>
            </a:br>
            <a:r>
              <a:rPr lang="en-US" sz="7200" dirty="0"/>
              <a:t>JSONP</a:t>
            </a:r>
            <a:br>
              <a:rPr lang="en-US" sz="7200" dirty="0"/>
            </a:br>
            <a:r>
              <a:rPr lang="en-US" sz="7200" dirty="0"/>
              <a:t>CORS</a:t>
            </a:r>
            <a:br>
              <a:rPr lang="en-US" sz="7200" dirty="0"/>
            </a:br>
            <a:r>
              <a:rPr lang="en-US" sz="7200" dirty="0" err="1"/>
              <a:t>xdomain</a:t>
            </a: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8272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les problématiques</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613" y="32841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442205" y="1802895"/>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390" y="3295387"/>
            <a:ext cx="1116694" cy="72742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8" idx="1"/>
            <a:endCxn id="19" idx="3"/>
          </p:cNvCxnSpPr>
          <p:nvPr/>
        </p:nvCxnSpPr>
        <p:spPr>
          <a:xfrm flipH="1">
            <a:off x="3871207" y="2724439"/>
            <a:ext cx="3570998" cy="79378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2093568" y="4545499"/>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bg1">
                    <a:lumMod val="50000"/>
                  </a:schemeClr>
                </a:solidFill>
              </a:rPr>
              <a:t>Client web (browser)</a:t>
            </a:r>
          </a:p>
        </p:txBody>
      </p:sp>
      <p:sp>
        <p:nvSpPr>
          <p:cNvPr id="14" name="Espace réservé du contenu 2"/>
          <p:cNvSpPr txBox="1">
            <a:spLocks/>
          </p:cNvSpPr>
          <p:nvPr/>
        </p:nvSpPr>
        <p:spPr>
          <a:xfrm>
            <a:off x="1138864" y="2518991"/>
            <a:ext cx="3523232" cy="41089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https://www.lannexe-bretignolles.fr</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442205" y="4187388"/>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22" idx="1"/>
            <a:endCxn id="19" idx="3"/>
          </p:cNvCxnSpPr>
          <p:nvPr/>
        </p:nvCxnSpPr>
        <p:spPr>
          <a:xfrm flipH="1" flipV="1">
            <a:off x="3871207" y="3518224"/>
            <a:ext cx="3570998" cy="1590708"/>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2452102" y="2849060"/>
            <a:ext cx="1419105" cy="1338328"/>
          </a:xfrm>
          <a:prstGeom prst="rect">
            <a:avLst/>
          </a:prstGeom>
        </p:spPr>
      </p:pic>
      <p:sp>
        <p:nvSpPr>
          <p:cNvPr id="34" name="Espace réservé du contenu 2"/>
          <p:cNvSpPr txBox="1">
            <a:spLocks/>
          </p:cNvSpPr>
          <p:nvPr/>
        </p:nvSpPr>
        <p:spPr>
          <a:xfrm>
            <a:off x="8446883" y="2228758"/>
            <a:ext cx="3745117" cy="76942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Serveur</a:t>
            </a:r>
          </a:p>
          <a:p>
            <a:pPr marL="0" indent="0" algn="ctr">
              <a:buNone/>
            </a:pPr>
            <a:r>
              <a:rPr lang="fr-FR" b="1" dirty="0">
                <a:solidFill>
                  <a:schemeClr val="accent5">
                    <a:lumMod val="50000"/>
                  </a:schemeClr>
                </a:solidFill>
              </a:rPr>
              <a:t>https://www.lannexe-bretignolles.fr</a:t>
            </a:r>
          </a:p>
        </p:txBody>
      </p:sp>
      <p:sp>
        <p:nvSpPr>
          <p:cNvPr id="37" name="Espace réservé du contenu 2"/>
          <p:cNvSpPr txBox="1">
            <a:spLocks/>
          </p:cNvSpPr>
          <p:nvPr/>
        </p:nvSpPr>
        <p:spPr>
          <a:xfrm>
            <a:off x="8207462" y="4728159"/>
            <a:ext cx="4223958" cy="7060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Serveur</a:t>
            </a:r>
          </a:p>
          <a:p>
            <a:pPr marL="0" indent="0" algn="ctr">
              <a:buNone/>
            </a:pPr>
            <a:r>
              <a:rPr lang="fr-FR" b="1" dirty="0">
                <a:solidFill>
                  <a:schemeClr val="accent5">
                    <a:lumMod val="50000"/>
                  </a:schemeClr>
                </a:solidFill>
              </a:rPr>
              <a:t>https://api.bworld.fr</a:t>
            </a:r>
          </a:p>
        </p:txBody>
      </p:sp>
      <p:grpSp>
        <p:nvGrpSpPr>
          <p:cNvPr id="32" name="Groupe 31"/>
          <p:cNvGrpSpPr/>
          <p:nvPr/>
        </p:nvGrpSpPr>
        <p:grpSpPr>
          <a:xfrm>
            <a:off x="4459325" y="2538725"/>
            <a:ext cx="1607215" cy="589355"/>
            <a:chOff x="4459325" y="2538725"/>
            <a:chExt cx="1607215" cy="589355"/>
          </a:xfrm>
        </p:grpSpPr>
        <p:sp>
          <p:nvSpPr>
            <p:cNvPr id="38" name="Espace réservé du contenu 2"/>
            <p:cNvSpPr txBox="1">
              <a:spLocks/>
            </p:cNvSpPr>
            <p:nvPr/>
          </p:nvSpPr>
          <p:spPr>
            <a:xfrm>
              <a:off x="4459325" y="2623914"/>
              <a:ext cx="1607215" cy="504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b="1" dirty="0">
                  <a:solidFill>
                    <a:schemeClr val="accent5">
                      <a:lumMod val="75000"/>
                    </a:schemeClr>
                  </a:solidFill>
                </a:rPr>
                <a:t>https</a:t>
              </a:r>
              <a:endParaRPr lang="fr-FR" sz="1800" b="1" dirty="0">
                <a:solidFill>
                  <a:schemeClr val="accent5">
                    <a:lumMod val="75000"/>
                  </a:schemeClr>
                </a:solidFill>
              </a:endParaRPr>
            </a:p>
          </p:txBody>
        </p:sp>
        <p:pic>
          <p:nvPicPr>
            <p:cNvPr id="39" name="Image 38"/>
            <p:cNvPicPr>
              <a:picLocks noChangeAspect="1"/>
            </p:cNvPicPr>
            <p:nvPr/>
          </p:nvPicPr>
          <p:blipFill rotWithShape="1">
            <a:blip r:embed="rId6"/>
            <a:srcRect l="29070" t="12200" r="67387" b="82537"/>
            <a:stretch/>
          </p:blipFill>
          <p:spPr>
            <a:xfrm>
              <a:off x="4607357" y="2538725"/>
              <a:ext cx="371033" cy="493719"/>
            </a:xfrm>
            <a:prstGeom prst="rect">
              <a:avLst/>
            </a:prstGeom>
          </p:spPr>
        </p:pic>
      </p:grpSp>
      <p:pic>
        <p:nvPicPr>
          <p:cNvPr id="1030" name="Picture 6" descr="Image associé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7761" y="2166916"/>
            <a:ext cx="613221" cy="586872"/>
          </a:xfrm>
          <a:prstGeom prst="rect">
            <a:avLst/>
          </a:prstGeom>
          <a:noFill/>
          <a:extLst>
            <a:ext uri="{909E8E84-426E-40DD-AFC4-6F175D3DCCD1}">
              <a14:hiddenFill xmlns:a14="http://schemas.microsoft.com/office/drawing/2010/main">
                <a:solidFill>
                  <a:srgbClr val="FFFFFF"/>
                </a:solidFill>
              </a14:hiddenFill>
            </a:ext>
          </a:extLst>
        </p:spPr>
      </p:pic>
      <p:sp>
        <p:nvSpPr>
          <p:cNvPr id="41" name="Espace réservé du contenu 2"/>
          <p:cNvSpPr txBox="1">
            <a:spLocks/>
          </p:cNvSpPr>
          <p:nvPr/>
        </p:nvSpPr>
        <p:spPr>
          <a:xfrm>
            <a:off x="3871207" y="5021581"/>
            <a:ext cx="3433695" cy="1947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t>Image/</a:t>
            </a:r>
            <a:r>
              <a:rPr lang="fr-FR" sz="2000" b="1" dirty="0" err="1"/>
              <a:t>video</a:t>
            </a:r>
            <a:endParaRPr lang="fr-FR" sz="2000" b="1" dirty="0"/>
          </a:p>
          <a:p>
            <a:r>
              <a:rPr lang="fr-FR" sz="2000" b="1" dirty="0"/>
              <a:t>POST non ajax depuis un formulaire</a:t>
            </a:r>
          </a:p>
          <a:p>
            <a:r>
              <a:rPr lang="fr-FR" sz="2000" b="1" dirty="0"/>
              <a:t>Requête de type ajax depuis le code javascript</a:t>
            </a:r>
          </a:p>
          <a:p>
            <a:endParaRPr lang="fr-FR" sz="2000" b="1" dirty="0"/>
          </a:p>
        </p:txBody>
      </p:sp>
      <p:sp>
        <p:nvSpPr>
          <p:cNvPr id="43" name="Espace réservé du contenu 2"/>
          <p:cNvSpPr txBox="1">
            <a:spLocks/>
          </p:cNvSpPr>
          <p:nvPr/>
        </p:nvSpPr>
        <p:spPr>
          <a:xfrm>
            <a:off x="5751196" y="4075747"/>
            <a:ext cx="1607215" cy="921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4300" b="1" dirty="0">
                <a:solidFill>
                  <a:schemeClr val="accent4"/>
                </a:solidFill>
              </a:rPr>
              <a:t>?</a:t>
            </a:r>
            <a:endParaRPr lang="fr-FR" sz="1800" b="1" dirty="0">
              <a:solidFill>
                <a:schemeClr val="accent4"/>
              </a:solidFill>
            </a:endParaRPr>
          </a:p>
        </p:txBody>
      </p:sp>
      <p:grpSp>
        <p:nvGrpSpPr>
          <p:cNvPr id="44" name="Groupe 43"/>
          <p:cNvGrpSpPr/>
          <p:nvPr/>
        </p:nvGrpSpPr>
        <p:grpSpPr>
          <a:xfrm>
            <a:off x="4102084" y="4173372"/>
            <a:ext cx="1607215" cy="589355"/>
            <a:chOff x="4459325" y="2538725"/>
            <a:chExt cx="1607215" cy="589355"/>
          </a:xfrm>
        </p:grpSpPr>
        <p:sp>
          <p:nvSpPr>
            <p:cNvPr id="45" name="Espace réservé du contenu 2"/>
            <p:cNvSpPr txBox="1">
              <a:spLocks/>
            </p:cNvSpPr>
            <p:nvPr/>
          </p:nvSpPr>
          <p:spPr>
            <a:xfrm>
              <a:off x="4459325" y="2623914"/>
              <a:ext cx="1607215" cy="504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b="1" dirty="0">
                  <a:solidFill>
                    <a:schemeClr val="accent5">
                      <a:lumMod val="75000"/>
                    </a:schemeClr>
                  </a:solidFill>
                </a:rPr>
                <a:t>https</a:t>
              </a:r>
              <a:endParaRPr lang="fr-FR" sz="1800" b="1" dirty="0">
                <a:solidFill>
                  <a:schemeClr val="accent5">
                    <a:lumMod val="75000"/>
                  </a:schemeClr>
                </a:solidFill>
              </a:endParaRPr>
            </a:p>
          </p:txBody>
        </p:sp>
        <p:pic>
          <p:nvPicPr>
            <p:cNvPr id="46" name="Image 45"/>
            <p:cNvPicPr>
              <a:picLocks noChangeAspect="1"/>
            </p:cNvPicPr>
            <p:nvPr/>
          </p:nvPicPr>
          <p:blipFill rotWithShape="1">
            <a:blip r:embed="rId6"/>
            <a:srcRect l="29070" t="12200" r="67387" b="82537"/>
            <a:stretch/>
          </p:blipFill>
          <p:spPr>
            <a:xfrm>
              <a:off x="4607357" y="2538725"/>
              <a:ext cx="371033" cy="493719"/>
            </a:xfrm>
            <a:prstGeom prst="rect">
              <a:avLst/>
            </a:prstGeom>
          </p:spPr>
        </p:pic>
      </p:grpSp>
    </p:spTree>
    <p:extLst>
      <p:ext uri="{BB962C8B-B14F-4D97-AF65-F5344CB8AC3E}">
        <p14:creationId xmlns:p14="http://schemas.microsoft.com/office/powerpoint/2010/main" val="16883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 les problématiques</a:t>
            </a:r>
          </a:p>
        </p:txBody>
      </p:sp>
      <p:sp>
        <p:nvSpPr>
          <p:cNvPr id="3" name="Espace réservé du contenu 2"/>
          <p:cNvSpPr>
            <a:spLocks noGrp="1"/>
          </p:cNvSpPr>
          <p:nvPr>
            <p:ph idx="1"/>
          </p:nvPr>
        </p:nvSpPr>
        <p:spPr>
          <a:xfrm>
            <a:off x="5262337" y="5712006"/>
            <a:ext cx="6182427" cy="1145994"/>
          </a:xfrm>
        </p:spPr>
        <p:txBody>
          <a:bodyPr>
            <a:normAutofit/>
          </a:bodyPr>
          <a:lstStyle/>
          <a:p>
            <a:pPr marL="0" indent="0">
              <a:buNone/>
            </a:pPr>
            <a:r>
              <a:rPr lang="fr-FR" dirty="0"/>
              <a:t>Ce sont des problématiques de sécurité liées </a:t>
            </a:r>
            <a:r>
              <a:rPr lang="fr-FR" b="1" dirty="0">
                <a:solidFill>
                  <a:srgbClr val="0070C0"/>
                </a:solidFill>
              </a:rPr>
              <a:t>aux clients web </a:t>
            </a:r>
            <a:r>
              <a:rPr lang="fr-FR" dirty="0"/>
              <a:t>et non aux serveurs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9</a:t>
            </a:fld>
            <a:endParaRPr lang="fr-FR"/>
          </a:p>
        </p:txBody>
      </p:sp>
      <p:pic>
        <p:nvPicPr>
          <p:cNvPr id="7170" name="Picture 2" descr="Résultat de recherche d'images pour &quot;node.js imag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877" y="4625717"/>
            <a:ext cx="1419105" cy="7095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673833" y="4430451"/>
            <a:ext cx="789746" cy="11862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33" y="2319415"/>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145705" y="3401720"/>
            <a:ext cx="4200525" cy="591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 web (browser)</a:t>
            </a:r>
          </a:p>
        </p:txBody>
      </p:sp>
      <p:pic>
        <p:nvPicPr>
          <p:cNvPr id="12" name="Image 11"/>
          <p:cNvPicPr>
            <a:picLocks noChangeAspect="1"/>
          </p:cNvPicPr>
          <p:nvPr/>
        </p:nvPicPr>
        <p:blipFill>
          <a:blip r:embed="rId5"/>
          <a:stretch>
            <a:fillRect/>
          </a:stretch>
        </p:blipFill>
        <p:spPr>
          <a:xfrm>
            <a:off x="1580322" y="1884337"/>
            <a:ext cx="1419105" cy="1338328"/>
          </a:xfrm>
          <a:prstGeom prst="rect">
            <a:avLst/>
          </a:prstGeom>
        </p:spPr>
      </p:pic>
      <p:sp>
        <p:nvSpPr>
          <p:cNvPr id="13" name="Espace réservé du contenu 2"/>
          <p:cNvSpPr txBox="1">
            <a:spLocks/>
          </p:cNvSpPr>
          <p:nvPr/>
        </p:nvSpPr>
        <p:spPr>
          <a:xfrm>
            <a:off x="-170773" y="5658547"/>
            <a:ext cx="4200525" cy="591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node.js</a:t>
            </a:r>
          </a:p>
        </p:txBody>
      </p:sp>
      <p:pic>
        <p:nvPicPr>
          <p:cNvPr id="1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184" y="27074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8266999" y="2926628"/>
            <a:ext cx="4223958" cy="1198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Serveur</a:t>
            </a:r>
          </a:p>
          <a:p>
            <a:pPr marL="0" indent="0" algn="ctr">
              <a:buNone/>
            </a:pPr>
            <a:r>
              <a:rPr lang="fr-FR" b="1" dirty="0">
                <a:solidFill>
                  <a:schemeClr val="accent5">
                    <a:lumMod val="50000"/>
                  </a:schemeClr>
                </a:solidFill>
              </a:rPr>
              <a:t>https://api.bworld.fr</a:t>
            </a:r>
          </a:p>
        </p:txBody>
      </p:sp>
      <p:sp>
        <p:nvSpPr>
          <p:cNvPr id="16" name="Espace réservé du contenu 2"/>
          <p:cNvSpPr txBox="1">
            <a:spLocks/>
          </p:cNvSpPr>
          <p:nvPr/>
        </p:nvSpPr>
        <p:spPr>
          <a:xfrm>
            <a:off x="145705" y="1484794"/>
            <a:ext cx="4457023" cy="4943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https://www.lannexe-bretignolles.fr</a:t>
            </a:r>
          </a:p>
        </p:txBody>
      </p:sp>
      <p:cxnSp>
        <p:nvCxnSpPr>
          <p:cNvPr id="17" name="Connecteur droit 16"/>
          <p:cNvCxnSpPr>
            <a:cxnSpLocks/>
            <a:stCxn id="14" idx="1"/>
            <a:endCxn id="12" idx="3"/>
          </p:cNvCxnSpPr>
          <p:nvPr/>
        </p:nvCxnSpPr>
        <p:spPr>
          <a:xfrm flipH="1" flipV="1">
            <a:off x="2999427" y="2553501"/>
            <a:ext cx="4193757" cy="1075524"/>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a:xfrm>
            <a:off x="4392010" y="2377704"/>
            <a:ext cx="1607215" cy="921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4300" b="1" dirty="0">
                <a:solidFill>
                  <a:schemeClr val="accent4"/>
                </a:solidFill>
              </a:rPr>
              <a:t>?</a:t>
            </a:r>
            <a:endParaRPr lang="fr-FR" sz="1800" b="1" dirty="0">
              <a:solidFill>
                <a:schemeClr val="accent4"/>
              </a:solidFill>
            </a:endParaRPr>
          </a:p>
        </p:txBody>
      </p:sp>
      <p:cxnSp>
        <p:nvCxnSpPr>
          <p:cNvPr id="21" name="Connecteur droit 20"/>
          <p:cNvCxnSpPr>
            <a:cxnSpLocks/>
            <a:stCxn id="14" idx="1"/>
            <a:endCxn id="7170" idx="3"/>
          </p:cNvCxnSpPr>
          <p:nvPr/>
        </p:nvCxnSpPr>
        <p:spPr>
          <a:xfrm flipH="1">
            <a:off x="3007982" y="3629025"/>
            <a:ext cx="4185202" cy="135146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29" name="Picture 6" descr="Image associé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006" y="4461097"/>
            <a:ext cx="613221" cy="5868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www.sebastien-han.fr/images/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5358" y="3326110"/>
            <a:ext cx="813959" cy="53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539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41629</TotalTime>
  <Words>4192</Words>
  <Application>Microsoft Office PowerPoint</Application>
  <PresentationFormat>Grand écran</PresentationFormat>
  <Paragraphs>546</Paragraphs>
  <Slides>59</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59</vt:i4>
      </vt:variant>
    </vt:vector>
  </HeadingPairs>
  <TitlesOfParts>
    <vt:vector size="66" baseType="lpstr">
      <vt:lpstr>Arial</vt:lpstr>
      <vt:lpstr>Calibri</vt:lpstr>
      <vt:lpstr>Calibri Light</vt:lpstr>
      <vt:lpstr>Helvetica Neue</vt:lpstr>
      <vt:lpstr>inherit</vt:lpstr>
      <vt:lpstr>Open Sans</vt:lpstr>
      <vt:lpstr>Thème Office</vt:lpstr>
      <vt:lpstr>Web Service</vt:lpstr>
      <vt:lpstr>Déroulement du cours</vt:lpstr>
      <vt:lpstr>REST et la sécurité</vt:lpstr>
      <vt:lpstr>Sommaire</vt:lpstr>
      <vt:lpstr>HTTP/HTTPS</vt:lpstr>
      <vt:lpstr>HTTP/HTTPS dans une page web</vt:lpstr>
      <vt:lpstr>Cross Domain  JSONP CORS xdomain </vt:lpstr>
      <vt:lpstr>Cross Domain: les problématiques</vt:lpstr>
      <vt:lpstr>Cross Domain : les problématiques</vt:lpstr>
      <vt:lpstr>Cross Domain, type de  requêtes XHR</vt:lpstr>
      <vt:lpstr>Cross Domain et XHR</vt:lpstr>
      <vt:lpstr>Cross Domain JSONP  </vt:lpstr>
      <vt:lpstr>Cross domain et JSONP (P comme Padding)</vt:lpstr>
      <vt:lpstr>Cross Domain CORS </vt:lpstr>
      <vt:lpstr>Cross Domain et le protocole CORS</vt:lpstr>
      <vt:lpstr>Présentation PowerPoint</vt:lpstr>
      <vt:lpstr>Cross Domain et le protocole CORS</vt:lpstr>
      <vt:lpstr>Présentation PowerPoint</vt:lpstr>
      <vt:lpstr>Cross Domain et le protocole CORS</vt:lpstr>
      <vt:lpstr>Cross Domain et le protocole CORS</vt:lpstr>
      <vt:lpstr>Cross Domain et le protocole CORS</vt:lpstr>
      <vt:lpstr>Présentation PowerPoint</vt:lpstr>
      <vt:lpstr>Cross Domain et le protocole CORS</vt:lpstr>
      <vt:lpstr>Présentation PowerPoint</vt:lpstr>
      <vt:lpstr>Cross Domain XDOMAIN </vt:lpstr>
      <vt:lpstr>Cross Domain et la librairie xdomain (aternative)</vt:lpstr>
      <vt:lpstr>Authentification Token JWT</vt:lpstr>
      <vt:lpstr>What is JSON Web Token?</vt:lpstr>
      <vt:lpstr>How do JSON Web Tokens are used?</vt:lpstr>
      <vt:lpstr>When should you use JSON Web Tokens?</vt:lpstr>
      <vt:lpstr>What is the JSON Web Token structure?</vt:lpstr>
      <vt:lpstr>What is the JSON Web Token structure?</vt:lpstr>
      <vt:lpstr>What is the JSON Web Token structure?</vt:lpstr>
      <vt:lpstr>Authentification OAUTH 2.0</vt:lpstr>
      <vt:lpstr>Authentification, introduction</vt:lpstr>
      <vt:lpstr>Authentification, introduction</vt:lpstr>
      <vt:lpstr>OAUTH</vt:lpstr>
      <vt:lpstr>Authentification, pourquoi OAUTH ?</vt:lpstr>
      <vt:lpstr>Authentification, pourquoi OAUTH ?</vt:lpstr>
      <vt:lpstr>Authentification, pourquoi OAUTH ?</vt:lpstr>
      <vt:lpstr>Authentification : OAUTH2</vt:lpstr>
      <vt:lpstr>OAUTH2, les rôles</vt:lpstr>
      <vt:lpstr>OAUTH2, les tokens</vt:lpstr>
      <vt:lpstr>OAUTH2, mise à jour de l’ « access tokens »</vt:lpstr>
      <vt:lpstr>OAUTH2, Scope et HTTPS</vt:lpstr>
      <vt:lpstr>OAUTH2, Les types d’autorisation</vt:lpstr>
      <vt:lpstr>OAUTH2, Les types d’autorisation « flow »</vt:lpstr>
      <vt:lpstr>OAUTH2 démonstration</vt:lpstr>
      <vt:lpstr>OAUTH2, Authorization Code Grant (le plus sécurisé)</vt:lpstr>
      <vt:lpstr>OAUTH2, Authorization Code Grant (le plus sécurisé)</vt:lpstr>
      <vt:lpstr>OAUTH2, Implicit Grant (pour les clients type js)</vt:lpstr>
      <vt:lpstr>OAUTH2, Implicit Grant (pour les clients type js)</vt:lpstr>
      <vt:lpstr>OAUTH2, Resource Owner Password Credentials Grant (via mot de passe)</vt:lpstr>
      <vt:lpstr>OAUTH2, Resource Owner Password Credentials Grant (via mot de passe)</vt:lpstr>
      <vt:lpstr>OAUTH2, Client Credentials Grant (serveur à serveur)</vt:lpstr>
      <vt:lpstr>OAUTH2, Client Credentials Grant (serveur à serveur)</vt:lpstr>
      <vt:lpstr>Open ID Connect</vt:lpstr>
      <vt:lpstr>Open ID Connect Démonstration</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122</cp:revision>
  <cp:lastPrinted>2017-05-28T08:54:36Z</cp:lastPrinted>
  <dcterms:created xsi:type="dcterms:W3CDTF">2017-03-15T18:15:39Z</dcterms:created>
  <dcterms:modified xsi:type="dcterms:W3CDTF">2018-12-10T10:34:05Z</dcterms:modified>
</cp:coreProperties>
</file>