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8" r:id="rId3"/>
    <p:sldId id="293" r:id="rId4"/>
    <p:sldId id="296" r:id="rId5"/>
    <p:sldId id="295" r:id="rId6"/>
    <p:sldId id="325" r:id="rId7"/>
    <p:sldId id="294" r:id="rId8"/>
    <p:sldId id="297" r:id="rId9"/>
    <p:sldId id="363" r:id="rId10"/>
    <p:sldId id="301" r:id="rId11"/>
    <p:sldId id="298" r:id="rId12"/>
    <p:sldId id="365" r:id="rId13"/>
    <p:sldId id="360" r:id="rId14"/>
    <p:sldId id="364" r:id="rId15"/>
    <p:sldId id="300" r:id="rId16"/>
    <p:sldId id="366" r:id="rId17"/>
    <p:sldId id="367" r:id="rId18"/>
    <p:sldId id="368" r:id="rId19"/>
    <p:sldId id="333" r:id="rId20"/>
    <p:sldId id="369" r:id="rId21"/>
    <p:sldId id="370" r:id="rId22"/>
    <p:sldId id="359" r:id="rId23"/>
  </p:sldIdLst>
  <p:sldSz cx="12192000" cy="6858000"/>
  <p:notesSz cx="6797675" cy="98567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2804" autoAdjust="0"/>
  </p:normalViewPr>
  <p:slideViewPr>
    <p:cSldViewPr snapToGrid="0">
      <p:cViewPr varScale="1">
        <p:scale>
          <a:sx n="73" d="100"/>
          <a:sy n="73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ECB4-1DA6-4958-A0CF-A11808127F66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5659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62238"/>
            <a:ext cx="2945659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1E60-887E-4FF0-8411-14E4694F24DF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43579"/>
            <a:ext cx="543814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44DD-159C-49DD-92F1-EBE9639D0EE0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08/11/2018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08/11/2018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npmjs.com/files/package-lock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pmjs.org/post/171139955345/v5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.wikipedia.org/w/index.php?title=Ryan_Lienhart_Dahl&amp;action=edit&amp;redlink=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fr.wikipedia.org/wiki/Node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b="1" dirty="0">
                <a:solidFill>
                  <a:schemeClr val="accent1">
                    <a:lumMod val="75000"/>
                  </a:schemeClr>
                </a:solidFill>
              </a:rPr>
              <a:t>node.js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Guillaume </a:t>
            </a:r>
            <a:r>
              <a:rPr lang="fr-FR">
                <a:solidFill>
                  <a:schemeClr val="bg1">
                    <a:lumMod val="50000"/>
                  </a:schemeClr>
                </a:solidFill>
              </a:rPr>
              <a:t>Chervet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85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type de dépendances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MyModule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Dependencies</a:t>
            </a:r>
            <a:endParaRPr lang="fr-FR" dirty="0"/>
          </a:p>
          <a:p>
            <a:pPr lvl="1"/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for </a:t>
            </a:r>
            <a:r>
              <a:rPr lang="fr-FR" dirty="0" err="1"/>
              <a:t>my</a:t>
            </a:r>
            <a:r>
              <a:rPr lang="fr-FR" dirty="0"/>
              <a:t> module to </a:t>
            </a:r>
            <a:r>
              <a:rPr lang="fr-FR" dirty="0" err="1"/>
              <a:t>work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OptionalDependencies</a:t>
            </a:r>
            <a:endParaRPr lang="fr-FR" dirty="0"/>
          </a:p>
          <a:p>
            <a:pPr lvl="1"/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module </a:t>
            </a:r>
            <a:r>
              <a:rPr lang="fr-FR" dirty="0" err="1"/>
              <a:t>will</a:t>
            </a:r>
            <a:r>
              <a:rPr lang="fr-FR" dirty="0"/>
              <a:t> use if </a:t>
            </a:r>
            <a:r>
              <a:rPr lang="fr-FR" dirty="0" err="1"/>
              <a:t>available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PeerDependencies</a:t>
            </a:r>
            <a:endParaRPr lang="fr-FR" dirty="0"/>
          </a:p>
          <a:p>
            <a:pPr lvl="1"/>
            <a:r>
              <a:rPr lang="fr-FR" dirty="0" err="1"/>
              <a:t>Dependencies</a:t>
            </a:r>
            <a:r>
              <a:rPr lang="fr-FR" dirty="0"/>
              <a:t> I </a:t>
            </a:r>
            <a:r>
              <a:rPr lang="fr-FR" dirty="0" err="1"/>
              <a:t>require</a:t>
            </a:r>
            <a:r>
              <a:rPr lang="fr-FR" dirty="0"/>
              <a:t> the end user to </a:t>
            </a:r>
            <a:r>
              <a:rPr lang="fr-FR" dirty="0" err="1"/>
              <a:t>already</a:t>
            </a:r>
            <a:r>
              <a:rPr lang="fr-FR" dirty="0"/>
              <a:t> have </a:t>
            </a:r>
            <a:r>
              <a:rPr lang="fr-FR" dirty="0" err="1"/>
              <a:t>installed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DevDependencies</a:t>
            </a:r>
            <a:endParaRPr lang="fr-FR" dirty="0"/>
          </a:p>
          <a:p>
            <a:pPr lvl="1"/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for </a:t>
            </a:r>
            <a:r>
              <a:rPr lang="fr-FR" dirty="0" err="1"/>
              <a:t>developpement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(like </a:t>
            </a:r>
            <a:r>
              <a:rPr lang="fr-FR" dirty="0" err="1"/>
              <a:t>testing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gestion des versions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029262" y="3718568"/>
            <a:ext cx="2076326" cy="5976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0" dirty="0">
                <a:ea typeface="ＭＳ Ｐゴシック" pitchFamily="34" charset="-128"/>
              </a:rPr>
              <a:t>A 1.0.0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44706" y="2268535"/>
            <a:ext cx="2376264" cy="5976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ＭＳ Ｐゴシック" pitchFamily="34" charset="-128"/>
              </a:rPr>
              <a:t>My</a:t>
            </a:r>
            <a:r>
              <a:rPr kumimoji="0" lang="fr-FR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ＭＳ Ｐゴシック" pitchFamily="34" charset="-128"/>
              </a:rPr>
              <a:t> App 1.0.0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29262" y="5163410"/>
            <a:ext cx="2057152" cy="597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kern="0" dirty="0">
                <a:ea typeface="ＭＳ Ｐゴシック" pitchFamily="34" charset="-128"/>
              </a:rPr>
              <a:t>C 0.5.0</a:t>
            </a:r>
          </a:p>
        </p:txBody>
      </p:sp>
      <p:cxnSp>
        <p:nvCxnSpPr>
          <p:cNvPr id="7" name="Connecteur droit avec flèche 6"/>
          <p:cNvCxnSpPr>
            <a:stCxn id="6" idx="0"/>
            <a:endCxn id="4" idx="2"/>
          </p:cNvCxnSpPr>
          <p:nvPr/>
        </p:nvCxnSpPr>
        <p:spPr bwMode="auto">
          <a:xfrm flipV="1">
            <a:off x="5057838" y="4316201"/>
            <a:ext cx="9587" cy="847209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8" name="Connecteur droit avec flèche 7"/>
          <p:cNvCxnSpPr>
            <a:stCxn id="11" idx="0"/>
            <a:endCxn id="5" idx="2"/>
          </p:cNvCxnSpPr>
          <p:nvPr/>
        </p:nvCxnSpPr>
        <p:spPr bwMode="auto">
          <a:xfrm flipH="1" flipV="1">
            <a:off x="7232838" y="2866168"/>
            <a:ext cx="1425" cy="866329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9" name="Connecteur droit avec flèche 8"/>
          <p:cNvCxnSpPr>
            <a:stCxn id="12" idx="0"/>
            <a:endCxn id="5" idx="2"/>
          </p:cNvCxnSpPr>
          <p:nvPr/>
        </p:nvCxnSpPr>
        <p:spPr bwMode="auto">
          <a:xfrm flipH="1" flipV="1">
            <a:off x="7232838" y="2866168"/>
            <a:ext cx="2083946" cy="866329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cxnSp>
        <p:nvCxnSpPr>
          <p:cNvPr id="10" name="Connecteur droit avec flèche 9"/>
          <p:cNvCxnSpPr>
            <a:stCxn id="4" idx="0"/>
            <a:endCxn id="5" idx="2"/>
          </p:cNvCxnSpPr>
          <p:nvPr/>
        </p:nvCxnSpPr>
        <p:spPr bwMode="auto">
          <a:xfrm flipV="1">
            <a:off x="5067425" y="2866168"/>
            <a:ext cx="2165413" cy="852400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1" name="Rectangle 10"/>
          <p:cNvSpPr/>
          <p:nvPr/>
        </p:nvSpPr>
        <p:spPr bwMode="auto">
          <a:xfrm>
            <a:off x="6227168" y="3732497"/>
            <a:ext cx="2014190" cy="59763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0" dirty="0">
                <a:ea typeface="ＭＳ Ｐゴシック" pitchFamily="34" charset="-128"/>
              </a:rPr>
              <a:t>B 1.0.2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411568" y="3732497"/>
            <a:ext cx="1810432" cy="597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0" dirty="0">
                <a:ea typeface="ＭＳ Ｐゴシック" pitchFamily="34" charset="-128"/>
              </a:rPr>
              <a:t>C 0.8.0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27168" y="5163409"/>
            <a:ext cx="2014190" cy="597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kern="0" dirty="0">
                <a:ea typeface="ＭＳ Ｐゴシック" pitchFamily="34" charset="-128"/>
              </a:rPr>
              <a:t>C 0.6.0</a:t>
            </a:r>
          </a:p>
        </p:txBody>
      </p:sp>
      <p:cxnSp>
        <p:nvCxnSpPr>
          <p:cNvPr id="14" name="Connecteur droit avec flèche 13"/>
          <p:cNvCxnSpPr>
            <a:stCxn id="13" idx="0"/>
            <a:endCxn id="11" idx="2"/>
          </p:cNvCxnSpPr>
          <p:nvPr/>
        </p:nvCxnSpPr>
        <p:spPr bwMode="auto">
          <a:xfrm flipV="1">
            <a:off x="7234263" y="4330130"/>
            <a:ext cx="0" cy="833279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5" name="Rectangle 14"/>
          <p:cNvSpPr/>
          <p:nvPr/>
        </p:nvSpPr>
        <p:spPr>
          <a:xfrm>
            <a:off x="1530371" y="3914007"/>
            <a:ext cx="2498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4893"/>
                </a:solidFill>
              </a:rPr>
              <a:t>My</a:t>
            </a:r>
            <a:r>
              <a:rPr lang="fr-FR" sz="2000" dirty="0">
                <a:solidFill>
                  <a:srgbClr val="004893"/>
                </a:solidFill>
              </a:rPr>
              <a:t> </a:t>
            </a:r>
            <a:r>
              <a:rPr lang="fr-FR" sz="2000" dirty="0" err="1">
                <a:solidFill>
                  <a:srgbClr val="004893"/>
                </a:solidFill>
              </a:rPr>
              <a:t>dependencies</a:t>
            </a:r>
            <a:endParaRPr lang="fr-FR" sz="2000" dirty="0"/>
          </a:p>
        </p:txBody>
      </p:sp>
      <p:sp>
        <p:nvSpPr>
          <p:cNvPr id="16" name="Rectangle 15"/>
          <p:cNvSpPr/>
          <p:nvPr/>
        </p:nvSpPr>
        <p:spPr>
          <a:xfrm>
            <a:off x="1047154" y="5103098"/>
            <a:ext cx="2459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fr-FR" sz="2000" dirty="0">
                <a:solidFill>
                  <a:srgbClr val="004893"/>
                </a:solidFill>
              </a:rPr>
              <a:t>Librairies </a:t>
            </a:r>
            <a:r>
              <a:rPr lang="fr-FR" sz="2000" dirty="0" err="1">
                <a:solidFill>
                  <a:srgbClr val="004893"/>
                </a:solidFill>
              </a:rPr>
              <a:t>dependencies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198B3-6C6A-4E20-A479-723C9A06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3DCB2-62C9-4F4C-BEB0-40DA3DAD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6C4A7C-199A-4513-A85C-2F20430B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12</a:t>
            </a:fld>
            <a:endParaRPr lang="fr-FR"/>
          </a:p>
        </p:txBody>
      </p:sp>
      <p:pic>
        <p:nvPicPr>
          <p:cNvPr id="4098" name="Picture 2" descr="RÃ©sultat de recherche d'images pour &quot;black hole&quot;">
            <a:extLst>
              <a:ext uri="{FF2B5EF4-FFF2-40B4-BE49-F238E27FC236}">
                <a16:creationId xmlns:a16="http://schemas.microsoft.com/office/drawing/2014/main" id="{2A86B6B9-97B3-42CF-976D-1D386D1F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7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gestion des versions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13</a:t>
            </a:fld>
            <a:endParaRPr lang="fr-FR"/>
          </a:p>
        </p:txBody>
      </p:sp>
      <p:sp>
        <p:nvSpPr>
          <p:cNvPr id="32" name="Espace réservé du contenu 2"/>
          <p:cNvSpPr>
            <a:spLocks noGrp="1"/>
          </p:cNvSpPr>
          <p:nvPr>
            <p:ph idx="1"/>
          </p:nvPr>
        </p:nvSpPr>
        <p:spPr>
          <a:xfrm>
            <a:off x="838201" y="1682885"/>
            <a:ext cx="5572327" cy="467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 librairies sont installés dans le répertoire 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node_modules</a:t>
            </a:r>
            <a:r>
              <a:rPr lang="fr-FR" dirty="0"/>
              <a:t> (au niveau du fichier </a:t>
            </a:r>
            <a:r>
              <a:rPr lang="fr-FR" dirty="0" err="1">
                <a:solidFill>
                  <a:srgbClr val="0070C0"/>
                </a:solidFill>
              </a:rPr>
              <a:t>package.json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Depuis </a:t>
            </a:r>
            <a:r>
              <a:rPr lang="fr-FR" dirty="0" err="1"/>
              <a:t>npm</a:t>
            </a:r>
            <a:r>
              <a:rPr lang="fr-FR" dirty="0"/>
              <a:t> 3.0 les librairies sont téléchargées à la racine de 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node_modules</a:t>
            </a:r>
            <a:r>
              <a:rPr lang="fr-FR" dirty="0"/>
              <a:t>. S’il y a plusieurs version de même librairie, elles sont positionnées dans le répertoire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node_modules</a:t>
            </a:r>
            <a:r>
              <a:rPr lang="fr-FR" dirty="0"/>
              <a:t> de la librairie.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/>
          <a:srcRect r="12214" b="27701"/>
          <a:stretch/>
        </p:blipFill>
        <p:spPr>
          <a:xfrm>
            <a:off x="7000370" y="213502"/>
            <a:ext cx="4907908" cy="2361600"/>
          </a:xfrm>
          <a:prstGeom prst="rect">
            <a:avLst/>
          </a:prstGeom>
        </p:spPr>
      </p:pic>
      <p:sp>
        <p:nvSpPr>
          <p:cNvPr id="20" name="Espace réservé du contenu 2"/>
          <p:cNvSpPr txBox="1">
            <a:spLocks/>
          </p:cNvSpPr>
          <p:nvPr/>
        </p:nvSpPr>
        <p:spPr>
          <a:xfrm>
            <a:off x="7125360" y="3172795"/>
            <a:ext cx="4657927" cy="3366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70C0"/>
                </a:solidFill>
              </a:rPr>
              <a:t>package.json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node_modules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A</a:t>
            </a:r>
          </a:p>
          <a:p>
            <a:pPr lvl="2"/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node_modules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  <a:p>
            <a:pPr lvl="3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c</a:t>
            </a:r>
          </a:p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B	</a:t>
            </a:r>
          </a:p>
          <a:p>
            <a:pPr lvl="2"/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node_modules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  <a:p>
            <a:pPr lvl="3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c</a:t>
            </a:r>
          </a:p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C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4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</a:t>
            </a:r>
            <a:r>
              <a:rPr lang="fr-FR" dirty="0" err="1"/>
              <a:t>versionning</a:t>
            </a:r>
            <a:r>
              <a:rPr lang="fr-FR" dirty="0"/>
              <a:t> (SEMVER)</a:t>
            </a:r>
          </a:p>
        </p:txBody>
      </p:sp>
      <p:pic>
        <p:nvPicPr>
          <p:cNvPr id="4" name="Picture 2" descr="Les numéros de version d'une application 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67" y="1097714"/>
            <a:ext cx="8611295" cy="4152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81401" y="5572893"/>
            <a:ext cx="6617124" cy="984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buSzPct val="120000"/>
            </a:pPr>
            <a:r>
              <a:rPr lang="fr-FR" sz="3200" dirty="0">
                <a:solidFill>
                  <a:srgbClr val="00B050"/>
                </a:solidFill>
              </a:rPr>
              <a:t>~</a:t>
            </a:r>
            <a:r>
              <a:rPr lang="fr-FR" sz="3200" dirty="0">
                <a:solidFill>
                  <a:srgbClr val="FF0000"/>
                </a:solidFill>
              </a:rPr>
              <a:t>1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70C0"/>
                </a:solidFill>
              </a:rPr>
              <a:t>2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50"/>
                </a:solidFill>
              </a:rPr>
              <a:t>3</a:t>
            </a:r>
            <a:r>
              <a:rPr lang="fr-FR" sz="3200" dirty="0"/>
              <a:t> équivaut à &gt;=</a:t>
            </a:r>
            <a:r>
              <a:rPr lang="fr-FR" sz="3200" dirty="0">
                <a:solidFill>
                  <a:srgbClr val="FF0000"/>
                </a:solidFill>
              </a:rPr>
              <a:t>1</a:t>
            </a:r>
            <a:r>
              <a:rPr lang="fr-FR" sz="3200" dirty="0"/>
              <a:t>.</a:t>
            </a:r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50"/>
                </a:solidFill>
              </a:rPr>
              <a:t>3</a:t>
            </a:r>
            <a:r>
              <a:rPr lang="fr-FR" sz="3200" dirty="0"/>
              <a:t> &lt;</a:t>
            </a:r>
            <a:r>
              <a:rPr lang="fr-FR" sz="3200" dirty="0">
                <a:solidFill>
                  <a:srgbClr val="FF0000"/>
                </a:solidFill>
              </a:rPr>
              <a:t>1</a:t>
            </a:r>
            <a:r>
              <a:rPr lang="fr-FR" sz="3200" dirty="0"/>
              <a:t>.</a:t>
            </a:r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50"/>
                </a:solidFill>
              </a:rPr>
              <a:t>0</a:t>
            </a:r>
            <a:endParaRPr lang="fr-FR" sz="3200" b="1" dirty="0">
              <a:solidFill>
                <a:schemeClr val="tx2"/>
              </a:solidFill>
              <a:latin typeface="Century Gothic" pitchFamily="34" charset="0"/>
              <a:cs typeface="Arial"/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buSzPct val="120000"/>
            </a:pPr>
            <a:r>
              <a:rPr lang="fr-FR" sz="3200" dirty="0">
                <a:solidFill>
                  <a:srgbClr val="0070C0"/>
                </a:solidFill>
              </a:rPr>
              <a:t>^</a:t>
            </a:r>
            <a:r>
              <a:rPr lang="fr-FR" sz="3200" dirty="0">
                <a:solidFill>
                  <a:srgbClr val="FF0000"/>
                </a:solidFill>
              </a:rPr>
              <a:t>1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70C0"/>
                </a:solidFill>
              </a:rPr>
              <a:t>2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50"/>
                </a:solidFill>
              </a:rPr>
              <a:t>3</a:t>
            </a:r>
            <a:r>
              <a:rPr lang="fr-FR" sz="3200" dirty="0"/>
              <a:t> équivaut à &gt;=</a:t>
            </a:r>
            <a:r>
              <a:rPr lang="fr-FR" sz="3200" dirty="0">
                <a:solidFill>
                  <a:srgbClr val="FF0000"/>
                </a:solidFill>
              </a:rPr>
              <a:t>1</a:t>
            </a:r>
            <a:r>
              <a:rPr lang="fr-FR" sz="3200" dirty="0"/>
              <a:t>.</a:t>
            </a:r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50"/>
                </a:solidFill>
              </a:rPr>
              <a:t>3</a:t>
            </a:r>
            <a:r>
              <a:rPr lang="fr-FR" sz="3200" dirty="0"/>
              <a:t> &lt;</a:t>
            </a:r>
            <a:r>
              <a:rPr lang="fr-FR" sz="3200" dirty="0">
                <a:solidFill>
                  <a:srgbClr val="FF0000"/>
                </a:solidFill>
              </a:rPr>
              <a:t>2</a:t>
            </a:r>
            <a:r>
              <a:rPr lang="fr-FR" sz="3200" dirty="0"/>
              <a:t>.</a:t>
            </a:r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50"/>
                </a:solidFill>
              </a:rPr>
              <a:t>0</a:t>
            </a:r>
            <a:endParaRPr lang="fr-FR" sz="3200" b="1" dirty="0">
              <a:solidFill>
                <a:srgbClr val="00B050"/>
              </a:solidFill>
              <a:latin typeface="Century Gothic" pitchFamily="34" charset="0"/>
              <a:cs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6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563" y="0"/>
            <a:ext cx="10515600" cy="1325563"/>
          </a:xfrm>
        </p:spPr>
        <p:txBody>
          <a:bodyPr/>
          <a:lstStyle/>
          <a:p>
            <a:r>
              <a:rPr lang="fr-FR" dirty="0"/>
              <a:t>node.js: </a:t>
            </a:r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9563" y="1128713"/>
            <a:ext cx="7215186" cy="5729287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init</a:t>
            </a:r>
            <a:r>
              <a:rPr lang="fr-FR" dirty="0"/>
              <a:t>: Crée un nouveau fichier « </a:t>
            </a:r>
            <a:r>
              <a:rPr lang="fr-FR" dirty="0" err="1"/>
              <a:t>package.json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900" b="1" dirty="0" err="1">
                <a:solidFill>
                  <a:srgbClr val="00B050"/>
                </a:solidFill>
              </a:rPr>
              <a:t>npm</a:t>
            </a:r>
            <a:r>
              <a:rPr lang="fr-FR" sz="2900" b="1" dirty="0">
                <a:solidFill>
                  <a:srgbClr val="00B050"/>
                </a:solidFill>
              </a:rPr>
              <a:t> </a:t>
            </a:r>
            <a:r>
              <a:rPr lang="fr-FR" sz="2900" b="1" dirty="0" err="1">
                <a:solidFill>
                  <a:srgbClr val="00B050"/>
                </a:solidFill>
              </a:rPr>
              <a:t>install</a:t>
            </a:r>
            <a:r>
              <a:rPr lang="fr-FR" dirty="0"/>
              <a:t>: lit et installe installe toutes les dépendances présent dans votre fichier « </a:t>
            </a:r>
            <a:r>
              <a:rPr lang="fr-FR" dirty="0" err="1"/>
              <a:t>package.json</a:t>
            </a:r>
            <a:r>
              <a:rPr lang="fr-FR" dirty="0"/>
              <a:t> »</a:t>
            </a:r>
          </a:p>
          <a:p>
            <a:r>
              <a:rPr lang="fr-FR" sz="2900" b="1" dirty="0" err="1">
                <a:solidFill>
                  <a:srgbClr val="00B050"/>
                </a:solidFill>
              </a:rPr>
              <a:t>npm</a:t>
            </a:r>
            <a:r>
              <a:rPr lang="fr-FR" sz="2900" b="1" dirty="0">
                <a:solidFill>
                  <a:srgbClr val="00B050"/>
                </a:solidFill>
              </a:rPr>
              <a:t> </a:t>
            </a:r>
            <a:r>
              <a:rPr lang="fr-FR" sz="2900" b="1" dirty="0" err="1">
                <a:solidFill>
                  <a:srgbClr val="00B050"/>
                </a:solidFill>
              </a:rPr>
              <a:t>install</a:t>
            </a:r>
            <a:r>
              <a:rPr lang="fr-FR" sz="2900" b="1" dirty="0">
                <a:solidFill>
                  <a:srgbClr val="00B050"/>
                </a:solidFill>
              </a:rPr>
              <a:t> –production</a:t>
            </a:r>
            <a:r>
              <a:rPr lang="fr-FR" dirty="0"/>
              <a:t>: installe uniquement les dépendances décrite dans « </a:t>
            </a:r>
            <a:r>
              <a:rPr lang="fr-FR" dirty="0" err="1"/>
              <a:t>dependencies</a:t>
            </a:r>
            <a:r>
              <a:rPr lang="fr-FR" dirty="0"/>
              <a:t> »</a:t>
            </a:r>
          </a:p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install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mocha</a:t>
            </a:r>
            <a:r>
              <a:rPr lang="fr-FR" b="1" dirty="0">
                <a:solidFill>
                  <a:srgbClr val="00B050"/>
                </a:solidFill>
              </a:rPr>
              <a:t> –g</a:t>
            </a:r>
            <a:r>
              <a:rPr lang="fr-FR" dirty="0"/>
              <a:t>: télécharge en global sur votre poste la librairie « </a:t>
            </a:r>
            <a:r>
              <a:rPr lang="fr-FR" dirty="0" err="1"/>
              <a:t>mocha</a:t>
            </a:r>
            <a:r>
              <a:rPr lang="fr-FR" dirty="0"/>
              <a:t> »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Il est déconseiller d’installer en globale (surtout si vous travaillez sur plusieurs projet en parallèle qui peuvent utiliser des versions différentes)</a:t>
            </a:r>
          </a:p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install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bluebird</a:t>
            </a:r>
            <a:r>
              <a:rPr lang="fr-FR" dirty="0"/>
              <a:t>: installe la librairie « </a:t>
            </a:r>
            <a:r>
              <a:rPr lang="fr-FR" dirty="0" err="1"/>
              <a:t>bluebird</a:t>
            </a:r>
            <a:r>
              <a:rPr lang="fr-FR" dirty="0"/>
              <a:t> »(met pas jour le fichier « </a:t>
            </a:r>
            <a:r>
              <a:rPr lang="fr-FR" dirty="0" err="1"/>
              <a:t>package.json</a:t>
            </a:r>
            <a:r>
              <a:rPr lang="fr-FR" dirty="0"/>
              <a:t> » depuis </a:t>
            </a:r>
            <a:r>
              <a:rPr lang="fr-FR" dirty="0" err="1"/>
              <a:t>npm</a:t>
            </a:r>
            <a:r>
              <a:rPr lang="fr-FR" dirty="0"/>
              <a:t> 3.0)</a:t>
            </a:r>
          </a:p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install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bluebird</a:t>
            </a:r>
            <a:r>
              <a:rPr lang="fr-FR" b="1" dirty="0">
                <a:solidFill>
                  <a:srgbClr val="00B050"/>
                </a:solidFill>
              </a:rPr>
              <a:t> –</a:t>
            </a:r>
            <a:r>
              <a:rPr lang="fr-FR" b="1" dirty="0" err="1">
                <a:solidFill>
                  <a:srgbClr val="00B050"/>
                </a:solidFill>
              </a:rPr>
              <a:t>save</a:t>
            </a:r>
            <a:r>
              <a:rPr lang="fr-FR" b="1" dirty="0"/>
              <a:t>: </a:t>
            </a:r>
            <a:r>
              <a:rPr lang="fr-FR" dirty="0"/>
              <a:t>installe la librairie « </a:t>
            </a:r>
            <a:r>
              <a:rPr lang="fr-FR" dirty="0" err="1"/>
              <a:t>bluebird</a:t>
            </a:r>
            <a:r>
              <a:rPr lang="fr-FR" dirty="0"/>
              <a:t> » et met à jour le « </a:t>
            </a:r>
            <a:r>
              <a:rPr lang="fr-FR" dirty="0" err="1"/>
              <a:t>package.json</a:t>
            </a:r>
            <a:r>
              <a:rPr lang="fr-FR" dirty="0"/>
              <a:t> » dans « </a:t>
            </a:r>
            <a:r>
              <a:rPr lang="fr-FR" dirty="0" err="1"/>
              <a:t>dependencies</a:t>
            </a:r>
            <a:r>
              <a:rPr lang="fr-FR" dirty="0"/>
              <a:t> »</a:t>
            </a:r>
          </a:p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install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bluebird</a:t>
            </a:r>
            <a:r>
              <a:rPr lang="fr-FR" b="1" dirty="0">
                <a:solidFill>
                  <a:srgbClr val="00B050"/>
                </a:solidFill>
              </a:rPr>
              <a:t> –</a:t>
            </a:r>
            <a:r>
              <a:rPr lang="fr-FR" b="1" dirty="0" err="1">
                <a:solidFill>
                  <a:srgbClr val="00B050"/>
                </a:solidFill>
              </a:rPr>
              <a:t>save</a:t>
            </a:r>
            <a:r>
              <a:rPr lang="fr-FR" b="1" dirty="0">
                <a:solidFill>
                  <a:srgbClr val="00B050"/>
                </a:solidFill>
              </a:rPr>
              <a:t>-dev</a:t>
            </a:r>
            <a:r>
              <a:rPr lang="fr-FR" dirty="0"/>
              <a:t>: installe la librairie « </a:t>
            </a:r>
            <a:r>
              <a:rPr lang="fr-FR" dirty="0" err="1"/>
              <a:t>mocha</a:t>
            </a:r>
            <a:r>
              <a:rPr lang="fr-FR" dirty="0"/>
              <a:t> » et met à jour le « </a:t>
            </a:r>
            <a:r>
              <a:rPr lang="fr-FR" dirty="0" err="1"/>
              <a:t>package.json</a:t>
            </a:r>
            <a:r>
              <a:rPr lang="fr-FR" dirty="0"/>
              <a:t> » dans « </a:t>
            </a:r>
            <a:r>
              <a:rPr lang="fr-FR" dirty="0" err="1"/>
              <a:t>devDependencies</a:t>
            </a:r>
            <a:r>
              <a:rPr lang="fr-FR" dirty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9281" b="8721"/>
          <a:stretch/>
        </p:blipFill>
        <p:spPr>
          <a:xfrm>
            <a:off x="7524749" y="662781"/>
            <a:ext cx="4600358" cy="57292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71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563" y="0"/>
            <a:ext cx="10515600" cy="1325563"/>
          </a:xfrm>
        </p:spPr>
        <p:txBody>
          <a:bodyPr/>
          <a:lstStyle/>
          <a:p>
            <a:r>
              <a:rPr lang="fr-FR" dirty="0"/>
              <a:t>node.js: </a:t>
            </a:r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9563" y="1128713"/>
            <a:ext cx="7215186" cy="5729287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outdated</a:t>
            </a:r>
            <a:r>
              <a:rPr lang="fr-FR" dirty="0"/>
              <a:t>: liste les packages qui ne sont plus à jours et vous affiche les dernières versions disponible</a:t>
            </a:r>
          </a:p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update</a:t>
            </a:r>
            <a:r>
              <a:rPr lang="fr-FR" dirty="0"/>
              <a:t>: met à jour tous les packages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B050"/>
                </a:solidFill>
              </a:rPr>
              <a:t>npm</a:t>
            </a:r>
            <a:r>
              <a:rPr lang="fr-FR" b="1" dirty="0">
                <a:solidFill>
                  <a:srgbClr val="00B050"/>
                </a:solidFill>
              </a:rPr>
              <a:t> run </a:t>
            </a:r>
            <a:r>
              <a:rPr lang="fr-FR" b="1" dirty="0" err="1">
                <a:solidFill>
                  <a:srgbClr val="00B050"/>
                </a:solidFill>
              </a:rPr>
              <a:t>customcommand</a:t>
            </a:r>
            <a:r>
              <a:rPr lang="fr-FR" b="1" dirty="0"/>
              <a:t>: </a:t>
            </a:r>
            <a:r>
              <a:rPr lang="fr-FR" dirty="0"/>
              <a:t>vous pouvez créer vos propre commande en les définissant dans le fichier « </a:t>
            </a:r>
            <a:r>
              <a:rPr lang="fr-FR" dirty="0" err="1"/>
              <a:t>package.json</a:t>
            </a:r>
            <a:r>
              <a:rPr lang="fr-FR" dirty="0"/>
              <a:t> » dans la balise script.</a:t>
            </a:r>
          </a:p>
          <a:p>
            <a:endParaRPr lang="fr-FR" dirty="0"/>
          </a:p>
          <a:p>
            <a:r>
              <a:rPr lang="fr-FR" dirty="0"/>
              <a:t>Pour plus </a:t>
            </a:r>
            <a:r>
              <a:rPr lang="fr-FR"/>
              <a:t>de commandes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https://www.npmjs.com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r="9281" b="8721"/>
          <a:stretch/>
        </p:blipFill>
        <p:spPr>
          <a:xfrm>
            <a:off x="7524749" y="662781"/>
            <a:ext cx="4600358" cy="57292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97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563" y="0"/>
            <a:ext cx="10515600" cy="1325563"/>
          </a:xfrm>
        </p:spPr>
        <p:txBody>
          <a:bodyPr/>
          <a:lstStyle/>
          <a:p>
            <a:r>
              <a:rPr lang="fr-FR" dirty="0"/>
              <a:t>node.js: </a:t>
            </a:r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9562" y="1128713"/>
            <a:ext cx="11572875" cy="1235338"/>
          </a:xfrm>
        </p:spPr>
        <p:txBody>
          <a:bodyPr>
            <a:normAutofit/>
          </a:bodyPr>
          <a:lstStyle/>
          <a:p>
            <a:r>
              <a:rPr lang="fr-FR" dirty="0"/>
              <a:t>Il est possible d’</a:t>
            </a:r>
            <a:r>
              <a:rPr lang="fr-FR" dirty="0" err="1"/>
              <a:t>éxécuter</a:t>
            </a:r>
            <a:r>
              <a:rPr lang="fr-FR" dirty="0"/>
              <a:t> des commandes en série avec &amp;&amp; </a:t>
            </a:r>
          </a:p>
          <a:p>
            <a:pPr lvl="1"/>
            <a:r>
              <a:rPr lang="fr-FR">
                <a:solidFill>
                  <a:schemeClr val="bg1">
                    <a:lumMod val="65000"/>
                  </a:schemeClr>
                </a:solidFill>
              </a:rPr>
              <a:t>Le module «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 cross-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env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 » permet que les commandes soit agnostique au système d’exploitation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17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5173A-A8BE-439A-95C3-132C90A1C439}"/>
              </a:ext>
            </a:extLst>
          </p:cNvPr>
          <p:cNvSpPr/>
          <p:nvPr/>
        </p:nvSpPr>
        <p:spPr>
          <a:xfrm>
            <a:off x="1353465" y="2557604"/>
            <a:ext cx="7890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  <a:endParaRPr lang="fr-FR" dirty="0">
              <a:solidFill>
                <a:srgbClr val="0451A5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   "scripts"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lint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npm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run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lint:js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npm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run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lint:ts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**/*.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lint:js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"cross-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env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NODE_ENV=production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eslint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packages --cache --cache-location=.cache/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eslint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ext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jsx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--report-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unused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disable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-directives"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lint:ts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tslint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-p . -c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tslint.json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-t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stylish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devDependencies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fr-FR" dirty="0"/>
              <a:t>{</a:t>
            </a:r>
          </a:p>
          <a:p>
            <a:pPr lvl="1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	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eslint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"^5.3.0",</a:t>
            </a:r>
          </a:p>
          <a:p>
            <a:pPr lvl="1"/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"cross-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env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"^5.1.0" 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/>
              <a:t>}</a:t>
            </a:r>
          </a:p>
          <a:p>
            <a:r>
              <a:rPr lang="fr-FR" dirty="0"/>
              <a:t>}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C8F9B-AAC0-42C3-8CE5-9123E81DC7B2}"/>
              </a:ext>
            </a:extLst>
          </p:cNvPr>
          <p:cNvSpPr/>
          <p:nvPr/>
        </p:nvSpPr>
        <p:spPr>
          <a:xfrm>
            <a:off x="3675186" y="6229353"/>
            <a:ext cx="4566137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buSzPct val="120000"/>
            </a:pPr>
            <a:r>
              <a:rPr lang="fr-FR" sz="3200" dirty="0" err="1"/>
              <a:t>packages.json</a:t>
            </a:r>
            <a:endParaRPr lang="fr-FR" sz="3200" b="1" dirty="0">
              <a:latin typeface="Century Gothic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0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563" y="0"/>
            <a:ext cx="10515600" cy="1325563"/>
          </a:xfrm>
        </p:spPr>
        <p:txBody>
          <a:bodyPr/>
          <a:lstStyle/>
          <a:p>
            <a:r>
              <a:rPr lang="fr-FR" dirty="0"/>
              <a:t>node.js: </a:t>
            </a:r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9562" y="1128713"/>
            <a:ext cx="11572875" cy="957995"/>
          </a:xfrm>
        </p:spPr>
        <p:txBody>
          <a:bodyPr>
            <a:normAutofit/>
          </a:bodyPr>
          <a:lstStyle/>
          <a:p>
            <a:r>
              <a:rPr lang="fr-FR" dirty="0"/>
              <a:t>Il est possible d’</a:t>
            </a:r>
            <a:r>
              <a:rPr lang="fr-FR" dirty="0" err="1"/>
              <a:t>éxécuter</a:t>
            </a:r>
            <a:r>
              <a:rPr lang="fr-FR" dirty="0"/>
              <a:t> en parallèle en utilisant des modules tel que « </a:t>
            </a:r>
            <a:r>
              <a:rPr lang="fr-FR" dirty="0" err="1"/>
              <a:t>concurrently</a:t>
            </a:r>
            <a:r>
              <a:rPr lang="fr-FR" dirty="0"/>
              <a:t> »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18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5173A-A8BE-439A-95C3-132C90A1C439}"/>
              </a:ext>
            </a:extLst>
          </p:cNvPr>
          <p:cNvSpPr/>
          <p:nvPr/>
        </p:nvSpPr>
        <p:spPr>
          <a:xfrm>
            <a:off x="720420" y="2245122"/>
            <a:ext cx="107916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  <a:endParaRPr lang="fr-FR" dirty="0">
              <a:solidFill>
                <a:srgbClr val="0451A5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   "scripts"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lint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concurrently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/>
              <a:t>\"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npm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run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lint:js</a:t>
            </a:r>
            <a:r>
              <a:rPr lang="fr-FR" dirty="0"/>
              <a:t> \"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/>
              <a:t>\"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npm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run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lint:ts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**/*.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fr-FR" dirty="0"/>
              <a:t> \"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lint:js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"cross-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env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NODE_ENV=production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eslint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packages --cache --cache-location=.cache/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eslint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ext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jsx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,.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--report-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unused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disable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-directives"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lint:ts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tslint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-p . -c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tslint.json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-t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stylish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devDependencies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fr-FR" dirty="0"/>
              <a:t>{</a:t>
            </a:r>
          </a:p>
          <a:p>
            <a:pPr lvl="1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	"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eslint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"^5.3.0 ",</a:t>
            </a:r>
          </a:p>
          <a:p>
            <a:pPr lvl="1"/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   "cross-</a:t>
            </a:r>
            <a:r>
              <a:rPr lang="fr-FR" dirty="0" err="1">
                <a:solidFill>
                  <a:srgbClr val="0451A5"/>
                </a:solidFill>
                <a:latin typeface="Consolas" panose="020B0609020204030204" pitchFamily="49" charset="0"/>
              </a:rPr>
              <a:t>env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"^5.1.0" 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/>
              <a:t>}</a:t>
            </a:r>
          </a:p>
          <a:p>
            <a:r>
              <a:rPr lang="fr-FR" dirty="0"/>
              <a:t>}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B9A3B-B316-4B3D-9EA9-565B3B666C71}"/>
              </a:ext>
            </a:extLst>
          </p:cNvPr>
          <p:cNvSpPr/>
          <p:nvPr/>
        </p:nvSpPr>
        <p:spPr>
          <a:xfrm>
            <a:off x="3675186" y="6229353"/>
            <a:ext cx="4566137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buSzPct val="120000"/>
            </a:pPr>
            <a:r>
              <a:rPr lang="fr-FR" sz="3200" dirty="0" err="1"/>
              <a:t>packages.json</a:t>
            </a:r>
            <a:endParaRPr lang="fr-FR" sz="3200" b="1" dirty="0">
              <a:latin typeface="Century Gothic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48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94477-8D6E-4F73-A181-B1CBD9C6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 : </a:t>
            </a:r>
            <a:r>
              <a:rPr lang="fr-FR" dirty="0" err="1"/>
              <a:t>package.lock.json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3B22B-522D-443A-998F-36CAC325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6922" cy="4351338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https://docs.npmjs.com/files/package-lock.json</a:t>
            </a:r>
            <a:endParaRPr lang="fr-FR" dirty="0"/>
          </a:p>
          <a:p>
            <a:pPr lvl="1"/>
            <a:r>
              <a:rPr lang="en-US" b="1" dirty="0"/>
              <a:t>package-</a:t>
            </a:r>
            <a:r>
              <a:rPr lang="en-US" b="1" dirty="0" err="1"/>
              <a:t>lock.json</a:t>
            </a:r>
            <a:r>
              <a:rPr lang="en-US" b="1" dirty="0"/>
              <a:t> </a:t>
            </a:r>
            <a:r>
              <a:rPr lang="en-US" dirty="0"/>
              <a:t>is automatically generated for any operations where </a:t>
            </a:r>
            <a:r>
              <a:rPr lang="en-US" dirty="0" err="1"/>
              <a:t>npm</a:t>
            </a:r>
            <a:r>
              <a:rPr lang="en-US" dirty="0"/>
              <a:t> modifies either the </a:t>
            </a:r>
            <a:r>
              <a:rPr lang="en-US" b="1" dirty="0" err="1"/>
              <a:t>node_modules</a:t>
            </a:r>
            <a:r>
              <a:rPr lang="en-US" b="1" dirty="0"/>
              <a:t> </a:t>
            </a:r>
            <a:r>
              <a:rPr lang="en-US" dirty="0"/>
              <a:t>tree, </a:t>
            </a:r>
            <a:r>
              <a:rPr lang="en-US" b="1" dirty="0"/>
              <a:t>or </a:t>
            </a:r>
            <a:r>
              <a:rPr lang="en-US" b="1" dirty="0" err="1"/>
              <a:t>package.json</a:t>
            </a:r>
            <a:r>
              <a:rPr lang="en-US" dirty="0"/>
              <a:t>. It describes the exact tree that was generated, such that subsequent installs are able to generate identical trees, regardless of intermediate dependency updates.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5CE156-B28B-46BA-8433-27BE7C1C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182753-5BD4-4264-AAC7-E0F30E3DC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72"/>
          <a:stretch/>
        </p:blipFill>
        <p:spPr>
          <a:xfrm>
            <a:off x="6644551" y="1876884"/>
            <a:ext cx="4956922" cy="2533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B952-63BE-4121-95C0-2956CACC4B1D}"/>
              </a:ext>
            </a:extLst>
          </p:cNvPr>
          <p:cNvSpPr/>
          <p:nvPr/>
        </p:nvSpPr>
        <p:spPr>
          <a:xfrm>
            <a:off x="8459192" y="4818800"/>
            <a:ext cx="2294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b="1" dirty="0">
                <a:solidFill>
                  <a:srgbClr val="333333"/>
                </a:solidFill>
                <a:latin typeface="inherit"/>
                <a:hlinkClick r:id="rId4"/>
              </a:rPr>
              <a:t>Dispo depuis </a:t>
            </a:r>
            <a:r>
              <a:rPr lang="fr-FR" sz="2800" b="1" dirty="0" err="1">
                <a:solidFill>
                  <a:srgbClr val="333333"/>
                </a:solidFill>
                <a:latin typeface="inherit"/>
                <a:hlinkClick r:id="rId4"/>
              </a:rPr>
              <a:t>npm</a:t>
            </a:r>
            <a:r>
              <a:rPr lang="fr-FR" sz="2800" b="1" dirty="0">
                <a:solidFill>
                  <a:srgbClr val="333333"/>
                </a:solidFill>
                <a:latin typeface="inherit"/>
                <a:hlinkClick r:id="rId4"/>
              </a:rPr>
              <a:t> v5.7.0</a:t>
            </a:r>
            <a:endParaRPr lang="fr-FR" sz="2800" b="1" i="0" dirty="0">
              <a:solidFill>
                <a:srgbClr val="4C4C4C"/>
              </a:solidFill>
              <a:effectLst/>
              <a:latin typeface="Helvetica Neue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5E09062-4C0C-4238-9A91-09C15AFC3EDD}"/>
              </a:ext>
            </a:extLst>
          </p:cNvPr>
          <p:cNvCxnSpPr/>
          <p:nvPr/>
        </p:nvCxnSpPr>
        <p:spPr>
          <a:xfrm>
            <a:off x="6195317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825625"/>
            <a:ext cx="5614988" cy="4775200"/>
          </a:xfrm>
        </p:spPr>
        <p:txBody>
          <a:bodyPr>
            <a:normAutofit/>
          </a:bodyPr>
          <a:lstStyle/>
          <a:p>
            <a:r>
              <a:rPr lang="fr-FR" dirty="0"/>
              <a:t>Node.js a été créé par </a:t>
            </a:r>
            <a:r>
              <a:rPr lang="fr-FR" dirty="0">
                <a:hlinkClick r:id="rId2" tooltip="Ryan Lienhart Dahl (page inexistante)"/>
              </a:rPr>
              <a:t>Ryan Lienhart Dahl</a:t>
            </a:r>
            <a:r>
              <a:rPr lang="fr-FR" dirty="0"/>
              <a:t> en 2009. Solution open source sous licence MIT.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La présence native d'une bibliothèque HTTP.</a:t>
            </a:r>
          </a:p>
          <a:p>
            <a:r>
              <a:rPr lang="fr-FR" dirty="0"/>
              <a:t>Langage </a:t>
            </a:r>
            <a:r>
              <a:rPr lang="fr-FR" dirty="0" err="1"/>
              <a:t>Javascript</a:t>
            </a:r>
            <a:r>
              <a:rPr lang="fr-FR" dirty="0"/>
              <a:t> (ES6)</a:t>
            </a:r>
          </a:p>
          <a:p>
            <a:pPr lvl="1"/>
            <a:r>
              <a:rPr lang="fr-FR" dirty="0"/>
              <a:t>basé sur le moteur V8 de Chrome</a:t>
            </a:r>
          </a:p>
          <a:p>
            <a:pPr lvl="1"/>
            <a:r>
              <a:rPr lang="fr-FR" dirty="0"/>
              <a:t>un chargeur de module (</a:t>
            </a:r>
            <a:r>
              <a:rPr lang="fr-FR" dirty="0" err="1"/>
              <a:t>require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l'aspect asynchrone</a:t>
            </a:r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69" y="143056"/>
            <a:ext cx="3183006" cy="194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2333685"/>
            <a:ext cx="6095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const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{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createServer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} = </a:t>
            </a:r>
            <a:r>
              <a:rPr lang="fr-FR" sz="2400" dirty="0" err="1"/>
              <a:t>require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('http');</a:t>
            </a: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400" dirty="0" err="1"/>
              <a:t>const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server =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createServer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((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request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response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) =&gt; {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response.writeHead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(200, {'Content-Type': '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text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/plain'});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response.end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('Hello World\n');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});</a:t>
            </a: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server.listen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(3000, () =&gt; console.log(`Adresse du server: http://localhost:3000`));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3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77183-93E5-45E5-8E24-DE5DA13D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D23-4A93-43FA-9AC5-A2333612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EB28D-79BF-4E3D-B333-90198C2F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ABB808-09B8-4317-AA8F-3C06C26D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06" y="0"/>
            <a:ext cx="6090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C8B21-05FE-4E05-BD84-63537DEC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et scopes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14D2A-4A1A-46B8-818E-65E0CCA3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677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</a:t>
            </a:r>
            <a:r>
              <a:rPr lang="en-US" dirty="0" err="1"/>
              <a:t>npm</a:t>
            </a:r>
            <a:r>
              <a:rPr lang="en-US" dirty="0"/>
              <a:t> packages have a name. Some package names also have a scope. A scope follows the usual rules for package names (URL-safe characters, no leading dots or underscores). When used in package names, scopes are preceded by an @ symbol and followed by a slash, e.g.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somescope</a:t>
            </a:r>
            <a:r>
              <a:rPr lang="en-US" dirty="0"/>
              <a:t>/</a:t>
            </a:r>
            <a:r>
              <a:rPr lang="en-US" dirty="0" err="1"/>
              <a:t>somepackagename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786577-1D93-4A5D-B793-D5883639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5CE882-E9F9-4CA1-90D9-CF59BEF90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46"/>
          <a:stretch/>
        </p:blipFill>
        <p:spPr>
          <a:xfrm>
            <a:off x="6613632" y="0"/>
            <a:ext cx="530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80493"/>
            <a:ext cx="10948989" cy="24083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sz="2000" dirty="0">
                <a:hlinkClick r:id="rId2"/>
              </a:rPr>
              <a:t>https://fr.wikipedia.org/wiki/Node.js</a:t>
            </a:r>
            <a:endParaRPr lang="fr-FR" sz="2000" dirty="0"/>
          </a:p>
          <a:p>
            <a:pPr marL="0" lvl="0" indent="0">
              <a:lnSpc>
                <a:spcPct val="100000"/>
              </a:lnSpc>
              <a:buNone/>
            </a:pPr>
            <a:endParaRPr lang="fr-FR" sz="2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fr-FR" sz="2000" dirty="0">
                <a:hlinkClick r:id="rId3"/>
              </a:rPr>
              <a:t>https://www.npmjs.com/</a:t>
            </a:r>
            <a:endParaRPr lang="fr-FR" sz="2000" dirty="0"/>
          </a:p>
          <a:p>
            <a:pPr marL="0" lvl="0" indent="0">
              <a:lnSpc>
                <a:spcPct val="100000"/>
              </a:lnSpc>
              <a:buNone/>
            </a:pPr>
            <a:endParaRPr lang="fr-FR" sz="2000" dirty="0"/>
          </a:p>
          <a:p>
            <a:pPr marL="0" lvl="0" indent="0">
              <a:lnSpc>
                <a:spcPct val="100000"/>
              </a:lnSpc>
              <a:buNone/>
            </a:pPr>
            <a:endParaRPr lang="fr-FR" sz="2000" dirty="0"/>
          </a:p>
          <a:p>
            <a:pPr marL="0" lvl="0" indent="0">
              <a:lnSpc>
                <a:spcPct val="100000"/>
              </a:lnSpc>
              <a:buNone/>
            </a:pPr>
            <a:endParaRPr lang="fr-FR" sz="2000" dirty="0"/>
          </a:p>
          <a:p>
            <a:pPr marL="0" lvl="0" indent="0">
              <a:lnSpc>
                <a:spcPct val="100000"/>
              </a:lnSpc>
              <a:buNone/>
            </a:pPr>
            <a:br>
              <a:rPr lang="fr-FR" sz="2000" dirty="0"/>
            </a:b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3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2050" name="Picture 2" descr="Node'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08" y="1468619"/>
            <a:ext cx="5986584" cy="481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Single Thread + Asynchrone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90688"/>
            <a:ext cx="11068050" cy="46672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Exemple </a:t>
            </a:r>
            <a:r>
              <a:rPr lang="fr-FR" dirty="0" err="1"/>
              <a:t>fibonacci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19" y="1275109"/>
            <a:ext cx="4804578" cy="47915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512670" y="5651168"/>
            <a:ext cx="29642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Commande:</a:t>
            </a:r>
          </a:p>
          <a:p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node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fibonacci.js 32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0359" y="6112833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>
                <a:solidFill>
                  <a:schemeClr val="accent1">
                    <a:lumMod val="75000"/>
                  </a:schemeClr>
                </a:solidFill>
              </a:rPr>
              <a:t>fibonacci.js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1468619"/>
            <a:ext cx="5095875" cy="142849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 bwMode="auto">
          <a:xfrm flipV="1">
            <a:off x="8115300" y="2998183"/>
            <a:ext cx="9525" cy="1224492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0" name="Rectangle 9"/>
          <p:cNvSpPr/>
          <p:nvPr/>
        </p:nvSpPr>
        <p:spPr>
          <a:xfrm>
            <a:off x="7615153" y="4222675"/>
            <a:ext cx="44053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4893"/>
                </a:solidFill>
              </a:rPr>
              <a:t>1 seul CPU est utilisé</a:t>
            </a:r>
          </a:p>
          <a:p>
            <a:endParaRPr lang="fr-FR" sz="2800" dirty="0">
              <a:solidFill>
                <a:srgbClr val="004893"/>
              </a:solidFill>
            </a:endParaRPr>
          </a:p>
          <a:p>
            <a:r>
              <a:rPr lang="fr-FR" sz="2800" dirty="0">
                <a:solidFill>
                  <a:srgbClr val="004893"/>
                </a:solidFill>
              </a:rPr>
              <a:t>node.js est </a:t>
            </a:r>
            <a:r>
              <a:rPr lang="fr-FR" sz="2800" dirty="0" err="1">
                <a:solidFill>
                  <a:srgbClr val="004893"/>
                </a:solidFill>
              </a:rPr>
              <a:t>monothread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6842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</a:t>
            </a:r>
            <a:r>
              <a:rPr lang="fr-FR" dirty="0" err="1"/>
              <a:t>framework</a:t>
            </a:r>
            <a:r>
              <a:rPr lang="fr-FR" dirty="0"/>
              <a:t> web express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90688"/>
            <a:ext cx="9755130" cy="498157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3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gestion des modules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CommonJs</a:t>
            </a:r>
            <a:r>
              <a:rPr lang="fr-FR" dirty="0"/>
              <a:t> (celui de node.js)</a:t>
            </a:r>
          </a:p>
          <a:p>
            <a:endParaRPr lang="fr-FR" dirty="0"/>
          </a:p>
          <a:p>
            <a:r>
              <a:rPr lang="fr-FR" dirty="0" err="1"/>
              <a:t>Amd</a:t>
            </a:r>
            <a:endParaRPr lang="fr-FR" dirty="0"/>
          </a:p>
          <a:p>
            <a:endParaRPr lang="fr-FR" dirty="0"/>
          </a:p>
          <a:p>
            <a:r>
              <a:rPr lang="fr-FR" dirty="0"/>
              <a:t>ES6 Browser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48" y="2857042"/>
            <a:ext cx="4038411" cy="9948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35" y="4146437"/>
            <a:ext cx="4705539" cy="25394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200" y="143056"/>
            <a:ext cx="3829426" cy="36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node.js: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is the package manager for JavaScript and the world’s largest software registry. Discover packages of reusable code — and assemble them in powerful new ways.</a:t>
            </a:r>
            <a:endParaRPr lang="fr-FR" dirty="0"/>
          </a:p>
        </p:txBody>
      </p:sp>
      <p:pic>
        <p:nvPicPr>
          <p:cNvPr id="4098" name="Picture 2" descr="Résultat de recherche d'images pour &quot;what is np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322334"/>
            <a:ext cx="5686425" cy="22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66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3454021" cy="1325563"/>
          </a:xfrm>
        </p:spPr>
        <p:txBody>
          <a:bodyPr/>
          <a:lstStyle/>
          <a:p>
            <a:r>
              <a:rPr lang="fr-FR" dirty="0" err="1"/>
              <a:t>package.json</a:t>
            </a:r>
            <a:endParaRPr lang="fr-FR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3904178" y="0"/>
            <a:ext cx="641508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2060"/>
                </a:solidFill>
              </a:rPr>
              <a:t>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name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"axa-oc-</a:t>
            </a:r>
            <a:r>
              <a:rPr lang="fr-FR" sz="1400" b="1" dirty="0" err="1">
                <a:solidFill>
                  <a:srgbClr val="002060"/>
                </a:solidFill>
              </a:rPr>
              <a:t>nest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"description"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</a:p>
          <a:p>
            <a:r>
              <a:rPr lang="fr-FR" sz="1400" b="1" dirty="0">
                <a:solidFill>
                  <a:srgbClr val="002060"/>
                </a:solidFill>
              </a:rPr>
              <a:t>  "</a:t>
            </a:r>
            <a:r>
              <a:rPr lang="fr-FR" sz="1400" b="1" dirty="0" err="1">
                <a:solidFill>
                  <a:srgbClr val="002060"/>
                </a:solidFill>
              </a:rPr>
              <a:t>homepage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"https://www.axa.fr"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author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"AXA France Services"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"main"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"./app/index.js"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"version"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"1.0.2"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</a:p>
          <a:p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private</a:t>
            </a:r>
            <a:r>
              <a:rPr lang="fr-FR" sz="1400" b="1" dirty="0">
                <a:solidFill>
                  <a:srgbClr val="002060"/>
                </a:solidFill>
              </a:rPr>
              <a:t>": </a:t>
            </a:r>
            <a:r>
              <a:rPr lang="fr-FR" sz="1400" b="1" dirty="0" err="1">
                <a:solidFill>
                  <a:srgbClr val="002060"/>
                </a:solidFill>
              </a:rPr>
              <a:t>true</a:t>
            </a:r>
            <a:r>
              <a:rPr lang="fr-FR" sz="1400" b="1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"engines"</a:t>
            </a:r>
            <a:r>
              <a:rPr lang="fr-FR" sz="1400" dirty="0">
                <a:solidFill>
                  <a:srgbClr val="002060"/>
                </a:solidFill>
              </a:rPr>
              <a:t>: 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node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"0.10.x"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npm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"1.4.x"</a:t>
            </a:r>
            <a:br>
              <a:rPr lang="fr-FR" sz="1400" b="1" dirty="0">
                <a:solidFill>
                  <a:srgbClr val="002060"/>
                </a:solidFill>
              </a:rPr>
            </a:br>
            <a:r>
              <a:rPr lang="fr-FR" sz="1400" b="1" dirty="0">
                <a:solidFill>
                  <a:srgbClr val="002060"/>
                </a:solidFill>
              </a:rPr>
              <a:t>  </a:t>
            </a:r>
            <a:r>
              <a:rPr lang="fr-FR" sz="1400" dirty="0">
                <a:solidFill>
                  <a:srgbClr val="002060"/>
                </a:solidFill>
              </a:rPr>
              <a:t>},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"repository"</a:t>
            </a:r>
            <a:r>
              <a:rPr lang="fr-FR" sz="1400" dirty="0">
                <a:solidFill>
                  <a:srgbClr val="002060"/>
                </a:solidFill>
              </a:rPr>
              <a:t>: 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"type"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"git"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"url"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"http://prafatfsat1:8080/</a:t>
            </a:r>
            <a:r>
              <a:rPr lang="fr-FR" sz="1400" b="1" dirty="0" err="1">
                <a:solidFill>
                  <a:srgbClr val="002060"/>
                </a:solidFill>
              </a:rPr>
              <a:t>tfs</a:t>
            </a:r>
            <a:r>
              <a:rPr lang="fr-FR" sz="1400" b="1" dirty="0">
                <a:solidFill>
                  <a:srgbClr val="002060"/>
                </a:solidFill>
              </a:rPr>
              <a:t>/Web10/</a:t>
            </a:r>
            <a:r>
              <a:rPr lang="fr-FR" sz="1400" b="1" dirty="0" err="1">
                <a:solidFill>
                  <a:srgbClr val="002060"/>
                </a:solidFill>
              </a:rPr>
              <a:t>AF.ObjetsConnectes</a:t>
            </a:r>
            <a:r>
              <a:rPr lang="fr-FR" sz="1400" b="1" dirty="0">
                <a:solidFill>
                  <a:srgbClr val="002060"/>
                </a:solidFill>
              </a:rPr>
              <a:t>/_git/</a:t>
            </a:r>
            <a:r>
              <a:rPr lang="fr-FR" sz="1400" b="1" dirty="0" err="1">
                <a:solidFill>
                  <a:srgbClr val="002060"/>
                </a:solidFill>
              </a:rPr>
              <a:t>AF.AxaOC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br>
              <a:rPr lang="fr-FR" sz="1400" b="1" dirty="0">
                <a:solidFill>
                  <a:srgbClr val="002060"/>
                </a:solidFill>
              </a:rPr>
            </a:br>
            <a:r>
              <a:rPr lang="fr-FR" sz="1400" b="1" dirty="0">
                <a:solidFill>
                  <a:srgbClr val="002060"/>
                </a:solidFill>
              </a:rPr>
              <a:t>  </a:t>
            </a:r>
            <a:r>
              <a:rPr lang="fr-FR" sz="1400" dirty="0">
                <a:solidFill>
                  <a:srgbClr val="002060"/>
                </a:solidFill>
              </a:rPr>
              <a:t>},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"scripts"</a:t>
            </a:r>
            <a:r>
              <a:rPr lang="fr-FR" sz="1400" dirty="0">
                <a:solidFill>
                  <a:srgbClr val="002060"/>
                </a:solidFill>
              </a:rPr>
              <a:t>: 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"test"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node</a:t>
            </a:r>
            <a:r>
              <a:rPr lang="fr-FR" sz="1400" b="1" dirty="0">
                <a:solidFill>
                  <a:srgbClr val="002060"/>
                </a:solidFill>
              </a:rPr>
              <a:t> test.js"</a:t>
            </a:r>
          </a:p>
          <a:p>
            <a:r>
              <a:rPr lang="fr-FR" sz="1400" b="1" dirty="0">
                <a:solidFill>
                  <a:srgbClr val="002060"/>
                </a:solidFill>
              </a:rPr>
              <a:t>    "</a:t>
            </a:r>
            <a:r>
              <a:rPr lang="fr-FR" sz="1400" b="1" dirty="0" err="1">
                <a:solidFill>
                  <a:srgbClr val="002060"/>
                </a:solidFill>
              </a:rPr>
              <a:t>prepare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node</a:t>
            </a:r>
            <a:r>
              <a:rPr lang="fr-FR" sz="1400" b="1" dirty="0">
                <a:solidFill>
                  <a:srgbClr val="002060"/>
                </a:solidFill>
              </a:rPr>
              <a:t> prepare.js"</a:t>
            </a:r>
            <a:br>
              <a:rPr lang="fr-FR" sz="1400" b="1" dirty="0">
                <a:solidFill>
                  <a:srgbClr val="002060"/>
                </a:solidFill>
              </a:rPr>
            </a:br>
            <a:r>
              <a:rPr lang="fr-FR" sz="1400" b="1" dirty="0">
                <a:solidFill>
                  <a:srgbClr val="002060"/>
                </a:solidFill>
              </a:rPr>
              <a:t>  </a:t>
            </a:r>
            <a:r>
              <a:rPr lang="fr-FR" sz="1400" dirty="0">
                <a:solidFill>
                  <a:srgbClr val="002060"/>
                </a:solidFill>
              </a:rPr>
              <a:t>},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dependencies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URIjs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"^1.14.1"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bluebird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"^2.9.6"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},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 err="1">
                <a:solidFill>
                  <a:srgbClr val="002060"/>
                </a:solidFill>
              </a:rPr>
              <a:t>devDependencies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: 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"grunt"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"^0.4.5"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"grunt-concurrent"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"~1.0.0"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"grunt-contrib-clean"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  <a:r>
              <a:rPr lang="fr-FR" sz="1400" b="1" dirty="0">
                <a:solidFill>
                  <a:srgbClr val="002060"/>
                </a:solidFill>
              </a:rPr>
              <a:t>"^0.6.0"</a:t>
            </a:r>
            <a:r>
              <a:rPr lang="fr-FR" sz="1400" dirty="0">
                <a:solidFill>
                  <a:srgbClr val="002060"/>
                </a:solidFill>
              </a:rPr>
              <a:t>,</a:t>
            </a:r>
            <a:br>
              <a:rPr lang="fr-FR" sz="1400" b="1" dirty="0">
                <a:solidFill>
                  <a:srgbClr val="002060"/>
                </a:solidFill>
              </a:rPr>
            </a:br>
            <a:r>
              <a:rPr lang="fr-FR" sz="1400" b="1" dirty="0">
                <a:solidFill>
                  <a:srgbClr val="002060"/>
                </a:solidFill>
              </a:rPr>
              <a:t>  </a:t>
            </a:r>
            <a:r>
              <a:rPr lang="fr-FR" sz="1400" dirty="0">
                <a:solidFill>
                  <a:srgbClr val="002060"/>
                </a:solidFill>
              </a:rPr>
              <a:t>}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}</a:t>
            </a:r>
            <a:endParaRPr lang="fr-FR" sz="700" dirty="0">
              <a:solidFill>
                <a:srgbClr val="00206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H="1">
            <a:off x="6480692" y="5021272"/>
            <a:ext cx="2033502" cy="0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6" name="Rectangle 15"/>
          <p:cNvSpPr/>
          <p:nvPr/>
        </p:nvSpPr>
        <p:spPr>
          <a:xfrm>
            <a:off x="8514194" y="4821217"/>
            <a:ext cx="3433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4893"/>
                </a:solidFill>
              </a:rPr>
              <a:t>Dependencies</a:t>
            </a:r>
            <a:r>
              <a:rPr lang="fr-FR" sz="2000" dirty="0">
                <a:solidFill>
                  <a:srgbClr val="004893"/>
                </a:solidFill>
              </a:rPr>
              <a:t> for all </a:t>
            </a:r>
            <a:r>
              <a:rPr lang="fr-FR" sz="2000" dirty="0" err="1">
                <a:solidFill>
                  <a:srgbClr val="004893"/>
                </a:solidFill>
              </a:rPr>
              <a:t>env</a:t>
            </a:r>
            <a:endParaRPr lang="fr-FR" sz="2000" dirty="0"/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H="1">
            <a:off x="6556892" y="5811841"/>
            <a:ext cx="1857373" cy="0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18" name="Rectangle 17"/>
          <p:cNvSpPr/>
          <p:nvPr/>
        </p:nvSpPr>
        <p:spPr>
          <a:xfrm>
            <a:off x="8514193" y="5526061"/>
            <a:ext cx="4033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4893"/>
                </a:solidFill>
              </a:rPr>
              <a:t>Development</a:t>
            </a:r>
            <a:r>
              <a:rPr lang="fr-FR" sz="2000" dirty="0">
                <a:solidFill>
                  <a:srgbClr val="004893"/>
                </a:solidFill>
              </a:rPr>
              <a:t> </a:t>
            </a:r>
            <a:r>
              <a:rPr lang="fr-FR" sz="2000" dirty="0" err="1">
                <a:solidFill>
                  <a:srgbClr val="004893"/>
                </a:solidFill>
              </a:rPr>
              <a:t>dependencies</a:t>
            </a:r>
            <a:endParaRPr lang="fr-FR" sz="2000" dirty="0"/>
          </a:p>
        </p:txBody>
      </p:sp>
      <p:cxnSp>
        <p:nvCxnSpPr>
          <p:cNvPr id="19" name="Connecteur droit avec flèche 18"/>
          <p:cNvCxnSpPr>
            <a:cxnSpLocks/>
          </p:cNvCxnSpPr>
          <p:nvPr/>
        </p:nvCxnSpPr>
        <p:spPr bwMode="auto">
          <a:xfrm flipH="1">
            <a:off x="6107927" y="1452626"/>
            <a:ext cx="2406266" cy="0"/>
          </a:xfrm>
          <a:prstGeom prst="straightConnector1">
            <a:avLst/>
          </a:prstGeom>
          <a:solidFill>
            <a:srgbClr val="FA961E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>
            <a:outerShdw blurRad="50800" dist="50800" dir="5400000" algn="ctr" rotWithShape="0">
              <a:schemeClr val="bg1"/>
            </a:outerShdw>
          </a:effectLst>
        </p:spPr>
      </p:cxnSp>
      <p:sp>
        <p:nvSpPr>
          <p:cNvPr id="20" name="Rectangle 19"/>
          <p:cNvSpPr/>
          <p:nvPr/>
        </p:nvSpPr>
        <p:spPr>
          <a:xfrm>
            <a:off x="8602342" y="1252571"/>
            <a:ext cx="3433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4893"/>
                </a:solidFill>
              </a:rPr>
              <a:t>Main package file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9292988" y="6356350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08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34572</TotalTime>
  <Words>747</Words>
  <Application>Microsoft Office PowerPoint</Application>
  <PresentationFormat>Grand écran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Century Gothic</vt:lpstr>
      <vt:lpstr>Consolas</vt:lpstr>
      <vt:lpstr>Helvetica Neue</vt:lpstr>
      <vt:lpstr>inherit</vt:lpstr>
      <vt:lpstr>Source Sans Pro</vt:lpstr>
      <vt:lpstr>Thème Office</vt:lpstr>
      <vt:lpstr>node.js</vt:lpstr>
      <vt:lpstr>node.js: introduction</vt:lpstr>
      <vt:lpstr>node.js: architecture</vt:lpstr>
      <vt:lpstr>node.js: Single Thread + Asynchrone</vt:lpstr>
      <vt:lpstr>node.js: Exemple fibonacci</vt:lpstr>
      <vt:lpstr>node.js: framework web express</vt:lpstr>
      <vt:lpstr>node.js: gestion des modules</vt:lpstr>
      <vt:lpstr>node.js: npm</vt:lpstr>
      <vt:lpstr>package.json</vt:lpstr>
      <vt:lpstr>node.js: type de dépendances</vt:lpstr>
      <vt:lpstr>npm gestion des versions</vt:lpstr>
      <vt:lpstr>Présentation PowerPoint</vt:lpstr>
      <vt:lpstr>npm gestion des versions</vt:lpstr>
      <vt:lpstr>Gestion du versionning (SEMVER)</vt:lpstr>
      <vt:lpstr>node.js: npm commandes</vt:lpstr>
      <vt:lpstr>node.js: npm commandes</vt:lpstr>
      <vt:lpstr>node.js: npm commandes</vt:lpstr>
      <vt:lpstr>node.js: npm commandes</vt:lpstr>
      <vt:lpstr>Node.js : package.lock.json</vt:lpstr>
      <vt:lpstr>npx</vt:lpstr>
      <vt:lpstr>Npm et scopes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Guillaume Chervet</dc:creator>
  <cp:lastModifiedBy>CHERVET Guillaume</cp:lastModifiedBy>
  <cp:revision>126</cp:revision>
  <cp:lastPrinted>2018-10-10T12:24:12Z</cp:lastPrinted>
  <dcterms:created xsi:type="dcterms:W3CDTF">2017-03-15T18:15:39Z</dcterms:created>
  <dcterms:modified xsi:type="dcterms:W3CDTF">2018-11-08T13:05:45Z</dcterms:modified>
</cp:coreProperties>
</file>