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395" r:id="rId3"/>
    <p:sldId id="386" r:id="rId4"/>
    <p:sldId id="387" r:id="rId5"/>
    <p:sldId id="383" r:id="rId6"/>
    <p:sldId id="382" r:id="rId7"/>
    <p:sldId id="381" r:id="rId8"/>
    <p:sldId id="377" r:id="rId9"/>
    <p:sldId id="385" r:id="rId10"/>
    <p:sldId id="397" r:id="rId11"/>
    <p:sldId id="398" r:id="rId12"/>
    <p:sldId id="399" r:id="rId13"/>
    <p:sldId id="400" r:id="rId14"/>
    <p:sldId id="401" r:id="rId15"/>
    <p:sldId id="402" r:id="rId16"/>
    <p:sldId id="403" r:id="rId17"/>
    <p:sldId id="273" r:id="rId18"/>
    <p:sldId id="258" r:id="rId19"/>
    <p:sldId id="355" r:id="rId20"/>
    <p:sldId id="260" r:id="rId21"/>
    <p:sldId id="360" r:id="rId22"/>
    <p:sldId id="361" r:id="rId23"/>
    <p:sldId id="259" r:id="rId24"/>
    <p:sldId id="261" r:id="rId25"/>
    <p:sldId id="362" r:id="rId26"/>
    <p:sldId id="388" r:id="rId27"/>
    <p:sldId id="352" r:id="rId28"/>
    <p:sldId id="353" r:id="rId29"/>
    <p:sldId id="348" r:id="rId30"/>
    <p:sldId id="342" r:id="rId31"/>
    <p:sldId id="380" r:id="rId32"/>
    <p:sldId id="343" r:id="rId33"/>
    <p:sldId id="349" r:id="rId34"/>
    <p:sldId id="378" r:id="rId35"/>
    <p:sldId id="351" r:id="rId36"/>
    <p:sldId id="384" r:id="rId37"/>
    <p:sldId id="407" r:id="rId38"/>
    <p:sldId id="406" r:id="rId39"/>
    <p:sldId id="408" r:id="rId40"/>
    <p:sldId id="376" r:id="rId41"/>
    <p:sldId id="379" r:id="rId42"/>
    <p:sldId id="350" r:id="rId43"/>
    <p:sldId id="363" r:id="rId44"/>
    <p:sldId id="404" r:id="rId45"/>
    <p:sldId id="369" r:id="rId46"/>
    <p:sldId id="405" r:id="rId47"/>
    <p:sldId id="392" r:id="rId48"/>
    <p:sldId id="393" r:id="rId49"/>
    <p:sldId id="345" r:id="rId50"/>
    <p:sldId id="346" r:id="rId51"/>
    <p:sldId id="347" r:id="rId52"/>
    <p:sldId id="389" r:id="rId53"/>
    <p:sldId id="368" r:id="rId54"/>
    <p:sldId id="370" r:id="rId55"/>
    <p:sldId id="390" r:id="rId56"/>
    <p:sldId id="262" r:id="rId57"/>
    <p:sldId id="336" r:id="rId58"/>
    <p:sldId id="332" r:id="rId59"/>
    <p:sldId id="333" r:id="rId60"/>
    <p:sldId id="335" r:id="rId61"/>
    <p:sldId id="337" r:id="rId62"/>
    <p:sldId id="338" r:id="rId63"/>
    <p:sldId id="341" r:id="rId64"/>
    <p:sldId id="340" r:id="rId65"/>
    <p:sldId id="364" r:id="rId66"/>
    <p:sldId id="371" r:id="rId67"/>
    <p:sldId id="373" r:id="rId68"/>
    <p:sldId id="374" r:id="rId69"/>
    <p:sldId id="375" r:id="rId70"/>
    <p:sldId id="372" r:id="rId71"/>
    <p:sldId id="367" r:id="rId72"/>
    <p:sldId id="391" r:id="rId73"/>
    <p:sldId id="396" r:id="rId74"/>
    <p:sldId id="268" r:id="rId75"/>
  </p:sldIdLst>
  <p:sldSz cx="12192000" cy="6858000"/>
  <p:notesSz cx="6662738"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2804" autoAdjust="0"/>
  </p:normalViewPr>
  <p:slideViewPr>
    <p:cSldViewPr snapToGrid="0">
      <p:cViewPr varScale="1">
        <p:scale>
          <a:sx n="105" d="100"/>
          <a:sy n="105"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71E613C0-FB76-4CC7-88A8-0A1CE033F0AE}"/>
    <pc:docChg chg="custSel modSld">
      <pc:chgData name="Guillaume Chervet" userId="e88f94f109999b9b" providerId="LiveId" clId="{71E613C0-FB76-4CC7-88A8-0A1CE033F0AE}" dt="2017-12-27T15:36:36.669" v="14" actId="1037"/>
      <pc:docMkLst>
        <pc:docMk/>
      </pc:docMkLst>
      <pc:sldChg chg="modSp">
        <pc:chgData name="Guillaume Chervet" userId="e88f94f109999b9b" providerId="LiveId" clId="{71E613C0-FB76-4CC7-88A8-0A1CE033F0AE}" dt="2017-12-27T15:35:47.674" v="1" actId="27636"/>
        <pc:sldMkLst>
          <pc:docMk/>
          <pc:sldMk cId="4109851478" sldId="369"/>
        </pc:sldMkLst>
        <pc:spChg chg="mod">
          <ac:chgData name="Guillaume Chervet" userId="e88f94f109999b9b" providerId="LiveId" clId="{71E613C0-FB76-4CC7-88A8-0A1CE033F0AE}" dt="2017-12-27T15:35:47.674" v="1" actId="27636"/>
          <ac:spMkLst>
            <pc:docMk/>
            <pc:sldMk cId="4109851478" sldId="369"/>
            <ac:spMk id="11" creationId="{00000000-0000-0000-0000-000000000000}"/>
          </ac:spMkLst>
        </pc:spChg>
      </pc:sldChg>
      <pc:sldChg chg="addSp modSp">
        <pc:chgData name="Guillaume Chervet" userId="e88f94f109999b9b" providerId="LiveId" clId="{71E613C0-FB76-4CC7-88A8-0A1CE033F0AE}" dt="2017-12-27T15:36:36.669" v="14" actId="1037"/>
        <pc:sldMkLst>
          <pc:docMk/>
          <pc:sldMk cId="1688350496" sldId="377"/>
        </pc:sldMkLst>
        <pc:picChg chg="mod">
          <ac:chgData name="Guillaume Chervet" userId="e88f94f109999b9b" providerId="LiveId" clId="{71E613C0-FB76-4CC7-88A8-0A1CE033F0AE}" dt="2017-12-27T15:36:36.669" v="14" actId="1037"/>
          <ac:picMkLst>
            <pc:docMk/>
            <pc:sldMk cId="1688350496" sldId="377"/>
            <ac:picMk id="23" creationId="{00000000-0000-0000-0000-000000000000}"/>
          </ac:picMkLst>
        </pc:picChg>
        <pc:cxnChg chg="mod">
          <ac:chgData name="Guillaume Chervet" userId="e88f94f109999b9b" providerId="LiveId" clId="{71E613C0-FB76-4CC7-88A8-0A1CE033F0AE}" dt="2017-12-27T15:35:47.294" v="0" actId="14100"/>
          <ac:cxnSpMkLst>
            <pc:docMk/>
            <pc:sldMk cId="1688350496" sldId="377"/>
            <ac:cxnSpMk id="11" creationId="{00000000-0000-0000-0000-000000000000}"/>
          </ac:cxnSpMkLst>
        </pc:cxnChg>
        <pc:cxnChg chg="add mod">
          <ac:chgData name="Guillaume Chervet" userId="e88f94f109999b9b" providerId="LiveId" clId="{71E613C0-FB76-4CC7-88A8-0A1CE033F0AE}" dt="2017-12-27T15:36:01.554" v="5" actId="693"/>
          <ac:cxnSpMkLst>
            <pc:docMk/>
            <pc:sldMk cId="1688350496" sldId="377"/>
            <ac:cxnSpMk id="24" creationId="{972AFFBF-6F3B-445A-88A0-950806F3F660}"/>
          </ac:cxnSpMkLst>
        </pc:cxnChg>
        <pc:cxnChg chg="add mod">
          <ac:chgData name="Guillaume Chervet" userId="e88f94f109999b9b" providerId="LiveId" clId="{71E613C0-FB76-4CC7-88A8-0A1CE033F0AE}" dt="2017-12-27T15:36:36.669" v="14" actId="1037"/>
          <ac:cxnSpMkLst>
            <pc:docMk/>
            <pc:sldMk cId="1688350496" sldId="377"/>
            <ac:cxnSpMk id="27" creationId="{F39CD016-3E29-4C20-B0BC-82F8C0E6C6E2}"/>
          </ac:cxnSpMkLst>
        </pc:cxnChg>
        <pc:cxnChg chg="mod">
          <ac:chgData name="Guillaume Chervet" userId="e88f94f109999b9b" providerId="LiveId" clId="{71E613C0-FB76-4CC7-88A8-0A1CE033F0AE}" dt="2017-12-27T15:36:36.669" v="14" actId="1037"/>
          <ac:cxnSpMkLst>
            <pc:docMk/>
            <pc:sldMk cId="1688350496" sldId="377"/>
            <ac:cxnSpMk id="28" creationId="{00000000-0000-0000-0000-000000000000}"/>
          </ac:cxnSpMkLst>
        </pc:cxnChg>
      </pc:sldChg>
    </pc:docChg>
  </pc:docChgLst>
  <pc:docChgLst>
    <pc:chgData name="Guillaume Chervet" userId="e88f94f109999b9b" providerId="LiveId" clId="{C2CE20F2-BFBF-49E6-BE79-32E5AA6AD9D9}"/>
    <pc:docChg chg="undo custSel addSld delSld modSld">
      <pc:chgData name="Guillaume Chervet" userId="e88f94f109999b9b" providerId="LiveId" clId="{C2CE20F2-BFBF-49E6-BE79-32E5AA6AD9D9}" dt="2018-02-16T09:47:18.805" v="1021" actId="20577"/>
      <pc:docMkLst>
        <pc:docMk/>
      </pc:docMkLst>
      <pc:sldChg chg="modSp">
        <pc:chgData name="Guillaume Chervet" userId="e88f94f109999b9b" providerId="LiveId" clId="{C2CE20F2-BFBF-49E6-BE79-32E5AA6AD9D9}" dt="2018-02-16T08:21:22.112" v="9" actId="313"/>
        <pc:sldMkLst>
          <pc:docMk/>
          <pc:sldMk cId="3336855111" sldId="256"/>
        </pc:sldMkLst>
        <pc:spChg chg="mod">
          <ac:chgData name="Guillaume Chervet" userId="e88f94f109999b9b" providerId="LiveId" clId="{C2CE20F2-BFBF-49E6-BE79-32E5AA6AD9D9}" dt="2018-02-16T08:21:22.112" v="9" actId="313"/>
          <ac:spMkLst>
            <pc:docMk/>
            <pc:sldMk cId="3336855111" sldId="256"/>
            <ac:spMk id="3" creationId="{00000000-0000-0000-0000-000000000000}"/>
          </ac:spMkLst>
        </pc:spChg>
      </pc:sldChg>
      <pc:sldChg chg="modSp">
        <pc:chgData name="Guillaume Chervet" userId="e88f94f109999b9b" providerId="LiveId" clId="{C2CE20F2-BFBF-49E6-BE79-32E5AA6AD9D9}" dt="2018-02-16T09:17:21.552" v="205" actId="1038"/>
        <pc:sldMkLst>
          <pc:docMk/>
          <pc:sldMk cId="3766521457" sldId="262"/>
        </pc:sldMkLst>
        <pc:spChg chg="mod">
          <ac:chgData name="Guillaume Chervet" userId="e88f94f109999b9b" providerId="LiveId" clId="{C2CE20F2-BFBF-49E6-BE79-32E5AA6AD9D9}" dt="2018-02-16T09:17:15.184" v="194" actId="27636"/>
          <ac:spMkLst>
            <pc:docMk/>
            <pc:sldMk cId="3766521457" sldId="262"/>
            <ac:spMk id="3" creationId="{00000000-0000-0000-0000-000000000000}"/>
          </ac:spMkLst>
        </pc:spChg>
        <pc:picChg chg="mod">
          <ac:chgData name="Guillaume Chervet" userId="e88f94f109999b9b" providerId="LiveId" clId="{C2CE20F2-BFBF-49E6-BE79-32E5AA6AD9D9}" dt="2018-02-16T09:17:21.552" v="205" actId="1038"/>
          <ac:picMkLst>
            <pc:docMk/>
            <pc:sldMk cId="3766521457" sldId="262"/>
            <ac:picMk id="2051" creationId="{00000000-0000-0000-0000-000000000000}"/>
          </ac:picMkLst>
        </pc:picChg>
      </pc:sldChg>
      <pc:sldChg chg="modSp">
        <pc:chgData name="Guillaume Chervet" userId="e88f94f109999b9b" providerId="LiveId" clId="{C2CE20F2-BFBF-49E6-BE79-32E5AA6AD9D9}" dt="2018-02-16T09:19:35.556" v="206" actId="20577"/>
        <pc:sldMkLst>
          <pc:docMk/>
          <pc:sldMk cId="707037730" sldId="341"/>
        </pc:sldMkLst>
        <pc:spChg chg="mod">
          <ac:chgData name="Guillaume Chervet" userId="e88f94f109999b9b" providerId="LiveId" clId="{C2CE20F2-BFBF-49E6-BE79-32E5AA6AD9D9}" dt="2018-02-16T09:19:35.556" v="206" actId="20577"/>
          <ac:spMkLst>
            <pc:docMk/>
            <pc:sldMk cId="707037730" sldId="341"/>
            <ac:spMk id="3" creationId="{00000000-0000-0000-0000-000000000000}"/>
          </ac:spMkLst>
        </pc:spChg>
      </pc:sldChg>
      <pc:sldChg chg="modSp">
        <pc:chgData name="Guillaume Chervet" userId="e88f94f109999b9b" providerId="LiveId" clId="{C2CE20F2-BFBF-49E6-BE79-32E5AA6AD9D9}" dt="2018-02-16T09:15:12.336" v="191" actId="20577"/>
        <pc:sldMkLst>
          <pc:docMk/>
          <pc:sldMk cId="1406756257" sldId="342"/>
        </pc:sldMkLst>
        <pc:graphicFrameChg chg="modGraphic">
          <ac:chgData name="Guillaume Chervet" userId="e88f94f109999b9b" providerId="LiveId" clId="{C2CE20F2-BFBF-49E6-BE79-32E5AA6AD9D9}" dt="2018-02-16T09:15:12.336" v="191" actId="20577"/>
          <ac:graphicFrameMkLst>
            <pc:docMk/>
            <pc:sldMk cId="1406756257" sldId="342"/>
            <ac:graphicFrameMk id="8" creationId="{00000000-0000-0000-0000-000000000000}"/>
          </ac:graphicFrameMkLst>
        </pc:graphicFrameChg>
      </pc:sldChg>
      <pc:sldChg chg="modSp">
        <pc:chgData name="Guillaume Chervet" userId="e88f94f109999b9b" providerId="LiveId" clId="{C2CE20F2-BFBF-49E6-BE79-32E5AA6AD9D9}" dt="2018-02-16T08:35:29.020" v="20" actId="113"/>
        <pc:sldMkLst>
          <pc:docMk/>
          <pc:sldMk cId="2557405481" sldId="355"/>
        </pc:sldMkLst>
        <pc:spChg chg="mod">
          <ac:chgData name="Guillaume Chervet" userId="e88f94f109999b9b" providerId="LiveId" clId="{C2CE20F2-BFBF-49E6-BE79-32E5AA6AD9D9}" dt="2018-02-16T08:35:29.020" v="20" actId="113"/>
          <ac:spMkLst>
            <pc:docMk/>
            <pc:sldMk cId="2557405481" sldId="355"/>
            <ac:spMk id="3" creationId="{00000000-0000-0000-0000-000000000000}"/>
          </ac:spMkLst>
        </pc:spChg>
      </pc:sldChg>
      <pc:sldChg chg="modSp">
        <pc:chgData name="Guillaume Chervet" userId="e88f94f109999b9b" providerId="LiveId" clId="{C2CE20F2-BFBF-49E6-BE79-32E5AA6AD9D9}" dt="2018-02-16T09:17:04.667" v="192" actId="20577"/>
        <pc:sldMkLst>
          <pc:docMk/>
          <pc:sldMk cId="1566039961" sldId="368"/>
        </pc:sldMkLst>
        <pc:spChg chg="mod">
          <ac:chgData name="Guillaume Chervet" userId="e88f94f109999b9b" providerId="LiveId" clId="{C2CE20F2-BFBF-49E6-BE79-32E5AA6AD9D9}" dt="2018-02-16T09:17:04.667" v="192" actId="20577"/>
          <ac:spMkLst>
            <pc:docMk/>
            <pc:sldMk cId="1566039961" sldId="368"/>
            <ac:spMk id="4" creationId="{00000000-0000-0000-0000-000000000000}"/>
          </ac:spMkLst>
        </pc:spChg>
      </pc:sldChg>
      <pc:sldChg chg="modSp">
        <pc:chgData name="Guillaume Chervet" userId="e88f94f109999b9b" providerId="LiveId" clId="{C2CE20F2-BFBF-49E6-BE79-32E5AA6AD9D9}" dt="2018-02-16T09:13:44.212" v="179" actId="20577"/>
        <pc:sldMkLst>
          <pc:docMk/>
          <pc:sldMk cId="1982493677" sldId="370"/>
        </pc:sldMkLst>
        <pc:spChg chg="mod">
          <ac:chgData name="Guillaume Chervet" userId="e88f94f109999b9b" providerId="LiveId" clId="{C2CE20F2-BFBF-49E6-BE79-32E5AA6AD9D9}" dt="2018-02-16T09:13:44.212" v="179" actId="20577"/>
          <ac:spMkLst>
            <pc:docMk/>
            <pc:sldMk cId="1982493677" sldId="370"/>
            <ac:spMk id="4" creationId="{00000000-0000-0000-0000-000000000000}"/>
          </ac:spMkLst>
        </pc:spChg>
      </pc:sldChg>
      <pc:sldChg chg="modSp">
        <pc:chgData name="Guillaume Chervet" userId="e88f94f109999b9b" providerId="LiveId" clId="{C2CE20F2-BFBF-49E6-BE79-32E5AA6AD9D9}" dt="2018-02-16T09:32:21.530" v="368" actId="20577"/>
        <pc:sldMkLst>
          <pc:docMk/>
          <pc:sldMk cId="297417198" sldId="372"/>
        </pc:sldMkLst>
        <pc:spChg chg="mod">
          <ac:chgData name="Guillaume Chervet" userId="e88f94f109999b9b" providerId="LiveId" clId="{C2CE20F2-BFBF-49E6-BE79-32E5AA6AD9D9}" dt="2018-02-16T09:32:21.530" v="368" actId="20577"/>
          <ac:spMkLst>
            <pc:docMk/>
            <pc:sldMk cId="297417198" sldId="372"/>
            <ac:spMk id="3" creationId="{00000000-0000-0000-0000-000000000000}"/>
          </ac:spMkLst>
        </pc:spChg>
      </pc:sldChg>
      <pc:sldChg chg="modSp">
        <pc:chgData name="Guillaume Chervet" userId="e88f94f109999b9b" providerId="LiveId" clId="{C2CE20F2-BFBF-49E6-BE79-32E5AA6AD9D9}" dt="2018-02-16T08:52:24.759" v="161" actId="20577"/>
        <pc:sldMkLst>
          <pc:docMk/>
          <pc:sldMk cId="2574685482" sldId="379"/>
        </pc:sldMkLst>
        <pc:spChg chg="mod">
          <ac:chgData name="Guillaume Chervet" userId="e88f94f109999b9b" providerId="LiveId" clId="{C2CE20F2-BFBF-49E6-BE79-32E5AA6AD9D9}" dt="2018-02-16T08:52:24.759" v="161" actId="20577"/>
          <ac:spMkLst>
            <pc:docMk/>
            <pc:sldMk cId="2574685482" sldId="379"/>
            <ac:spMk id="4" creationId="{00000000-0000-0000-0000-000000000000}"/>
          </ac:spMkLst>
        </pc:spChg>
      </pc:sldChg>
      <pc:sldChg chg="modSp">
        <pc:chgData name="Guillaume Chervet" userId="e88f94f109999b9b" providerId="LiveId" clId="{C2CE20F2-BFBF-49E6-BE79-32E5AA6AD9D9}" dt="2018-02-16T08:43:21.951" v="26" actId="20577"/>
        <pc:sldMkLst>
          <pc:docMk/>
          <pc:sldMk cId="1600913255" sldId="380"/>
        </pc:sldMkLst>
        <pc:spChg chg="mod">
          <ac:chgData name="Guillaume Chervet" userId="e88f94f109999b9b" providerId="LiveId" clId="{C2CE20F2-BFBF-49E6-BE79-32E5AA6AD9D9}" dt="2018-02-16T08:43:21.951" v="26" actId="20577"/>
          <ac:spMkLst>
            <pc:docMk/>
            <pc:sldMk cId="1600913255" sldId="380"/>
            <ac:spMk id="4" creationId="{00000000-0000-0000-0000-000000000000}"/>
          </ac:spMkLst>
        </pc:spChg>
      </pc:sldChg>
      <pc:sldChg chg="modSp">
        <pc:chgData name="Guillaume Chervet" userId="e88f94f109999b9b" providerId="LiveId" clId="{C2CE20F2-BFBF-49E6-BE79-32E5AA6AD9D9}" dt="2018-02-16T09:33:14.263" v="377" actId="20577"/>
        <pc:sldMkLst>
          <pc:docMk/>
          <pc:sldMk cId="4106703965" sldId="391"/>
        </pc:sldMkLst>
        <pc:spChg chg="mod">
          <ac:chgData name="Guillaume Chervet" userId="e88f94f109999b9b" providerId="LiveId" clId="{C2CE20F2-BFBF-49E6-BE79-32E5AA6AD9D9}" dt="2018-02-16T09:33:14.263" v="377" actId="20577"/>
          <ac:spMkLst>
            <pc:docMk/>
            <pc:sldMk cId="4106703965" sldId="391"/>
            <ac:spMk id="3" creationId="{00000000-0000-0000-0000-000000000000}"/>
          </ac:spMkLst>
        </pc:spChg>
      </pc:sldChg>
      <pc:sldChg chg="modSp">
        <pc:chgData name="Guillaume Chervet" userId="e88f94f109999b9b" providerId="LiveId" clId="{C2CE20F2-BFBF-49E6-BE79-32E5AA6AD9D9}" dt="2018-02-16T08:54:52.455" v="171" actId="20577"/>
        <pc:sldMkLst>
          <pc:docMk/>
          <pc:sldMk cId="3117707736" sldId="392"/>
        </pc:sldMkLst>
        <pc:spChg chg="mod">
          <ac:chgData name="Guillaume Chervet" userId="e88f94f109999b9b" providerId="LiveId" clId="{C2CE20F2-BFBF-49E6-BE79-32E5AA6AD9D9}" dt="2018-02-16T08:54:52.455" v="171" actId="20577"/>
          <ac:spMkLst>
            <pc:docMk/>
            <pc:sldMk cId="3117707736" sldId="392"/>
            <ac:spMk id="6" creationId="{00000000-0000-0000-0000-000000000000}"/>
          </ac:spMkLst>
        </pc:spChg>
      </pc:sldChg>
      <pc:sldChg chg="del">
        <pc:chgData name="Guillaume Chervet" userId="e88f94f109999b9b" providerId="LiveId" clId="{C2CE20F2-BFBF-49E6-BE79-32E5AA6AD9D9}" dt="2018-02-16T08:27:16.040" v="17" actId="2696"/>
        <pc:sldMkLst>
          <pc:docMk/>
          <pc:sldMk cId="729471999" sldId="394"/>
        </pc:sldMkLst>
      </pc:sldChg>
      <pc:sldChg chg="modSp">
        <pc:chgData name="Guillaume Chervet" userId="e88f94f109999b9b" providerId="LiveId" clId="{C2CE20F2-BFBF-49E6-BE79-32E5AA6AD9D9}" dt="2018-02-16T08:25:14.237" v="16" actId="20577"/>
        <pc:sldMkLst>
          <pc:docMk/>
          <pc:sldMk cId="2919905513" sldId="395"/>
        </pc:sldMkLst>
        <pc:spChg chg="mod">
          <ac:chgData name="Guillaume Chervet" userId="e88f94f109999b9b" providerId="LiveId" clId="{C2CE20F2-BFBF-49E6-BE79-32E5AA6AD9D9}" dt="2018-02-16T08:25:14.237" v="16" actId="20577"/>
          <ac:spMkLst>
            <pc:docMk/>
            <pc:sldMk cId="2919905513" sldId="395"/>
            <ac:spMk id="3" creationId="{00000000-0000-0000-0000-000000000000}"/>
          </ac:spMkLst>
        </pc:spChg>
      </pc:sldChg>
      <pc:sldChg chg="modSp add">
        <pc:chgData name="Guillaume Chervet" userId="e88f94f109999b9b" providerId="LiveId" clId="{C2CE20F2-BFBF-49E6-BE79-32E5AA6AD9D9}" dt="2018-02-16T09:47:18.805" v="1021" actId="20577"/>
        <pc:sldMkLst>
          <pc:docMk/>
          <pc:sldMk cId="633296937" sldId="396"/>
        </pc:sldMkLst>
        <pc:spChg chg="mod">
          <ac:chgData name="Guillaume Chervet" userId="e88f94f109999b9b" providerId="LiveId" clId="{C2CE20F2-BFBF-49E6-BE79-32E5AA6AD9D9}" dt="2018-02-16T09:36:42.635" v="381" actId="20577"/>
          <ac:spMkLst>
            <pc:docMk/>
            <pc:sldMk cId="633296937" sldId="396"/>
            <ac:spMk id="2" creationId="{00000000-0000-0000-0000-000000000000}"/>
          </ac:spMkLst>
        </pc:spChg>
        <pc:spChg chg="mod">
          <ac:chgData name="Guillaume Chervet" userId="e88f94f109999b9b" providerId="LiveId" clId="{C2CE20F2-BFBF-49E6-BE79-32E5AA6AD9D9}" dt="2018-02-16T09:47:18.805" v="1021" actId="20577"/>
          <ac:spMkLst>
            <pc:docMk/>
            <pc:sldMk cId="633296937" sldId="39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sz="quarter" idx="1"/>
          </p:nvPr>
        </p:nvSpPr>
        <p:spPr>
          <a:xfrm>
            <a:off x="3774010" y="0"/>
            <a:ext cx="2887187" cy="498056"/>
          </a:xfrm>
          <a:prstGeom prst="rect">
            <a:avLst/>
          </a:prstGeom>
        </p:spPr>
        <p:txBody>
          <a:bodyPr vert="horz" lIns="94790" tIns="47395" rIns="94790" bIns="47395" rtlCol="0"/>
          <a:lstStyle>
            <a:lvl1pPr algn="r">
              <a:defRPr sz="1300"/>
            </a:lvl1pPr>
          </a:lstStyle>
          <a:p>
            <a:fld id="{92C0ECB4-1DA6-4958-A0CF-A11808127F66}" type="datetimeFigureOut">
              <a:rPr lang="fr-FR" smtClean="0"/>
              <a:t>29/11/2018</a:t>
            </a:fld>
            <a:endParaRPr lang="fr-FR"/>
          </a:p>
        </p:txBody>
      </p:sp>
      <p:sp>
        <p:nvSpPr>
          <p:cNvPr id="4" name="Espace réservé du pied de page 3"/>
          <p:cNvSpPr>
            <a:spLocks noGrp="1"/>
          </p:cNvSpPr>
          <p:nvPr>
            <p:ph type="ftr" sz="quarter" idx="2"/>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3774010" y="9428584"/>
            <a:ext cx="2887187" cy="498055"/>
          </a:xfrm>
          <a:prstGeom prst="rect">
            <a:avLst/>
          </a:prstGeom>
        </p:spPr>
        <p:txBody>
          <a:bodyPr vert="horz" lIns="94790" tIns="47395" rIns="94790" bIns="47395" rtlCol="0" anchor="b"/>
          <a:lstStyle>
            <a:lvl1pPr algn="r">
              <a:defRPr sz="13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7187" cy="498056"/>
          </a:xfrm>
          <a:prstGeom prst="rect">
            <a:avLst/>
          </a:prstGeom>
        </p:spPr>
        <p:txBody>
          <a:bodyPr vert="horz" lIns="94790" tIns="47395" rIns="94790" bIns="47395" rtlCol="0"/>
          <a:lstStyle>
            <a:lvl1pPr algn="l">
              <a:defRPr sz="1300"/>
            </a:lvl1pPr>
          </a:lstStyle>
          <a:p>
            <a:endParaRPr lang="fr-FR"/>
          </a:p>
        </p:txBody>
      </p:sp>
      <p:sp>
        <p:nvSpPr>
          <p:cNvPr id="3" name="Espace réservé de la date 2"/>
          <p:cNvSpPr>
            <a:spLocks noGrp="1"/>
          </p:cNvSpPr>
          <p:nvPr>
            <p:ph type="dt" idx="1"/>
          </p:nvPr>
        </p:nvSpPr>
        <p:spPr>
          <a:xfrm>
            <a:off x="3774010" y="0"/>
            <a:ext cx="2887187" cy="498056"/>
          </a:xfrm>
          <a:prstGeom prst="rect">
            <a:avLst/>
          </a:prstGeom>
        </p:spPr>
        <p:txBody>
          <a:bodyPr vert="horz" lIns="94790" tIns="47395" rIns="94790" bIns="47395" rtlCol="0"/>
          <a:lstStyle>
            <a:lvl1pPr algn="r">
              <a:defRPr sz="1300"/>
            </a:lvl1pPr>
          </a:lstStyle>
          <a:p>
            <a:fld id="{79251E60-887E-4FF0-8411-14E4694F24DF}" type="datetimeFigureOut">
              <a:rPr lang="fr-FR" smtClean="0"/>
              <a:t>29/11/2018</a:t>
            </a:fld>
            <a:endParaRPr lang="fr-FR"/>
          </a:p>
        </p:txBody>
      </p:sp>
      <p:sp>
        <p:nvSpPr>
          <p:cNvPr id="4" name="Espace réservé de l'image des diapositives 3"/>
          <p:cNvSpPr>
            <a:spLocks noGrp="1" noRot="1" noChangeAspect="1"/>
          </p:cNvSpPr>
          <p:nvPr>
            <p:ph type="sldImg" idx="2"/>
          </p:nvPr>
        </p:nvSpPr>
        <p:spPr>
          <a:xfrm>
            <a:off x="354013" y="1241425"/>
            <a:ext cx="5954712" cy="3349625"/>
          </a:xfrm>
          <a:prstGeom prst="rect">
            <a:avLst/>
          </a:prstGeom>
          <a:noFill/>
          <a:ln w="12700">
            <a:solidFill>
              <a:prstClr val="black"/>
            </a:solidFill>
          </a:ln>
        </p:spPr>
        <p:txBody>
          <a:bodyPr vert="horz" lIns="94790" tIns="47395" rIns="94790" bIns="47395" rtlCol="0" anchor="ctr"/>
          <a:lstStyle/>
          <a:p>
            <a:endParaRPr lang="fr-FR"/>
          </a:p>
        </p:txBody>
      </p:sp>
      <p:sp>
        <p:nvSpPr>
          <p:cNvPr id="5" name="Espace réservé des notes 4"/>
          <p:cNvSpPr>
            <a:spLocks noGrp="1"/>
          </p:cNvSpPr>
          <p:nvPr>
            <p:ph type="body" sz="quarter" idx="3"/>
          </p:nvPr>
        </p:nvSpPr>
        <p:spPr>
          <a:xfrm>
            <a:off x="666274" y="4777194"/>
            <a:ext cx="5330190" cy="3908614"/>
          </a:xfrm>
          <a:prstGeom prst="rect">
            <a:avLst/>
          </a:prstGeom>
        </p:spPr>
        <p:txBody>
          <a:bodyPr vert="horz" lIns="94790" tIns="47395" rIns="94790" bIns="47395"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887187" cy="498055"/>
          </a:xfrm>
          <a:prstGeom prst="rect">
            <a:avLst/>
          </a:prstGeom>
        </p:spPr>
        <p:txBody>
          <a:bodyPr vert="horz" lIns="94790" tIns="47395" rIns="94790" bIns="47395"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774010" y="9428584"/>
            <a:ext cx="2887187" cy="498055"/>
          </a:xfrm>
          <a:prstGeom prst="rect">
            <a:avLst/>
          </a:prstGeom>
        </p:spPr>
        <p:txBody>
          <a:bodyPr vert="horz" lIns="94790" tIns="47395" rIns="94790" bIns="47395" rtlCol="0" anchor="b"/>
          <a:lstStyle>
            <a:lvl1pPr algn="r">
              <a:defRPr sz="13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9</a:t>
            </a:fld>
            <a:endParaRPr lang="fr-FR"/>
          </a:p>
        </p:txBody>
      </p:sp>
    </p:spTree>
    <p:extLst>
      <p:ext uri="{BB962C8B-B14F-4D97-AF65-F5344CB8AC3E}">
        <p14:creationId xmlns:p14="http://schemas.microsoft.com/office/powerpoint/2010/main" val="3126634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3713646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29/11/2018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29/11/2018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29/11/2018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29/11/2018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29/11/2018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29/11/2018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29/11/2018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29/11/2018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29/11/2018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29/11/2018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29/11/2018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29/11/2018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lemagit.fr/definition/Bande-passante" TargetMode="External"/><Relationship Id="rId2" Type="http://schemas.openxmlformats.org/officeDocument/2006/relationships/hyperlink" Target="http://www.lemagit.fr/definition/SOAP-Simple-Object-Access-Protoc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fr.wikipedia.org/wiki/Client-serveu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fr.wikipedia.org/wiki/Serveur_sans_%C3%A9ta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r.wikipedia.org/wiki/Serveur_mandataire" TargetMode="External"/><Relationship Id="rId2" Type="http://schemas.openxmlformats.org/officeDocument/2006/relationships/hyperlink" Target="https://fr.wikipedia.org/wiki/M%C3%A9moire_cach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fr.wikipedia.org/wiki/Hyperm%C3%A9di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fr.wikipedia.org/wiki/Architecture_en_couch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pi.exemple.com/ressources/item17" TargetMode="External"/><Relationship Id="rId2" Type="http://schemas.openxmlformats.org/officeDocument/2006/relationships/hyperlink" Target="http://api.exemple.com/ressource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fr.wikipedia.org/wiki/Valeur_absolue" TargetMode="External"/><Relationship Id="rId3" Type="http://schemas.openxmlformats.org/officeDocument/2006/relationships/hyperlink" Target="https://developer.mozilla.org/en-US/docs/Glossary/Idempotent" TargetMode="External"/><Relationship Id="rId7" Type="http://schemas.openxmlformats.org/officeDocument/2006/relationships/hyperlink" Target="https://fr.wikipedia.org/wiki/Informatique" TargetMode="External"/><Relationship Id="rId12" Type="http://schemas.openxmlformats.org/officeDocument/2006/relationships/hyperlink" Target="https://fr.wikipedia.org/wiki/Programmation_fonctionnelle"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6" Type="http://schemas.openxmlformats.org/officeDocument/2006/relationships/hyperlink" Target="https://fr.wikipedia.org/wiki/Math%C3%A9matiques" TargetMode="External"/><Relationship Id="rId11" Type="http://schemas.openxmlformats.org/officeDocument/2006/relationships/hyperlink" Target="https://fr.wikipedia.org/wiki/Op%C3%A9rateur_de_cl%C3%B4ture" TargetMode="External"/><Relationship Id="rId5" Type="http://schemas.openxmlformats.org/officeDocument/2006/relationships/hyperlink" Target="https://developer.mozilla.org/en-US/docs/Web/Guide/HTML/Forms" TargetMode="External"/><Relationship Id="rId10" Type="http://schemas.openxmlformats.org/officeDocument/2006/relationships/hyperlink" Target="https://fr.wikipedia.org/wiki/Projecteur_(math%C3%A9matiques)" TargetMode="External"/><Relationship Id="rId4" Type="http://schemas.openxmlformats.org/officeDocument/2006/relationships/hyperlink" Target="https://developer.mozilla.org/en-US/docs/Glossary/Cacheable" TargetMode="External"/><Relationship Id="rId9" Type="http://schemas.openxmlformats.org/officeDocument/2006/relationships/hyperlink" Target="https://fr.wikipedia.org/wiki/Alg%C3%A8bre_g%C3%A9n%C3%A9ral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ackoverflow.com/questions/4088350/is-rest-delete-really-idempoten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eveloper.mozilla.org/en-US/docs/Glossary/Idempotent" TargetMode="External"/><Relationship Id="rId2" Type="http://schemas.openxmlformats.org/officeDocument/2006/relationships/hyperlink" Target="https://developer.mozilla.org/en-US/docs/Glossary/Safe"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Guide/HTML/Forms" TargetMode="External"/><Relationship Id="rId4" Type="http://schemas.openxmlformats.org/officeDocument/2006/relationships/hyperlink" Target="https://developer.mozilla.org/en-US/docs/Glossary/Cacheabl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log.nicolashachet.com/niveaux/confirme/larchitecture-rest-expliquee-en-5-regl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blog.octo.com/designer-une-api-rest/#intr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monapi/gens/:id"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haacked.com/archive/2009/06/25/json-hijacking.aspx/"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hyperlink" Target="http://monapi/list/1" TargetMode="External"/><Relationship Id="rId2" Type="http://schemas.openxmlformats.org/officeDocument/2006/relationships/hyperlink" Target="http://monapi/ge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tools.ietf.org/html/rfc6902" TargetMode="External"/><Relationship Id="rId1" Type="http://schemas.openxmlformats.org/officeDocument/2006/relationships/slideLayout" Target="../slideLayouts/slideLayout2.xml"/><Relationship Id="rId4" Type="http://schemas.openxmlformats.org/officeDocument/2006/relationships/hyperlink" Target="http://jsonpatch.com/"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eloper.mozilla.org/en-US/docs/Learn/HTML/Forms/Sending_and_retrieving_form_data" TargetMode="Externa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Cachin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4.png"/><Relationship Id="rId4" Type="http://schemas.openxmlformats.org/officeDocument/2006/relationships/hyperlink" Target="https://fr.wikipedia.org/wiki/Secure_Shell" TargetMode="External"/><Relationship Id="rId9"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monapi/calculs" TargetMode="External"/><Relationship Id="rId2" Type="http://schemas.openxmlformats.org/officeDocument/2006/relationships/hyperlink" Target="http://monapi/calcul" TargetMode="External"/><Relationship Id="rId1" Type="http://schemas.openxmlformats.org/officeDocument/2006/relationships/slideLayout" Target="../slideLayouts/slideLayout2.xml"/><Relationship Id="rId5" Type="http://schemas.openxmlformats.org/officeDocument/2006/relationships/hyperlink" Target="https://martinfowler.com/bliki/CQRS.html" TargetMode="External"/><Relationship Id="rId4" Type="http://schemas.openxmlformats.org/officeDocument/2006/relationships/hyperlink" Target="http://monapi/calcul/4564564546"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ig2i.fr/"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sonapi.org/" TargetMode="External"/><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 Id="rId5" Type="http://schemas.openxmlformats.org/officeDocument/2006/relationships/hyperlink" Target="https://api.github.com/" TargetMode="External"/><Relationship Id="rId4" Type="http://schemas.openxmlformats.org/officeDocument/2006/relationships/hyperlink" Target="http://json-ld.org/"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tateless.co/hal_specification.html"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tateless.co/hal_specification.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jsonapi.org/forma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json-ld.org/" TargetMode="External"/><Relationship Id="rId2" Type="http://schemas.openxmlformats.org/officeDocument/2006/relationships/hyperlink" Target="http://en.wikipedia.org/wiki/Linked_data" TargetMode="Externa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hyperlink" Target="http://www.w3.org/TR/json-ld/" TargetMode="External"/><Relationship Id="rId4" Type="http://schemas.openxmlformats.org/officeDocument/2006/relationships/hyperlink" Target="http://www.w3.org/community/json-l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mozilla.org/en-US/docs/Web/HTTP/Overview"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agger.io/"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graphql.or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hyperlink" Target="https://www.tutorialspoint.com/restful/restful_security.htm" TargetMode="External"/><Relationship Id="rId3" Type="http://schemas.openxmlformats.org/officeDocument/2006/relationships/hyperlink" Target="https://martinfowler.com/articles/richardsonMaturityModel.html" TargetMode="External"/><Relationship Id="rId7" Type="http://schemas.openxmlformats.org/officeDocument/2006/relationships/hyperlink" Target="https://www.tutorialspoint.com/restful/restful_caching.htm" TargetMode="External"/><Relationship Id="rId12" Type="http://schemas.openxmlformats.org/officeDocument/2006/relationships/hyperlink" Target="https://fr.wikipedia.org/wiki/Idempotence" TargetMode="External"/><Relationship Id="rId2" Type="http://schemas.openxmlformats.org/officeDocument/2006/relationships/hyperlink" Target="http://blog.xebia.fr/2014/03/17/post-vs-put-la-confusion/" TargetMode="External"/><Relationship Id="rId1" Type="http://schemas.openxmlformats.org/officeDocument/2006/relationships/slideLayout" Target="../slideLayouts/slideLayout2.xml"/><Relationship Id="rId6" Type="http://schemas.openxmlformats.org/officeDocument/2006/relationships/hyperlink" Target="https://www.tutorialspoint.com/restful/restful_introduction.htm" TargetMode="External"/><Relationship Id="rId11" Type="http://schemas.openxmlformats.org/officeDocument/2006/relationships/hyperlink" Target="https://developer.mozilla.org/en-US/docs/Web/HTTP/Methods/POST" TargetMode="External"/><Relationship Id="rId5" Type="http://schemas.openxmlformats.org/officeDocument/2006/relationships/hyperlink" Target="https://zestedesavoir.com/tutoriels/299/la-theorie-rest-restful-et-hateoas/" TargetMode="External"/><Relationship Id="rId10" Type="http://schemas.openxmlformats.org/officeDocument/2006/relationships/hyperlink" Target="https://fr.wikipedia.org/wiki/Balise-entit%C3%A9_ETag_HTTP" TargetMode="External"/><Relationship Id="rId4" Type="http://schemas.openxmlformats.org/officeDocument/2006/relationships/hyperlink" Target="https://fr.wikipedia.org/wiki/Representational_state_transfer" TargetMode="External"/><Relationship Id="rId9" Type="http://schemas.openxmlformats.org/officeDocument/2006/relationships/hyperlink" Target="https://developers.google.com/web/fundamentals/performance/optimizing-content-efficiency/http-caching?hl=f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7.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Web Service</a:t>
            </a:r>
          </a:p>
        </p:txBody>
      </p:sp>
      <p:sp>
        <p:nvSpPr>
          <p:cNvPr id="3" name="Sous-titre 2"/>
          <p:cNvSpPr>
            <a:spLocks noGrp="1"/>
          </p:cNvSpPr>
          <p:nvPr>
            <p:ph type="subTitle" idx="1"/>
          </p:nvPr>
        </p:nvSpPr>
        <p:spPr/>
        <p:txBody>
          <a:bodyPr/>
          <a:lstStyle/>
          <a:p>
            <a:endParaRPr lang="fr-FR" dirty="0"/>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1</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10</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846826" y="456941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33" name="Espace réservé du contenu 2">
            <a:extLst>
              <a:ext uri="{FF2B5EF4-FFF2-40B4-BE49-F238E27FC236}">
                <a16:creationId xmlns:a16="http://schemas.microsoft.com/office/drawing/2014/main" id="{A690AC02-6581-41AE-A81F-F4B3527EF8B7}"/>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CF1B63FC-F2F8-48AE-B777-28F759E2277A}"/>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5" name="Espace réservé du contenu 2">
            <a:extLst>
              <a:ext uri="{FF2B5EF4-FFF2-40B4-BE49-F238E27FC236}">
                <a16:creationId xmlns:a16="http://schemas.microsoft.com/office/drawing/2014/main" id="{2C3E6AB6-7016-4A68-BDAA-DBD5517C9D7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Tree>
    <p:extLst>
      <p:ext uri="{BB962C8B-B14F-4D97-AF65-F5344CB8AC3E}">
        <p14:creationId xmlns:p14="http://schemas.microsoft.com/office/powerpoint/2010/main" val="307388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2</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11</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29" name="Connecteur droit 28">
            <a:extLst>
              <a:ext uri="{FF2B5EF4-FFF2-40B4-BE49-F238E27FC236}">
                <a16:creationId xmlns:a16="http://schemas.microsoft.com/office/drawing/2014/main" id="{DDD113F7-004B-4C8F-97A3-B0BF160B24B5}"/>
              </a:ext>
            </a:extLst>
          </p:cNvPr>
          <p:cNvCxnSpPr>
            <a:cxnSpLocks/>
            <a:stCxn id="22" idx="1"/>
            <a:endCxn id="1028" idx="3"/>
          </p:cNvCxnSpPr>
          <p:nvPr/>
        </p:nvCxnSpPr>
        <p:spPr>
          <a:xfrm flipH="1" flipV="1">
            <a:off x="7481080" y="2919958"/>
            <a:ext cx="1697718" cy="35703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3F578130-1EA6-4BB0-A5C8-6F77D8B6C1EB}"/>
              </a:ext>
            </a:extLst>
          </p:cNvPr>
          <p:cNvSpPr txBox="1">
            <a:spLocks/>
          </p:cNvSpPr>
          <p:nvPr/>
        </p:nvSpPr>
        <p:spPr>
          <a:xfrm>
            <a:off x="846826" y="4541180"/>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7FC81703-644D-4F9C-92D6-285036D4C165}"/>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2" name="Espace réservé du contenu 2">
            <a:extLst>
              <a:ext uri="{FF2B5EF4-FFF2-40B4-BE49-F238E27FC236}">
                <a16:creationId xmlns:a16="http://schemas.microsoft.com/office/drawing/2014/main" id="{60A49870-FFFE-472D-A9C1-AE17A600E6A0}"/>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8727DA43-A12B-48F7-886A-4F18D1D97CD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0059117D-485B-4B45-B0FF-6E6AE61ACF8D}"/>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serveur 1 et on le met à jour</a:t>
            </a:r>
          </a:p>
        </p:txBody>
      </p:sp>
    </p:spTree>
    <p:extLst>
      <p:ext uri="{BB962C8B-B14F-4D97-AF65-F5344CB8AC3E}">
        <p14:creationId xmlns:p14="http://schemas.microsoft.com/office/powerpoint/2010/main" val="241983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3</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12</a:t>
            </a:fld>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cxnSp>
        <p:nvCxnSpPr>
          <p:cNvPr id="30" name="Connecteur droit 29">
            <a:extLst>
              <a:ext uri="{FF2B5EF4-FFF2-40B4-BE49-F238E27FC236}">
                <a16:creationId xmlns:a16="http://schemas.microsoft.com/office/drawing/2014/main" id="{6FF457E9-8C2C-4D91-8DCD-C31AEFA9FB25}"/>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7" name="Espace réservé du contenu 2">
            <a:extLst>
              <a:ext uri="{FF2B5EF4-FFF2-40B4-BE49-F238E27FC236}">
                <a16:creationId xmlns:a16="http://schemas.microsoft.com/office/drawing/2014/main" id="{20DF0A9C-81BF-4184-9638-62CB35949A1A}"/>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8" name="Espace réservé du contenu 2">
            <a:extLst>
              <a:ext uri="{FF2B5EF4-FFF2-40B4-BE49-F238E27FC236}">
                <a16:creationId xmlns:a16="http://schemas.microsoft.com/office/drawing/2014/main" id="{2D493BC5-25F5-454F-AEA1-435BB9F4565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1" name="Espace réservé du contenu 2">
            <a:extLst>
              <a:ext uri="{FF2B5EF4-FFF2-40B4-BE49-F238E27FC236}">
                <a16:creationId xmlns:a16="http://schemas.microsoft.com/office/drawing/2014/main" id="{4A732D1D-62AB-4E96-82D6-36720048D7B3}"/>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2113305F-1218-4561-95C8-0EE8AD8E0377}"/>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C31711B4-94B4-4E4D-977C-503C9F973782}"/>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4" name="Espace réservé du contenu 2">
            <a:extLst>
              <a:ext uri="{FF2B5EF4-FFF2-40B4-BE49-F238E27FC236}">
                <a16:creationId xmlns:a16="http://schemas.microsoft.com/office/drawing/2014/main" id="{82B11EB9-7ABE-4288-AEE8-318E0012A3F5}"/>
              </a:ext>
            </a:extLst>
          </p:cNvPr>
          <p:cNvSpPr txBox="1">
            <a:spLocks/>
          </p:cNvSpPr>
          <p:nvPr/>
        </p:nvSpPr>
        <p:spPr>
          <a:xfrm>
            <a:off x="3734532" y="4632672"/>
            <a:ext cx="4809861" cy="222532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1 </a:t>
            </a:r>
          </a:p>
          <a:p>
            <a:pPr marL="0" indent="0" algn="ctr">
              <a:buNone/>
            </a:pPr>
            <a:r>
              <a:rPr lang="fr-FR" b="1" dirty="0"/>
              <a:t>On débranche serveur 2 et on le met à jour</a:t>
            </a:r>
          </a:p>
          <a:p>
            <a:pPr marL="0" indent="0" algn="ctr">
              <a:buNone/>
            </a:pPr>
            <a:r>
              <a:rPr lang="fr-FR" b="1" dirty="0"/>
              <a:t>Les nouveaux clients sont redirigés vers serveur 1</a:t>
            </a:r>
          </a:p>
        </p:txBody>
      </p:sp>
    </p:spTree>
    <p:extLst>
      <p:ext uri="{BB962C8B-B14F-4D97-AF65-F5344CB8AC3E}">
        <p14:creationId xmlns:p14="http://schemas.microsoft.com/office/powerpoint/2010/main" val="27102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4</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13</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9" name="Espace réservé du contenu 2">
            <a:extLst>
              <a:ext uri="{FF2B5EF4-FFF2-40B4-BE49-F238E27FC236}">
                <a16:creationId xmlns:a16="http://schemas.microsoft.com/office/drawing/2014/main" id="{95EE0C26-8613-4498-BFDD-486340228C43}"/>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31" name="Espace réservé du contenu 2">
            <a:extLst>
              <a:ext uri="{FF2B5EF4-FFF2-40B4-BE49-F238E27FC236}">
                <a16:creationId xmlns:a16="http://schemas.microsoft.com/office/drawing/2014/main" id="{BE97909D-E8E9-4553-B6D7-65D1B9862CB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2" name="Espace réservé du contenu 2">
            <a:extLst>
              <a:ext uri="{FF2B5EF4-FFF2-40B4-BE49-F238E27FC236}">
                <a16:creationId xmlns:a16="http://schemas.microsoft.com/office/drawing/2014/main" id="{66759EAE-2FA3-42B0-B437-DAB523A5915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61D1DFE6-8639-4D15-80F2-87DFA1546CCF}"/>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4" name="Espace réservé du contenu 2">
            <a:extLst>
              <a:ext uri="{FF2B5EF4-FFF2-40B4-BE49-F238E27FC236}">
                <a16:creationId xmlns:a16="http://schemas.microsoft.com/office/drawing/2014/main" id="{AE993909-8614-4CBE-B44C-1A9677614AE3}"/>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5" name="Espace réservé du contenu 2">
            <a:extLst>
              <a:ext uri="{FF2B5EF4-FFF2-40B4-BE49-F238E27FC236}">
                <a16:creationId xmlns:a16="http://schemas.microsoft.com/office/drawing/2014/main" id="{3297158E-D95E-406B-B269-4A49F4D5FA8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6" name="Espace réservé du contenu 2">
            <a:extLst>
              <a:ext uri="{FF2B5EF4-FFF2-40B4-BE49-F238E27FC236}">
                <a16:creationId xmlns:a16="http://schemas.microsoft.com/office/drawing/2014/main" id="{C24178F9-5A0A-4AD0-8BCA-A21AB3A25192}"/>
              </a:ext>
            </a:extLst>
          </p:cNvPr>
          <p:cNvSpPr txBox="1">
            <a:spLocks/>
          </p:cNvSpPr>
          <p:nvPr/>
        </p:nvSpPr>
        <p:spPr>
          <a:xfrm>
            <a:off x="4100055" y="4632672"/>
            <a:ext cx="3889149" cy="17236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rebranche serveur 2</a:t>
            </a:r>
          </a:p>
          <a:p>
            <a:pPr marL="0" indent="0" algn="ctr">
              <a:buFont typeface="Arial" panose="020B0604020202020204" pitchFamily="34" charset="0"/>
              <a:buNone/>
            </a:pPr>
            <a:r>
              <a:rPr lang="fr-FR" b="1" dirty="0"/>
              <a:t>Les nouveaux clients sont redirigés vers serveur 1 et 2</a:t>
            </a:r>
          </a:p>
        </p:txBody>
      </p:sp>
    </p:spTree>
    <p:extLst>
      <p:ext uri="{BB962C8B-B14F-4D97-AF65-F5344CB8AC3E}">
        <p14:creationId xmlns:p14="http://schemas.microsoft.com/office/powerpoint/2010/main" val="89798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5</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14</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9F59C920-6121-424F-AF90-98E19C9495AE}"/>
              </a:ext>
            </a:extLst>
          </p:cNvPr>
          <p:cNvCxnSpPr>
            <a:cxnSpLocks/>
            <a:stCxn id="23" idx="1"/>
            <a:endCxn id="1028" idx="3"/>
          </p:cNvCxnSpPr>
          <p:nvPr/>
        </p:nvCxnSpPr>
        <p:spPr>
          <a:xfrm flipH="1" flipV="1">
            <a:off x="7481080" y="2919958"/>
            <a:ext cx="1697718" cy="2384775"/>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EF567244-AC59-41DA-96B0-DADBDBBF629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DCFA9A7-5732-4593-9BEB-ED53EECC08CD}"/>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550A5A5A-0AAE-47AC-ACDF-1331F74A3FDA}"/>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F197651-7B4B-4A45-AA2A-E9D40C4D4FC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AD3CDA4F-EBA2-46A1-A97E-CB885FED937B}"/>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0070C0"/>
                </a:solidFill>
              </a:rPr>
              <a:t>App 1.0.0</a:t>
            </a:r>
          </a:p>
        </p:txBody>
      </p:sp>
      <p:sp>
        <p:nvSpPr>
          <p:cNvPr id="33" name="Espace réservé du contenu 2">
            <a:extLst>
              <a:ext uri="{FF2B5EF4-FFF2-40B4-BE49-F238E27FC236}">
                <a16:creationId xmlns:a16="http://schemas.microsoft.com/office/drawing/2014/main" id="{1A087D40-2FFC-4165-8967-DCDC6CD18657}"/>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attend qu’il n’y a plus de client sur serveur 3</a:t>
            </a:r>
          </a:p>
        </p:txBody>
      </p:sp>
    </p:spTree>
    <p:extLst>
      <p:ext uri="{BB962C8B-B14F-4D97-AF65-F5344CB8AC3E}">
        <p14:creationId xmlns:p14="http://schemas.microsoft.com/office/powerpoint/2010/main" val="2059219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6</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15</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2FF4E9CD-7F48-4D22-8606-1AB35FB0991E}"/>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2EF9291B-D1E2-41E5-87C0-A4EE4E917924}"/>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CA71D47D-5C0C-436F-BC5D-130C6140F20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4978E983-8650-4D52-9784-64622F6CEC92}"/>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8306D6BE-C1C0-49BE-A8EA-CD22864F5C69}"/>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812E1268-0175-4005-A6FA-1CE4FCF71189}"/>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On débranche et met à jour serveur 3 </a:t>
            </a:r>
          </a:p>
        </p:txBody>
      </p:sp>
    </p:spTree>
    <p:extLst>
      <p:ext uri="{BB962C8B-B14F-4D97-AF65-F5344CB8AC3E}">
        <p14:creationId xmlns:p14="http://schemas.microsoft.com/office/powerpoint/2010/main" val="15694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à jour a chaud 7</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16</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356690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1028" idx="1"/>
            <a:endCxn id="7" idx="3"/>
          </p:cNvCxnSpPr>
          <p:nvPr/>
        </p:nvCxnSpPr>
        <p:spPr>
          <a:xfrm flipH="1">
            <a:off x="2393171" y="2919958"/>
            <a:ext cx="3936998" cy="1148199"/>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7" name="Picture 2" descr="Résultat de recherche d'images pour &quot;enveloppe icone&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99" y="2945062"/>
            <a:ext cx="893933" cy="76093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4383189"/>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4880616"/>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3</a:t>
            </a:r>
          </a:p>
        </p:txBody>
      </p:sp>
      <p:pic>
        <p:nvPicPr>
          <p:cNvPr id="1028" name="Picture 4" descr="Résultat de recherche d'images pour &quot;load balance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5027504" y="3757898"/>
            <a:ext cx="3168050" cy="1324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p:txBody>
      </p:sp>
      <p:pic>
        <p:nvPicPr>
          <p:cNvPr id="18" name="Picture 2" descr="Résultat de recherche d'images pour &quot;image ordinateur&quot;">
            <a:extLst>
              <a:ext uri="{FF2B5EF4-FFF2-40B4-BE49-F238E27FC236}">
                <a16:creationId xmlns:a16="http://schemas.microsoft.com/office/drawing/2014/main" id="{FF0EE2FD-5533-4143-BFD6-F092AFC5A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64" y="1582159"/>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a:extLst>
              <a:ext uri="{FF2B5EF4-FFF2-40B4-BE49-F238E27FC236}">
                <a16:creationId xmlns:a16="http://schemas.microsoft.com/office/drawing/2014/main" id="{4FAE9F77-E044-4F88-BA7D-50E61BF96642}"/>
              </a:ext>
            </a:extLst>
          </p:cNvPr>
          <p:cNvCxnSpPr>
            <a:cxnSpLocks/>
            <a:stCxn id="1028" idx="1"/>
          </p:cNvCxnSpPr>
          <p:nvPr/>
        </p:nvCxnSpPr>
        <p:spPr>
          <a:xfrm flipH="1" flipV="1">
            <a:off x="2464209" y="2178214"/>
            <a:ext cx="3865960" cy="741744"/>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AF4B2E9C-DBEB-42F5-87FE-847CE5B0FBC6}"/>
              </a:ext>
            </a:extLst>
          </p:cNvPr>
          <p:cNvCxnSpPr>
            <a:cxnSpLocks/>
            <a:stCxn id="8" idx="1"/>
            <a:endCxn id="1028" idx="3"/>
          </p:cNvCxnSpPr>
          <p:nvPr/>
        </p:nvCxnSpPr>
        <p:spPr>
          <a:xfrm flipH="1">
            <a:off x="7481080" y="1411166"/>
            <a:ext cx="1758176" cy="1508792"/>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C2BDFC8-0666-4D1D-8065-FF65AF37463B}"/>
              </a:ext>
            </a:extLst>
          </p:cNvPr>
          <p:cNvCxnSpPr>
            <a:cxnSpLocks/>
            <a:stCxn id="22" idx="1"/>
            <a:endCxn id="1028" idx="3"/>
          </p:cNvCxnSpPr>
          <p:nvPr/>
        </p:nvCxnSpPr>
        <p:spPr>
          <a:xfrm flipH="1" flipV="1">
            <a:off x="7481080" y="2919958"/>
            <a:ext cx="1697718" cy="357030"/>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0F899237-088D-4EF5-823E-297A211124A5}"/>
              </a:ext>
            </a:extLst>
          </p:cNvPr>
          <p:cNvCxnSpPr>
            <a:cxnSpLocks/>
            <a:stCxn id="23" idx="1"/>
            <a:endCxn id="1028" idx="3"/>
          </p:cNvCxnSpPr>
          <p:nvPr/>
        </p:nvCxnSpPr>
        <p:spPr>
          <a:xfrm flipH="1" flipV="1">
            <a:off x="7481080" y="2919958"/>
            <a:ext cx="1697718" cy="2384775"/>
          </a:xfrm>
          <a:prstGeom prst="line">
            <a:avLst/>
          </a:prstGeom>
          <a:ln w="25400">
            <a:solidFill>
              <a:srgbClr val="92D050"/>
            </a:solidFill>
            <a:headEnd type="triangle"/>
            <a:tailEnd type="oval"/>
          </a:ln>
        </p:spPr>
        <p:style>
          <a:lnRef idx="1">
            <a:schemeClr val="accent1"/>
          </a:lnRef>
          <a:fillRef idx="0">
            <a:schemeClr val="accent1"/>
          </a:fillRef>
          <a:effectRef idx="0">
            <a:schemeClr val="accent1"/>
          </a:effectRef>
          <a:fontRef idx="minor">
            <a:schemeClr val="tx1"/>
          </a:fontRef>
        </p:style>
      </p:cxnSp>
      <p:sp>
        <p:nvSpPr>
          <p:cNvPr id="28" name="Espace réservé du contenu 2">
            <a:extLst>
              <a:ext uri="{FF2B5EF4-FFF2-40B4-BE49-F238E27FC236}">
                <a16:creationId xmlns:a16="http://schemas.microsoft.com/office/drawing/2014/main" id="{77A3A22F-AC77-4898-89A4-5A2C016E3877}"/>
              </a:ext>
            </a:extLst>
          </p:cNvPr>
          <p:cNvSpPr txBox="1">
            <a:spLocks/>
          </p:cNvSpPr>
          <p:nvPr/>
        </p:nvSpPr>
        <p:spPr>
          <a:xfrm>
            <a:off x="945462" y="4569736"/>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Jérôme</a:t>
            </a:r>
          </a:p>
        </p:txBody>
      </p:sp>
      <p:sp>
        <p:nvSpPr>
          <p:cNvPr id="29" name="Espace réservé du contenu 2">
            <a:extLst>
              <a:ext uri="{FF2B5EF4-FFF2-40B4-BE49-F238E27FC236}">
                <a16:creationId xmlns:a16="http://schemas.microsoft.com/office/drawing/2014/main" id="{1BEFCF61-6218-4C36-9048-06652EDBE9DE}"/>
              </a:ext>
            </a:extLst>
          </p:cNvPr>
          <p:cNvSpPr txBox="1">
            <a:spLocks/>
          </p:cNvSpPr>
          <p:nvPr/>
        </p:nvSpPr>
        <p:spPr>
          <a:xfrm>
            <a:off x="945462" y="2537325"/>
            <a:ext cx="1909008" cy="70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Arthur</a:t>
            </a:r>
          </a:p>
          <a:p>
            <a:pPr marL="0" indent="0" algn="ctr">
              <a:buFont typeface="Arial" panose="020B0604020202020204" pitchFamily="34" charset="0"/>
              <a:buNone/>
            </a:pPr>
            <a:endParaRPr lang="fr-FR" b="1" dirty="0"/>
          </a:p>
        </p:txBody>
      </p:sp>
      <p:sp>
        <p:nvSpPr>
          <p:cNvPr id="30" name="Espace réservé du contenu 2">
            <a:extLst>
              <a:ext uri="{FF2B5EF4-FFF2-40B4-BE49-F238E27FC236}">
                <a16:creationId xmlns:a16="http://schemas.microsoft.com/office/drawing/2014/main" id="{A4E33FA7-89C5-448A-A088-A410706C9539}"/>
              </a:ext>
            </a:extLst>
          </p:cNvPr>
          <p:cNvSpPr txBox="1">
            <a:spLocks/>
          </p:cNvSpPr>
          <p:nvPr/>
        </p:nvSpPr>
        <p:spPr>
          <a:xfrm>
            <a:off x="10345407" y="1700631"/>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rgbClr val="92D050"/>
                </a:solidFill>
              </a:rPr>
              <a:t>App 2.0.0</a:t>
            </a:r>
          </a:p>
        </p:txBody>
      </p:sp>
      <p:sp>
        <p:nvSpPr>
          <p:cNvPr id="31" name="Espace réservé du contenu 2">
            <a:extLst>
              <a:ext uri="{FF2B5EF4-FFF2-40B4-BE49-F238E27FC236}">
                <a16:creationId xmlns:a16="http://schemas.microsoft.com/office/drawing/2014/main" id="{8ADA1224-5F87-4DBB-B015-BABA53EE0D60}"/>
              </a:ext>
            </a:extLst>
          </p:cNvPr>
          <p:cNvSpPr txBox="1">
            <a:spLocks/>
          </p:cNvSpPr>
          <p:nvPr/>
        </p:nvSpPr>
        <p:spPr>
          <a:xfrm>
            <a:off x="10345407" y="341295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2" name="Espace réservé du contenu 2">
            <a:extLst>
              <a:ext uri="{FF2B5EF4-FFF2-40B4-BE49-F238E27FC236}">
                <a16:creationId xmlns:a16="http://schemas.microsoft.com/office/drawing/2014/main" id="{CC6C5E36-78F6-4945-B2EB-FA500ACCECB5}"/>
              </a:ext>
            </a:extLst>
          </p:cNvPr>
          <p:cNvSpPr txBox="1">
            <a:spLocks/>
          </p:cNvSpPr>
          <p:nvPr/>
        </p:nvSpPr>
        <p:spPr>
          <a:xfrm>
            <a:off x="10345407" y="540773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solidFill>
                  <a:srgbClr val="92D050"/>
                </a:solidFill>
              </a:rPr>
              <a:t>App 2.0.0</a:t>
            </a:r>
          </a:p>
        </p:txBody>
      </p:sp>
      <p:sp>
        <p:nvSpPr>
          <p:cNvPr id="33" name="Espace réservé du contenu 2">
            <a:extLst>
              <a:ext uri="{FF2B5EF4-FFF2-40B4-BE49-F238E27FC236}">
                <a16:creationId xmlns:a16="http://schemas.microsoft.com/office/drawing/2014/main" id="{33291064-027D-4C31-AC6D-60B44E4BF035}"/>
              </a:ext>
            </a:extLst>
          </p:cNvPr>
          <p:cNvSpPr txBox="1">
            <a:spLocks/>
          </p:cNvSpPr>
          <p:nvPr/>
        </p:nvSpPr>
        <p:spPr>
          <a:xfrm>
            <a:off x="4100055" y="4632672"/>
            <a:ext cx="3889149" cy="1723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ym typeface="Wingdings" panose="05000000000000000000" pitchFamily="2" charset="2"/>
              </a:rPr>
              <a:t></a:t>
            </a:r>
            <a:endParaRPr lang="fr-FR" b="1" dirty="0"/>
          </a:p>
        </p:txBody>
      </p:sp>
    </p:spTree>
    <p:extLst>
      <p:ext uri="{BB962C8B-B14F-4D97-AF65-F5344CB8AC3E}">
        <p14:creationId xmlns:p14="http://schemas.microsoft.com/office/powerpoint/2010/main" val="53098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REST</a:t>
            </a:r>
            <a:br>
              <a:rPr lang="fr-FR" sz="7200" dirty="0"/>
            </a:br>
            <a:r>
              <a:rPr lang="fr-FR" sz="7200" dirty="0"/>
              <a:t>(</a:t>
            </a:r>
            <a:r>
              <a:rPr lang="fr-FR" sz="7200" dirty="0" err="1"/>
              <a:t>REpresentational</a:t>
            </a:r>
            <a:r>
              <a:rPr lang="fr-FR" sz="7200" dirty="0"/>
              <a:t> State Transfer)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1718546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468619"/>
            <a:ext cx="10515600" cy="5389381"/>
          </a:xfrm>
        </p:spPr>
        <p:txBody>
          <a:bodyPr>
            <a:normAutofit fontScale="85000" lnSpcReduction="20000"/>
          </a:bodyPr>
          <a:lstStyle/>
          <a:p>
            <a:pPr marL="0" indent="0">
              <a:buNone/>
            </a:pPr>
            <a:r>
              <a:rPr lang="fr-FR" dirty="0"/>
              <a:t>REST est un style d'architecture défini dans la thèse de Roy Fielding dans les années 2000, ce n'est ni un protocole ni un format. </a:t>
            </a:r>
          </a:p>
          <a:p>
            <a:pPr lvl="1"/>
            <a:endParaRPr lang="fr-FR" dirty="0"/>
          </a:p>
          <a:p>
            <a:r>
              <a:rPr lang="fr-FR" dirty="0"/>
              <a:t>Les implémentations sont multiples et différentes</a:t>
            </a:r>
          </a:p>
          <a:p>
            <a:pPr lvl="1"/>
            <a:r>
              <a:rPr lang="fr-FR" dirty="0"/>
              <a:t>On retrouve souvent le principe dans les API HTTP (GitHub, Twitter, Facebook, etc.) </a:t>
            </a:r>
          </a:p>
          <a:p>
            <a:endParaRPr lang="fr-FR" dirty="0"/>
          </a:p>
          <a:p>
            <a:r>
              <a:rPr lang="fr-FR" dirty="0"/>
              <a:t>Se base  « </a:t>
            </a:r>
            <a:r>
              <a:rPr lang="fr-FR" b="1" dirty="0"/>
              <a:t>entièrement</a:t>
            </a:r>
            <a:r>
              <a:rPr lang="fr-FR" dirty="0"/>
              <a:t> » sur l’utilisation protocole HTTP; utilisation des :</a:t>
            </a:r>
          </a:p>
          <a:p>
            <a:pPr lvl="1"/>
            <a:r>
              <a:rPr lang="fr-FR" dirty="0"/>
              <a:t>Méthodes/Verbes HTTP (PATCH, POST, PUT, GET, DELETE, etc.)</a:t>
            </a:r>
          </a:p>
          <a:p>
            <a:pPr lvl="1"/>
            <a:r>
              <a:rPr lang="fr-FR" dirty="0"/>
              <a:t>HTTP HEADER (Content-Type, etc.)</a:t>
            </a:r>
          </a:p>
          <a:p>
            <a:pPr lvl="1"/>
            <a:r>
              <a:rPr lang="fr-FR" dirty="0"/>
              <a:t>URI</a:t>
            </a:r>
          </a:p>
          <a:p>
            <a:pPr lvl="1"/>
            <a:endParaRPr lang="fr-FR" dirty="0"/>
          </a:p>
          <a:p>
            <a:r>
              <a:rPr lang="fr-FR" dirty="0"/>
              <a:t>Le format d’échange de données est libre (lié à HTTP) : JSON, YAML, XML, </a:t>
            </a:r>
            <a:r>
              <a:rPr lang="fr-FR" dirty="0" err="1"/>
              <a:t>ect</a:t>
            </a:r>
            <a:r>
              <a:rPr lang="fr-FR" dirty="0"/>
              <a:t>.</a:t>
            </a:r>
          </a:p>
          <a:p>
            <a:pPr lvl="1"/>
            <a:r>
              <a:rPr lang="fr-FR" dirty="0"/>
              <a:t>Le JSON est le plus souvent utilisé pour sa simplicité et sa facilité d’utilisation avec le langage Javascript présent dans les navigateur.</a:t>
            </a:r>
          </a:p>
          <a:p>
            <a:pPr lvl="1"/>
            <a:endParaRPr lang="fr-FR" dirty="0"/>
          </a:p>
          <a:p>
            <a:r>
              <a:rPr lang="fr-FR" dirty="0"/>
              <a:t>C’est un mode de communication utilisé dans les Services Web</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39549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a:t>
            </a:r>
            <a:r>
              <a:rPr lang="fr-FR" dirty="0" err="1"/>
              <a:t>REpresentational</a:t>
            </a:r>
            <a:r>
              <a:rPr lang="fr-FR" dirty="0"/>
              <a:t> State Transfer)</a:t>
            </a:r>
          </a:p>
        </p:txBody>
      </p:sp>
      <p:sp>
        <p:nvSpPr>
          <p:cNvPr id="3" name="Espace réservé du contenu 2"/>
          <p:cNvSpPr>
            <a:spLocks noGrp="1"/>
          </p:cNvSpPr>
          <p:nvPr>
            <p:ph idx="1"/>
          </p:nvPr>
        </p:nvSpPr>
        <p:spPr>
          <a:xfrm>
            <a:off x="838200" y="1285875"/>
            <a:ext cx="10515600" cy="5386388"/>
          </a:xfrm>
        </p:spPr>
        <p:txBody>
          <a:bodyPr>
            <a:normAutofit/>
          </a:bodyPr>
          <a:lstStyle/>
          <a:p>
            <a:r>
              <a:rPr lang="fr-FR" dirty="0"/>
              <a:t>L'auteur définit </a:t>
            </a:r>
            <a:r>
              <a:rPr lang="fr-FR" b="1" dirty="0">
                <a:solidFill>
                  <a:srgbClr val="00B050"/>
                </a:solidFill>
              </a:rPr>
              <a:t>6</a:t>
            </a:r>
            <a:r>
              <a:rPr lang="fr-FR" dirty="0"/>
              <a:t> contraintes à respecter afin de devenir « REST Compliant » autrement dit comment se conformer à cette architecture. </a:t>
            </a:r>
          </a:p>
          <a:p>
            <a:endParaRPr lang="fr-FR" dirty="0"/>
          </a:p>
          <a:p>
            <a:r>
              <a:rPr lang="fr-FR" dirty="0"/>
              <a:t>Le recours à REST est souvent privilégié par rapport au style </a:t>
            </a:r>
            <a:r>
              <a:rPr lang="fr-FR" u="sng" dirty="0">
                <a:hlinkClick r:id="rId2"/>
              </a:rPr>
              <a:t>SOAP</a:t>
            </a:r>
            <a:r>
              <a:rPr lang="fr-FR" dirty="0"/>
              <a:t> :</a:t>
            </a:r>
          </a:p>
          <a:p>
            <a:pPr lvl="1"/>
            <a:r>
              <a:rPr lang="fr-FR" dirty="0"/>
              <a:t>REST ne consomme pas autant de </a:t>
            </a:r>
            <a:r>
              <a:rPr lang="fr-FR" u="sng" dirty="0">
                <a:hlinkClick r:id="rId3"/>
              </a:rPr>
              <a:t>bande passante</a:t>
            </a:r>
            <a:r>
              <a:rPr lang="fr-FR" dirty="0"/>
              <a:t>, ce qui rend son utilisation plus performant sur Internet.</a:t>
            </a:r>
          </a:p>
          <a:p>
            <a:pPr lvl="2"/>
            <a:r>
              <a:rPr lang="fr-FR" dirty="0"/>
              <a:t>JSON format le plus utilisé moins volumineux que le XML</a:t>
            </a:r>
          </a:p>
          <a:p>
            <a:pPr lvl="2"/>
            <a:r>
              <a:rPr lang="fr-FR" dirty="0"/>
              <a:t>Possibilité de mettre en </a:t>
            </a:r>
            <a:r>
              <a:rPr lang="fr-FR" b="1" dirty="0"/>
              <a:t>cache</a:t>
            </a:r>
            <a:r>
              <a:rPr lang="fr-FR" dirty="0"/>
              <a:t> les méthodes de lecture HTTP GET</a:t>
            </a:r>
          </a:p>
          <a:p>
            <a:pPr lvl="1"/>
            <a:r>
              <a:rPr lang="fr-FR" dirty="0"/>
              <a:t>Pour le développeur, les services REST sont plus simples à créer et à consommer.</a:t>
            </a:r>
          </a:p>
          <a:p>
            <a:pPr lvl="1"/>
            <a:r>
              <a:rPr lang="fr-FR" dirty="0"/>
              <a:t>Permet de faire plus simplement des « mises à jour sans interruption de service » et d’être plus « résiliant aux pannes ».</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55740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solidFill>
                  <a:srgbClr val="00B050"/>
                </a:solidFill>
              </a:rPr>
              <a:t>Rappel des bases </a:t>
            </a:r>
          </a:p>
          <a:p>
            <a:r>
              <a:rPr lang="fr-FR" dirty="0">
                <a:solidFill>
                  <a:srgbClr val="00B050"/>
                </a:solidFill>
              </a:rPr>
              <a:t>Définition Web Service</a:t>
            </a:r>
          </a:p>
          <a:p>
            <a:endParaRPr lang="fr-FR" dirty="0"/>
          </a:p>
          <a:p>
            <a:r>
              <a:rPr lang="fr-FR" dirty="0">
                <a:solidFill>
                  <a:srgbClr val="00B050"/>
                </a:solidFill>
              </a:rPr>
              <a:t>SOAP</a:t>
            </a:r>
            <a:endParaRPr lang="fr-FR" dirty="0">
              <a:solidFill>
                <a:schemeClr val="bg1">
                  <a:lumMod val="50000"/>
                </a:schemeClr>
              </a:solidFill>
            </a:endParaRPr>
          </a:p>
          <a:p>
            <a:pPr lvl="1"/>
            <a:r>
              <a:rPr lang="fr-FR" dirty="0">
                <a:solidFill>
                  <a:srgbClr val="00B050"/>
                </a:solidFill>
              </a:rPr>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 </a:t>
            </a:r>
          </a:p>
          <a:p>
            <a:pPr lvl="1"/>
            <a:r>
              <a:rPr lang="fr-FR" dirty="0"/>
              <a:t>Cours + TP</a:t>
            </a:r>
          </a:p>
          <a:p>
            <a:endParaRPr lang="fr-FR" dirty="0"/>
          </a:p>
          <a:p>
            <a:r>
              <a:rPr lang="fr-FR" dirty="0"/>
              <a:t>Interrogation écrite de </a:t>
            </a:r>
            <a:r>
              <a:rPr lang="fr-FR" dirty="0">
                <a:solidFill>
                  <a:schemeClr val="bg1">
                    <a:lumMod val="50000"/>
                  </a:schemeClr>
                </a:solidFill>
              </a:rPr>
              <a:t>45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1/6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Client-serveur"/>
              </a:rPr>
              <a:t>Client-serveur</a:t>
            </a:r>
            <a:r>
              <a:rPr lang="fr-FR" dirty="0"/>
              <a:t> : les responsabilités sont séparées entre le client et le serveur. L'interface utilisateur est séparée de celle du stockage des données. Cela permet aux deux d'évoluer indépendamment.</a:t>
            </a:r>
          </a:p>
          <a:p>
            <a:pPr lvl="1"/>
            <a:r>
              <a:rPr lang="fr-FR" dirty="0">
                <a:solidFill>
                  <a:schemeClr val="bg1">
                    <a:lumMod val="50000"/>
                  </a:schemeClr>
                </a:solidFill>
              </a:rPr>
              <a:t>L'application Twitter de votre téléphone correspond à un client. Elle est indépendante des serveurs de Twitter. Vous pouvez naviguer sur votre application, les requêtes sont envoyées et les réponses sont traitées par le client afin d'être affichées.</a:t>
            </a:r>
          </a:p>
          <a:p>
            <a:pPr lvl="2"/>
            <a:r>
              <a:rPr lang="fr-FR" dirty="0">
                <a:solidFill>
                  <a:schemeClr val="bg1">
                    <a:lumMod val="50000"/>
                  </a:schemeClr>
                </a:solidFill>
              </a:rPr>
              <a:t>Le contexte client est gardé en mémoire côté application.</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635184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2/6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hlinkClick r:id="rId2" tooltip="Serveur sans état"/>
              </a:rPr>
              <a:t>Sans état</a:t>
            </a:r>
            <a:r>
              <a:rPr lang="fr-FR" dirty="0"/>
              <a:t> : chaque requête d'un client vers un serveur doit contenir toute l'information nécessaire pour permettre au serveur de comprendre la requête, sans avoir à dépendre d'un contexte conservé sur le serveur. Cela libère de nombreuses interactions entre le client et le serveur.</a:t>
            </a:r>
          </a:p>
          <a:p>
            <a:pPr lvl="1"/>
            <a:r>
              <a:rPr lang="fr-FR" dirty="0">
                <a:solidFill>
                  <a:schemeClr val="bg1">
                    <a:lumMod val="50000"/>
                  </a:schemeClr>
                </a:solidFill>
              </a:rPr>
              <a:t>Lorsque vous postez un tweet, toutes les informations envoyées permettent de vous identifier. Dans le cadre de Twitter, l'authentification se fait par l'intermédiaire d'une clé d'API.</a:t>
            </a:r>
            <a:endParaRPr lang="fr-FR" dirty="0"/>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21</a:t>
            </a:fld>
            <a:endParaRPr lang="fr-FR"/>
          </a:p>
        </p:txBody>
      </p:sp>
    </p:spTree>
    <p:extLst>
      <p:ext uri="{BB962C8B-B14F-4D97-AF65-F5344CB8AC3E}">
        <p14:creationId xmlns:p14="http://schemas.microsoft.com/office/powerpoint/2010/main" val="400926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3/6</a:t>
            </a:r>
          </a:p>
        </p:txBody>
      </p:sp>
      <p:sp>
        <p:nvSpPr>
          <p:cNvPr id="3" name="Espace réservé du contenu 2"/>
          <p:cNvSpPr>
            <a:spLocks noGrp="1"/>
          </p:cNvSpPr>
          <p:nvPr>
            <p:ph idx="1"/>
          </p:nvPr>
        </p:nvSpPr>
        <p:spPr>
          <a:xfrm>
            <a:off x="838200" y="1523999"/>
            <a:ext cx="10515600" cy="5334001"/>
          </a:xfrm>
        </p:spPr>
        <p:txBody>
          <a:bodyPr>
            <a:normAutofit/>
          </a:bodyPr>
          <a:lstStyle/>
          <a:p>
            <a:pPr marL="0" indent="0">
              <a:buNone/>
            </a:pPr>
            <a:r>
              <a:rPr lang="fr-FR" dirty="0"/>
              <a:t>Mise en </a:t>
            </a:r>
            <a:r>
              <a:rPr lang="fr-FR" dirty="0">
                <a:hlinkClick r:id="rId2" tooltip="Mémoire cache"/>
              </a:rPr>
              <a:t>cache</a:t>
            </a:r>
            <a:r>
              <a:rPr lang="fr-FR" dirty="0"/>
              <a:t> : toute réponse du serveur comprend des indications quant à la possibilité de mettre en cache cette réponse, comme sa fraîcheur, sa date de création, sa validité future. Cela permet à des </a:t>
            </a:r>
            <a:r>
              <a:rPr lang="fr-FR" dirty="0">
                <a:hlinkClick r:id="rId3" tooltip="Serveur mandataire"/>
              </a:rPr>
              <a:t>serveurs mandataires</a:t>
            </a:r>
            <a:r>
              <a:rPr lang="fr-FR" dirty="0"/>
              <a:t> de décharger les contraintes sur le serveur et aux clients de ne pas faire de requêtes inutiles. Cela permet également d'améliorer l'extensibilité des serveurs.</a:t>
            </a:r>
          </a:p>
          <a:p>
            <a:pPr lvl="1"/>
            <a:r>
              <a:rPr lang="fr-FR" dirty="0">
                <a:solidFill>
                  <a:schemeClr val="bg1">
                    <a:lumMod val="50000"/>
                  </a:schemeClr>
                </a:solidFill>
              </a:rPr>
              <a:t>Les tweets sont gardés sur l'application jusqu'à ce que le cache soit vidé.</a:t>
            </a:r>
          </a:p>
          <a:p>
            <a:pPr lvl="1"/>
            <a:r>
              <a:rPr lang="fr-FR" dirty="0">
                <a:solidFill>
                  <a:schemeClr val="bg1">
                    <a:lumMod val="50000"/>
                  </a:schemeClr>
                </a:solidFill>
              </a:rPr>
              <a:t>Les « proxy » et clients HTTP cachent les réponses des méthodes « HTTP GET » selon les informations renvoyées par les serveurs HTTP de Twitter.</a:t>
            </a:r>
          </a:p>
          <a:p>
            <a:pPr marL="514350" indent="-514350">
              <a:buFont typeface="+mj-lt"/>
              <a:buAutoNum type="arabicPeriod"/>
            </a:pP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139417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4/6</a:t>
            </a:r>
          </a:p>
        </p:txBody>
      </p:sp>
      <p:sp>
        <p:nvSpPr>
          <p:cNvPr id="3" name="Espace réservé du contenu 2"/>
          <p:cNvSpPr>
            <a:spLocks noGrp="1"/>
          </p:cNvSpPr>
          <p:nvPr>
            <p:ph idx="1"/>
          </p:nvPr>
        </p:nvSpPr>
        <p:spPr>
          <a:xfrm>
            <a:off x="838200" y="1285875"/>
            <a:ext cx="10515600" cy="5572125"/>
          </a:xfrm>
        </p:spPr>
        <p:txBody>
          <a:bodyPr>
            <a:normAutofit fontScale="92500" lnSpcReduction="20000"/>
          </a:bodyPr>
          <a:lstStyle/>
          <a:p>
            <a:pPr marL="0" indent="0">
              <a:buNone/>
            </a:pPr>
            <a:r>
              <a:rPr lang="fr-FR" dirty="0"/>
              <a:t>Une interface uniforme ; cette contrainte agit selon quatre règles essentielles :</a:t>
            </a:r>
          </a:p>
          <a:p>
            <a:pPr marL="914400" lvl="1" indent="-457200">
              <a:buFont typeface="+mj-lt"/>
              <a:buAutoNum type="arabicPeriod"/>
            </a:pPr>
            <a:r>
              <a:rPr lang="fr-FR" dirty="0"/>
              <a:t>l'identification des ressources : chaque ressource est identifiée unitairement ;</a:t>
            </a:r>
          </a:p>
          <a:p>
            <a:pPr lvl="2"/>
            <a:r>
              <a:rPr lang="fr-FR" dirty="0">
                <a:solidFill>
                  <a:schemeClr val="accent1">
                    <a:lumMod val="50000"/>
                  </a:schemeClr>
                </a:solidFill>
              </a:rPr>
              <a:t>l’URI comme identifiant des ressources</a:t>
            </a:r>
          </a:p>
          <a:p>
            <a:pPr lvl="3"/>
            <a:r>
              <a:rPr lang="fr-FR" dirty="0">
                <a:solidFill>
                  <a:schemeClr val="bg1">
                    <a:lumMod val="50000"/>
                  </a:schemeClr>
                </a:solidFill>
              </a:rPr>
              <a:t>L'accès à un tweet se fait via l'URI : htps://www.twitter.com/tweets/210462857140252672</a:t>
            </a:r>
          </a:p>
          <a:p>
            <a:pPr marL="914400" lvl="1" indent="-457200">
              <a:buFont typeface="+mj-lt"/>
              <a:buAutoNum type="arabicPeriod"/>
            </a:pPr>
            <a:r>
              <a:rPr lang="fr-FR" dirty="0"/>
              <a:t>la manipulation des ressources à travers des représentations : les ressources ont des représentations définies ;</a:t>
            </a:r>
          </a:p>
          <a:p>
            <a:pPr lvl="2"/>
            <a:r>
              <a:rPr lang="fr-FR" dirty="0">
                <a:solidFill>
                  <a:schemeClr val="accent1">
                    <a:lumMod val="50000"/>
                  </a:schemeClr>
                </a:solidFill>
              </a:rPr>
              <a:t>Les verbes HTTP comme identifiant des opérations</a:t>
            </a:r>
          </a:p>
          <a:p>
            <a:pPr lvl="3"/>
            <a:r>
              <a:rPr lang="fr-FR" dirty="0">
                <a:solidFill>
                  <a:schemeClr val="bg1">
                    <a:lumMod val="50000"/>
                  </a:schemeClr>
                </a:solidFill>
              </a:rPr>
              <a:t>HTTP POST est utilisé pour ajouter un tweet htps://www.twitter.com/tweets</a:t>
            </a:r>
          </a:p>
          <a:p>
            <a:pPr lvl="3"/>
            <a:r>
              <a:rPr lang="fr-FR" dirty="0">
                <a:solidFill>
                  <a:schemeClr val="bg1">
                    <a:lumMod val="50000"/>
                  </a:schemeClr>
                </a:solidFill>
              </a:rPr>
              <a:t>HTTP GET est utilisé pour récupérer les tweet</a:t>
            </a:r>
          </a:p>
          <a:p>
            <a:pPr marL="914400" lvl="1" indent="-457200">
              <a:buFont typeface="+mj-lt"/>
              <a:buAutoNum type="arabicPeriod"/>
            </a:pPr>
            <a:r>
              <a:rPr lang="fr-FR" dirty="0"/>
              <a:t>un message auto-descriptif : les messages expliquent leur nature. Par exemple, si une représentation en HTML est encodée en UTF-8, le message contient l'information nécessaire pour dire que c'est le cas ;</a:t>
            </a:r>
          </a:p>
          <a:p>
            <a:pPr lvl="2"/>
            <a:r>
              <a:rPr lang="fr-FR" dirty="0">
                <a:solidFill>
                  <a:schemeClr val="accent1">
                    <a:lumMod val="50000"/>
                  </a:schemeClr>
                </a:solidFill>
              </a:rPr>
              <a:t>Les « Header » HTTP sont utilisés pour décrire</a:t>
            </a:r>
          </a:p>
          <a:p>
            <a:pPr lvl="3"/>
            <a:r>
              <a:rPr lang="fr-FR" dirty="0">
                <a:solidFill>
                  <a:schemeClr val="bg1">
                    <a:lumMod val="50000"/>
                  </a:schemeClr>
                </a:solidFill>
              </a:rPr>
              <a:t>Par exemple le HTTP HEADER </a:t>
            </a:r>
            <a:r>
              <a:rPr lang="en-US" dirty="0">
                <a:solidFill>
                  <a:schemeClr val="bg1">
                    <a:lumMod val="50000"/>
                  </a:schemeClr>
                </a:solidFill>
              </a:rPr>
              <a:t>Content-Type: application/</a:t>
            </a:r>
            <a:r>
              <a:rPr lang="en-US" dirty="0" err="1">
                <a:solidFill>
                  <a:schemeClr val="bg1">
                    <a:lumMod val="50000"/>
                  </a:schemeClr>
                </a:solidFill>
              </a:rPr>
              <a:t>json</a:t>
            </a:r>
            <a:r>
              <a:rPr lang="en-US" dirty="0">
                <a:solidFill>
                  <a:schemeClr val="bg1">
                    <a:lumMod val="50000"/>
                  </a:schemeClr>
                </a:solidFill>
              </a:rPr>
              <a:t>; charset=utf-8 </a:t>
            </a:r>
            <a:r>
              <a:rPr lang="en-US" dirty="0" err="1">
                <a:solidFill>
                  <a:schemeClr val="bg1">
                    <a:lumMod val="50000"/>
                  </a:schemeClr>
                </a:solidFill>
              </a:rPr>
              <a:t>est</a:t>
            </a:r>
            <a:r>
              <a:rPr lang="en-US" dirty="0">
                <a:solidFill>
                  <a:schemeClr val="bg1">
                    <a:lumMod val="50000"/>
                  </a:schemeClr>
                </a:solidFill>
              </a:rPr>
              <a:t> </a:t>
            </a:r>
            <a:r>
              <a:rPr lang="en-US" dirty="0" err="1">
                <a:solidFill>
                  <a:schemeClr val="bg1">
                    <a:lumMod val="50000"/>
                  </a:schemeClr>
                </a:solidFill>
              </a:rPr>
              <a:t>précisé</a:t>
            </a:r>
            <a:r>
              <a:rPr lang="en-US" dirty="0">
                <a:solidFill>
                  <a:schemeClr val="bg1">
                    <a:lumMod val="50000"/>
                  </a:schemeClr>
                </a:solidFill>
              </a:rPr>
              <a:t> </a:t>
            </a:r>
            <a:r>
              <a:rPr lang="en-US" dirty="0" err="1">
                <a:solidFill>
                  <a:schemeClr val="bg1">
                    <a:lumMod val="50000"/>
                  </a:schemeClr>
                </a:solidFill>
              </a:rPr>
              <a:t>lors</a:t>
            </a:r>
            <a:r>
              <a:rPr lang="en-US" dirty="0">
                <a:solidFill>
                  <a:schemeClr val="bg1">
                    <a:lumMod val="50000"/>
                  </a:schemeClr>
                </a:solidFill>
              </a:rPr>
              <a:t> de </a:t>
            </a:r>
            <a:r>
              <a:rPr lang="en-US" dirty="0" err="1">
                <a:solidFill>
                  <a:schemeClr val="bg1">
                    <a:lumMod val="50000"/>
                  </a:schemeClr>
                </a:solidFill>
              </a:rPr>
              <a:t>l’ajout</a:t>
            </a:r>
            <a:r>
              <a:rPr lang="en-US" dirty="0">
                <a:solidFill>
                  <a:schemeClr val="bg1">
                    <a:lumMod val="50000"/>
                  </a:schemeClr>
                </a:solidFill>
              </a:rPr>
              <a:t> d’un tweet </a:t>
            </a:r>
            <a:r>
              <a:rPr lang="en-US" dirty="0" err="1">
                <a:solidFill>
                  <a:schemeClr val="bg1">
                    <a:lumMod val="50000"/>
                  </a:schemeClr>
                </a:solidFill>
              </a:rPr>
              <a:t>afin</a:t>
            </a:r>
            <a:r>
              <a:rPr lang="en-US" dirty="0">
                <a:solidFill>
                  <a:schemeClr val="bg1">
                    <a:lumMod val="50000"/>
                  </a:schemeClr>
                </a:solidFill>
              </a:rPr>
              <a:t> de </a:t>
            </a:r>
            <a:r>
              <a:rPr lang="en-US" dirty="0" err="1">
                <a:solidFill>
                  <a:schemeClr val="bg1">
                    <a:lumMod val="50000"/>
                  </a:schemeClr>
                </a:solidFill>
              </a:rPr>
              <a:t>renseigner</a:t>
            </a:r>
            <a:r>
              <a:rPr lang="en-US" dirty="0">
                <a:solidFill>
                  <a:schemeClr val="bg1">
                    <a:lumMod val="50000"/>
                  </a:schemeClr>
                </a:solidFill>
              </a:rPr>
              <a:t> sur le format du </a:t>
            </a:r>
            <a:r>
              <a:rPr lang="en-US" dirty="0" err="1">
                <a:solidFill>
                  <a:schemeClr val="bg1">
                    <a:lumMod val="50000"/>
                  </a:schemeClr>
                </a:solidFill>
              </a:rPr>
              <a:t>contenu</a:t>
            </a:r>
            <a:r>
              <a:rPr lang="en-US" dirty="0">
                <a:solidFill>
                  <a:schemeClr val="bg1">
                    <a:lumMod val="50000"/>
                  </a:schemeClr>
                </a:solidFill>
              </a:rPr>
              <a:t> du message</a:t>
            </a:r>
            <a:endParaRPr lang="fr-FR" dirty="0">
              <a:solidFill>
                <a:schemeClr val="bg1">
                  <a:lumMod val="50000"/>
                </a:schemeClr>
              </a:solidFill>
            </a:endParaRPr>
          </a:p>
          <a:p>
            <a:pPr marL="914400" lvl="1" indent="-457200">
              <a:buFont typeface="+mj-lt"/>
              <a:buAutoNum type="arabicPeriod"/>
            </a:pPr>
            <a:r>
              <a:rPr lang="fr-FR" dirty="0">
                <a:hlinkClick r:id="rId2" tooltip="Hypermédia"/>
              </a:rPr>
              <a:t>hypermédia</a:t>
            </a:r>
            <a:r>
              <a:rPr lang="fr-FR" dirty="0"/>
              <a:t> comme moteur d'état de l'application : chaque accès aux états suivants de l'application est décrit dans le message courant.</a:t>
            </a:r>
          </a:p>
          <a:p>
            <a:pPr lvl="2"/>
            <a:r>
              <a:rPr lang="fr-FR" dirty="0">
                <a:solidFill>
                  <a:schemeClr val="bg1">
                    <a:lumMod val="50000"/>
                  </a:schemeClr>
                </a:solidFill>
              </a:rPr>
              <a:t>Twitter ne suit pas REST à la lettre et n'intègre pas de lien </a:t>
            </a:r>
            <a:r>
              <a:rPr lang="fr-FR" dirty="0" err="1">
                <a:solidFill>
                  <a:schemeClr val="bg1">
                    <a:lumMod val="50000"/>
                  </a:schemeClr>
                </a:solidFill>
              </a:rPr>
              <a:t>hypermedia</a:t>
            </a:r>
            <a:r>
              <a:rPr lang="fr-FR" dirty="0">
                <a:solidFill>
                  <a:schemeClr val="bg1">
                    <a:lumMod val="50000"/>
                  </a:schemeClr>
                </a:solidFill>
              </a:rPr>
              <a:t>, c'est pour cela que son API est documentée. Cet exemple sera illustré dans la dernière partie de ce tutoriel.</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23</a:t>
            </a:fld>
            <a:endParaRPr lang="fr-FR" dirty="0"/>
          </a:p>
        </p:txBody>
      </p:sp>
    </p:spTree>
    <p:extLst>
      <p:ext uri="{BB962C8B-B14F-4D97-AF65-F5344CB8AC3E}">
        <p14:creationId xmlns:p14="http://schemas.microsoft.com/office/powerpoint/2010/main" val="116599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5/6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Un système hiérarchisé par </a:t>
            </a:r>
            <a:r>
              <a:rPr lang="fr-FR" dirty="0">
                <a:hlinkClick r:id="rId2" tooltip="Architecture en couches"/>
              </a:rPr>
              <a:t>couches</a:t>
            </a:r>
            <a:r>
              <a:rPr lang="fr-FR" dirty="0"/>
              <a:t> : les états de l'application sont identifiés par des ressources individuelles. Toute l'information n'est pas envoyée dans une seule ressource unique. Les requêtes/réponses entre le client et le serveur augmentent et donc peuvent faire baisser la performance d'où l'importance de la mise en cache, etc. Le bénéfice est que cela rend beaucoup plus flexible l'évolution du système.</a:t>
            </a:r>
          </a:p>
          <a:p>
            <a:pPr lvl="1"/>
            <a:r>
              <a:rPr lang="fr-FR" dirty="0">
                <a:solidFill>
                  <a:schemeClr val="bg1">
                    <a:lumMod val="50000"/>
                  </a:schemeClr>
                </a:solidFill>
              </a:rPr>
              <a:t>Les informations de l’utilisateur sont accessible via la route «  htps://www.twitter.com/users/12 » alors que un tweet est accessible via la route «  htps://www.twitter.com/tweets/210462857140252672 »</a:t>
            </a:r>
          </a:p>
          <a:p>
            <a:pPr lvl="1"/>
            <a:r>
              <a:rPr lang="fr-FR" dirty="0">
                <a:solidFill>
                  <a:schemeClr val="bg1">
                    <a:lumMod val="50000"/>
                  </a:schemeClr>
                </a:solidFill>
              </a:rPr>
              <a:t>L’architecture technique interne à Twitter permet de faire de la mise en cache et du </a:t>
            </a:r>
            <a:r>
              <a:rPr lang="fr-FR" dirty="0" err="1">
                <a:solidFill>
                  <a:schemeClr val="bg1">
                    <a:lumMod val="50000"/>
                  </a:schemeClr>
                </a:solidFill>
              </a:rPr>
              <a:t>load-balancing</a:t>
            </a:r>
            <a:r>
              <a:rPr lang="fr-FR" dirty="0">
                <a:solidFill>
                  <a:schemeClr val="bg1">
                    <a:lumMod val="50000"/>
                  </a:schemeClr>
                </a:solidFill>
              </a:rPr>
              <a: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384382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 Contrainte numéro 6/6</a:t>
            </a:r>
          </a:p>
        </p:txBody>
      </p:sp>
      <p:sp>
        <p:nvSpPr>
          <p:cNvPr id="3" name="Espace réservé du contenu 2"/>
          <p:cNvSpPr>
            <a:spLocks noGrp="1"/>
          </p:cNvSpPr>
          <p:nvPr>
            <p:ph idx="1"/>
          </p:nvPr>
        </p:nvSpPr>
        <p:spPr>
          <a:xfrm>
            <a:off x="838200" y="1523999"/>
            <a:ext cx="10515600" cy="4762501"/>
          </a:xfrm>
        </p:spPr>
        <p:txBody>
          <a:bodyPr>
            <a:normAutofit/>
          </a:bodyPr>
          <a:lstStyle/>
          <a:p>
            <a:pPr marL="0" indent="0">
              <a:buNone/>
            </a:pPr>
            <a:r>
              <a:rPr lang="fr-FR" dirty="0"/>
              <a:t>Code-on-</a:t>
            </a:r>
            <a:r>
              <a:rPr lang="fr-FR" dirty="0" err="1"/>
              <a:t>demand</a:t>
            </a:r>
            <a:r>
              <a:rPr lang="fr-FR" dirty="0"/>
              <a:t> (facultatif) : la possibilité pour les clients d’exécuter des scripts obtenus depuis le serveur. Cela permet d'éviter que le traitement ne se fasse que du côté serveur et permet donc de faire évoluer les fonctionnalités du client au cours du temps. En revanche cela réduit la visibilité de l'organisation des ressources. Un état devient dépendant du client et non plus du serveur ce qui contredit la règle 2. Il faut donc être prudent en utilisant cette contrainte.</a:t>
            </a:r>
          </a:p>
          <a:p>
            <a:pPr lvl="1"/>
            <a:r>
              <a:rPr lang="fr-FR" dirty="0">
                <a:solidFill>
                  <a:schemeClr val="bg1">
                    <a:lumMod val="50000"/>
                  </a:schemeClr>
                </a:solidFill>
              </a:rPr>
              <a:t>En réalité cette contrainte est quasiment jamais réalisée car cela ouvre une faille de sécurité.</a:t>
            </a:r>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339416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REST</a:t>
            </a:r>
            <a:br>
              <a:rPr lang="fr-FR" sz="7200" dirty="0"/>
            </a:br>
            <a:r>
              <a:rPr lang="fr-FR" sz="7200" dirty="0"/>
              <a:t>HTTP et bonne pratique</a:t>
            </a:r>
            <a:br>
              <a:rPr lang="fr-FR" sz="7200" dirty="0"/>
            </a:br>
            <a:endParaRPr lang="fr-FR" sz="72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145978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Content-Type »</a:t>
            </a:r>
          </a:p>
        </p:txBody>
      </p:sp>
      <p:sp>
        <p:nvSpPr>
          <p:cNvPr id="4" name="Espace réservé du contenu 3"/>
          <p:cNvSpPr>
            <a:spLocks noGrp="1"/>
          </p:cNvSpPr>
          <p:nvPr>
            <p:ph idx="1"/>
          </p:nvPr>
        </p:nvSpPr>
        <p:spPr>
          <a:xfrm>
            <a:off x="838200" y="1825625"/>
            <a:ext cx="5057075" cy="4351338"/>
          </a:xfrm>
        </p:spPr>
        <p:txBody>
          <a:bodyPr>
            <a:normAutofit lnSpcReduction="10000"/>
          </a:bodyPr>
          <a:lstStyle/>
          <a:p>
            <a:r>
              <a:rPr lang="en-US" dirty="0" err="1"/>
              <a:t>Renseigne</a:t>
            </a:r>
            <a:r>
              <a:rPr lang="en-US" dirty="0"/>
              <a:t> sur le format du “body” HTTP</a:t>
            </a:r>
          </a:p>
          <a:p>
            <a:pPr lvl="1"/>
            <a:r>
              <a:rPr lang="en-US" dirty="0"/>
              <a:t>Content-Type: text/html; charset=utf-8</a:t>
            </a:r>
          </a:p>
          <a:p>
            <a:pPr lvl="1"/>
            <a:r>
              <a:rPr lang="en-US" dirty="0"/>
              <a:t>Content-Type: application/xml; charset=utf-8</a:t>
            </a:r>
          </a:p>
          <a:p>
            <a:pPr lvl="1"/>
            <a:r>
              <a:rPr lang="en-US" dirty="0"/>
              <a:t>Content-Type: application/</a:t>
            </a:r>
            <a:r>
              <a:rPr lang="en-US" dirty="0" err="1"/>
              <a:t>json</a:t>
            </a:r>
            <a:r>
              <a:rPr lang="en-US" dirty="0"/>
              <a:t>; charset=utf-8</a:t>
            </a:r>
          </a:p>
          <a:p>
            <a:endParaRPr lang="en-US" dirty="0"/>
          </a:p>
          <a:p>
            <a:r>
              <a:rPr lang="en-US" dirty="0"/>
              <a:t>Information </a:t>
            </a:r>
            <a:r>
              <a:rPr lang="en-US" dirty="0" err="1"/>
              <a:t>obligatoire</a:t>
            </a:r>
            <a:r>
              <a:rPr lang="en-US" dirty="0"/>
              <a:t> pour les </a:t>
            </a:r>
            <a:r>
              <a:rPr lang="en-US" dirty="0" err="1"/>
              <a:t>requêtes</a:t>
            </a:r>
            <a:r>
              <a:rPr lang="en-US" dirty="0"/>
              <a:t> : POST, PUT, PATCH</a:t>
            </a:r>
            <a:endParaRPr lang="fr-FR" dirty="0"/>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9"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55828" y="4322345"/>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5" name="Image 14"/>
          <p:cNvPicPr>
            <a:picLocks noChangeAspect="1"/>
          </p:cNvPicPr>
          <p:nvPr/>
        </p:nvPicPr>
        <p:blipFill>
          <a:blip r:embed="rId5"/>
          <a:stretch>
            <a:fillRect/>
          </a:stretch>
        </p:blipFill>
        <p:spPr>
          <a:xfrm>
            <a:off x="7925181" y="4352318"/>
            <a:ext cx="1918779" cy="1977637"/>
          </a:xfrm>
          <a:prstGeom prst="rect">
            <a:avLst/>
          </a:prstGeom>
        </p:spPr>
      </p:pic>
      <p:sp>
        <p:nvSpPr>
          <p:cNvPr id="16" name="Espace réservé du contenu 2"/>
          <p:cNvSpPr txBox="1">
            <a:spLocks/>
          </p:cNvSpPr>
          <p:nvPr/>
        </p:nvSpPr>
        <p:spPr>
          <a:xfrm>
            <a:off x="7689095" y="3749827"/>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8020744" y="4104860"/>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sp>
        <p:nvSpPr>
          <p:cNvPr id="19" name="Espace réservé du numéro de diapositive 18"/>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50923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Header « </a:t>
            </a:r>
            <a:r>
              <a:rPr lang="fr-FR" dirty="0" err="1"/>
              <a:t>Accept</a:t>
            </a:r>
            <a:r>
              <a:rPr lang="fr-FR" dirty="0"/>
              <a:t> »</a:t>
            </a:r>
          </a:p>
        </p:txBody>
      </p:sp>
      <p:sp>
        <p:nvSpPr>
          <p:cNvPr id="4" name="Espace réservé du contenu 3"/>
          <p:cNvSpPr>
            <a:spLocks noGrp="1"/>
          </p:cNvSpPr>
          <p:nvPr>
            <p:ph idx="1"/>
          </p:nvPr>
        </p:nvSpPr>
        <p:spPr>
          <a:xfrm>
            <a:off x="223838" y="1271588"/>
            <a:ext cx="6019800" cy="4905375"/>
          </a:xfrm>
        </p:spPr>
        <p:txBody>
          <a:bodyPr>
            <a:normAutofit fontScale="77500" lnSpcReduction="20000"/>
          </a:bodyPr>
          <a:lstStyle/>
          <a:p>
            <a:endParaRPr lang="fr-FR" dirty="0">
              <a:solidFill>
                <a:schemeClr val="accent2">
                  <a:lumMod val="50000"/>
                </a:schemeClr>
              </a:solidFill>
            </a:endParaRPr>
          </a:p>
          <a:p>
            <a:r>
              <a:rPr lang="en-US" dirty="0"/>
              <a:t>The Accept request HTTP header advertises which content types, expressed as MIME types, the client is able to understand:</a:t>
            </a:r>
          </a:p>
          <a:p>
            <a:endParaRPr lang="en-US" dirty="0"/>
          </a:p>
          <a:p>
            <a:pPr lvl="1"/>
            <a:r>
              <a:rPr lang="en-US" dirty="0"/>
              <a:t>&lt;</a:t>
            </a:r>
            <a:r>
              <a:rPr lang="en-US" dirty="0" err="1"/>
              <a:t>MIME_type</a:t>
            </a:r>
            <a:r>
              <a:rPr lang="en-US" dirty="0"/>
              <a:t>&gt;/&lt;</a:t>
            </a:r>
            <a:r>
              <a:rPr lang="en-US" dirty="0" err="1"/>
              <a:t>MIME_subtype</a:t>
            </a:r>
            <a:r>
              <a:rPr lang="en-US" dirty="0"/>
              <a:t>&gt;</a:t>
            </a:r>
          </a:p>
          <a:p>
            <a:pPr lvl="2"/>
            <a:r>
              <a:rPr lang="en-US" dirty="0"/>
              <a:t>A single, precise MIME type, like text/html.</a:t>
            </a:r>
          </a:p>
          <a:p>
            <a:pPr lvl="1"/>
            <a:r>
              <a:rPr lang="en-US" dirty="0"/>
              <a:t>&lt;</a:t>
            </a:r>
            <a:r>
              <a:rPr lang="en-US" dirty="0" err="1"/>
              <a:t>MIME_type</a:t>
            </a:r>
            <a:r>
              <a:rPr lang="en-US" dirty="0"/>
              <a:t>&gt;/*</a:t>
            </a:r>
          </a:p>
          <a:p>
            <a:pPr lvl="2"/>
            <a:r>
              <a:rPr lang="en-US" dirty="0"/>
              <a:t>A MIME type, but without any subtype. image/* will match image/</a:t>
            </a:r>
            <a:r>
              <a:rPr lang="en-US" dirty="0" err="1"/>
              <a:t>png</a:t>
            </a:r>
            <a:r>
              <a:rPr lang="en-US" dirty="0"/>
              <a:t>, image/</a:t>
            </a:r>
            <a:r>
              <a:rPr lang="en-US" dirty="0" err="1"/>
              <a:t>svg</a:t>
            </a:r>
            <a:r>
              <a:rPr lang="en-US" dirty="0"/>
              <a:t>, image/gif and any other image types.</a:t>
            </a:r>
          </a:p>
          <a:p>
            <a:pPr lvl="1"/>
            <a:r>
              <a:rPr lang="en-US" dirty="0"/>
              <a:t>*/*</a:t>
            </a:r>
          </a:p>
          <a:p>
            <a:pPr lvl="2"/>
            <a:r>
              <a:rPr lang="en-US" dirty="0"/>
              <a:t>Any MIME type</a:t>
            </a:r>
          </a:p>
          <a:p>
            <a:pPr lvl="1"/>
            <a:r>
              <a:rPr lang="en-US" dirty="0"/>
              <a:t>;q= (q-factor weighting)</a:t>
            </a:r>
          </a:p>
          <a:p>
            <a:pPr lvl="2"/>
            <a:r>
              <a:rPr lang="en-US" dirty="0"/>
              <a:t>Any value used is placed in an order of preference expressed using relative quality value called the weight.</a:t>
            </a:r>
          </a:p>
          <a:p>
            <a:endParaRPr lang="en-US" dirty="0"/>
          </a:p>
          <a:p>
            <a:r>
              <a:rPr lang="en-US" dirty="0"/>
              <a:t>Example :</a:t>
            </a:r>
          </a:p>
          <a:p>
            <a:endParaRPr lang="en-US" dirty="0">
              <a:solidFill>
                <a:schemeClr val="accent2">
                  <a:lumMod val="50000"/>
                </a:schemeClr>
              </a:solidFill>
            </a:endParaRPr>
          </a:p>
          <a:p>
            <a:endParaRPr lang="en-US" dirty="0">
              <a:solidFill>
                <a:schemeClr val="accent2">
                  <a:lumMod val="50000"/>
                </a:schemeClr>
              </a:solidFill>
            </a:endParaRPr>
          </a:p>
          <a:p>
            <a:endParaRPr lang="fr-FR" dirty="0">
              <a:solidFill>
                <a:schemeClr val="accent2">
                  <a:lumMod val="50000"/>
                </a:schemeClr>
              </a:solidFill>
            </a:endParaRPr>
          </a:p>
        </p:txBody>
      </p:sp>
      <p:sp>
        <p:nvSpPr>
          <p:cNvPr id="6" name="Rectangle 3"/>
          <p:cNvSpPr>
            <a:spLocks noChangeArrowheads="1"/>
          </p:cNvSpPr>
          <p:nvPr/>
        </p:nvSpPr>
        <p:spPr bwMode="auto">
          <a:xfrm>
            <a:off x="328613" y="6176963"/>
            <a:ext cx="10315575" cy="550414"/>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err="1">
                <a:ln>
                  <a:noFill/>
                </a:ln>
                <a:solidFill>
                  <a:srgbClr val="3B3C40"/>
                </a:solidFill>
                <a:effectLst/>
                <a:latin typeface="Consolas" panose="020B0609020204030204" pitchFamily="49" charset="0"/>
              </a:rPr>
              <a:t>Accept</a:t>
            </a:r>
            <a:r>
              <a:rPr kumimoji="0" lang="fr-FR" altLang="fr-FR" b="0" i="0" u="none" strike="noStrike" cap="none" normalizeH="0" baseline="0" dirty="0">
                <a:ln>
                  <a:noFill/>
                </a:ln>
                <a:solidFill>
                  <a:srgbClr val="3B3C40"/>
                </a:solidFill>
                <a:effectLst/>
                <a:latin typeface="Consolas" panose="020B0609020204030204" pitchFamily="49" charset="0"/>
              </a:rPr>
              <a:t>: </a:t>
            </a:r>
            <a:r>
              <a:rPr kumimoji="0" lang="fr-FR" altLang="fr-FR" b="0" i="0" u="none" strike="noStrike" cap="none" normalizeH="0" baseline="0" dirty="0" err="1">
                <a:ln>
                  <a:noFill/>
                </a:ln>
                <a:solidFill>
                  <a:srgbClr val="3B3C40"/>
                </a:solidFill>
                <a:effectLst/>
                <a:latin typeface="Consolas" panose="020B0609020204030204" pitchFamily="49" charset="0"/>
              </a:rPr>
              <a:t>text</a:t>
            </a:r>
            <a:r>
              <a:rPr kumimoji="0" lang="fr-FR" altLang="fr-FR" b="0" i="0" u="none" strike="noStrike" cap="none" normalizeH="0" baseline="0" dirty="0">
                <a:ln>
                  <a:noFill/>
                </a:ln>
                <a:solidFill>
                  <a:srgbClr val="3B3C40"/>
                </a:solidFill>
                <a:effectLst/>
                <a:latin typeface="Consolas" panose="020B0609020204030204" pitchFamily="49" charset="0"/>
              </a:rPr>
              <a:t>/html, application/</a:t>
            </a:r>
            <a:r>
              <a:rPr kumimoji="0" lang="fr-FR" altLang="fr-FR" b="0" i="0" u="none" strike="noStrike" cap="none" normalizeH="0" baseline="0" dirty="0" err="1">
                <a:ln>
                  <a:noFill/>
                </a:ln>
                <a:solidFill>
                  <a:srgbClr val="3B3C40"/>
                </a:solidFill>
                <a:effectLst/>
                <a:latin typeface="Consolas" panose="020B0609020204030204" pitchFamily="49" charset="0"/>
              </a:rPr>
              <a:t>xhtml+xml</a:t>
            </a:r>
            <a:r>
              <a:rPr kumimoji="0" lang="fr-FR" altLang="fr-FR" b="0" i="0" u="none" strike="noStrike" cap="none" normalizeH="0" baseline="0" dirty="0">
                <a:ln>
                  <a:noFill/>
                </a:ln>
                <a:solidFill>
                  <a:srgbClr val="3B3C40"/>
                </a:solidFill>
                <a:effectLst/>
                <a:latin typeface="Consolas" panose="020B0609020204030204" pitchFamily="49" charset="0"/>
              </a:rPr>
              <a:t>, application/</a:t>
            </a:r>
            <a:r>
              <a:rPr kumimoji="0" lang="fr-FR" altLang="fr-FR" b="0" i="0" u="none" strike="noStrike" cap="none" normalizeH="0" baseline="0" dirty="0" err="1">
                <a:ln>
                  <a:noFill/>
                </a:ln>
                <a:solidFill>
                  <a:srgbClr val="3B3C40"/>
                </a:solidFill>
                <a:effectLst/>
                <a:latin typeface="Consolas" panose="020B0609020204030204" pitchFamily="49" charset="0"/>
              </a:rPr>
              <a:t>xml;q</a:t>
            </a:r>
            <a:r>
              <a:rPr kumimoji="0" lang="fr-FR" altLang="fr-FR" b="0" i="0" u="none" strike="noStrike" cap="none" normalizeH="0" baseline="0" dirty="0">
                <a:ln>
                  <a:noFill/>
                </a:ln>
                <a:solidFill>
                  <a:srgbClr val="3B3C40"/>
                </a:solidFill>
                <a:effectLst/>
                <a:latin typeface="Consolas" panose="020B0609020204030204" pitchFamily="49" charset="0"/>
              </a:rPr>
              <a:t>=0.9, */*;q=0.8</a:t>
            </a:r>
            <a:r>
              <a:rPr kumimoji="0" lang="fr-FR" altLang="fr-FR" sz="2400" b="0" i="0" u="none" strike="noStrike" cap="none" normalizeH="0" baseline="0" dirty="0">
                <a:ln>
                  <a:noFill/>
                </a:ln>
                <a:solidFill>
                  <a:schemeClr val="tx1"/>
                </a:solidFill>
                <a:effectLst/>
              </a:rPr>
              <a:t> </a:t>
            </a:r>
            <a:endParaRPr kumimoji="0" lang="fr-FR" altLang="fr-FR" sz="4000" b="0" i="0" u="none" strike="noStrike" cap="none" normalizeH="0" baseline="0" dirty="0">
              <a:ln>
                <a:noFill/>
              </a:ln>
              <a:solidFill>
                <a:schemeClr val="tx1"/>
              </a:solidFill>
              <a:effectLst/>
              <a:latin typeface="Arial" panose="020B0604020202020204" pitchFamily="34" charset="0"/>
            </a:endParaRPr>
          </a:p>
        </p:txBody>
      </p:sp>
      <p:sp>
        <p:nvSpPr>
          <p:cNvPr id="8" name="Espace réservé du numéro de diapositive 7"/>
          <p:cNvSpPr>
            <a:spLocks noGrp="1"/>
          </p:cNvSpPr>
          <p:nvPr>
            <p:ph type="sldNum" sz="quarter" idx="12"/>
          </p:nvPr>
        </p:nvSpPr>
        <p:spPr/>
        <p:txBody>
          <a:bodyPr/>
          <a:lstStyle/>
          <a:p>
            <a:fld id="{B79E4878-4BCB-449E-94CF-AE2A0F6BB533}" type="slidenum">
              <a:rPr lang="fr-FR" smtClean="0"/>
              <a:t>28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373" y="166339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10960055" y="1243101"/>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688" y="1612193"/>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Connecteur droit 10"/>
          <p:cNvCxnSpPr>
            <a:cxnSpLocks/>
            <a:stCxn id="10" idx="1"/>
            <a:endCxn id="7" idx="3"/>
          </p:cNvCxnSpPr>
          <p:nvPr/>
        </p:nvCxnSpPr>
        <p:spPr>
          <a:xfrm flipH="1">
            <a:off x="7676880" y="2164644"/>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1"/>
            <a:endCxn id="10" idx="3"/>
          </p:cNvCxnSpPr>
          <p:nvPr/>
        </p:nvCxnSpPr>
        <p:spPr>
          <a:xfrm flipH="1" flipV="1">
            <a:off x="10367860" y="2164644"/>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3" name="Espace réservé du contenu 2"/>
          <p:cNvSpPr txBox="1">
            <a:spLocks/>
          </p:cNvSpPr>
          <p:nvPr/>
        </p:nvSpPr>
        <p:spPr>
          <a:xfrm>
            <a:off x="6055891" y="3295139"/>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5" name="Espace réservé du contenu 2"/>
          <p:cNvSpPr txBox="1">
            <a:spLocks/>
          </p:cNvSpPr>
          <p:nvPr/>
        </p:nvSpPr>
        <p:spPr>
          <a:xfrm>
            <a:off x="10367860" y="3528143"/>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16" name="Image 15"/>
          <p:cNvPicPr>
            <a:picLocks noChangeAspect="1"/>
          </p:cNvPicPr>
          <p:nvPr/>
        </p:nvPicPr>
        <p:blipFill>
          <a:blip r:embed="rId5"/>
          <a:stretch>
            <a:fillRect/>
          </a:stretch>
        </p:blipFill>
        <p:spPr>
          <a:xfrm>
            <a:off x="8048548" y="3395155"/>
            <a:ext cx="1918779" cy="1977637"/>
          </a:xfrm>
          <a:prstGeom prst="rect">
            <a:avLst/>
          </a:prstGeom>
        </p:spPr>
      </p:pic>
      <p:sp>
        <p:nvSpPr>
          <p:cNvPr id="17" name="Espace réservé du contenu 2"/>
          <p:cNvSpPr txBox="1">
            <a:spLocks/>
          </p:cNvSpPr>
          <p:nvPr/>
        </p:nvSpPr>
        <p:spPr>
          <a:xfrm>
            <a:off x="7812462" y="2692648"/>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8"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6061" y="2113916"/>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8144111" y="3047681"/>
            <a:ext cx="2799164" cy="430887"/>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a:p>
            <a:r>
              <a:rPr lang="en-US" sz="1100" dirty="0">
                <a:solidFill>
                  <a:schemeClr val="accent2">
                    <a:lumMod val="50000"/>
                  </a:schemeClr>
                </a:solidFill>
              </a:rPr>
              <a:t>Accept: application/</a:t>
            </a:r>
            <a:r>
              <a:rPr lang="en-US" sz="1100" dirty="0" err="1">
                <a:solidFill>
                  <a:schemeClr val="accent2">
                    <a:lumMod val="50000"/>
                  </a:schemeClr>
                </a:solidFill>
              </a:rPr>
              <a:t>json</a:t>
            </a:r>
            <a:endParaRPr lang="en-US" sz="1100" dirty="0">
              <a:solidFill>
                <a:schemeClr val="accent2">
                  <a:lumMod val="50000"/>
                </a:schemeClr>
              </a:solidFill>
            </a:endParaRPr>
          </a:p>
        </p:txBody>
      </p:sp>
    </p:spTree>
    <p:extLst>
      <p:ext uri="{BB962C8B-B14F-4D97-AF65-F5344CB8AC3E}">
        <p14:creationId xmlns:p14="http://schemas.microsoft.com/office/powerpoint/2010/main" val="1486371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Codes de retour HTTP</a:t>
            </a:r>
          </a:p>
        </p:txBody>
      </p:sp>
      <p:sp>
        <p:nvSpPr>
          <p:cNvPr id="4" name="Espace réservé du contenu 3"/>
          <p:cNvSpPr>
            <a:spLocks noGrp="1"/>
          </p:cNvSpPr>
          <p:nvPr>
            <p:ph idx="1"/>
          </p:nvPr>
        </p:nvSpPr>
        <p:spPr>
          <a:xfrm>
            <a:off x="838200" y="1825624"/>
            <a:ext cx="10515600" cy="4889319"/>
          </a:xfrm>
        </p:spPr>
        <p:txBody>
          <a:bodyPr/>
          <a:lstStyle/>
          <a:p>
            <a:r>
              <a:rPr lang="fr-FR" dirty="0">
                <a:solidFill>
                  <a:srgbClr val="00B050"/>
                </a:solidFill>
              </a:rPr>
              <a:t>http 200</a:t>
            </a:r>
          </a:p>
          <a:p>
            <a:pPr lvl="1"/>
            <a:r>
              <a:rPr lang="fr-FR" dirty="0">
                <a:solidFill>
                  <a:srgbClr val="00B050"/>
                </a:solidFill>
              </a:rPr>
              <a:t>Réponse en succès</a:t>
            </a:r>
          </a:p>
          <a:p>
            <a:r>
              <a:rPr lang="fr-FR" dirty="0">
                <a:solidFill>
                  <a:schemeClr val="accent1">
                    <a:lumMod val="50000"/>
                  </a:schemeClr>
                </a:solidFill>
              </a:rPr>
              <a:t>http 300</a:t>
            </a:r>
          </a:p>
          <a:p>
            <a:pPr lvl="1"/>
            <a:r>
              <a:rPr lang="fr-FR" dirty="0">
                <a:solidFill>
                  <a:schemeClr val="accent1">
                    <a:lumMod val="50000"/>
                  </a:schemeClr>
                </a:solidFill>
              </a:rPr>
              <a:t>Redirection</a:t>
            </a:r>
          </a:p>
          <a:p>
            <a:r>
              <a:rPr lang="fr-FR" dirty="0">
                <a:solidFill>
                  <a:srgbClr val="FF0000"/>
                </a:solidFill>
              </a:rPr>
              <a:t>http 400</a:t>
            </a:r>
          </a:p>
          <a:p>
            <a:pPr lvl="1"/>
            <a:r>
              <a:rPr lang="fr-FR" dirty="0">
                <a:solidFill>
                  <a:srgbClr val="FF0000"/>
                </a:solidFill>
              </a:rPr>
              <a:t>Erreur fonctionnelle provenant de l’application</a:t>
            </a:r>
          </a:p>
          <a:p>
            <a:r>
              <a:rPr lang="fr-FR" dirty="0">
                <a:solidFill>
                  <a:schemeClr val="accent2">
                    <a:lumMod val="50000"/>
                  </a:schemeClr>
                </a:solidFill>
              </a:rPr>
              <a:t>http 500</a:t>
            </a:r>
          </a:p>
          <a:p>
            <a:pPr lvl="1"/>
            <a:r>
              <a:rPr lang="fr-FR" dirty="0">
                <a:solidFill>
                  <a:schemeClr val="accent2">
                    <a:lumMod val="50000"/>
                  </a:schemeClr>
                </a:solidFill>
              </a:rPr>
              <a:t>Erreur provenant du serveur</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122179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Les services REST</a:t>
            </a:r>
            <a:br>
              <a:rPr lang="fr-FR" sz="7200" dirty="0"/>
            </a:br>
            <a:r>
              <a:rPr lang="fr-FR" sz="7200" dirty="0"/>
              <a:t>Introduction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70147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Espace réservé du contenu 7"/>
          <p:cNvGraphicFramePr>
            <a:graphicFrameLocks noGrp="1"/>
          </p:cNvGraphicFramePr>
          <p:nvPr>
            <p:ph idx="1"/>
            <p:extLst>
              <p:ext uri="{D42A27DB-BD31-4B8C-83A1-F6EECF244321}">
                <p14:modId xmlns:p14="http://schemas.microsoft.com/office/powerpoint/2010/main" val="3097825410"/>
              </p:ext>
            </p:extLst>
          </p:nvPr>
        </p:nvGraphicFramePr>
        <p:xfrm>
          <a:off x="0" y="0"/>
          <a:ext cx="12192000" cy="6881423"/>
        </p:xfrm>
        <a:graphic>
          <a:graphicData uri="http://schemas.openxmlformats.org/drawingml/2006/table">
            <a:tbl>
              <a:tblPr>
                <a:tableStyleId>{8799B23B-EC83-4686-B30A-512413B5E67A}</a:tableStyleId>
              </a:tblPr>
              <a:tblGrid>
                <a:gridCol w="781050">
                  <a:extLst>
                    <a:ext uri="{9D8B030D-6E8A-4147-A177-3AD203B41FA5}">
                      <a16:colId xmlns:a16="http://schemas.microsoft.com/office/drawing/2014/main" val="1445443359"/>
                    </a:ext>
                  </a:extLst>
                </a:gridCol>
                <a:gridCol w="2647950">
                  <a:extLst>
                    <a:ext uri="{9D8B030D-6E8A-4147-A177-3AD203B41FA5}">
                      <a16:colId xmlns:a16="http://schemas.microsoft.com/office/drawing/2014/main" val="640110845"/>
                    </a:ext>
                  </a:extLst>
                </a:gridCol>
                <a:gridCol w="8763000">
                  <a:extLst>
                    <a:ext uri="{9D8B030D-6E8A-4147-A177-3AD203B41FA5}">
                      <a16:colId xmlns:a16="http://schemas.microsoft.com/office/drawing/2014/main" val="1770167611"/>
                    </a:ext>
                  </a:extLst>
                </a:gridCol>
              </a:tblGrid>
              <a:tr h="288277">
                <a:tc>
                  <a:txBody>
                    <a:bodyPr/>
                    <a:lstStyle/>
                    <a:p>
                      <a:pPr algn="l"/>
                      <a:r>
                        <a:rPr lang="fr-FR" sz="2000" b="1" dirty="0">
                          <a:effectLst/>
                        </a:rPr>
                        <a:t>Code</a:t>
                      </a:r>
                      <a:endParaRPr lang="fr-FR" sz="2000" b="1" dirty="0">
                        <a:effectLst/>
                        <a:latin typeface="Merriweather"/>
                      </a:endParaRPr>
                    </a:p>
                  </a:txBody>
                  <a:tcPr marL="20514" marR="43959" marT="14653" marB="14653" anchor="ctr"/>
                </a:tc>
                <a:tc>
                  <a:txBody>
                    <a:bodyPr/>
                    <a:lstStyle/>
                    <a:p>
                      <a:pPr algn="l"/>
                      <a:r>
                        <a:rPr lang="fr-FR" sz="2000" b="1">
                          <a:effectLst/>
                        </a:rPr>
                        <a:t>Message</a:t>
                      </a:r>
                      <a:endParaRPr lang="fr-FR" sz="2000" b="1">
                        <a:effectLst/>
                        <a:latin typeface="Merriweather"/>
                      </a:endParaRPr>
                    </a:p>
                  </a:txBody>
                  <a:tcPr marL="20514" marR="43959" marT="14653" marB="14653" anchor="ctr"/>
                </a:tc>
                <a:tc>
                  <a:txBody>
                    <a:bodyPr/>
                    <a:lstStyle/>
                    <a:p>
                      <a:pPr algn="l"/>
                      <a:r>
                        <a:rPr lang="fr-FR" sz="2000" b="1" dirty="0">
                          <a:effectLst/>
                        </a:rPr>
                        <a:t>Signification</a:t>
                      </a:r>
                      <a:endParaRPr lang="fr-FR" sz="2000" b="1" dirty="0">
                        <a:effectLst/>
                        <a:latin typeface="Merriweather"/>
                      </a:endParaRPr>
                    </a:p>
                  </a:txBody>
                  <a:tcPr marL="20514" marR="43959" marT="14653" marB="14653" anchor="ctr"/>
                </a:tc>
                <a:extLst>
                  <a:ext uri="{0D108BD9-81ED-4DB2-BD59-A6C34878D82A}">
                    <a16:rowId xmlns:a16="http://schemas.microsoft.com/office/drawing/2014/main" val="2751880782"/>
                  </a:ext>
                </a:extLst>
              </a:tr>
              <a:tr h="366324">
                <a:tc>
                  <a:txBody>
                    <a:bodyPr/>
                    <a:lstStyle/>
                    <a:p>
                      <a:pPr algn="l"/>
                      <a:r>
                        <a:rPr lang="fr-FR" sz="1800" dirty="0">
                          <a:solidFill>
                            <a:srgbClr val="00B050"/>
                          </a:solidFill>
                          <a:effectLst/>
                        </a:rPr>
                        <a:t>200</a:t>
                      </a:r>
                      <a:endParaRPr lang="fr-FR" sz="1800" dirty="0">
                        <a:solidFill>
                          <a:srgbClr val="00B050"/>
                        </a:solidFill>
                        <a:effectLst/>
                        <a:latin typeface="Merriweather"/>
                      </a:endParaRPr>
                    </a:p>
                  </a:txBody>
                  <a:tcPr marL="20514" marR="43959" marT="14653" marB="14653" anchor="ctr"/>
                </a:tc>
                <a:tc>
                  <a:txBody>
                    <a:bodyPr/>
                    <a:lstStyle/>
                    <a:p>
                      <a:pPr algn="l"/>
                      <a:r>
                        <a:rPr lang="fr-FR" sz="1800">
                          <a:solidFill>
                            <a:srgbClr val="00B050"/>
                          </a:solidFill>
                          <a:effectLst/>
                        </a:rPr>
                        <a:t>OK</a:t>
                      </a:r>
                      <a:endParaRPr lang="fr-FR" sz="1800">
                        <a:solidFill>
                          <a:srgbClr val="00B050"/>
                        </a:solidFill>
                        <a:effectLst/>
                        <a:latin typeface="Merriweather"/>
                      </a:endParaRPr>
                    </a:p>
                  </a:txBody>
                  <a:tcPr marL="20514" marR="43959" marT="14653" marB="14653" anchor="ctr"/>
                </a:tc>
                <a:tc>
                  <a:txBody>
                    <a:bodyPr/>
                    <a:lstStyle/>
                    <a:p>
                      <a:pPr algn="l"/>
                      <a:r>
                        <a:rPr lang="fr-FR" sz="1800">
                          <a:effectLst/>
                        </a:rPr>
                        <a:t>Succès de réponse pour toutes méthodes sauf la création avec POST.</a:t>
                      </a:r>
                      <a:endParaRPr lang="fr-FR" sz="1800">
                        <a:effectLst/>
                        <a:latin typeface="Merriweather"/>
                      </a:endParaRPr>
                    </a:p>
                  </a:txBody>
                  <a:tcPr marL="20514" marR="43959" marT="14653" marB="14653" anchor="ctr"/>
                </a:tc>
                <a:extLst>
                  <a:ext uri="{0D108BD9-81ED-4DB2-BD59-A6C34878D82A}">
                    <a16:rowId xmlns:a16="http://schemas.microsoft.com/office/drawing/2014/main" val="1180351785"/>
                  </a:ext>
                </a:extLst>
              </a:tr>
              <a:tr h="1034707">
                <a:tc>
                  <a:txBody>
                    <a:bodyPr/>
                    <a:lstStyle/>
                    <a:p>
                      <a:pPr algn="l"/>
                      <a:r>
                        <a:rPr lang="fr-FR" sz="1800" dirty="0">
                          <a:solidFill>
                            <a:srgbClr val="00B050"/>
                          </a:solidFill>
                          <a:effectLst/>
                        </a:rPr>
                        <a:t>201</a:t>
                      </a:r>
                      <a:endParaRPr lang="fr-FR" sz="1800" dirty="0">
                        <a:solidFill>
                          <a:srgbClr val="00B050"/>
                        </a:solidFill>
                        <a:effectLst/>
                        <a:latin typeface="Merriweather"/>
                      </a:endParaRPr>
                    </a:p>
                  </a:txBody>
                  <a:tcPr marL="20514" marR="43959" marT="14653" marB="14653" anchor="ctr"/>
                </a:tc>
                <a:tc>
                  <a:txBody>
                    <a:bodyPr/>
                    <a:lstStyle/>
                    <a:p>
                      <a:pPr algn="l"/>
                      <a:r>
                        <a:rPr lang="fr-FR" sz="1800" dirty="0" err="1">
                          <a:solidFill>
                            <a:srgbClr val="00B050"/>
                          </a:solidFill>
                          <a:effectLst/>
                        </a:rPr>
                        <a:t>Created</a:t>
                      </a:r>
                      <a:endParaRPr lang="fr-FR" sz="1800" dirty="0">
                        <a:solidFill>
                          <a:srgbClr val="00B050"/>
                        </a:solidFill>
                        <a:effectLst/>
                        <a:latin typeface="Merriweather"/>
                      </a:endParaRPr>
                    </a:p>
                  </a:txBody>
                  <a:tcPr marL="20514" marR="43959" marT="14653" marB="14653" anchor="ctr"/>
                </a:tc>
                <a:tc>
                  <a:txBody>
                    <a:bodyPr/>
                    <a:lstStyle/>
                    <a:p>
                      <a:pPr algn="l"/>
                      <a:r>
                        <a:rPr lang="fr-FR" sz="1800" dirty="0">
                          <a:effectLst/>
                        </a:rPr>
                        <a:t>Réponse à un POST qui crée une ressource. Doit être obligatoirement accompagné du header  Location avec le lien vers la nouvelle ressource. On peut embarquer la nouvelle ressource pour éviter au client de refaire une nouvelle requête.</a:t>
                      </a:r>
                      <a:endParaRPr lang="fr-FR" sz="1800" dirty="0">
                        <a:effectLst/>
                        <a:latin typeface="Merriweather"/>
                      </a:endParaRPr>
                    </a:p>
                  </a:txBody>
                  <a:tcPr marL="20514" marR="43959" marT="14653" marB="14653" anchor="ctr"/>
                </a:tc>
                <a:extLst>
                  <a:ext uri="{0D108BD9-81ED-4DB2-BD59-A6C34878D82A}">
                    <a16:rowId xmlns:a16="http://schemas.microsoft.com/office/drawing/2014/main" val="1087536647"/>
                  </a:ext>
                </a:extLst>
              </a:tr>
              <a:tr h="366324">
                <a:tc>
                  <a:txBody>
                    <a:bodyPr/>
                    <a:lstStyle/>
                    <a:p>
                      <a:pPr algn="l"/>
                      <a:r>
                        <a:rPr lang="fr-FR" sz="1800">
                          <a:solidFill>
                            <a:srgbClr val="00B050"/>
                          </a:solidFill>
                          <a:effectLst/>
                        </a:rPr>
                        <a:t>204</a:t>
                      </a:r>
                      <a:endParaRPr lang="fr-FR" sz="1800">
                        <a:solidFill>
                          <a:srgbClr val="00B050"/>
                        </a:solidFill>
                        <a:effectLst/>
                        <a:latin typeface="Merriweather"/>
                      </a:endParaRPr>
                    </a:p>
                  </a:txBody>
                  <a:tcPr marL="20514" marR="43959" marT="14653" marB="14653" anchor="ctr"/>
                </a:tc>
                <a:tc>
                  <a:txBody>
                    <a:bodyPr/>
                    <a:lstStyle/>
                    <a:p>
                      <a:pPr algn="l"/>
                      <a:r>
                        <a:rPr lang="fr-FR" sz="1800" dirty="0">
                          <a:solidFill>
                            <a:srgbClr val="00B050"/>
                          </a:solidFill>
                          <a:effectLst/>
                        </a:rPr>
                        <a:t>No Content</a:t>
                      </a:r>
                      <a:endParaRPr lang="fr-FR" sz="1800" dirty="0">
                        <a:solidFill>
                          <a:srgbClr val="00B050"/>
                        </a:solidFill>
                        <a:effectLst/>
                        <a:latin typeface="Merriweather"/>
                      </a:endParaRPr>
                    </a:p>
                  </a:txBody>
                  <a:tcPr marL="20514" marR="43959" marT="14653" marB="14653" anchor="ctr"/>
                </a:tc>
                <a:tc>
                  <a:txBody>
                    <a:bodyPr/>
                    <a:lstStyle/>
                    <a:p>
                      <a:pPr algn="l"/>
                      <a:r>
                        <a:rPr lang="fr-FR" sz="1800">
                          <a:effectLst/>
                        </a:rPr>
                        <a:t>Une requête réussie qui ne renvoie aucun contenu (comme un DELETE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3046794216"/>
                  </a:ext>
                </a:extLst>
              </a:tr>
              <a:tr h="288277">
                <a:tc>
                  <a:txBody>
                    <a:bodyPr/>
                    <a:lstStyle/>
                    <a:p>
                      <a:pPr algn="l"/>
                      <a:r>
                        <a:rPr lang="fr-FR" sz="1800">
                          <a:solidFill>
                            <a:srgbClr val="0070C0"/>
                          </a:solidFill>
                          <a:effectLst/>
                        </a:rPr>
                        <a:t>304</a:t>
                      </a:r>
                      <a:endParaRPr lang="fr-FR" sz="1800">
                        <a:solidFill>
                          <a:srgbClr val="0070C0"/>
                        </a:solidFill>
                        <a:effectLst/>
                        <a:latin typeface="Merriweather"/>
                      </a:endParaRPr>
                    </a:p>
                  </a:txBody>
                  <a:tcPr marL="20514" marR="43959" marT="14653" marB="14653" anchor="ctr"/>
                </a:tc>
                <a:tc>
                  <a:txBody>
                    <a:bodyPr/>
                    <a:lstStyle/>
                    <a:p>
                      <a:pPr algn="l"/>
                      <a:r>
                        <a:rPr lang="fr-FR" sz="1800" dirty="0">
                          <a:solidFill>
                            <a:srgbClr val="0070C0"/>
                          </a:solidFill>
                          <a:effectLst/>
                        </a:rPr>
                        <a:t>Not </a:t>
                      </a:r>
                      <a:r>
                        <a:rPr lang="fr-FR" sz="1800" dirty="0" err="1">
                          <a:solidFill>
                            <a:srgbClr val="0070C0"/>
                          </a:solidFill>
                          <a:effectLst/>
                        </a:rPr>
                        <a:t>Modified</a:t>
                      </a:r>
                      <a:endParaRPr lang="fr-FR" sz="1800" dirty="0">
                        <a:solidFill>
                          <a:srgbClr val="0070C0"/>
                        </a:solidFill>
                        <a:effectLst/>
                        <a:latin typeface="Merriweather"/>
                      </a:endParaRPr>
                    </a:p>
                  </a:txBody>
                  <a:tcPr marL="20514" marR="43959" marT="14653" marB="14653" anchor="ctr"/>
                </a:tc>
                <a:tc>
                  <a:txBody>
                    <a:bodyPr/>
                    <a:lstStyle/>
                    <a:p>
                      <a:pPr algn="l"/>
                      <a:r>
                        <a:rPr lang="fr-FR" sz="1800" dirty="0">
                          <a:effectLst/>
                        </a:rPr>
                        <a:t>Utilisé avec la gestion d'un cache.</a:t>
                      </a:r>
                      <a:endParaRPr lang="fr-FR" sz="1800" dirty="0">
                        <a:effectLst/>
                        <a:latin typeface="Merriweather"/>
                      </a:endParaRPr>
                    </a:p>
                  </a:txBody>
                  <a:tcPr marL="20514" marR="43959" marT="14653" marB="14653" anchor="ctr"/>
                </a:tc>
                <a:extLst>
                  <a:ext uri="{0D108BD9-81ED-4DB2-BD59-A6C34878D82A}">
                    <a16:rowId xmlns:a16="http://schemas.microsoft.com/office/drawing/2014/main" val="2532236375"/>
                  </a:ext>
                </a:extLst>
              </a:tr>
              <a:tr h="548730">
                <a:tc>
                  <a:txBody>
                    <a:bodyPr/>
                    <a:lstStyle/>
                    <a:p>
                      <a:pPr algn="l"/>
                      <a:r>
                        <a:rPr lang="fr-FR" sz="1800" dirty="0">
                          <a:solidFill>
                            <a:srgbClr val="FF0000"/>
                          </a:solidFill>
                          <a:effectLst/>
                        </a:rPr>
                        <a:t>400</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Bad </a:t>
                      </a:r>
                      <a:r>
                        <a:rPr lang="fr-FR" sz="1800" dirty="0" err="1">
                          <a:solidFill>
                            <a:srgbClr val="FF0000"/>
                          </a:solidFill>
                          <a:effectLst/>
                        </a:rPr>
                        <a:t>Request</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requête a échouée car le contenu ne peut pas être compris (un contenu qui ne peut être parsé par exemple).</a:t>
                      </a:r>
                      <a:endParaRPr lang="fr-FR" sz="1800">
                        <a:effectLst/>
                        <a:latin typeface="Merriweather"/>
                      </a:endParaRPr>
                    </a:p>
                  </a:txBody>
                  <a:tcPr marL="20514" marR="43959" marT="14653" marB="14653" anchor="ctr"/>
                </a:tc>
                <a:extLst>
                  <a:ext uri="{0D108BD9-81ED-4DB2-BD59-A6C34878D82A}">
                    <a16:rowId xmlns:a16="http://schemas.microsoft.com/office/drawing/2014/main" val="778241863"/>
                  </a:ext>
                </a:extLst>
              </a:tr>
              <a:tr h="548730">
                <a:tc>
                  <a:txBody>
                    <a:bodyPr/>
                    <a:lstStyle/>
                    <a:p>
                      <a:pPr algn="l"/>
                      <a:r>
                        <a:rPr lang="fr-FR" sz="1800">
                          <a:solidFill>
                            <a:srgbClr val="FF0000"/>
                          </a:solidFill>
                          <a:effectLst/>
                        </a:rPr>
                        <a:t>401</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Unauthorized</a:t>
                      </a:r>
                      <a:endParaRPr lang="fr-FR" sz="1800" dirty="0">
                        <a:solidFill>
                          <a:srgbClr val="FF0000"/>
                        </a:solidFill>
                        <a:effectLst/>
                        <a:latin typeface="Merriweather"/>
                      </a:endParaRPr>
                    </a:p>
                  </a:txBody>
                  <a:tcPr marL="20514" marR="43959" marT="14653" marB="14653" anchor="ctr"/>
                </a:tc>
                <a:tc>
                  <a:txBody>
                    <a:bodyPr/>
                    <a:lstStyle/>
                    <a:p>
                      <a:pPr algn="l"/>
                      <a:r>
                        <a:rPr lang="fr-FR" sz="1800" dirty="0">
                          <a:effectLst/>
                        </a:rPr>
                        <a:t>Lorsqu'une authentification a échouée. Utile pour afficher une popup quand l'authentification se fait par un navigateur.</a:t>
                      </a:r>
                      <a:endParaRPr lang="fr-FR" sz="1800" dirty="0">
                        <a:effectLst/>
                        <a:latin typeface="Merriweather"/>
                      </a:endParaRPr>
                    </a:p>
                  </a:txBody>
                  <a:tcPr marL="20514" marR="43959" marT="14653" marB="14653" anchor="ctr"/>
                </a:tc>
                <a:extLst>
                  <a:ext uri="{0D108BD9-81ED-4DB2-BD59-A6C34878D82A}">
                    <a16:rowId xmlns:a16="http://schemas.microsoft.com/office/drawing/2014/main" val="2283061015"/>
                  </a:ext>
                </a:extLst>
              </a:tr>
              <a:tr h="366324">
                <a:tc>
                  <a:txBody>
                    <a:bodyPr/>
                    <a:lstStyle/>
                    <a:p>
                      <a:pPr algn="l"/>
                      <a:r>
                        <a:rPr lang="fr-FR" sz="1800">
                          <a:solidFill>
                            <a:srgbClr val="FF0000"/>
                          </a:solidFill>
                          <a:effectLst/>
                        </a:rPr>
                        <a:t>403</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Forbidden</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L'authentification est correcte mais l'utilisateur ne peut pas accéder à la ressource.</a:t>
                      </a:r>
                      <a:endParaRPr lang="fr-FR" sz="1800">
                        <a:effectLst/>
                        <a:latin typeface="Merriweather"/>
                      </a:endParaRPr>
                    </a:p>
                  </a:txBody>
                  <a:tcPr marL="20514" marR="43959" marT="14653" marB="14653" anchor="ctr"/>
                </a:tc>
                <a:extLst>
                  <a:ext uri="{0D108BD9-81ED-4DB2-BD59-A6C34878D82A}">
                    <a16:rowId xmlns:a16="http://schemas.microsoft.com/office/drawing/2014/main" val="2487820436"/>
                  </a:ext>
                </a:extLst>
              </a:tr>
              <a:tr h="288277">
                <a:tc>
                  <a:txBody>
                    <a:bodyPr/>
                    <a:lstStyle/>
                    <a:p>
                      <a:pPr algn="l"/>
                      <a:r>
                        <a:rPr lang="fr-FR" sz="1800">
                          <a:solidFill>
                            <a:srgbClr val="FF0000"/>
                          </a:solidFill>
                          <a:effectLst/>
                        </a:rPr>
                        <a:t>404</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Not Found</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La ressource n'a pas pu être trouvée.</a:t>
                      </a:r>
                      <a:endParaRPr lang="fr-FR" sz="1800">
                        <a:effectLst/>
                        <a:latin typeface="Merriweather"/>
                      </a:endParaRPr>
                    </a:p>
                  </a:txBody>
                  <a:tcPr marL="20514" marR="43959" marT="14653" marB="14653" anchor="ctr"/>
                </a:tc>
                <a:extLst>
                  <a:ext uri="{0D108BD9-81ED-4DB2-BD59-A6C34878D82A}">
                    <a16:rowId xmlns:a16="http://schemas.microsoft.com/office/drawing/2014/main" val="1871266172"/>
                  </a:ext>
                </a:extLst>
              </a:tr>
              <a:tr h="366324">
                <a:tc>
                  <a:txBody>
                    <a:bodyPr/>
                    <a:lstStyle/>
                    <a:p>
                      <a:pPr algn="l"/>
                      <a:r>
                        <a:rPr lang="fr-FR" sz="1800">
                          <a:solidFill>
                            <a:srgbClr val="FF0000"/>
                          </a:solidFill>
                          <a:effectLst/>
                        </a:rPr>
                        <a:t>405</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Method Not </a:t>
                      </a:r>
                      <a:r>
                        <a:rPr lang="fr-FR" sz="1800" dirty="0" err="1">
                          <a:solidFill>
                            <a:srgbClr val="FF0000"/>
                          </a:solidFill>
                          <a:effectLst/>
                        </a:rPr>
                        <a:t>Allowed</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Quand une méthode non autorisée a été utilisée par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3482500201"/>
                  </a:ext>
                </a:extLst>
              </a:tr>
              <a:tr h="366324">
                <a:tc>
                  <a:txBody>
                    <a:bodyPr/>
                    <a:lstStyle/>
                    <a:p>
                      <a:pPr algn="l"/>
                      <a:r>
                        <a:rPr lang="fr-FR" sz="1800">
                          <a:solidFill>
                            <a:srgbClr val="FF0000"/>
                          </a:solidFill>
                          <a:effectLst/>
                        </a:rPr>
                        <a:t>410</a:t>
                      </a:r>
                      <a:endParaRPr lang="fr-FR" sz="1800">
                        <a:solidFill>
                          <a:srgbClr val="FF0000"/>
                        </a:solidFill>
                        <a:effectLst/>
                        <a:latin typeface="Merriweather"/>
                      </a:endParaRPr>
                    </a:p>
                  </a:txBody>
                  <a:tcPr marL="20514" marR="43959" marT="14653" marB="14653" anchor="ctr"/>
                </a:tc>
                <a:tc>
                  <a:txBody>
                    <a:bodyPr/>
                    <a:lstStyle/>
                    <a:p>
                      <a:pPr algn="l"/>
                      <a:r>
                        <a:rPr lang="fr-FR" sz="1800" dirty="0">
                          <a:solidFill>
                            <a:srgbClr val="FF0000"/>
                          </a:solidFill>
                          <a:effectLst/>
                        </a:rPr>
                        <a:t>Gone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La ressource n'est plus disponible. Utile pour les vieilles versions de l'API.</a:t>
                      </a:r>
                      <a:endParaRPr lang="fr-FR" sz="1800">
                        <a:effectLst/>
                        <a:latin typeface="Merriweather"/>
                      </a:endParaRPr>
                    </a:p>
                  </a:txBody>
                  <a:tcPr marL="20514" marR="43959" marT="14653" marB="14653" anchor="ctr"/>
                </a:tc>
                <a:extLst>
                  <a:ext uri="{0D108BD9-81ED-4DB2-BD59-A6C34878D82A}">
                    <a16:rowId xmlns:a16="http://schemas.microsoft.com/office/drawing/2014/main" val="2079541279"/>
                  </a:ext>
                </a:extLst>
              </a:tr>
              <a:tr h="288277">
                <a:tc>
                  <a:txBody>
                    <a:bodyPr/>
                    <a:lstStyle/>
                    <a:p>
                      <a:pPr algn="l"/>
                      <a:r>
                        <a:rPr lang="fr-FR" sz="1800">
                          <a:solidFill>
                            <a:srgbClr val="FF0000"/>
                          </a:solidFill>
                          <a:effectLst/>
                        </a:rPr>
                        <a:t>415</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Unsupported</a:t>
                      </a:r>
                      <a:r>
                        <a:rPr lang="fr-FR" sz="1800" dirty="0">
                          <a:solidFill>
                            <a:srgbClr val="FF0000"/>
                          </a:solidFill>
                          <a:effectLst/>
                        </a:rPr>
                        <a:t> Media Type</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Si le Content-Type est incorrect.</a:t>
                      </a:r>
                      <a:endParaRPr lang="fr-FR" sz="1800">
                        <a:effectLst/>
                        <a:latin typeface="Merriweather"/>
                      </a:endParaRPr>
                    </a:p>
                  </a:txBody>
                  <a:tcPr marL="20514" marR="43959" marT="14653" marB="14653" anchor="ctr"/>
                </a:tc>
                <a:extLst>
                  <a:ext uri="{0D108BD9-81ED-4DB2-BD59-A6C34878D82A}">
                    <a16:rowId xmlns:a16="http://schemas.microsoft.com/office/drawing/2014/main" val="1163913420"/>
                  </a:ext>
                </a:extLst>
              </a:tr>
              <a:tr h="288277">
                <a:tc>
                  <a:txBody>
                    <a:bodyPr/>
                    <a:lstStyle/>
                    <a:p>
                      <a:pPr algn="l"/>
                      <a:r>
                        <a:rPr lang="fr-FR" sz="1800">
                          <a:solidFill>
                            <a:srgbClr val="FF0000"/>
                          </a:solidFill>
                          <a:effectLst/>
                        </a:rPr>
                        <a:t>422</a:t>
                      </a:r>
                      <a:endParaRPr lang="fr-FR" sz="1800">
                        <a:solidFill>
                          <a:srgbClr val="FF0000"/>
                        </a:solidFill>
                        <a:effectLst/>
                        <a:latin typeface="Merriweather"/>
                      </a:endParaRPr>
                    </a:p>
                  </a:txBody>
                  <a:tcPr marL="20514" marR="43959" marT="14653" marB="14653" anchor="ctr"/>
                </a:tc>
                <a:tc>
                  <a:txBody>
                    <a:bodyPr/>
                    <a:lstStyle/>
                    <a:p>
                      <a:pPr algn="l"/>
                      <a:r>
                        <a:rPr lang="fr-FR" sz="1800">
                          <a:solidFill>
                            <a:srgbClr val="FF0000"/>
                          </a:solidFill>
                          <a:effectLst/>
                        </a:rPr>
                        <a:t>Unprocessable Entity</a:t>
                      </a:r>
                      <a:endParaRPr lang="fr-FR" sz="1800">
                        <a:solidFill>
                          <a:srgbClr val="FF0000"/>
                        </a:solidFill>
                        <a:effectLst/>
                        <a:latin typeface="Merriweather"/>
                      </a:endParaRPr>
                    </a:p>
                  </a:txBody>
                  <a:tcPr marL="20514" marR="43959" marT="14653" marB="14653" anchor="ctr"/>
                </a:tc>
                <a:tc>
                  <a:txBody>
                    <a:bodyPr/>
                    <a:lstStyle/>
                    <a:p>
                      <a:pPr algn="l"/>
                      <a:r>
                        <a:rPr lang="fr-FR" sz="1800">
                          <a:effectLst/>
                        </a:rPr>
                        <a:t>Utilisé pour les erreurs de validation.</a:t>
                      </a:r>
                      <a:endParaRPr lang="fr-FR" sz="1800">
                        <a:effectLst/>
                        <a:latin typeface="Merriweather"/>
                      </a:endParaRPr>
                    </a:p>
                  </a:txBody>
                  <a:tcPr marL="20514" marR="43959" marT="14653" marB="14653" anchor="ctr"/>
                </a:tc>
                <a:extLst>
                  <a:ext uri="{0D108BD9-81ED-4DB2-BD59-A6C34878D82A}">
                    <a16:rowId xmlns:a16="http://schemas.microsoft.com/office/drawing/2014/main" val="2208058700"/>
                  </a:ext>
                </a:extLst>
              </a:tr>
              <a:tr h="366324">
                <a:tc>
                  <a:txBody>
                    <a:bodyPr/>
                    <a:lstStyle/>
                    <a:p>
                      <a:pPr algn="l"/>
                      <a:r>
                        <a:rPr lang="fr-FR" sz="1800">
                          <a:solidFill>
                            <a:srgbClr val="FF0000"/>
                          </a:solidFill>
                          <a:effectLst/>
                        </a:rPr>
                        <a:t>429</a:t>
                      </a:r>
                      <a:endParaRPr lang="fr-FR" sz="1800">
                        <a:solidFill>
                          <a:srgbClr val="FF0000"/>
                        </a:solidFill>
                        <a:effectLst/>
                        <a:latin typeface="Merriweather"/>
                      </a:endParaRPr>
                    </a:p>
                  </a:txBody>
                  <a:tcPr marL="20514" marR="43959" marT="14653" marB="14653" anchor="ctr"/>
                </a:tc>
                <a:tc>
                  <a:txBody>
                    <a:bodyPr/>
                    <a:lstStyle/>
                    <a:p>
                      <a:pPr algn="l"/>
                      <a:r>
                        <a:rPr lang="fr-FR" sz="1800" dirty="0" err="1">
                          <a:solidFill>
                            <a:srgbClr val="FF0000"/>
                          </a:solidFill>
                          <a:effectLst/>
                        </a:rPr>
                        <a:t>Too</a:t>
                      </a:r>
                      <a:r>
                        <a:rPr lang="fr-FR" sz="1800" dirty="0">
                          <a:solidFill>
                            <a:srgbClr val="FF0000"/>
                          </a:solidFill>
                          <a:effectLst/>
                        </a:rPr>
                        <a:t> </a:t>
                      </a:r>
                      <a:r>
                        <a:rPr lang="fr-FR" sz="1800" dirty="0" err="1">
                          <a:solidFill>
                            <a:srgbClr val="FF0000"/>
                          </a:solidFill>
                          <a:effectLst/>
                        </a:rPr>
                        <a:t>Many</a:t>
                      </a:r>
                      <a:r>
                        <a:rPr lang="fr-FR" sz="1800" dirty="0">
                          <a:solidFill>
                            <a:srgbClr val="FF0000"/>
                          </a:solidFill>
                          <a:effectLst/>
                        </a:rPr>
                        <a:t> </a:t>
                      </a:r>
                      <a:r>
                        <a:rPr lang="fr-FR" sz="1800" dirty="0" err="1">
                          <a:solidFill>
                            <a:srgbClr val="FF0000"/>
                          </a:solidFill>
                          <a:effectLst/>
                        </a:rPr>
                        <a:t>Requests</a:t>
                      </a:r>
                      <a:endParaRPr lang="fr-FR" sz="1800" dirty="0">
                        <a:solidFill>
                          <a:srgbClr val="FF0000"/>
                        </a:solidFill>
                        <a:effectLst/>
                        <a:latin typeface="Merriweather"/>
                      </a:endParaRPr>
                    </a:p>
                  </a:txBody>
                  <a:tcPr marL="20514" marR="43959" marT="14653" marB="14653" anchor="ctr"/>
                </a:tc>
                <a:tc>
                  <a:txBody>
                    <a:bodyPr/>
                    <a:lstStyle/>
                    <a:p>
                      <a:pPr algn="l"/>
                      <a:r>
                        <a:rPr lang="fr-FR" sz="1800">
                          <a:effectLst/>
                        </a:rPr>
                        <a:t>Utilisé lorsque la limite de requêtes autorisées a été dépassée.</a:t>
                      </a:r>
                      <a:endParaRPr lang="fr-FR" sz="1800">
                        <a:effectLst/>
                        <a:latin typeface="Merriweather"/>
                      </a:endParaRPr>
                    </a:p>
                  </a:txBody>
                  <a:tcPr marL="20514" marR="43959" marT="14653" marB="14653" anchor="ctr"/>
                </a:tc>
                <a:extLst>
                  <a:ext uri="{0D108BD9-81ED-4DB2-BD59-A6C34878D82A}">
                    <a16:rowId xmlns:a16="http://schemas.microsoft.com/office/drawing/2014/main" val="3111666999"/>
                  </a:ext>
                </a:extLst>
              </a:tr>
              <a:tr h="548730">
                <a:tc>
                  <a:txBody>
                    <a:bodyPr/>
                    <a:lstStyle/>
                    <a:p>
                      <a:pPr algn="l"/>
                      <a:r>
                        <a:rPr lang="fr-FR" sz="1800">
                          <a:solidFill>
                            <a:schemeClr val="accent4">
                              <a:lumMod val="50000"/>
                            </a:schemeClr>
                          </a:solidFill>
                          <a:effectLst/>
                        </a:rPr>
                        <a:t>500</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solidFill>
                            <a:schemeClr val="accent4">
                              <a:lumMod val="50000"/>
                            </a:schemeClr>
                          </a:solidFill>
                          <a:effectLst/>
                        </a:rPr>
                        <a:t>Internal Error</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a:effectLst/>
                        </a:rPr>
                        <a:t>Un message générique pour indiquer qu'il y a eu un problème mais qu'il ne vient pas de l'utilisateur.</a:t>
                      </a:r>
                      <a:endParaRPr lang="fr-FR" sz="1800">
                        <a:effectLst/>
                        <a:latin typeface="Merriweather"/>
                      </a:endParaRPr>
                    </a:p>
                  </a:txBody>
                  <a:tcPr marL="20514" marR="43959" marT="14653" marB="14653" anchor="ctr"/>
                </a:tc>
                <a:extLst>
                  <a:ext uri="{0D108BD9-81ED-4DB2-BD59-A6C34878D82A}">
                    <a16:rowId xmlns:a16="http://schemas.microsoft.com/office/drawing/2014/main" val="178055350"/>
                  </a:ext>
                </a:extLst>
              </a:tr>
              <a:tr h="366324">
                <a:tc>
                  <a:txBody>
                    <a:bodyPr/>
                    <a:lstStyle/>
                    <a:p>
                      <a:pPr algn="l"/>
                      <a:r>
                        <a:rPr lang="fr-FR" sz="1800">
                          <a:solidFill>
                            <a:schemeClr val="accent4">
                              <a:lumMod val="50000"/>
                            </a:schemeClr>
                          </a:solidFill>
                          <a:effectLst/>
                        </a:rPr>
                        <a:t>503</a:t>
                      </a:r>
                      <a:endParaRPr lang="fr-FR" sz="1800">
                        <a:solidFill>
                          <a:schemeClr val="accent4">
                            <a:lumMod val="50000"/>
                          </a:schemeClr>
                        </a:solidFill>
                        <a:effectLst/>
                        <a:latin typeface="Merriweather"/>
                      </a:endParaRPr>
                    </a:p>
                  </a:txBody>
                  <a:tcPr marL="20514" marR="43959" marT="14653" marB="14653" anchor="ctr"/>
                </a:tc>
                <a:tc>
                  <a:txBody>
                    <a:bodyPr/>
                    <a:lstStyle/>
                    <a:p>
                      <a:pPr algn="l"/>
                      <a:r>
                        <a:rPr lang="fr-FR" sz="1800" dirty="0">
                          <a:solidFill>
                            <a:schemeClr val="accent4">
                              <a:lumMod val="50000"/>
                            </a:schemeClr>
                          </a:solidFill>
                          <a:effectLst/>
                        </a:rPr>
                        <a:t>Service </a:t>
                      </a:r>
                      <a:r>
                        <a:rPr lang="fr-FR" sz="1800" dirty="0" err="1">
                          <a:solidFill>
                            <a:schemeClr val="accent4">
                              <a:lumMod val="50000"/>
                            </a:schemeClr>
                          </a:solidFill>
                          <a:effectLst/>
                        </a:rPr>
                        <a:t>Unavailable</a:t>
                      </a:r>
                      <a:endParaRPr lang="fr-FR" sz="1800" dirty="0">
                        <a:solidFill>
                          <a:schemeClr val="accent4">
                            <a:lumMod val="50000"/>
                          </a:schemeClr>
                        </a:solidFill>
                        <a:effectLst/>
                        <a:latin typeface="Merriweather"/>
                      </a:endParaRPr>
                    </a:p>
                  </a:txBody>
                  <a:tcPr marL="20514" marR="43959" marT="14653" marB="14653" anchor="ctr"/>
                </a:tc>
                <a:tc>
                  <a:txBody>
                    <a:bodyPr/>
                    <a:lstStyle/>
                    <a:p>
                      <a:pPr algn="l"/>
                      <a:r>
                        <a:rPr lang="fr-FR" sz="1800" dirty="0">
                          <a:effectLst/>
                        </a:rPr>
                        <a:t>Le service est down ou en maintenance. </a:t>
                      </a:r>
                      <a:r>
                        <a:rPr lang="fr-FR" sz="1800" dirty="0" err="1">
                          <a:effectLst/>
                        </a:rPr>
                        <a:t>Status</a:t>
                      </a:r>
                      <a:r>
                        <a:rPr lang="fr-FR" sz="1800" dirty="0">
                          <a:effectLst/>
                        </a:rPr>
                        <a:t> temporaire, en général.</a:t>
                      </a:r>
                      <a:endParaRPr lang="fr-FR" sz="1800" dirty="0">
                        <a:effectLst/>
                        <a:latin typeface="Merriweather"/>
                      </a:endParaRPr>
                    </a:p>
                  </a:txBody>
                  <a:tcPr marL="20514" marR="43959" marT="14653" marB="14653" anchor="ctr"/>
                </a:tc>
                <a:extLst>
                  <a:ext uri="{0D108BD9-81ED-4DB2-BD59-A6C34878D82A}">
                    <a16:rowId xmlns:a16="http://schemas.microsoft.com/office/drawing/2014/main" val="2175751435"/>
                  </a:ext>
                </a:extLst>
              </a:tr>
            </a:tbl>
          </a:graphicData>
        </a:graphic>
      </p:graphicFrame>
      <p:sp>
        <p:nvSpPr>
          <p:cNvPr id="2" name="Espace réservé du numéro de diapositive 1"/>
          <p:cNvSpPr>
            <a:spLocks noGrp="1"/>
          </p:cNvSpPr>
          <p:nvPr>
            <p:ph type="sldNum" sz="quarter" idx="12"/>
          </p:nvPr>
        </p:nvSpPr>
        <p:spPr/>
        <p:txBody>
          <a:bodyPr/>
          <a:lstStyle/>
          <a:p>
            <a:fld id="{B79E4878-4BCB-449E-94CF-AE2A0F6BB533}" type="slidenum">
              <a:rPr lang="fr-FR" smtClean="0"/>
              <a:t>30</a:t>
            </a:fld>
            <a:endParaRPr lang="fr-FR"/>
          </a:p>
        </p:txBody>
      </p:sp>
    </p:spTree>
    <p:extLst>
      <p:ext uri="{BB962C8B-B14F-4D97-AF65-F5344CB8AC3E}">
        <p14:creationId xmlns:p14="http://schemas.microsoft.com/office/powerpoint/2010/main" val="140675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verbes/méthodes HTTP 1.1</a:t>
            </a:r>
          </a:p>
        </p:txBody>
      </p:sp>
      <p:sp>
        <p:nvSpPr>
          <p:cNvPr id="4" name="Espace réservé du contenu 3"/>
          <p:cNvSpPr>
            <a:spLocks noGrp="1"/>
          </p:cNvSpPr>
          <p:nvPr>
            <p:ph idx="1"/>
          </p:nvPr>
        </p:nvSpPr>
        <p:spPr>
          <a:xfrm>
            <a:off x="838200" y="1314450"/>
            <a:ext cx="10515600" cy="5543550"/>
          </a:xfrm>
        </p:spPr>
        <p:txBody>
          <a:bodyPr>
            <a:normAutofit fontScale="77500" lnSpcReduction="20000"/>
          </a:bodyPr>
          <a:lstStyle/>
          <a:p>
            <a:r>
              <a:rPr lang="en-US" b="1" dirty="0">
                <a:solidFill>
                  <a:schemeClr val="bg1">
                    <a:lumMod val="75000"/>
                  </a:schemeClr>
                </a:solidFill>
              </a:rPr>
              <a:t>CONNECT</a:t>
            </a:r>
            <a:r>
              <a:rPr lang="en-US" dirty="0">
                <a:solidFill>
                  <a:schemeClr val="bg1">
                    <a:lumMod val="75000"/>
                  </a:schemeClr>
                </a:solidFill>
              </a:rPr>
              <a:t> : The HTTP CONNECT method starts two-way communications with the requested resource. It can be used to open a tunnel.</a:t>
            </a:r>
          </a:p>
          <a:p>
            <a:r>
              <a:rPr lang="en-US" b="1" dirty="0">
                <a:solidFill>
                  <a:schemeClr val="accent1">
                    <a:lumMod val="50000"/>
                  </a:schemeClr>
                </a:solidFill>
              </a:rPr>
              <a:t>DELETE</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accent1">
                    <a:lumMod val="50000"/>
                  </a:schemeClr>
                </a:solidFill>
              </a:rPr>
              <a:t>GET</a:t>
            </a:r>
            <a:r>
              <a:rPr lang="en-US" dirty="0">
                <a:solidFill>
                  <a:schemeClr val="accent1">
                    <a:lumMod val="50000"/>
                  </a:schemeClr>
                </a:solidFill>
              </a:rPr>
              <a:t> : The HTTP GET method requests a representation of the specified resource. Requests using GET should only retrieve data.</a:t>
            </a:r>
          </a:p>
          <a:p>
            <a:r>
              <a:rPr lang="en-US" b="1" dirty="0">
                <a:solidFill>
                  <a:schemeClr val="bg1">
                    <a:lumMod val="75000"/>
                  </a:schemeClr>
                </a:solidFill>
              </a:rPr>
              <a:t>HEAD</a:t>
            </a:r>
            <a:r>
              <a:rPr lang="en-US" dirty="0">
                <a:solidFill>
                  <a:schemeClr val="bg1">
                    <a:lumMod val="75000"/>
                  </a:schemeClr>
                </a:solidFill>
              </a:rPr>
              <a:t> : The HTTP HEAD method requests the headers that are returned if the specified resource would be requested with an HTTP GET method. Such a request can be done before deciding to download a large resource to save bandwidth, for example.</a:t>
            </a:r>
          </a:p>
          <a:p>
            <a:r>
              <a:rPr lang="en-US" b="1" dirty="0">
                <a:solidFill>
                  <a:srgbClr val="92D050"/>
                </a:solidFill>
              </a:rPr>
              <a:t>OPTIONS</a:t>
            </a:r>
            <a:r>
              <a:rPr lang="en-US" dirty="0">
                <a:solidFill>
                  <a:srgbClr val="92D050"/>
                </a:solidFill>
              </a:rPr>
              <a:t> : The HTTP OPTIONS method is used to describe the communication options for the target resource. The client can specify a specific URL for the OPTIONS method, or an asterisk (*) to refer to the entire server.</a:t>
            </a:r>
          </a:p>
          <a:p>
            <a:r>
              <a:rPr lang="en-US" b="1" dirty="0">
                <a:solidFill>
                  <a:schemeClr val="accent1">
                    <a:lumMod val="50000"/>
                  </a:schemeClr>
                </a:solidFill>
              </a:rPr>
              <a:t>PATCH</a:t>
            </a:r>
            <a:r>
              <a:rPr lang="en-US" dirty="0">
                <a:solidFill>
                  <a:schemeClr val="accent1">
                    <a:lumMod val="50000"/>
                  </a:schemeClr>
                </a:solidFill>
              </a:rPr>
              <a:t> : The HTTP PATCH request method applies partial modifications to a resource.</a:t>
            </a:r>
          </a:p>
          <a:p>
            <a:r>
              <a:rPr lang="en-US" b="1" dirty="0">
                <a:solidFill>
                  <a:schemeClr val="accent1">
                    <a:lumMod val="50000"/>
                  </a:schemeClr>
                </a:solidFill>
              </a:rPr>
              <a:t>POST</a:t>
            </a:r>
            <a:r>
              <a:rPr lang="en-US" dirty="0">
                <a:solidFill>
                  <a:schemeClr val="accent1">
                    <a:lumMod val="50000"/>
                  </a:schemeClr>
                </a:solidFill>
              </a:rPr>
              <a:t> : The HTTP POST method sends data to the server. The type of the body of the request is indicated by the Content-Type header.</a:t>
            </a:r>
          </a:p>
          <a:p>
            <a:r>
              <a:rPr lang="en-US" b="1" i="1" dirty="0">
                <a:solidFill>
                  <a:schemeClr val="accent1">
                    <a:lumMod val="50000"/>
                  </a:schemeClr>
                </a:solidFill>
              </a:rPr>
              <a:t>PUT</a:t>
            </a:r>
            <a:r>
              <a:rPr lang="en-US" dirty="0">
                <a:solidFill>
                  <a:schemeClr val="accent1">
                    <a:lumMod val="50000"/>
                  </a:schemeClr>
                </a:solidFill>
              </a:rPr>
              <a:t> : The HTTP PUT request method creates a new resource or replaces a representation of the target resource with the request payload.</a:t>
            </a:r>
            <a:endParaRPr lang="fr-FR" dirty="0">
              <a:solidFill>
                <a:schemeClr val="accent1">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16009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200" y="-296923"/>
            <a:ext cx="10515600" cy="1325563"/>
          </a:xfrm>
        </p:spPr>
        <p:txBody>
          <a:bodyPr/>
          <a:lstStyle/>
          <a:p>
            <a:r>
              <a:rPr lang="fr-FR" dirty="0"/>
              <a:t>Relation entre l'URL et les méthodes HTTP</a:t>
            </a: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046062787"/>
              </p:ext>
            </p:extLst>
          </p:nvPr>
        </p:nvGraphicFramePr>
        <p:xfrm>
          <a:off x="0" y="700088"/>
          <a:ext cx="12192000" cy="6157912"/>
        </p:xfrm>
        <a:graphic>
          <a:graphicData uri="http://schemas.openxmlformats.org/drawingml/2006/table">
            <a:tbl>
              <a:tblPr/>
              <a:tblGrid>
                <a:gridCol w="2032000">
                  <a:extLst>
                    <a:ext uri="{9D8B030D-6E8A-4147-A177-3AD203B41FA5}">
                      <a16:colId xmlns:a16="http://schemas.microsoft.com/office/drawing/2014/main" val="3117594713"/>
                    </a:ext>
                  </a:extLst>
                </a:gridCol>
                <a:gridCol w="2032000">
                  <a:extLst>
                    <a:ext uri="{9D8B030D-6E8A-4147-A177-3AD203B41FA5}">
                      <a16:colId xmlns:a16="http://schemas.microsoft.com/office/drawing/2014/main" val="285115284"/>
                    </a:ext>
                  </a:extLst>
                </a:gridCol>
                <a:gridCol w="1608138">
                  <a:extLst>
                    <a:ext uri="{9D8B030D-6E8A-4147-A177-3AD203B41FA5}">
                      <a16:colId xmlns:a16="http://schemas.microsoft.com/office/drawing/2014/main" val="2414570004"/>
                    </a:ext>
                  </a:extLst>
                </a:gridCol>
                <a:gridCol w="2671762">
                  <a:extLst>
                    <a:ext uri="{9D8B030D-6E8A-4147-A177-3AD203B41FA5}">
                      <a16:colId xmlns:a16="http://schemas.microsoft.com/office/drawing/2014/main" val="1500161443"/>
                    </a:ext>
                  </a:extLst>
                </a:gridCol>
                <a:gridCol w="2028825">
                  <a:extLst>
                    <a:ext uri="{9D8B030D-6E8A-4147-A177-3AD203B41FA5}">
                      <a16:colId xmlns:a16="http://schemas.microsoft.com/office/drawing/2014/main" val="3863902547"/>
                    </a:ext>
                  </a:extLst>
                </a:gridCol>
                <a:gridCol w="1819275">
                  <a:extLst>
                    <a:ext uri="{9D8B030D-6E8A-4147-A177-3AD203B41FA5}">
                      <a16:colId xmlns:a16="http://schemas.microsoft.com/office/drawing/2014/main" val="2633700080"/>
                    </a:ext>
                  </a:extLst>
                </a:gridCol>
              </a:tblGrid>
              <a:tr h="419678">
                <a:tc gridSpan="6">
                  <a:txBody>
                    <a:bodyPr/>
                    <a:lstStyle/>
                    <a:p>
                      <a:pPr algn="ctr"/>
                      <a:r>
                        <a:rPr lang="fr-FR" sz="2000" b="1" dirty="0">
                          <a:solidFill>
                            <a:schemeClr val="accent1">
                              <a:lumMod val="50000"/>
                            </a:schemeClr>
                          </a:solidFill>
                        </a:rPr>
                        <a:t>Méthodes HTTP</a:t>
                      </a:r>
                    </a:p>
                  </a:txBody>
                  <a:tcPr marL="75023" marR="75023" marT="37512" marB="37512" anchor="ctr">
                    <a:solidFill>
                      <a:srgbClr val="F8F9FA"/>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41930373"/>
                  </a:ext>
                </a:extLst>
              </a:tr>
              <a:tr h="419678">
                <a:tc>
                  <a:txBody>
                    <a:bodyPr/>
                    <a:lstStyle/>
                    <a:p>
                      <a:pPr algn="ctr"/>
                      <a:r>
                        <a:rPr lang="fr-FR" sz="2000" dirty="0">
                          <a:effectLst/>
                        </a:rPr>
                        <a:t>URL</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GET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PUT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POST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PATCH</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2000" b="1" dirty="0">
                          <a:effectLst/>
                        </a:rPr>
                        <a:t>DELETE</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128694325"/>
                  </a:ext>
                </a:extLst>
              </a:tr>
              <a:tr h="2507726">
                <a:tc>
                  <a:txBody>
                    <a:bodyPr/>
                    <a:lstStyle/>
                    <a:p>
                      <a:pPr algn="ctr"/>
                      <a:r>
                        <a:rPr lang="fr-FR" sz="2000" dirty="0">
                          <a:effectLst/>
                        </a:rPr>
                        <a:t>Collection, telle que </a:t>
                      </a:r>
                    </a:p>
                    <a:p>
                      <a:pPr algn="ctr"/>
                      <a:r>
                        <a:rPr lang="fr-FR" sz="2000" dirty="0">
                          <a:effectLst/>
                          <a:hlinkClick r:id="rId2"/>
                        </a:rPr>
                        <a:t>http://api.exemple.com/ressources</a:t>
                      </a:r>
                      <a:endParaRPr lang="fr-FR" sz="2000" dirty="0">
                        <a:effectLst/>
                      </a:endParaRPr>
                    </a:p>
                    <a:p>
                      <a:pPr algn="ctr"/>
                      <a:endParaRPr lang="fr-FR" sz="2000" dirty="0">
                        <a:effectLst/>
                      </a:endParaRPr>
                    </a:p>
                    <a:p>
                      <a:pPr algn="ctr"/>
                      <a:endParaRPr lang="fr-FR" sz="2000" dirty="0">
                        <a:effectLst/>
                      </a:endParaRPr>
                    </a:p>
                    <a:p>
                      <a:pPr algn="ct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dirty="0">
                          <a:effectLst/>
                        </a:rPr>
                        <a:t>Liste</a:t>
                      </a:r>
                      <a:r>
                        <a:rPr lang="fr-FR" sz="1800" dirty="0">
                          <a:effectLst/>
                        </a:rPr>
                        <a:t> les </a:t>
                      </a:r>
                      <a:r>
                        <a:rPr lang="fr-FR" sz="1800" dirty="0" err="1">
                          <a:effectLst/>
                        </a:rPr>
                        <a:t>URIs</a:t>
                      </a:r>
                      <a:r>
                        <a:rPr lang="fr-FR" sz="1800" dirty="0">
                          <a:effectLst/>
                        </a:rPr>
                        <a:t> et peut-être d'autres détails des membres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la collection entière par une autre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Crée</a:t>
                      </a:r>
                      <a:r>
                        <a:rPr lang="fr-FR" sz="1800" dirty="0">
                          <a:effectLst/>
                        </a:rPr>
                        <a:t> une nouvelle entrée dans la collection. L'URI de la nouvelle entrée est assignée automatiquement et est retournée par cette opération dans le http Header « Location ».</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b="1" dirty="0"/>
                        <a:t>Met à jour</a:t>
                      </a:r>
                      <a:r>
                        <a:rPr lang="fr-FR" dirty="0"/>
                        <a:t> des ressources partielles.</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l'entière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290488617"/>
                  </a:ext>
                </a:extLst>
              </a:tr>
              <a:tr h="2810830">
                <a:tc>
                  <a:txBody>
                    <a:bodyPr/>
                    <a:lstStyle/>
                    <a:p>
                      <a:pPr algn="ctr"/>
                      <a:r>
                        <a:rPr lang="fr-FR" sz="2000" dirty="0">
                          <a:effectLst/>
                        </a:rPr>
                        <a:t>Élément, tel que </a:t>
                      </a:r>
                    </a:p>
                    <a:p>
                      <a:pPr algn="ctr"/>
                      <a:r>
                        <a:rPr lang="fr-FR" sz="2000" dirty="0">
                          <a:effectLst/>
                          <a:hlinkClick r:id="rId3"/>
                        </a:rPr>
                        <a:t>http://api.exemple.com/ressources/item17</a:t>
                      </a:r>
                      <a:endParaRPr lang="fr-FR" sz="2000" dirty="0">
                        <a:effectLst/>
                      </a:endParaRP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r>
                        <a:rPr lang="fr-FR" sz="1800" b="1">
                          <a:effectLst/>
                        </a:rPr>
                        <a:t>Récupérer</a:t>
                      </a:r>
                      <a:r>
                        <a:rPr lang="fr-FR" sz="1800">
                          <a:effectLst/>
                        </a:rPr>
                        <a:t> une représentation du membre adressé de la collection, exprimé dans un type de média Internet approprié.</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Remplace</a:t>
                      </a:r>
                      <a:r>
                        <a:rPr lang="fr-FR" sz="1800" dirty="0">
                          <a:effectLst/>
                        </a:rPr>
                        <a:t> le membre adressé de la collection, ou s'il n'existe pas, le </a:t>
                      </a:r>
                      <a:r>
                        <a:rPr lang="fr-FR" sz="1800" b="1" dirty="0">
                          <a:effectLst/>
                        </a:rPr>
                        <a:t>créer</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dirty="0">
                          <a:effectLst/>
                        </a:rPr>
                        <a:t>Généralement non utilisée. Elle Traite le membre adressé en tant que collection à part entière et </a:t>
                      </a:r>
                      <a:r>
                        <a:rPr lang="fr-FR" sz="1800" b="1" dirty="0">
                          <a:effectLst/>
                        </a:rPr>
                        <a:t>créer</a:t>
                      </a:r>
                      <a:r>
                        <a:rPr lang="fr-FR" sz="1800" dirty="0">
                          <a:effectLst/>
                        </a:rPr>
                        <a:t> une nouvelle entrée en son sein.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Met à jour</a:t>
                      </a:r>
                      <a:r>
                        <a:rPr lang="fr-FR" dirty="0"/>
                        <a:t> des ressources partielles. Par exemple, lorsque vous avez seulement besoin de mettre à jour quelques champ de la ressource</a:t>
                      </a:r>
                      <a:r>
                        <a:rPr lang="fr-FR" sz="1800" dirty="0">
                          <a:effectLst/>
                        </a:rPr>
                        <a:t>.</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800" b="1" dirty="0">
                          <a:effectLst/>
                        </a:rPr>
                        <a:t>Supprime</a:t>
                      </a:r>
                      <a:r>
                        <a:rPr lang="fr-FR" sz="1800" dirty="0">
                          <a:effectLst/>
                        </a:rPr>
                        <a:t> le membre adressé de la collection.</a:t>
                      </a:r>
                    </a:p>
                  </a:txBody>
                  <a:tcPr marL="75023" marR="75023" marT="37512" marB="37512"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9485881"/>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386184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11" name="Tableau 10"/>
          <p:cNvGraphicFramePr>
            <a:graphicFrameLocks noGrp="1"/>
          </p:cNvGraphicFramePr>
          <p:nvPr>
            <p:extLst>
              <p:ext uri="{D42A27DB-BD31-4B8C-83A1-F6EECF244321}">
                <p14:modId xmlns:p14="http://schemas.microsoft.com/office/powerpoint/2010/main" val="423566007"/>
              </p:ext>
            </p:extLst>
          </p:nvPr>
        </p:nvGraphicFramePr>
        <p:xfrm>
          <a:off x="3659979" y="2739228"/>
          <a:ext cx="2971801" cy="2918569"/>
        </p:xfrm>
        <a:graphic>
          <a:graphicData uri="http://schemas.openxmlformats.org/drawingml/2006/table">
            <a:tbl>
              <a:tblPr/>
              <a:tblGrid>
                <a:gridCol w="2012159">
                  <a:extLst>
                    <a:ext uri="{9D8B030D-6E8A-4147-A177-3AD203B41FA5}">
                      <a16:colId xmlns:a16="http://schemas.microsoft.com/office/drawing/2014/main" val="3264085208"/>
                    </a:ext>
                  </a:extLst>
                </a:gridCol>
                <a:gridCol w="959642">
                  <a:extLst>
                    <a:ext uri="{9D8B030D-6E8A-4147-A177-3AD203B41FA5}">
                      <a16:colId xmlns:a16="http://schemas.microsoft.com/office/drawing/2014/main" val="404041639"/>
                    </a:ext>
                  </a:extLst>
                </a:gridCol>
              </a:tblGrid>
              <a:tr h="402937">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90801482"/>
                  </a:ext>
                </a:extLst>
              </a:tr>
              <a:tr h="396584">
                <a:tc>
                  <a:txBody>
                    <a:bodyPr/>
                    <a:lstStyle/>
                    <a:p>
                      <a:pPr algn="l" fontAlgn="t"/>
                      <a:r>
                        <a:rPr lang="fr-FR" b="1" dirty="0" err="1">
                          <a:effectLst/>
                        </a:rPr>
                        <a:t>Successful</a:t>
                      </a:r>
                      <a:r>
                        <a:rPr lang="fr-FR" b="1" dirty="0">
                          <a:effectLst/>
                        </a:rPr>
                        <a:t> </a:t>
                      </a:r>
                      <a:r>
                        <a:rPr lang="fr-FR" b="1" dirty="0" err="1">
                          <a:effectLst/>
                        </a:rPr>
                        <a:t>response</a:t>
                      </a:r>
                      <a:r>
                        <a:rPr lang="fr-FR" b="1" dirty="0">
                          <a:effectLst/>
                        </a:rPr>
                        <a: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4492981"/>
                  </a:ext>
                </a:extLst>
              </a:tr>
              <a:tr h="396584">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630656644"/>
                  </a:ext>
                </a:extLst>
              </a:tr>
              <a:tr h="396584">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83032147"/>
                  </a:ext>
                </a:extLst>
              </a:tr>
              <a:tr h="396584">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96656525"/>
                  </a:ext>
                </a:extLst>
              </a:tr>
              <a:tr h="396584">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marL="0" algn="l" defTabSz="914400" rtl="0" eaLnBrk="1" fontAlgn="t" latinLnBrk="0" hangingPunct="1"/>
                      <a:r>
                        <a:rPr lang="fr-FR" sz="1800" kern="1200" dirty="0">
                          <a:solidFill>
                            <a:schemeClr val="tx1"/>
                          </a:solidFill>
                          <a:effectLst/>
                          <a:latin typeface="+mn-lt"/>
                          <a:ea typeface="+mn-ea"/>
                          <a:cs typeface="+mn-cs"/>
                        </a:rPr>
                        <a:t>No</a:t>
                      </a:r>
                    </a:p>
                  </a:txBody>
                  <a:tcPr>
                    <a:lnL w="12700" cap="flat" cmpd="sng" algn="ctr">
                      <a:solidFill>
                        <a:srgbClr val="E0E0DC"/>
                      </a:solidFill>
                      <a:prstDash val="solid"/>
                      <a:round/>
                      <a:headEnd type="none" w="med" len="med"/>
                      <a:tailEnd type="none" w="med" len="med"/>
                    </a:lnL>
                    <a:lnT w="12700" cap="flat" cmpd="sng" algn="ctr">
                      <a:solidFill>
                        <a:srgbClr val="E0E0DC"/>
                      </a:solidFill>
                      <a:prstDash val="solid"/>
                      <a:round/>
                      <a:headEnd type="none" w="med" len="med"/>
                      <a:tailEnd type="none" w="med" len="med"/>
                    </a:lnT>
                  </a:tcPr>
                </a:tc>
                <a:extLst>
                  <a:ext uri="{0D108BD9-81ED-4DB2-BD59-A6C34878D82A}">
                    <a16:rowId xmlns:a16="http://schemas.microsoft.com/office/drawing/2014/main" val="3143158023"/>
                  </a:ext>
                </a:extLst>
              </a:tr>
            </a:tbl>
          </a:graphicData>
        </a:graphic>
      </p:graphicFrame>
      <p:graphicFrame>
        <p:nvGraphicFramePr>
          <p:cNvPr id="12" name="Tableau 11"/>
          <p:cNvGraphicFramePr>
            <a:graphicFrameLocks noGrp="1"/>
          </p:cNvGraphicFramePr>
          <p:nvPr>
            <p:extLst>
              <p:ext uri="{D42A27DB-BD31-4B8C-83A1-F6EECF244321}">
                <p14:modId xmlns:p14="http://schemas.microsoft.com/office/powerpoint/2010/main" val="2731723487"/>
              </p:ext>
            </p:extLst>
          </p:nvPr>
        </p:nvGraphicFramePr>
        <p:xfrm>
          <a:off x="322654" y="2739228"/>
          <a:ext cx="2934896" cy="3016992"/>
        </p:xfrm>
        <a:graphic>
          <a:graphicData uri="http://schemas.openxmlformats.org/drawingml/2006/table">
            <a:tbl>
              <a:tblPr/>
              <a:tblGrid>
                <a:gridCol w="2063359">
                  <a:extLst>
                    <a:ext uri="{9D8B030D-6E8A-4147-A177-3AD203B41FA5}">
                      <a16:colId xmlns:a16="http://schemas.microsoft.com/office/drawing/2014/main" val="2094983640"/>
                    </a:ext>
                  </a:extLst>
                </a:gridCol>
                <a:gridCol w="871537">
                  <a:extLst>
                    <a:ext uri="{9D8B030D-6E8A-4147-A177-3AD203B41FA5}">
                      <a16:colId xmlns:a16="http://schemas.microsoft.com/office/drawing/2014/main" val="837741131"/>
                    </a:ext>
                  </a:extLst>
                </a:gridCol>
              </a:tblGrid>
              <a:tr h="422778">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45300873"/>
                  </a:ext>
                </a:extLst>
              </a:tr>
              <a:tr h="422778">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28432072"/>
                  </a:ext>
                </a:extLst>
              </a:tr>
              <a:tr h="422778">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431208651"/>
                  </a:ext>
                </a:extLst>
              </a:tr>
              <a:tr h="422778">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309066415"/>
                  </a:ext>
                </a:extLst>
              </a:tr>
              <a:tr h="422778">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784235582"/>
                  </a:ext>
                </a:extLst>
              </a:tr>
              <a:tr h="422778">
                <a:tc>
                  <a:txBody>
                    <a:bodyPr/>
                    <a:lstStyle/>
                    <a:p>
                      <a:pPr algn="l" fontAlgn="t"/>
                      <a:r>
                        <a:rPr lang="fr-FR" b="1">
                          <a:effectLst/>
                        </a:rPr>
                        <a:t>Allowed in HTML forms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16183241"/>
                  </a:ext>
                </a:extLst>
              </a:tr>
            </a:tbl>
          </a:graphicData>
        </a:graphic>
      </p:graphicFrame>
      <p:sp>
        <p:nvSpPr>
          <p:cNvPr id="14" name="Rectangle 3"/>
          <p:cNvSpPr>
            <a:spLocks noChangeArrowheads="1"/>
          </p:cNvSpPr>
          <p:nvPr/>
        </p:nvSpPr>
        <p:spPr bwMode="auto">
          <a:xfrm>
            <a:off x="280987" y="1684176"/>
            <a:ext cx="2976563"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GET /index.html</a:t>
            </a:r>
            <a:r>
              <a:rPr kumimoji="0" lang="fr-FR" altLang="fr-FR" sz="2800" b="0" i="0" u="none" strike="noStrike" cap="none" normalizeH="0" baseline="0" dirty="0">
                <a:ln>
                  <a:noFill/>
                </a:ln>
                <a:solidFill>
                  <a:schemeClr val="tx1"/>
                </a:solidFill>
                <a:effectLst/>
              </a:rPr>
              <a:t>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3659979" y="1569872"/>
            <a:ext cx="2971801" cy="796635"/>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rgbClr val="3B3C40"/>
                </a:solidFill>
                <a:effectLst/>
                <a:latin typeface="Consolas" panose="020B0609020204030204" pitchFamily="49" charset="0"/>
              </a:rPr>
              <a:t>DELETE /file.html HTTP/1.1 </a:t>
            </a:r>
            <a:endParaRPr kumimoji="0" lang="fr-FR" altLang="fr-FR" sz="44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900859" y="724039"/>
            <a:ext cx="5010154" cy="5632311"/>
          </a:xfrm>
          <a:prstGeom prst="rect">
            <a:avLst/>
          </a:prstGeom>
        </p:spPr>
        <p:txBody>
          <a:bodyPr wrap="square">
            <a:spAutoFit/>
          </a:bodyPr>
          <a:lstStyle/>
          <a:p>
            <a:r>
              <a:rPr lang="fr-FR" sz="2400" dirty="0">
                <a:solidFill>
                  <a:srgbClr val="222222"/>
                </a:solidFill>
                <a:latin typeface="Arial" panose="020B0604020202020204" pitchFamily="34" charset="0"/>
              </a:rPr>
              <a:t>En </a:t>
            </a:r>
            <a:r>
              <a:rPr lang="fr-FR" sz="2400" dirty="0">
                <a:solidFill>
                  <a:srgbClr val="0B0080"/>
                </a:solidFill>
                <a:latin typeface="Arial" panose="020B0604020202020204" pitchFamily="34" charset="0"/>
                <a:hlinkClick r:id="rId6" tooltip="Mathématiques"/>
              </a:rPr>
              <a:t>mathématiques</a:t>
            </a:r>
            <a:r>
              <a:rPr lang="fr-FR" sz="2400" dirty="0">
                <a:solidFill>
                  <a:srgbClr val="222222"/>
                </a:solidFill>
                <a:latin typeface="Arial" panose="020B0604020202020204" pitchFamily="34" charset="0"/>
              </a:rPr>
              <a:t> et en </a:t>
            </a:r>
            <a:r>
              <a:rPr lang="fr-FR" sz="2400" dirty="0">
                <a:solidFill>
                  <a:srgbClr val="0B0080"/>
                </a:solidFill>
                <a:latin typeface="Arial" panose="020B0604020202020204" pitchFamily="34" charset="0"/>
                <a:hlinkClick r:id="rId7" tooltip="Informatique"/>
              </a:rPr>
              <a:t>informatique</a:t>
            </a:r>
            <a:r>
              <a:rPr lang="fr-FR" sz="2400" dirty="0">
                <a:solidFill>
                  <a:srgbClr val="222222"/>
                </a:solidFill>
                <a:latin typeface="Arial" panose="020B0604020202020204" pitchFamily="34" charset="0"/>
              </a:rPr>
              <a:t>, l'</a:t>
            </a:r>
            <a:r>
              <a:rPr lang="fr-FR" sz="2400" b="1" dirty="0">
                <a:solidFill>
                  <a:srgbClr val="222222"/>
                </a:solidFill>
                <a:latin typeface="Arial" panose="020B0604020202020204" pitchFamily="34" charset="0"/>
              </a:rPr>
              <a:t>idempotence</a:t>
            </a:r>
            <a:r>
              <a:rPr lang="fr-FR" sz="2400" dirty="0">
                <a:solidFill>
                  <a:srgbClr val="222222"/>
                </a:solidFill>
                <a:latin typeface="Arial" panose="020B0604020202020204" pitchFamily="34" charset="0"/>
              </a:rPr>
              <a:t> signifie qu'une opération a le même effet qu'on l'applique une ou plusieurs fois. </a:t>
            </a:r>
          </a:p>
          <a:p>
            <a:endParaRPr lang="fr-FR" sz="2400" dirty="0">
              <a:solidFill>
                <a:srgbClr val="222222"/>
              </a:solidFill>
              <a:latin typeface="Arial" panose="020B0604020202020204" pitchFamily="34" charset="0"/>
            </a:endParaRPr>
          </a:p>
          <a:p>
            <a:r>
              <a:rPr lang="fr-FR" sz="2400" dirty="0">
                <a:solidFill>
                  <a:srgbClr val="222222"/>
                </a:solidFill>
                <a:latin typeface="Arial" panose="020B0604020202020204" pitchFamily="34" charset="0"/>
              </a:rPr>
              <a:t>Par exemple, la </a:t>
            </a:r>
            <a:r>
              <a:rPr lang="fr-FR" sz="2400" dirty="0">
                <a:solidFill>
                  <a:srgbClr val="0B0080"/>
                </a:solidFill>
                <a:latin typeface="Arial" panose="020B0604020202020204" pitchFamily="34" charset="0"/>
                <a:hlinkClick r:id="rId8" tooltip="Valeur absolue"/>
              </a:rPr>
              <a:t>valeur absolue</a:t>
            </a:r>
            <a:r>
              <a:rPr lang="fr-FR" sz="2400" dirty="0">
                <a:solidFill>
                  <a:srgbClr val="222222"/>
                </a:solidFill>
                <a:latin typeface="Arial" panose="020B0604020202020204" pitchFamily="34" charset="0"/>
              </a:rPr>
              <a:t> est idempotente ː abs(abs(-5)) = abs(-5) = 5. On retrouve ce concept en </a:t>
            </a:r>
            <a:r>
              <a:rPr lang="fr-FR" sz="2400" dirty="0">
                <a:solidFill>
                  <a:srgbClr val="0B0080"/>
                </a:solidFill>
                <a:latin typeface="Arial" panose="020B0604020202020204" pitchFamily="34" charset="0"/>
                <a:hlinkClick r:id="rId9" tooltip="Algèbre générale"/>
              </a:rPr>
              <a:t>algèbre générale</a:t>
            </a:r>
            <a:r>
              <a:rPr lang="fr-FR" sz="2400" dirty="0">
                <a:solidFill>
                  <a:srgbClr val="222222"/>
                </a:solidFill>
                <a:latin typeface="Arial" panose="020B0604020202020204" pitchFamily="34" charset="0"/>
              </a:rPr>
              <a:t>, en particulier dans la théorie des </a:t>
            </a:r>
            <a:r>
              <a:rPr lang="fr-FR" sz="2400" dirty="0">
                <a:solidFill>
                  <a:srgbClr val="0B0080"/>
                </a:solidFill>
                <a:latin typeface="Arial" panose="020B0604020202020204" pitchFamily="34" charset="0"/>
                <a:hlinkClick r:id="rId10" tooltip="Projecteur (mathématiques)"/>
              </a:rPr>
              <a:t>opérateurs de projection</a:t>
            </a:r>
            <a:r>
              <a:rPr lang="fr-FR" sz="2400" dirty="0">
                <a:solidFill>
                  <a:srgbClr val="222222"/>
                </a:solidFill>
                <a:latin typeface="Arial" panose="020B0604020202020204" pitchFamily="34" charset="0"/>
              </a:rPr>
              <a:t> et des </a:t>
            </a:r>
            <a:r>
              <a:rPr lang="fr-FR" sz="2400" dirty="0">
                <a:solidFill>
                  <a:srgbClr val="0B0080"/>
                </a:solidFill>
                <a:latin typeface="Arial" panose="020B0604020202020204" pitchFamily="34" charset="0"/>
                <a:hlinkClick r:id="rId11" tooltip="Opérateur de clôture"/>
              </a:rPr>
              <a:t>opérateurs de clôture</a:t>
            </a:r>
            <a:r>
              <a:rPr lang="fr-FR" sz="2400" dirty="0">
                <a:solidFill>
                  <a:srgbClr val="222222"/>
                </a:solidFill>
                <a:latin typeface="Arial" panose="020B0604020202020204" pitchFamily="34" charset="0"/>
              </a:rPr>
              <a:t>, mais aussi en informatique, en particulier en </a:t>
            </a:r>
            <a:r>
              <a:rPr lang="fr-FR" sz="2400" dirty="0">
                <a:solidFill>
                  <a:srgbClr val="0B0080"/>
                </a:solidFill>
                <a:latin typeface="Arial" panose="020B0604020202020204" pitchFamily="34" charset="0"/>
                <a:hlinkClick r:id="rId12" tooltip="Programmation fonctionnelle"/>
              </a:rPr>
              <a:t>programmation fonctionnelle</a:t>
            </a:r>
            <a:r>
              <a:rPr lang="fr-FR" sz="2400" dirty="0">
                <a:solidFill>
                  <a:srgbClr val="222222"/>
                </a:solidFill>
                <a:latin typeface="Arial" panose="020B0604020202020204" pitchFamily="34" charset="0"/>
              </a:rPr>
              <a:t>.</a:t>
            </a:r>
            <a:endParaRPr lang="fr-FR" sz="24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1675381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34</a:t>
            </a:fld>
            <a:endParaRPr lang="fr-FR"/>
          </a:p>
        </p:txBody>
      </p:sp>
      <p:pic>
        <p:nvPicPr>
          <p:cNvPr id="4" name="Picture 4"/>
          <p:cNvPicPr>
            <a:picLocks noChangeAspect="1"/>
          </p:cNvPicPr>
          <p:nvPr/>
        </p:nvPicPr>
        <p:blipFill>
          <a:blip r:embed="rId3"/>
          <a:stretch>
            <a:fillRect/>
          </a:stretch>
        </p:blipFill>
        <p:spPr>
          <a:xfrm>
            <a:off x="1016620" y="1333500"/>
            <a:ext cx="10154053" cy="4456437"/>
          </a:xfrm>
          <a:prstGeom prst="rect">
            <a:avLst/>
          </a:prstGeom>
        </p:spPr>
      </p:pic>
      <p:sp>
        <p:nvSpPr>
          <p:cNvPr id="6" name="TextBox 5"/>
          <p:cNvSpPr txBox="1"/>
          <p:nvPr>
            <p:extLst/>
          </p:nvPr>
        </p:nvSpPr>
        <p:spPr>
          <a:xfrm>
            <a:off x="1195388" y="6000750"/>
            <a:ext cx="8481721" cy="646331"/>
          </a:xfrm>
          <a:prstGeom prst="rect">
            <a:avLst/>
          </a:prstGeom>
        </p:spPr>
        <p:txBody>
          <a:bodyPr rtlCol="0">
            <a:spAutoFit/>
          </a:bodyPr>
          <a:lstStyle/>
          <a:p>
            <a:r>
              <a:rPr lang="en-US" dirty="0">
                <a:hlinkClick r:id="rId4"/>
              </a:rPr>
              <a:t>http://stackoverflow.com/questions/4088350/is-rest-delete-really-idempotent</a:t>
            </a:r>
          </a:p>
          <a:p>
            <a:endParaRPr lang="en-US" dirty="0"/>
          </a:p>
        </p:txBody>
      </p:sp>
    </p:spTree>
    <p:extLst>
      <p:ext uri="{BB962C8B-B14F-4D97-AF65-F5344CB8AC3E}">
        <p14:creationId xmlns:p14="http://schemas.microsoft.com/office/powerpoint/2010/main" val="1506844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p>
            <a:r>
              <a:rPr lang="fr-FR" dirty="0"/>
              <a:t>Méthodes HTTP</a:t>
            </a:r>
          </a:p>
        </p:txBody>
      </p:sp>
      <p:graphicFrame>
        <p:nvGraphicFramePr>
          <p:cNvPr id="9" name="Tableau 8"/>
          <p:cNvGraphicFramePr>
            <a:graphicFrameLocks noGrp="1"/>
          </p:cNvGraphicFramePr>
          <p:nvPr>
            <p:extLst>
              <p:ext uri="{D42A27DB-BD31-4B8C-83A1-F6EECF244321}">
                <p14:modId xmlns:p14="http://schemas.microsoft.com/office/powerpoint/2010/main" val="2196851593"/>
              </p:ext>
            </p:extLst>
          </p:nvPr>
        </p:nvGraphicFramePr>
        <p:xfrm>
          <a:off x="352425" y="2716799"/>
          <a:ext cx="3905250" cy="3431460"/>
        </p:xfrm>
        <a:graphic>
          <a:graphicData uri="http://schemas.openxmlformats.org/drawingml/2006/table">
            <a:tbl>
              <a:tblPr/>
              <a:tblGrid>
                <a:gridCol w="2019300">
                  <a:extLst>
                    <a:ext uri="{9D8B030D-6E8A-4147-A177-3AD203B41FA5}">
                      <a16:colId xmlns:a16="http://schemas.microsoft.com/office/drawing/2014/main" val="3331096752"/>
                    </a:ext>
                  </a:extLst>
                </a:gridCol>
                <a:gridCol w="1885950">
                  <a:extLst>
                    <a:ext uri="{9D8B030D-6E8A-4147-A177-3AD203B41FA5}">
                      <a16:colId xmlns:a16="http://schemas.microsoft.com/office/drawing/2014/main" val="880094990"/>
                    </a:ext>
                  </a:extLst>
                </a:gridCol>
              </a:tblGrid>
              <a:tr h="38944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947179742"/>
                  </a:ext>
                </a:extLst>
              </a:tr>
              <a:tr h="38944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82501086"/>
                  </a:ext>
                </a:extLst>
              </a:tr>
              <a:tr h="38944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510987932"/>
                  </a:ext>
                </a:extLst>
              </a:tr>
              <a:tr h="38944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186033908"/>
                  </a:ext>
                </a:extLst>
              </a:tr>
              <a:tr h="38944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en-US">
                          <a:effectLst/>
                        </a:rPr>
                        <a:t>Only if freshness information is included</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017371080"/>
                  </a:ext>
                </a:extLst>
              </a:tr>
              <a:tr h="389440">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err="1">
                          <a:effectLst/>
                        </a:rPr>
                        <a:t>Yes</a:t>
                      </a:r>
                      <a:endParaRPr lang="fr-FR"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661771194"/>
                  </a:ext>
                </a:extLst>
              </a:tr>
            </a:tbl>
          </a:graphicData>
        </a:graphic>
      </p:graphicFrame>
      <p:sp>
        <p:nvSpPr>
          <p:cNvPr id="12" name="Rectangle 1"/>
          <p:cNvSpPr>
            <a:spLocks noChangeArrowheads="1"/>
          </p:cNvSpPr>
          <p:nvPr/>
        </p:nvSpPr>
        <p:spPr bwMode="auto">
          <a:xfrm>
            <a:off x="352425" y="1651493"/>
            <a:ext cx="3905250" cy="61196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POST /index.html</a:t>
            </a:r>
            <a:r>
              <a:rPr kumimoji="0" lang="fr-FR" altLang="fr-FR" sz="2800" b="0" i="0" u="none" strike="noStrike" cap="none" normalizeH="0" baseline="0">
                <a:ln>
                  <a:noFill/>
                </a:ln>
                <a:solidFill>
                  <a:schemeClr val="tx1"/>
                </a:solidFill>
                <a:effectLst/>
              </a:rPr>
              <a:t>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6" name="Tableau 15"/>
          <p:cNvGraphicFramePr>
            <a:graphicFrameLocks noGrp="1"/>
          </p:cNvGraphicFramePr>
          <p:nvPr>
            <p:extLst>
              <p:ext uri="{D42A27DB-BD31-4B8C-83A1-F6EECF244321}">
                <p14:modId xmlns:p14="http://schemas.microsoft.com/office/powerpoint/2010/main" val="1938602282"/>
              </p:ext>
            </p:extLst>
          </p:nvPr>
        </p:nvGraphicFramePr>
        <p:xfrm>
          <a:off x="4729163" y="2716799"/>
          <a:ext cx="3386138" cy="2641413"/>
        </p:xfrm>
        <a:graphic>
          <a:graphicData uri="http://schemas.openxmlformats.org/drawingml/2006/table">
            <a:tbl>
              <a:tblPr/>
              <a:tblGrid>
                <a:gridCol w="2614612">
                  <a:extLst>
                    <a:ext uri="{9D8B030D-6E8A-4147-A177-3AD203B41FA5}">
                      <a16:colId xmlns:a16="http://schemas.microsoft.com/office/drawing/2014/main" val="2480335425"/>
                    </a:ext>
                  </a:extLst>
                </a:gridCol>
                <a:gridCol w="771526">
                  <a:extLst>
                    <a:ext uri="{9D8B030D-6E8A-4147-A177-3AD203B41FA5}">
                      <a16:colId xmlns:a16="http://schemas.microsoft.com/office/drawing/2014/main" val="1932191374"/>
                    </a:ext>
                  </a:extLst>
                </a:gridCol>
              </a:tblGrid>
              <a:tr h="423993">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71740425"/>
                  </a:ext>
                </a:extLst>
              </a:tr>
              <a:tr h="368009">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4250504628"/>
                  </a:ext>
                </a:extLst>
              </a:tr>
              <a:tr h="368009">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549793341"/>
                  </a:ext>
                </a:extLst>
              </a:tr>
              <a:tr h="368009">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1425958537"/>
                  </a:ext>
                </a:extLst>
              </a:tr>
              <a:tr h="368009">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049795948"/>
                  </a:ext>
                </a:extLst>
              </a:tr>
              <a:tr h="368009">
                <a:tc>
                  <a:txBody>
                    <a:bodyPr/>
                    <a:lstStyle/>
                    <a:p>
                      <a:pPr algn="l" fontAlgn="t"/>
                      <a:r>
                        <a:rPr lang="fr-FR" b="1">
                          <a:effectLst/>
                        </a:rPr>
                        <a:t>Allowed in </a:t>
                      </a:r>
                      <a:r>
                        <a:rPr lang="fr-FR" b="1" u="none" strike="noStrike">
                          <a:solidFill>
                            <a:srgbClr val="217AC0"/>
                          </a:solidFill>
                          <a:effectLst/>
                          <a:hlinkClick r:id="rId5"/>
                        </a:rPr>
                        <a:t>HTML forms</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090056936"/>
                  </a:ext>
                </a:extLst>
              </a:tr>
            </a:tbl>
          </a:graphicData>
        </a:graphic>
      </p:graphicFrame>
      <p:sp>
        <p:nvSpPr>
          <p:cNvPr id="18" name="Rectangle 3"/>
          <p:cNvSpPr>
            <a:spLocks noChangeArrowheads="1"/>
          </p:cNvSpPr>
          <p:nvPr/>
        </p:nvSpPr>
        <p:spPr bwMode="auto">
          <a:xfrm>
            <a:off x="4729163" y="1735911"/>
            <a:ext cx="3244478"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PUT /new.html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graphicFrame>
        <p:nvGraphicFramePr>
          <p:cNvPr id="19" name="Tableau 18"/>
          <p:cNvGraphicFramePr>
            <a:graphicFrameLocks noGrp="1"/>
          </p:cNvGraphicFramePr>
          <p:nvPr>
            <p:extLst>
              <p:ext uri="{D42A27DB-BD31-4B8C-83A1-F6EECF244321}">
                <p14:modId xmlns:p14="http://schemas.microsoft.com/office/powerpoint/2010/main" val="1922698266"/>
              </p:ext>
            </p:extLst>
          </p:nvPr>
        </p:nvGraphicFramePr>
        <p:xfrm>
          <a:off x="8460580" y="2716799"/>
          <a:ext cx="3355182" cy="2606040"/>
        </p:xfrm>
        <a:graphic>
          <a:graphicData uri="http://schemas.openxmlformats.org/drawingml/2006/table">
            <a:tbl>
              <a:tblPr/>
              <a:tblGrid>
                <a:gridCol w="2455070">
                  <a:extLst>
                    <a:ext uri="{9D8B030D-6E8A-4147-A177-3AD203B41FA5}">
                      <a16:colId xmlns:a16="http://schemas.microsoft.com/office/drawing/2014/main" val="2573759053"/>
                    </a:ext>
                  </a:extLst>
                </a:gridCol>
                <a:gridCol w="900112">
                  <a:extLst>
                    <a:ext uri="{9D8B030D-6E8A-4147-A177-3AD203B41FA5}">
                      <a16:colId xmlns:a16="http://schemas.microsoft.com/office/drawing/2014/main" val="2036095751"/>
                    </a:ext>
                  </a:extLst>
                </a:gridCol>
              </a:tblGrid>
              <a:tr h="0">
                <a:tc>
                  <a:txBody>
                    <a:bodyPr/>
                    <a:lstStyle/>
                    <a:p>
                      <a:pPr algn="l" fontAlgn="t"/>
                      <a:r>
                        <a:rPr lang="fr-FR" b="1">
                          <a:effectLst/>
                        </a:rPr>
                        <a:t>Request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Yes</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948996867"/>
                  </a:ext>
                </a:extLst>
              </a:tr>
              <a:tr h="0">
                <a:tc>
                  <a:txBody>
                    <a:bodyPr/>
                    <a:lstStyle/>
                    <a:p>
                      <a:pPr algn="l" fontAlgn="t"/>
                      <a:r>
                        <a:rPr lang="fr-FR" b="1">
                          <a:effectLst/>
                        </a:rPr>
                        <a:t>Successful response has body</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803278231"/>
                  </a:ext>
                </a:extLst>
              </a:tr>
              <a:tr h="0">
                <a:tc>
                  <a:txBody>
                    <a:bodyPr/>
                    <a:lstStyle/>
                    <a:p>
                      <a:pPr algn="l" fontAlgn="t"/>
                      <a:r>
                        <a:rPr lang="fr-FR" b="1" u="none" strike="noStrike">
                          <a:effectLst/>
                          <a:hlinkClick r:id="rId2" tooltip="Safe: An HTTP method is safe if it doesn't alter the state of the server. In other words, a method is safe if it leads to a read-only operation. Several common HTTP methods are safe: GET, HEAD, or OPTIONS. All safe methods are also idempotent as well as some, but not all, unsafe methods like PUT, or DELETE."/>
                        </a:rPr>
                        <a:t>Safe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252333802"/>
                  </a:ext>
                </a:extLst>
              </a:tr>
              <a:tr h="0">
                <a:tc>
                  <a:txBody>
                    <a:bodyPr/>
                    <a:lstStyle/>
                    <a:p>
                      <a:pPr algn="l" fontAlgn="t"/>
                      <a:r>
                        <a:rPr lang="fr-FR" b="1" u="none" strike="noStrike">
                          <a:effectLst/>
                          <a:hlinkClick r:id="rId3" tooltip="Idempotent: An HTTP method is idempotent if an identical request can be made once or several times in a row with the same effect while leaving the server in the same state. In other words, an idempotent method should not have any side-effects (except for keeping statistics). Implemented correctly, the GET, HEAD, PUT, and DELETE method are idempotent, but not the POST method. All safe methods are also idempotent."/>
                        </a:rPr>
                        <a:t>Idempotent</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171454548"/>
                  </a:ext>
                </a:extLst>
              </a:tr>
              <a:tr h="0">
                <a:tc>
                  <a:txBody>
                    <a:bodyPr/>
                    <a:lstStyle/>
                    <a:p>
                      <a:pPr algn="l" fontAlgn="t"/>
                      <a:r>
                        <a:rPr lang="fr-FR" b="1" u="none" strike="noStrike">
                          <a:effectLst/>
                          <a:hlinkClick r:id="rId4" tooltip="Cacheable: A cacheable response is an HTTP response that can be cached, that is stored to be retrieved and used later, saving a new request to the server. Not all HTTP responses can be cached, there are the following constraints for an HTTP response to be cached:"/>
                        </a:rPr>
                        <a:t>Cacheable</a:t>
                      </a:r>
                      <a:endParaRPr lang="fr-FR" b="1">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3840686392"/>
                  </a:ext>
                </a:extLst>
              </a:tr>
              <a:tr h="0">
                <a:tc>
                  <a:txBody>
                    <a:bodyPr/>
                    <a:lstStyle/>
                    <a:p>
                      <a:pPr algn="l" fontAlgn="t"/>
                      <a:r>
                        <a:rPr lang="fr-FR" b="1" dirty="0" err="1">
                          <a:effectLst/>
                        </a:rPr>
                        <a:t>Allowed</a:t>
                      </a:r>
                      <a:r>
                        <a:rPr lang="fr-FR" b="1" dirty="0">
                          <a:effectLst/>
                        </a:rPr>
                        <a:t> in </a:t>
                      </a:r>
                      <a:r>
                        <a:rPr lang="fr-FR" b="1" u="none" strike="noStrike" dirty="0">
                          <a:solidFill>
                            <a:srgbClr val="217AC0"/>
                          </a:solidFill>
                          <a:effectLst/>
                          <a:hlinkClick r:id="rId5"/>
                        </a:rPr>
                        <a:t>HTML </a:t>
                      </a:r>
                      <a:r>
                        <a:rPr lang="fr-FR" b="1" u="none" strike="noStrike" dirty="0" err="1">
                          <a:solidFill>
                            <a:srgbClr val="217AC0"/>
                          </a:solidFill>
                          <a:effectLst/>
                          <a:hlinkClick r:id="rId5"/>
                        </a:rPr>
                        <a:t>forms</a:t>
                      </a:r>
                      <a:endParaRPr lang="fr-FR" b="1" dirty="0">
                        <a:effectLst/>
                      </a:endParaRP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tc>
                  <a:txBody>
                    <a:bodyPr/>
                    <a:lstStyle/>
                    <a:p>
                      <a:pPr algn="l" fontAlgn="t"/>
                      <a:r>
                        <a:rPr lang="fr-FR" dirty="0">
                          <a:effectLst/>
                        </a:rPr>
                        <a:t>No</a:t>
                      </a:r>
                    </a:p>
                  </a:txBody>
                  <a:tcPr marL="76200" marR="76200" marT="57150" marB="57150">
                    <a:lnL w="12700" cap="flat" cmpd="sng" algn="ctr">
                      <a:solidFill>
                        <a:srgbClr val="E0E0DC"/>
                      </a:solidFill>
                      <a:prstDash val="solid"/>
                      <a:round/>
                      <a:headEnd type="none" w="med" len="med"/>
                      <a:tailEnd type="none" w="med" len="med"/>
                    </a:lnL>
                    <a:lnR w="12700" cap="flat" cmpd="sng" algn="ctr">
                      <a:solidFill>
                        <a:srgbClr val="E0E0DC"/>
                      </a:solidFill>
                      <a:prstDash val="solid"/>
                      <a:round/>
                      <a:headEnd type="none" w="med" len="med"/>
                      <a:tailEnd type="none" w="med" len="med"/>
                    </a:lnR>
                    <a:lnT w="12700" cap="flat" cmpd="sng" algn="ctr">
                      <a:solidFill>
                        <a:srgbClr val="E0E0DC"/>
                      </a:solidFill>
                      <a:prstDash val="solid"/>
                      <a:round/>
                      <a:headEnd type="none" w="med" len="med"/>
                      <a:tailEnd type="none" w="med" len="med"/>
                    </a:lnT>
                    <a:lnB w="12700" cap="flat" cmpd="sng" algn="ctr">
                      <a:solidFill>
                        <a:srgbClr val="E0E0DC"/>
                      </a:solidFill>
                      <a:prstDash val="solid"/>
                      <a:round/>
                      <a:headEnd type="none" w="med" len="med"/>
                      <a:tailEnd type="none" w="med" len="med"/>
                    </a:lnB>
                    <a:solidFill>
                      <a:srgbClr val="DDE4E9"/>
                    </a:solidFill>
                  </a:tcPr>
                </a:tc>
                <a:extLst>
                  <a:ext uri="{0D108BD9-81ED-4DB2-BD59-A6C34878D82A}">
                    <a16:rowId xmlns:a16="http://schemas.microsoft.com/office/drawing/2014/main" val="2189695656"/>
                  </a:ext>
                </a:extLst>
              </a:tr>
            </a:tbl>
          </a:graphicData>
        </a:graphic>
      </p:graphicFrame>
      <p:sp>
        <p:nvSpPr>
          <p:cNvPr id="22" name="Rectangle 4"/>
          <p:cNvSpPr>
            <a:spLocks noChangeArrowheads="1"/>
          </p:cNvSpPr>
          <p:nvPr/>
        </p:nvSpPr>
        <p:spPr bwMode="auto">
          <a:xfrm>
            <a:off x="8460580" y="1713047"/>
            <a:ext cx="3355182" cy="488859"/>
          </a:xfrm>
          <a:prstGeom prst="rect">
            <a:avLst/>
          </a:prstGeom>
          <a:solidFill>
            <a:srgbClr val="DDE4E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a:ln>
                  <a:noFill/>
                </a:ln>
                <a:solidFill>
                  <a:srgbClr val="3B3C40"/>
                </a:solidFill>
                <a:effectLst/>
                <a:latin typeface="Consolas" panose="020B0609020204030204" pitchFamily="49" charset="0"/>
              </a:rPr>
              <a:t>PATCH /file.txt HTTP/1.1 </a:t>
            </a:r>
            <a:endParaRPr kumimoji="0" lang="fr-FR" altLang="fr-FR" sz="4400" b="0" i="0" u="none" strike="noStrike" cap="none" normalizeH="0" baseline="0">
              <a:ln>
                <a:noFill/>
              </a:ln>
              <a:solidFill>
                <a:schemeClr val="tx1"/>
              </a:solidFill>
              <a:effectLst/>
              <a:latin typeface="Arial" panose="020B0604020202020204" pitchFamily="34" charset="0"/>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47016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Modéliser vos API </a:t>
            </a:r>
            <a:r>
              <a:rPr lang="fr-FR" dirty="0">
                <a:solidFill>
                  <a:srgbClr val="00B0F0"/>
                </a:solidFill>
              </a:rPr>
              <a:t>sous forme de catalogue</a:t>
            </a:r>
          </a:p>
        </p:txBody>
      </p:sp>
      <p:sp>
        <p:nvSpPr>
          <p:cNvPr id="4" name="Espace réservé du contenu 3"/>
          <p:cNvSpPr>
            <a:spLocks noGrp="1"/>
          </p:cNvSpPr>
          <p:nvPr>
            <p:ph idx="1"/>
          </p:nvPr>
        </p:nvSpPr>
        <p:spPr>
          <a:xfrm>
            <a:off x="838200" y="6198142"/>
            <a:ext cx="10515600" cy="340770"/>
          </a:xfrm>
        </p:spPr>
        <p:txBody>
          <a:bodyPr>
            <a:normAutofit fontScale="85000" lnSpcReduction="10000"/>
          </a:bodyPr>
          <a:lstStyle/>
          <a:p>
            <a:pPr marL="457200" lvl="1" indent="0">
              <a:buNone/>
            </a:pPr>
            <a:r>
              <a:rPr lang="fr-FR" dirty="0">
                <a:hlinkClick r:id="rId2"/>
              </a:rPr>
              <a:t>http://blog.nicolashachet.com/niveaux/confirme/larchitecture-rest-expliquee-en-5-regles/</a:t>
            </a:r>
            <a:endParaRPr lang="fr-FR" dirty="0"/>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36</a:t>
            </a:fld>
            <a:endParaRPr lang="fr-FR"/>
          </a:p>
        </p:txBody>
      </p:sp>
      <p:pic>
        <p:nvPicPr>
          <p:cNvPr id="5" name="Image 4"/>
          <p:cNvPicPr>
            <a:picLocks noChangeAspect="1"/>
          </p:cNvPicPr>
          <p:nvPr/>
        </p:nvPicPr>
        <p:blipFill rotWithShape="1">
          <a:blip r:embed="rId3"/>
          <a:srcRect t="10442" b="3542"/>
          <a:stretch/>
        </p:blipFill>
        <p:spPr>
          <a:xfrm>
            <a:off x="747447" y="1313000"/>
            <a:ext cx="10424847" cy="4565285"/>
          </a:xfrm>
          <a:prstGeom prst="rect">
            <a:avLst/>
          </a:prstGeom>
        </p:spPr>
      </p:pic>
    </p:spTree>
    <p:extLst>
      <p:ext uri="{BB962C8B-B14F-4D97-AF65-F5344CB8AC3E}">
        <p14:creationId xmlns:p14="http://schemas.microsoft.com/office/powerpoint/2010/main" val="3818280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8B0673-4993-4718-94A3-FFEE5BA8490D}"/>
              </a:ext>
            </a:extLst>
          </p:cNvPr>
          <p:cNvSpPr>
            <a:spLocks noGrp="1"/>
          </p:cNvSpPr>
          <p:nvPr>
            <p:ph type="title"/>
          </p:nvPr>
        </p:nvSpPr>
        <p:spPr/>
        <p:txBody>
          <a:bodyPr/>
          <a:lstStyle/>
          <a:p>
            <a:r>
              <a:rPr lang="fr-FR" dirty="0"/>
              <a:t>Modéliser vos API </a:t>
            </a:r>
            <a:r>
              <a:rPr lang="fr-FR" dirty="0">
                <a:solidFill>
                  <a:srgbClr val="00B0F0"/>
                </a:solidFill>
              </a:rPr>
              <a:t>en domaine fonctionnelle</a:t>
            </a:r>
          </a:p>
        </p:txBody>
      </p:sp>
      <p:sp>
        <p:nvSpPr>
          <p:cNvPr id="3" name="Espace réservé du contenu 2">
            <a:extLst>
              <a:ext uri="{FF2B5EF4-FFF2-40B4-BE49-F238E27FC236}">
                <a16:creationId xmlns:a16="http://schemas.microsoft.com/office/drawing/2014/main" id="{E1D5A7B2-946F-4A25-A91B-C2C04A018BE9}"/>
              </a:ext>
            </a:extLst>
          </p:cNvPr>
          <p:cNvSpPr>
            <a:spLocks noGrp="1"/>
          </p:cNvSpPr>
          <p:nvPr>
            <p:ph idx="1"/>
          </p:nvPr>
        </p:nvSpPr>
        <p:spPr/>
        <p:txBody>
          <a:bodyPr/>
          <a:lstStyle/>
          <a:p>
            <a:pPr marL="0" indent="0">
              <a:buNone/>
            </a:pPr>
            <a:r>
              <a:rPr lang="fr-FR" dirty="0"/>
              <a:t>http://www.mywebsite.com/</a:t>
            </a:r>
            <a:r>
              <a:rPr lang="fr-FR" dirty="0">
                <a:solidFill>
                  <a:srgbClr val="00B050"/>
                </a:solidFill>
              </a:rPr>
              <a:t>books </a:t>
            </a:r>
            <a:r>
              <a:rPr lang="fr-FR" dirty="0">
                <a:solidFill>
                  <a:schemeClr val="bg1">
                    <a:lumMod val="65000"/>
                  </a:schemeClr>
                </a:solidFill>
              </a:rPr>
              <a:t>=&gt; tous les livres</a:t>
            </a:r>
          </a:p>
          <a:p>
            <a:pPr marL="0" indent="0">
              <a:buNone/>
            </a:pPr>
            <a:r>
              <a:rPr lang="fr-FR" dirty="0"/>
              <a:t>http://www.mywebsite.com/</a:t>
            </a:r>
            <a:r>
              <a:rPr lang="fr-FR" dirty="0">
                <a:solidFill>
                  <a:srgbClr val="00B050"/>
                </a:solidFill>
              </a:rPr>
              <a:t>books</a:t>
            </a:r>
            <a:r>
              <a:rPr lang="fr-FR" dirty="0"/>
              <a:t>/</a:t>
            </a:r>
            <a:r>
              <a:rPr lang="fr-FR" dirty="0">
                <a:solidFill>
                  <a:srgbClr val="0070C0"/>
                </a:solidFill>
              </a:rPr>
              <a:t>87 </a:t>
            </a:r>
            <a:r>
              <a:rPr lang="fr-FR" dirty="0">
                <a:solidFill>
                  <a:schemeClr val="bg1">
                    <a:lumMod val="65000"/>
                  </a:schemeClr>
                </a:solidFill>
              </a:rPr>
              <a:t>=&gt; 1 livre</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comments </a:t>
            </a:r>
            <a:r>
              <a:rPr lang="fr-FR" dirty="0">
                <a:solidFill>
                  <a:schemeClr val="bg1">
                    <a:lumMod val="65000"/>
                  </a:schemeClr>
                </a:solidFill>
              </a:rPr>
              <a:t>=&gt; tous les commentaires</a:t>
            </a:r>
          </a:p>
          <a:p>
            <a:pPr marL="0" indent="0">
              <a:buNone/>
            </a:pPr>
            <a:r>
              <a:rPr lang="fr-FR" dirty="0"/>
              <a:t>http://www.mywebsite.com/</a:t>
            </a:r>
            <a:r>
              <a:rPr lang="fr-FR" dirty="0">
                <a:solidFill>
                  <a:srgbClr val="00B050"/>
                </a:solidFill>
              </a:rPr>
              <a:t>comments</a:t>
            </a:r>
            <a:r>
              <a:rPr lang="fr-FR" dirty="0"/>
              <a:t>/</a:t>
            </a:r>
            <a:r>
              <a:rPr lang="fr-FR" dirty="0">
                <a:solidFill>
                  <a:srgbClr val="0070C0"/>
                </a:solidFill>
              </a:rPr>
              <a:t>1558 </a:t>
            </a:r>
            <a:r>
              <a:rPr lang="fr-FR" dirty="0">
                <a:solidFill>
                  <a:schemeClr val="bg1">
                    <a:lumMod val="65000"/>
                  </a:schemeClr>
                </a:solidFill>
              </a:rPr>
              <a:t>=&gt; 1 commentaire</a:t>
            </a:r>
          </a:p>
          <a:p>
            <a:pPr marL="0" indent="0">
              <a:buNone/>
            </a:pPr>
            <a:endParaRPr lang="fr-FR" dirty="0">
              <a:solidFill>
                <a:srgbClr val="0070C0"/>
              </a:solidFill>
            </a:endParaRPr>
          </a:p>
          <a:p>
            <a:pPr marL="0" indent="0">
              <a:buNone/>
            </a:pPr>
            <a:endParaRPr lang="fr-FR" dirty="0"/>
          </a:p>
          <a:p>
            <a:pPr marL="0"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2349266C-F953-459F-BB71-D8DEAB3ABCEE}"/>
              </a:ext>
            </a:extLst>
          </p:cNvPr>
          <p:cNvSpPr>
            <a:spLocks noGrp="1"/>
          </p:cNvSpPr>
          <p:nvPr>
            <p:ph type="sldNum" sz="quarter" idx="12"/>
          </p:nvPr>
        </p:nvSpPr>
        <p:spPr/>
        <p:txBody>
          <a:bodyPr/>
          <a:lstStyle/>
          <a:p>
            <a:fld id="{B79E4878-4BCB-449E-94CF-AE2A0F6BB533}" type="slidenum">
              <a:rPr lang="fr-FR" smtClean="0"/>
              <a:t>37</a:t>
            </a:fld>
            <a:endParaRPr lang="fr-FR"/>
          </a:p>
        </p:txBody>
      </p:sp>
      <p:sp>
        <p:nvSpPr>
          <p:cNvPr id="5" name="Espace réservé du contenu 3">
            <a:extLst>
              <a:ext uri="{FF2B5EF4-FFF2-40B4-BE49-F238E27FC236}">
                <a16:creationId xmlns:a16="http://schemas.microsoft.com/office/drawing/2014/main" id="{D8880067-8567-4865-9CAC-3DF7D2811CEC}"/>
              </a:ext>
            </a:extLst>
          </p:cNvPr>
          <p:cNvSpPr txBox="1">
            <a:spLocks/>
          </p:cNvSpPr>
          <p:nvPr/>
        </p:nvSpPr>
        <p:spPr>
          <a:xfrm>
            <a:off x="838200" y="6198142"/>
            <a:ext cx="10515600" cy="34077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dirty="0"/>
              <a:t>D’après Yann </a:t>
            </a:r>
            <a:r>
              <a:rPr lang="fr-FR" dirty="0" err="1"/>
              <a:t>Crumeyrolles</a:t>
            </a:r>
            <a:endParaRPr lang="fr-FR" dirty="0"/>
          </a:p>
        </p:txBody>
      </p:sp>
    </p:spTree>
    <p:extLst>
      <p:ext uri="{BB962C8B-B14F-4D97-AF65-F5344CB8AC3E}">
        <p14:creationId xmlns:p14="http://schemas.microsoft.com/office/powerpoint/2010/main" val="2278409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a:t>Nommage</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70104" y="6349819"/>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a:xfrm>
            <a:off x="8610600" y="6349819"/>
            <a:ext cx="2743200" cy="365125"/>
          </a:xfrm>
        </p:spPr>
        <p:txBody>
          <a:bodyPr/>
          <a:lstStyle/>
          <a:p>
            <a:fld id="{B79E4878-4BCB-449E-94CF-AE2A0F6BB533}" type="slidenum">
              <a:rPr lang="fr-FR" smtClean="0"/>
              <a:t>38</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2008632" y="1468619"/>
            <a:ext cx="6486144" cy="44622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http://www.mywebsite.com/</a:t>
            </a:r>
            <a:r>
              <a:rPr lang="fr-FR" dirty="0">
                <a:solidFill>
                  <a:srgbClr val="00B050"/>
                </a:solidFill>
              </a:rPr>
              <a:t>specific-books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 </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a:t>
            </a:r>
            <a:r>
              <a:rPr lang="fr-FR" dirty="0"/>
              <a:t>/</a:t>
            </a:r>
            <a:r>
              <a:rPr lang="fr-FR" dirty="0">
                <a:solidFill>
                  <a:srgbClr val="0070C0"/>
                </a:solidFill>
              </a:rPr>
              <a:t>87</a:t>
            </a:r>
          </a:p>
          <a:p>
            <a:pPr marL="0" indent="0">
              <a:buNone/>
            </a:pP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specific_books</a:t>
            </a:r>
            <a:r>
              <a:rPr lang="fr-FR" dirty="0"/>
              <a:t>/</a:t>
            </a:r>
            <a:r>
              <a:rPr lang="fr-FR" dirty="0">
                <a:solidFill>
                  <a:srgbClr val="0070C0"/>
                </a:solidFill>
              </a:rPr>
              <a:t>87</a:t>
            </a:r>
          </a:p>
          <a:p>
            <a:pPr marL="0" indent="0">
              <a:buNone/>
            </a:pPr>
            <a:endParaRPr lang="fr-FR" dirty="0">
              <a:solidFill>
                <a:srgbClr val="0070C0"/>
              </a:solidFill>
            </a:endParaRPr>
          </a:p>
          <a:p>
            <a:pPr marL="0" indent="0">
              <a:buNone/>
            </a:pPr>
            <a:r>
              <a:rPr lang="fr-FR" dirty="0"/>
              <a:t>http://www.mywebsite.com/</a:t>
            </a:r>
            <a:r>
              <a:rPr lang="fr-FR" dirty="0">
                <a:solidFill>
                  <a:srgbClr val="00B050"/>
                </a:solidFill>
              </a:rPr>
              <a:t>specificBooks</a:t>
            </a:r>
            <a:endParaRPr lang="fr-FR" dirty="0">
              <a:solidFill>
                <a:schemeClr val="bg1">
                  <a:lumMod val="65000"/>
                </a:schemeClr>
              </a:solidFill>
            </a:endParaRPr>
          </a:p>
          <a:p>
            <a:pPr marL="0" indent="0">
              <a:buNone/>
            </a:pPr>
            <a:r>
              <a:rPr lang="fr-FR" dirty="0"/>
              <a:t>http://www.mywebsite.com/</a:t>
            </a:r>
            <a:r>
              <a:rPr lang="fr-FR" dirty="0">
                <a:solidFill>
                  <a:srgbClr val="00B050"/>
                </a:solidFill>
              </a:rPr>
              <a:t>specificBooks</a:t>
            </a:r>
            <a:r>
              <a:rPr lang="fr-FR" dirty="0"/>
              <a:t>/</a:t>
            </a:r>
            <a:r>
              <a:rPr lang="fr-FR" dirty="0">
                <a:solidFill>
                  <a:srgbClr val="0070C0"/>
                </a:solidFill>
              </a:rPr>
              <a:t>87</a:t>
            </a:r>
          </a:p>
          <a:p>
            <a:pPr marL="0" indent="0">
              <a:buNone/>
            </a:pPr>
            <a:endParaRPr lang="fr-FR" dirty="0">
              <a:solidFill>
                <a:srgbClr val="0070C0"/>
              </a:solidFill>
            </a:endParaRPr>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pic>
        <p:nvPicPr>
          <p:cNvPr id="1026" name="Picture 2" descr="Image associÃ©e">
            <a:extLst>
              <a:ext uri="{FF2B5EF4-FFF2-40B4-BE49-F238E27FC236}">
                <a16:creationId xmlns:a16="http://schemas.microsoft.com/office/drawing/2014/main" id="{C5B51F5C-A4A4-403F-BF8E-403E70C9D9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454" y="1429735"/>
            <a:ext cx="804672" cy="8046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9667F6F-635F-4BD4-B0AC-A04BC2C4B302}"/>
              </a:ext>
            </a:extLst>
          </p:cNvPr>
          <p:cNvSpPr/>
          <p:nvPr/>
        </p:nvSpPr>
        <p:spPr>
          <a:xfrm>
            <a:off x="9164062" y="3804867"/>
            <a:ext cx="1837554" cy="523220"/>
          </a:xfrm>
          <a:prstGeom prst="rect">
            <a:avLst/>
          </a:prstGeom>
        </p:spPr>
        <p:txBody>
          <a:bodyPr wrap="none">
            <a:spAutoFit/>
          </a:bodyPr>
          <a:lstStyle/>
          <a:p>
            <a:r>
              <a:rPr lang="fr-FR" sz="2800" i="1" dirty="0" err="1">
                <a:solidFill>
                  <a:srgbClr val="666699"/>
                </a:solidFill>
                <a:latin typeface="interval"/>
              </a:rPr>
              <a:t>snake_case</a:t>
            </a:r>
            <a:endParaRPr lang="fr-FR" sz="2800" dirty="0"/>
          </a:p>
        </p:txBody>
      </p:sp>
      <p:sp>
        <p:nvSpPr>
          <p:cNvPr id="15" name="Rectangle 14">
            <a:extLst>
              <a:ext uri="{FF2B5EF4-FFF2-40B4-BE49-F238E27FC236}">
                <a16:creationId xmlns:a16="http://schemas.microsoft.com/office/drawing/2014/main" id="{90A22324-48E0-4A47-BF36-1D842FBFE28B}"/>
              </a:ext>
            </a:extLst>
          </p:cNvPr>
          <p:cNvSpPr/>
          <p:nvPr/>
        </p:nvSpPr>
        <p:spPr>
          <a:xfrm>
            <a:off x="9186151" y="1640236"/>
            <a:ext cx="1793376" cy="523220"/>
          </a:xfrm>
          <a:prstGeom prst="rect">
            <a:avLst/>
          </a:prstGeom>
        </p:spPr>
        <p:txBody>
          <a:bodyPr wrap="none">
            <a:spAutoFit/>
          </a:bodyPr>
          <a:lstStyle/>
          <a:p>
            <a:r>
              <a:rPr lang="fr-FR" sz="2800" i="1" dirty="0">
                <a:solidFill>
                  <a:srgbClr val="666699"/>
                </a:solidFill>
                <a:latin typeface="interval"/>
              </a:rPr>
              <a:t>spinal-case</a:t>
            </a:r>
            <a:endParaRPr lang="fr-FR" sz="2800" dirty="0"/>
          </a:p>
        </p:txBody>
      </p:sp>
      <p:sp>
        <p:nvSpPr>
          <p:cNvPr id="16" name="Rectangle 15">
            <a:extLst>
              <a:ext uri="{FF2B5EF4-FFF2-40B4-BE49-F238E27FC236}">
                <a16:creationId xmlns:a16="http://schemas.microsoft.com/office/drawing/2014/main" id="{FA15F045-49DC-4395-8E2C-B718093ADFD7}"/>
              </a:ext>
            </a:extLst>
          </p:cNvPr>
          <p:cNvSpPr/>
          <p:nvPr/>
        </p:nvSpPr>
        <p:spPr>
          <a:xfrm>
            <a:off x="9265948" y="4968895"/>
            <a:ext cx="1735668" cy="523220"/>
          </a:xfrm>
          <a:prstGeom prst="rect">
            <a:avLst/>
          </a:prstGeom>
        </p:spPr>
        <p:txBody>
          <a:bodyPr wrap="none">
            <a:spAutoFit/>
          </a:bodyPr>
          <a:lstStyle/>
          <a:p>
            <a:r>
              <a:rPr lang="fr-FR" sz="2800" i="1" dirty="0" err="1">
                <a:solidFill>
                  <a:srgbClr val="666699"/>
                </a:solidFill>
                <a:latin typeface="interval"/>
              </a:rPr>
              <a:t>camelCase</a:t>
            </a:r>
            <a:endParaRPr lang="fr-FR" sz="2800" dirty="0"/>
          </a:p>
        </p:txBody>
      </p:sp>
    </p:spTree>
    <p:extLst>
      <p:ext uri="{BB962C8B-B14F-4D97-AF65-F5344CB8AC3E}">
        <p14:creationId xmlns:p14="http://schemas.microsoft.com/office/powerpoint/2010/main" val="2410219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F12D5-DB91-4D87-AD5B-C413F2E39C60}"/>
              </a:ext>
            </a:extLst>
          </p:cNvPr>
          <p:cNvSpPr>
            <a:spLocks noGrp="1"/>
          </p:cNvSpPr>
          <p:nvPr>
            <p:ph type="title"/>
          </p:nvPr>
        </p:nvSpPr>
        <p:spPr/>
        <p:txBody>
          <a:bodyPr/>
          <a:lstStyle/>
          <a:p>
            <a:r>
              <a:rPr lang="fr-FR" dirty="0" err="1"/>
              <a:t>Versionning</a:t>
            </a:r>
            <a:endParaRPr lang="fr-FR" dirty="0"/>
          </a:p>
        </p:txBody>
      </p:sp>
      <p:sp>
        <p:nvSpPr>
          <p:cNvPr id="3" name="Espace réservé du contenu 2">
            <a:extLst>
              <a:ext uri="{FF2B5EF4-FFF2-40B4-BE49-F238E27FC236}">
                <a16:creationId xmlns:a16="http://schemas.microsoft.com/office/drawing/2014/main" id="{D804498F-DFA3-47C1-A02C-D145D0BE7453}"/>
              </a:ext>
            </a:extLst>
          </p:cNvPr>
          <p:cNvSpPr>
            <a:spLocks noGrp="1"/>
          </p:cNvSpPr>
          <p:nvPr>
            <p:ph idx="1"/>
          </p:nvPr>
        </p:nvSpPr>
        <p:spPr>
          <a:xfrm>
            <a:off x="170688" y="6350317"/>
            <a:ext cx="10515600" cy="507683"/>
          </a:xfrm>
        </p:spPr>
        <p:txBody>
          <a:bodyPr/>
          <a:lstStyle/>
          <a:p>
            <a:pPr marL="0" indent="0">
              <a:buNone/>
            </a:pPr>
            <a:r>
              <a:rPr lang="fr-FR" dirty="0">
                <a:hlinkClick r:id="rId2"/>
              </a:rPr>
              <a:t>https://blog.octo.com/designer-une-api-rest/#intro</a:t>
            </a: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020FC68C-DE93-483E-8C30-FBBE4E39CF04}"/>
              </a:ext>
            </a:extLst>
          </p:cNvPr>
          <p:cNvSpPr>
            <a:spLocks noGrp="1"/>
          </p:cNvSpPr>
          <p:nvPr>
            <p:ph type="sldNum" sz="quarter" idx="12"/>
          </p:nvPr>
        </p:nvSpPr>
        <p:spPr/>
        <p:txBody>
          <a:bodyPr/>
          <a:lstStyle/>
          <a:p>
            <a:fld id="{B79E4878-4BCB-449E-94CF-AE2A0F6BB533}" type="slidenum">
              <a:rPr lang="fr-FR" smtClean="0"/>
              <a:t>39</a:t>
            </a:fld>
            <a:endParaRPr lang="fr-FR"/>
          </a:p>
        </p:txBody>
      </p:sp>
      <p:sp>
        <p:nvSpPr>
          <p:cNvPr id="7" name="Espace réservé du contenu 2">
            <a:extLst>
              <a:ext uri="{FF2B5EF4-FFF2-40B4-BE49-F238E27FC236}">
                <a16:creationId xmlns:a16="http://schemas.microsoft.com/office/drawing/2014/main" id="{3C4961D1-933F-4AA0-9C93-F65D796AD9EA}"/>
              </a:ext>
            </a:extLst>
          </p:cNvPr>
          <p:cNvSpPr txBox="1">
            <a:spLocks/>
          </p:cNvSpPr>
          <p:nvPr/>
        </p:nvSpPr>
        <p:spPr>
          <a:xfrm>
            <a:off x="838200" y="1468619"/>
            <a:ext cx="10515600" cy="44384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a:p>
            <a:r>
              <a:rPr lang="fr-FR" i="1" dirty="0"/>
              <a:t>header HTTP</a:t>
            </a:r>
          </a:p>
          <a:p>
            <a:r>
              <a:rPr lang="fr-FR" i="1" dirty="0"/>
              <a:t>url</a:t>
            </a:r>
          </a:p>
          <a:p>
            <a:r>
              <a:rPr lang="fr-FR" i="1" dirty="0"/>
              <a:t>body HTTP</a:t>
            </a:r>
            <a:endParaRPr lang="fr-FR" dirty="0"/>
          </a:p>
          <a:p>
            <a:pPr marL="0" indent="0">
              <a:buFont typeface="Arial" panose="020B0604020202020204" pitchFamily="34" charset="0"/>
              <a:buNone/>
            </a:pPr>
            <a:endParaRPr lang="fr-FR" dirty="0"/>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 </a:t>
            </a:r>
            <a:endParaRPr lang="fr-FR" dirty="0">
              <a:solidFill>
                <a:schemeClr val="bg1">
                  <a:lumMod val="65000"/>
                </a:schemeClr>
              </a:solidFill>
            </a:endParaRPr>
          </a:p>
          <a:p>
            <a:pPr marL="457200" lvl="1" indent="0">
              <a:buNone/>
            </a:pPr>
            <a:r>
              <a:rPr lang="fr-FR" dirty="0"/>
              <a:t>http://www.mywebsite.com/</a:t>
            </a:r>
            <a:r>
              <a:rPr lang="fr-FR" dirty="0">
                <a:solidFill>
                  <a:srgbClr val="7030A0"/>
                </a:solidFill>
              </a:rPr>
              <a:t>v1</a:t>
            </a:r>
            <a:r>
              <a:rPr lang="fr-FR" dirty="0"/>
              <a:t>/</a:t>
            </a:r>
            <a:r>
              <a:rPr lang="fr-FR" dirty="0">
                <a:solidFill>
                  <a:srgbClr val="00B050"/>
                </a:solidFill>
              </a:rPr>
              <a:t>specific-books</a:t>
            </a:r>
            <a:r>
              <a:rPr lang="fr-FR" dirty="0"/>
              <a:t>/</a:t>
            </a:r>
            <a:r>
              <a:rPr lang="fr-FR" dirty="0">
                <a:solidFill>
                  <a:srgbClr val="0070C0"/>
                </a:solidFill>
              </a:rPr>
              <a:t>87</a:t>
            </a:r>
          </a:p>
          <a:p>
            <a:pPr marL="457200" lvl="1" indent="0">
              <a:buNone/>
            </a:pPr>
            <a:endParaRPr lang="fr-FR" dirty="0">
              <a:solidFill>
                <a:srgbClr val="0070C0"/>
              </a:solidFill>
            </a:endParaRPr>
          </a:p>
          <a:p>
            <a:pPr marL="457200" lvl="1" indent="0">
              <a:buNone/>
            </a:pPr>
            <a:r>
              <a:rPr lang="fr-FR" dirty="0"/>
              <a:t>http://www.mywebsite.com/</a:t>
            </a:r>
            <a:r>
              <a:rPr lang="fr-FR" dirty="0">
                <a:solidFill>
                  <a:srgbClr val="00B050"/>
                </a:solidFill>
              </a:rPr>
              <a:t>specific-books</a:t>
            </a:r>
            <a:r>
              <a:rPr lang="fr-FR" dirty="0">
                <a:solidFill>
                  <a:srgbClr val="7030A0"/>
                </a:solidFill>
              </a:rPr>
              <a:t>?v=1</a:t>
            </a:r>
          </a:p>
          <a:p>
            <a:pPr marL="457200" lvl="1" indent="0">
              <a:buNone/>
            </a:pPr>
            <a:r>
              <a:rPr lang="fr-FR" dirty="0"/>
              <a:t>http://www.mywebsite.com/</a:t>
            </a:r>
            <a:r>
              <a:rPr lang="fr-FR" dirty="0">
                <a:solidFill>
                  <a:srgbClr val="00B050"/>
                </a:solidFill>
              </a:rPr>
              <a:t>specific-books</a:t>
            </a:r>
            <a:r>
              <a:rPr lang="fr-FR" dirty="0"/>
              <a:t>/</a:t>
            </a:r>
            <a:r>
              <a:rPr lang="fr-FR" dirty="0">
                <a:solidFill>
                  <a:srgbClr val="0070C0"/>
                </a:solidFill>
              </a:rPr>
              <a:t>87</a:t>
            </a:r>
            <a:r>
              <a:rPr lang="fr-FR" dirty="0">
                <a:solidFill>
                  <a:srgbClr val="7030A0"/>
                </a:solidFill>
              </a:rPr>
              <a:t> ?v=1</a:t>
            </a:r>
            <a:endParaRPr lang="fr-FR" dirty="0"/>
          </a:p>
          <a:p>
            <a:pPr marL="0" indent="0">
              <a:buFont typeface="Arial" panose="020B0604020202020204" pitchFamily="34" charset="0"/>
              <a:buNone/>
            </a:pPr>
            <a:endParaRPr lang="fr-FR" dirty="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186658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applications/besoins d’aujourd’hui</a:t>
            </a:r>
          </a:p>
        </p:txBody>
      </p:sp>
      <p:sp>
        <p:nvSpPr>
          <p:cNvPr id="3" name="Espace réservé du contenu 2"/>
          <p:cNvSpPr>
            <a:spLocks noGrp="1"/>
          </p:cNvSpPr>
          <p:nvPr>
            <p:ph idx="1"/>
          </p:nvPr>
        </p:nvSpPr>
        <p:spPr>
          <a:xfrm>
            <a:off x="838200" y="1343025"/>
            <a:ext cx="10515600" cy="5329238"/>
          </a:xfrm>
        </p:spPr>
        <p:txBody>
          <a:bodyPr>
            <a:normAutofit fontScale="77500" lnSpcReduction="20000"/>
          </a:bodyPr>
          <a:lstStyle/>
          <a:p>
            <a:r>
              <a:rPr lang="fr-FR" dirty="0"/>
              <a:t>Disponibilité 24 heures sur 24</a:t>
            </a:r>
          </a:p>
          <a:p>
            <a:pPr lvl="1"/>
            <a:r>
              <a:rPr lang="fr-FR" dirty="0"/>
              <a:t>Résilience aux pannes</a:t>
            </a:r>
          </a:p>
          <a:p>
            <a:pPr lvl="1"/>
            <a:r>
              <a:rPr lang="fr-FR" dirty="0"/>
              <a:t>Mise à jour à chaud</a:t>
            </a:r>
          </a:p>
          <a:p>
            <a:r>
              <a:rPr lang="fr-FR" dirty="0"/>
              <a:t>Capacité à monter en charge (scalabilité)</a:t>
            </a:r>
          </a:p>
          <a:p>
            <a:pPr lvl="1"/>
            <a:r>
              <a:rPr lang="fr-FR" dirty="0"/>
              <a:t>+ requêtes</a:t>
            </a:r>
          </a:p>
          <a:p>
            <a:pPr lvl="2"/>
            <a:r>
              <a:rPr lang="fr-FR" dirty="0"/>
              <a:t>+ de bandes passantes</a:t>
            </a:r>
          </a:p>
          <a:p>
            <a:pPr lvl="2"/>
            <a:r>
              <a:rPr lang="fr-FR" dirty="0"/>
              <a:t>+ de </a:t>
            </a:r>
            <a:r>
              <a:rPr lang="fr-FR" dirty="0" err="1"/>
              <a:t>cpu</a:t>
            </a:r>
            <a:endParaRPr lang="fr-FR" dirty="0"/>
          </a:p>
          <a:p>
            <a:pPr lvl="2"/>
            <a:r>
              <a:rPr lang="fr-FR" dirty="0"/>
              <a:t>+ d’espace de stockage</a:t>
            </a:r>
          </a:p>
          <a:p>
            <a:pPr lvl="1"/>
            <a:r>
              <a:rPr lang="fr-FR" dirty="0"/>
              <a:t>Par période, ponctuelle, régulière</a:t>
            </a:r>
          </a:p>
          <a:p>
            <a:pPr lvl="1"/>
            <a:r>
              <a:rPr lang="fr-FR" dirty="0"/>
              <a:t>Automatique/Manuelle</a:t>
            </a:r>
          </a:p>
          <a:p>
            <a:pPr lvl="1"/>
            <a:r>
              <a:rPr lang="fr-FR" dirty="0"/>
              <a:t>Peu onéreux (</a:t>
            </a:r>
            <a:r>
              <a:rPr lang="fr-FR" dirty="0" err="1"/>
              <a:t>Commodity</a:t>
            </a:r>
            <a:r>
              <a:rPr lang="fr-FR" dirty="0"/>
              <a:t> hardware, Cloud)</a:t>
            </a:r>
          </a:p>
          <a:p>
            <a:r>
              <a:rPr lang="fr-FR" dirty="0"/>
              <a:t>Géo-répartition pour une faible latence</a:t>
            </a:r>
          </a:p>
          <a:p>
            <a:r>
              <a:rPr lang="fr-FR" dirty="0"/>
              <a:t>Livrer et mettre à jour rapidement (</a:t>
            </a:r>
            <a:r>
              <a:rPr lang="fr-FR" dirty="0" err="1"/>
              <a:t>DevOps</a:t>
            </a:r>
            <a:r>
              <a:rPr lang="fr-FR" dirty="0"/>
              <a:t>)</a:t>
            </a:r>
          </a:p>
          <a:p>
            <a:r>
              <a:rPr lang="fr-FR" dirty="0"/>
              <a:t>Sécurité</a:t>
            </a:r>
          </a:p>
          <a:p>
            <a:r>
              <a:rPr lang="fr-FR" dirty="0"/>
              <a:t>Expérience utilisateur</a:t>
            </a:r>
          </a:p>
          <a:p>
            <a:pPr lvl="1"/>
            <a:r>
              <a:rPr lang="fr-FR" dirty="0"/>
              <a:t>Single Page Application (SPA)</a:t>
            </a:r>
          </a:p>
          <a:p>
            <a:pPr lvl="1"/>
            <a:r>
              <a:rPr lang="fr-FR" dirty="0"/>
              <a:t>Site web accessible en mode déconnecté (Background </a:t>
            </a:r>
            <a:r>
              <a:rPr lang="fr-FR" dirty="0" err="1"/>
              <a:t>Worker</a:t>
            </a:r>
            <a:r>
              <a:rPr lang="fr-FR" dirty="0"/>
              <a:t>, Service </a:t>
            </a:r>
            <a:r>
              <a:rPr lang="fr-FR" dirty="0" err="1"/>
              <a:t>Worker</a:t>
            </a:r>
            <a:r>
              <a:rPr lang="fr-FR" dirty="0"/>
              <a:t>)</a:t>
            </a:r>
          </a:p>
          <a:p>
            <a:pPr lvl="1"/>
            <a:r>
              <a:rPr lang="fr-FR" dirty="0"/>
              <a:t>Application mobile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dirty="0"/>
          </a:p>
        </p:txBody>
      </p:sp>
      <p:pic>
        <p:nvPicPr>
          <p:cNvPr id="4098" name="Picture 2" descr="Résultat de recherche d'images pour &quot;azure map&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962" y="1451157"/>
            <a:ext cx="4995863" cy="239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0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GET précisions</a:t>
            </a:r>
          </a:p>
        </p:txBody>
      </p:sp>
      <p:sp>
        <p:nvSpPr>
          <p:cNvPr id="4" name="Espace réservé du contenu 3"/>
          <p:cNvSpPr>
            <a:spLocks noGrp="1"/>
          </p:cNvSpPr>
          <p:nvPr>
            <p:ph idx="1"/>
          </p:nvPr>
        </p:nvSpPr>
        <p:spPr>
          <a:xfrm>
            <a:off x="838200" y="1214439"/>
            <a:ext cx="10515600" cy="5482682"/>
          </a:xfrm>
        </p:spPr>
        <p:txBody>
          <a:bodyPr>
            <a:normAutofit fontScale="92500" lnSpcReduction="20000"/>
          </a:bodyPr>
          <a:lstStyle/>
          <a:p>
            <a:r>
              <a:rPr lang="fr-FR" dirty="0"/>
              <a:t>GET est utilisé pour récupérer une ou plusieurs entités</a:t>
            </a:r>
          </a:p>
          <a:p>
            <a:pPr lvl="1"/>
            <a:r>
              <a:rPr lang="fr-FR" dirty="0"/>
              <a:t>Requête HTTP GET </a:t>
            </a:r>
            <a:r>
              <a:rPr lang="fr-FR" dirty="0">
                <a:hlinkClick r:id="rId2"/>
              </a:rPr>
              <a:t>http://monapi/gens</a:t>
            </a:r>
            <a:endParaRPr lang="fr-FR" dirty="0"/>
          </a:p>
          <a:p>
            <a:pPr lvl="1"/>
            <a:r>
              <a:rPr lang="fr-FR" dirty="0"/>
              <a:t>Réponse :</a:t>
            </a:r>
          </a:p>
          <a:p>
            <a:pPr lvl="2"/>
            <a:r>
              <a:rPr lang="fr-FR" dirty="0">
                <a:solidFill>
                  <a:schemeClr val="accent2">
                    <a:lumMod val="50000"/>
                  </a:schemeClr>
                </a:solidFill>
              </a:rPr>
              <a:t>Body: {’’gens’’: [{’’nom’’: ’’Chervet’’, ’’</a:t>
            </a:r>
            <a:r>
              <a:rPr lang="fr-FR" dirty="0" err="1">
                <a:solidFill>
                  <a:schemeClr val="accent2">
                    <a:lumMod val="50000"/>
                  </a:schemeClr>
                </a:solidFill>
              </a:rPr>
              <a:t>prenom</a:t>
            </a:r>
            <a:r>
              <a:rPr lang="fr-FR" dirty="0">
                <a:solidFill>
                  <a:schemeClr val="accent2">
                    <a:lumMod val="50000"/>
                  </a:schemeClr>
                </a:solidFill>
              </a:rPr>
              <a:t>’’:’’David’’}, {’’nom’’: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Requête HTTP GET </a:t>
            </a:r>
            <a:r>
              <a:rPr lang="fr-FR" dirty="0">
                <a:hlinkClick r:id="rId3"/>
              </a:rPr>
              <a:t>http://monapi/gens/:id</a:t>
            </a:r>
            <a:endParaRPr lang="fr-FR" dirty="0"/>
          </a:p>
          <a:p>
            <a:pPr lvl="1"/>
            <a:r>
              <a:rPr lang="fr-FR" dirty="0"/>
              <a:t>Réponse : </a:t>
            </a:r>
          </a:p>
          <a:p>
            <a:pPr lvl="2"/>
            <a:r>
              <a:rPr lang="fr-FR" dirty="0">
                <a:solidFill>
                  <a:schemeClr val="accent2">
                    <a:lumMod val="50000"/>
                  </a:schemeClr>
                </a:solidFill>
              </a:rPr>
              <a:t>Body: {’’nom’’: ’’Chervet’’, ’’</a:t>
            </a:r>
            <a:r>
              <a:rPr lang="fr-FR" dirty="0" err="1">
                <a:solidFill>
                  <a:schemeClr val="accent2">
                    <a:lumMod val="50000"/>
                  </a:schemeClr>
                </a:solidFill>
              </a:rPr>
              <a:t>prenom</a:t>
            </a:r>
            <a:r>
              <a:rPr lang="fr-FR" dirty="0">
                <a:solidFill>
                  <a:schemeClr val="accent2">
                    <a:lumMod val="50000"/>
                  </a:schemeClr>
                </a:solidFill>
              </a:rPr>
              <a:t>’’:’’David’’}</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Les « </a:t>
            </a:r>
            <a:r>
              <a:rPr lang="fr-FR" dirty="0" err="1"/>
              <a:t>query</a:t>
            </a:r>
            <a:r>
              <a:rPr lang="fr-FR" dirty="0"/>
              <a:t> string » sont généralement utilisés pour faire des filtres</a:t>
            </a:r>
          </a:p>
          <a:p>
            <a:pPr lvl="1"/>
            <a:r>
              <a:rPr lang="fr-FR" dirty="0"/>
              <a:t>Requête HTTP GET </a:t>
            </a:r>
            <a:r>
              <a:rPr lang="fr-FR" dirty="0">
                <a:hlinkClick r:id="rId2"/>
              </a:rPr>
              <a:t>http://monapi/gens</a:t>
            </a:r>
            <a:r>
              <a:rPr lang="fr-FR" dirty="0">
                <a:solidFill>
                  <a:srgbClr val="00B050"/>
                </a:solidFill>
              </a:rPr>
              <a:t>?nom=ryckewaert</a:t>
            </a:r>
          </a:p>
          <a:p>
            <a:pPr lvl="1"/>
            <a:r>
              <a:rPr lang="fr-FR" dirty="0"/>
              <a:t>Réponse : </a:t>
            </a:r>
          </a:p>
          <a:p>
            <a:pPr lvl="2"/>
            <a:r>
              <a:rPr lang="fr-FR" dirty="0">
                <a:solidFill>
                  <a:schemeClr val="accent2">
                    <a:lumMod val="50000"/>
                  </a:schemeClr>
                </a:solidFill>
              </a:rPr>
              <a:t>Body: {’’gens’’:[{’’nom’’: ’’Ryckewaert’’, ’’</a:t>
            </a:r>
            <a:r>
              <a:rPr lang="fr-FR" dirty="0" err="1">
                <a:solidFill>
                  <a:schemeClr val="accent2">
                    <a:lumMod val="50000"/>
                  </a:schemeClr>
                </a:solidFill>
              </a:rPr>
              <a:t>prenom</a:t>
            </a:r>
            <a:r>
              <a:rPr lang="fr-FR" dirty="0">
                <a:solidFill>
                  <a:schemeClr val="accent2">
                    <a:lumMod val="50000"/>
                  </a:schemeClr>
                </a:solidFill>
              </a:rPr>
              <a:t>’’:’’Cécile’’}]}</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1405537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4425" y="0"/>
            <a:ext cx="10515600" cy="1325563"/>
          </a:xfrm>
        </p:spPr>
        <p:txBody>
          <a:bodyPr/>
          <a:lstStyle/>
          <a:p>
            <a:r>
              <a:rPr lang="fr-FR" dirty="0"/>
              <a:t>GET Sécurité - JSON </a:t>
            </a:r>
            <a:r>
              <a:rPr lang="fr-FR" dirty="0" err="1"/>
              <a:t>Hijacking</a:t>
            </a:r>
            <a:endParaRPr lang="fr-FR" dirty="0"/>
          </a:p>
        </p:txBody>
      </p:sp>
      <p:sp>
        <p:nvSpPr>
          <p:cNvPr id="4" name="Espace réservé du contenu 3"/>
          <p:cNvSpPr>
            <a:spLocks noGrp="1"/>
          </p:cNvSpPr>
          <p:nvPr>
            <p:ph idx="1"/>
          </p:nvPr>
        </p:nvSpPr>
        <p:spPr>
          <a:xfrm>
            <a:off x="6076950" y="1100137"/>
            <a:ext cx="6115050" cy="3914775"/>
          </a:xfrm>
        </p:spPr>
        <p:txBody>
          <a:bodyPr>
            <a:normAutofit fontScale="92500" lnSpcReduction="10000"/>
          </a:bodyPr>
          <a:lstStyle/>
          <a:p>
            <a:r>
              <a:rPr lang="fr-FR" dirty="0"/>
              <a:t>Ne jamais retourner directement un tableau [{</a:t>
            </a:r>
            <a:r>
              <a:rPr lang="fr-FR" dirty="0">
                <a:solidFill>
                  <a:schemeClr val="accent2">
                    <a:lumMod val="50000"/>
                  </a:schemeClr>
                </a:solidFill>
              </a:rPr>
              <a:t>[{’’nom’’: ’’Chervet’’</a:t>
            </a:r>
            <a:r>
              <a:rPr lang="fr-FR" dirty="0"/>
              <a:t>}]</a:t>
            </a:r>
          </a:p>
          <a:p>
            <a:r>
              <a:rPr lang="fr-FR" dirty="0"/>
              <a:t>Toujours encapsuler dans un objet </a:t>
            </a:r>
            <a:r>
              <a:rPr lang="fr-FR" dirty="0">
                <a:solidFill>
                  <a:schemeClr val="accent2">
                    <a:lumMod val="50000"/>
                  </a:schemeClr>
                </a:solidFill>
              </a:rPr>
              <a:t>{’’gens’’:[{’’nom’’: ’’Chervet’’}]}</a:t>
            </a:r>
          </a:p>
          <a:p>
            <a:pPr lvl="1"/>
            <a:r>
              <a:rPr lang="fr-FR" dirty="0"/>
              <a:t>Les derniers navigateurs ont corrigé cette faille</a:t>
            </a:r>
          </a:p>
          <a:p>
            <a:pPr lvl="1"/>
            <a:r>
              <a:rPr lang="fr-FR" dirty="0"/>
              <a:t>C’est une bonne pratique de code à suivre, cela rend le code plus malléables aux changements</a:t>
            </a:r>
            <a:endParaRPr lang="fr-FR" dirty="0">
              <a:solidFill>
                <a:schemeClr val="accent2">
                  <a:lumMod val="50000"/>
                </a:schemeClr>
              </a:solidFill>
              <a:hlinkClick r:id="rId2"/>
            </a:endParaRPr>
          </a:p>
          <a:p>
            <a:pPr marL="0" indent="0" algn="ctr">
              <a:buNone/>
            </a:pPr>
            <a:r>
              <a:rPr lang="fr-FR" dirty="0">
                <a:solidFill>
                  <a:schemeClr val="accent2">
                    <a:lumMod val="50000"/>
                  </a:schemeClr>
                </a:solidFill>
                <a:hlinkClick r:id="rId2"/>
              </a:rPr>
              <a:t>http://haacked.com/archive/2009/06/25/json-hijacking.aspx/</a:t>
            </a:r>
            <a:endParaRPr lang="fr-FR" dirty="0">
              <a:solidFill>
                <a:schemeClr val="accent2">
                  <a:lumMod val="50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41</a:t>
            </a:fld>
            <a:endParaRPr lang="fr-FR"/>
          </a:p>
        </p:txBody>
      </p:sp>
      <p:pic>
        <p:nvPicPr>
          <p:cNvPr id="1026" name="Picture 2" descr="Json-Hijack-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27" y="4484687"/>
            <a:ext cx="4619625"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son-Hijack-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225" y="4822824"/>
            <a:ext cx="52387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son-Hijack-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94" y="1215412"/>
            <a:ext cx="5238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Hijack-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94" y="2714625"/>
            <a:ext cx="52387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685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PATCH précisions</a:t>
            </a:r>
          </a:p>
        </p:txBody>
      </p:sp>
      <p:sp>
        <p:nvSpPr>
          <p:cNvPr id="4" name="Espace réservé du contenu 3"/>
          <p:cNvSpPr>
            <a:spLocks noGrp="1"/>
          </p:cNvSpPr>
          <p:nvPr>
            <p:ph idx="1"/>
          </p:nvPr>
        </p:nvSpPr>
        <p:spPr>
          <a:xfrm>
            <a:off x="838200" y="1651819"/>
            <a:ext cx="10515600" cy="5045301"/>
          </a:xfrm>
        </p:spPr>
        <p:txBody>
          <a:bodyPr>
            <a:normAutofit lnSpcReduction="10000"/>
          </a:bodyPr>
          <a:lstStyle/>
          <a:p>
            <a:r>
              <a:rPr lang="fr-FR" dirty="0"/>
              <a:t>POST est utilisé pour insérer une nouvelle entité.</a:t>
            </a:r>
          </a:p>
          <a:p>
            <a:pPr lvl="1"/>
            <a:r>
              <a:rPr lang="fr-FR" dirty="0">
                <a:hlinkClick r:id="rId2"/>
              </a:rPr>
              <a:t>http://monapi/gens</a:t>
            </a:r>
            <a:r>
              <a:rPr lang="fr-FR" dirty="0"/>
              <a:t> POST {’’nom’’: ’’</a:t>
            </a:r>
            <a:r>
              <a:rPr lang="fr-FR" dirty="0" err="1"/>
              <a:t>charvet</a:t>
            </a:r>
            <a:r>
              <a:rPr lang="fr-FR" dirty="0"/>
              <a:t>’’, ’’</a:t>
            </a:r>
            <a:r>
              <a:rPr lang="fr-FR" dirty="0" err="1"/>
              <a:t>prenom</a:t>
            </a:r>
            <a:r>
              <a:rPr lang="fr-FR" dirty="0"/>
              <a:t>’’:’’</a:t>
            </a:r>
            <a:r>
              <a:rPr lang="fr-FR" dirty="0" err="1"/>
              <a:t>david</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PUT permet aussi de le faire, mais il faut connaître à l’avance l’identifiant à insérer, ce qui n’arrive pratiquement jamais. </a:t>
            </a:r>
          </a:p>
          <a:p>
            <a:pPr lvl="1"/>
            <a:r>
              <a:rPr lang="fr-FR" dirty="0"/>
              <a:t>Il est utilisé la plupart du temps pour mettre à jour la totalité des informations.</a:t>
            </a:r>
          </a:p>
          <a:p>
            <a:pPr lvl="1"/>
            <a:r>
              <a:rPr lang="fr-FR" dirty="0">
                <a:hlinkClick r:id="rId3"/>
              </a:rPr>
              <a:t>http://monapi/gens/1</a:t>
            </a:r>
            <a:r>
              <a:rPr lang="fr-FR" dirty="0"/>
              <a:t> PUT {’’nom’’: ’’</a:t>
            </a:r>
            <a:r>
              <a:rPr lang="fr-FR" dirty="0" err="1"/>
              <a:t>charvet</a:t>
            </a:r>
            <a:r>
              <a:rPr lang="fr-FR" dirty="0"/>
              <a:t>’’, ’’</a:t>
            </a:r>
            <a:r>
              <a:rPr lang="fr-FR" dirty="0" err="1"/>
              <a:t>prenom</a:t>
            </a:r>
            <a:r>
              <a:rPr lang="fr-FR" dirty="0"/>
              <a:t>’’:’’</a:t>
            </a:r>
            <a:r>
              <a:rPr lang="fr-FR" dirty="0" err="1"/>
              <a:t>william</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2"/>
            <a:endParaRPr lang="fr-FR" dirty="0"/>
          </a:p>
          <a:p>
            <a:r>
              <a:rPr lang="fr-FR" dirty="0"/>
              <a:t>PATCH permet une mise à jour partielle des données.</a:t>
            </a:r>
          </a:p>
          <a:p>
            <a:pPr lvl="1"/>
            <a:r>
              <a:rPr lang="fr-FR" dirty="0">
                <a:hlinkClick r:id="rId3"/>
              </a:rPr>
              <a:t>http://monapi/gens/1</a:t>
            </a:r>
            <a:r>
              <a:rPr lang="fr-FR" dirty="0"/>
              <a:t> PATCH {’’nom’’: ’’</a:t>
            </a:r>
            <a:r>
              <a:rPr lang="fr-FR" dirty="0" err="1"/>
              <a:t>delahousse</a:t>
            </a:r>
            <a:r>
              <a:rPr lang="fr-FR" dirty="0"/>
              <a:t>’’}</a:t>
            </a:r>
          </a:p>
          <a:p>
            <a:pPr lvl="2"/>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2582455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POST, PUT précisions</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D’après la RFC 2616, POST sert à :</a:t>
            </a:r>
          </a:p>
          <a:p>
            <a:pPr lvl="1"/>
            <a:r>
              <a:rPr lang="fr-FR" dirty="0">
                <a:latin typeface="Lato"/>
              </a:rPr>
              <a:t>annoter des ressources existantes</a:t>
            </a:r>
          </a:p>
          <a:p>
            <a:pPr lvl="1"/>
            <a:r>
              <a:rPr lang="fr-FR" dirty="0">
                <a:latin typeface="Lato"/>
              </a:rPr>
              <a:t>poster un message au sens « forum » du terme</a:t>
            </a:r>
          </a:p>
          <a:p>
            <a:pPr lvl="1"/>
            <a:r>
              <a:rPr lang="fr-FR" dirty="0">
                <a:latin typeface="Lato"/>
              </a:rPr>
              <a:t>envoyer des données à un processus qui saura les prendre en charge</a:t>
            </a:r>
          </a:p>
          <a:p>
            <a:pPr lvl="1"/>
            <a:r>
              <a:rPr lang="fr-FR" dirty="0">
                <a:latin typeface="Lato"/>
              </a:rPr>
              <a:t>ajouter des données dans une base de données</a:t>
            </a:r>
          </a:p>
          <a:p>
            <a:pPr lvl="1"/>
            <a:endParaRPr lang="fr-FR" dirty="0">
              <a:latin typeface="Lato"/>
            </a:endParaRPr>
          </a:p>
          <a:p>
            <a:r>
              <a:rPr lang="fr-FR" dirty="0"/>
              <a:t>Comme pour le PUT, le POST doit renvoyer le statut </a:t>
            </a:r>
            <a:r>
              <a:rPr lang="fr-FR" dirty="0">
                <a:solidFill>
                  <a:srgbClr val="0070C0"/>
                </a:solidFill>
              </a:rPr>
              <a:t>200</a:t>
            </a:r>
            <a:r>
              <a:rPr lang="fr-FR" dirty="0"/>
              <a:t> si la réponse contient une entité, </a:t>
            </a:r>
            <a:r>
              <a:rPr lang="fr-FR" dirty="0">
                <a:solidFill>
                  <a:srgbClr val="0070C0"/>
                </a:solidFill>
              </a:rPr>
              <a:t>204</a:t>
            </a:r>
            <a:r>
              <a:rPr lang="fr-FR" dirty="0"/>
              <a:t> si elle est vide.</a:t>
            </a:r>
          </a:p>
          <a:p>
            <a:r>
              <a:rPr lang="fr-FR" dirty="0"/>
              <a:t>Si une entité est créée suite à une POST, la réponse a le statut </a:t>
            </a:r>
            <a:r>
              <a:rPr lang="fr-FR" dirty="0">
                <a:solidFill>
                  <a:srgbClr val="0070C0"/>
                </a:solidFill>
              </a:rPr>
              <a:t>201</a:t>
            </a:r>
            <a:r>
              <a:rPr lang="fr-FR" dirty="0"/>
              <a:t> et devrait également indiquer dans le header « Location » </a:t>
            </a:r>
            <a:r>
              <a:rPr lang="fr-FR" dirty="0" err="1"/>
              <a:t>l’uri</a:t>
            </a:r>
            <a:r>
              <a:rPr lang="fr-FR" dirty="0"/>
              <a:t> de la nouvelle entité.</a:t>
            </a:r>
          </a:p>
          <a:p>
            <a:endParaRPr lang="fr-FR" dirty="0">
              <a:latin typeface="Lato"/>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43</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980546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9D3A50-F9BA-4BBA-B61E-13FED58CAD45}"/>
              </a:ext>
            </a:extLst>
          </p:cNvPr>
          <p:cNvSpPr>
            <a:spLocks noGrp="1"/>
          </p:cNvSpPr>
          <p:nvPr>
            <p:ph type="title"/>
          </p:nvPr>
        </p:nvSpPr>
        <p:spPr>
          <a:xfrm>
            <a:off x="330826" y="143056"/>
            <a:ext cx="3561906" cy="1325563"/>
          </a:xfrm>
        </p:spPr>
        <p:txBody>
          <a:bodyPr/>
          <a:lstStyle/>
          <a:p>
            <a:r>
              <a:rPr lang="fr-FR" dirty="0"/>
              <a:t>PATH et JSON+ Patch</a:t>
            </a:r>
          </a:p>
        </p:txBody>
      </p:sp>
      <p:sp>
        <p:nvSpPr>
          <p:cNvPr id="3" name="Espace réservé du contenu 2">
            <a:extLst>
              <a:ext uri="{FF2B5EF4-FFF2-40B4-BE49-F238E27FC236}">
                <a16:creationId xmlns:a16="http://schemas.microsoft.com/office/drawing/2014/main" id="{457A688F-3ACA-4BC7-8B16-53C83D0DC417}"/>
              </a:ext>
            </a:extLst>
          </p:cNvPr>
          <p:cNvSpPr>
            <a:spLocks noGrp="1"/>
          </p:cNvSpPr>
          <p:nvPr>
            <p:ph idx="1"/>
          </p:nvPr>
        </p:nvSpPr>
        <p:spPr>
          <a:xfrm>
            <a:off x="330825" y="4826000"/>
            <a:ext cx="3511731" cy="4351338"/>
          </a:xfrm>
        </p:spPr>
        <p:txBody>
          <a:bodyPr/>
          <a:lstStyle/>
          <a:p>
            <a:pPr marL="0" indent="0">
              <a:buNone/>
            </a:pPr>
            <a:r>
              <a:rPr lang="en-US" dirty="0"/>
              <a:t>The JSON Patch media type is </a:t>
            </a:r>
            <a:r>
              <a:rPr lang="en-US" dirty="0">
                <a:solidFill>
                  <a:srgbClr val="0070C0"/>
                </a:solidFill>
              </a:rPr>
              <a:t>application/</a:t>
            </a:r>
            <a:r>
              <a:rPr lang="en-US" dirty="0" err="1">
                <a:solidFill>
                  <a:srgbClr val="0070C0"/>
                </a:solidFill>
              </a:rPr>
              <a:t>json-patch+json</a:t>
            </a:r>
            <a:r>
              <a:rPr lang="en-US" dirty="0"/>
              <a:t>.</a:t>
            </a:r>
            <a:endParaRPr lang="fr-FR" dirty="0"/>
          </a:p>
        </p:txBody>
      </p:sp>
      <p:sp>
        <p:nvSpPr>
          <p:cNvPr id="4" name="Espace réservé du numéro de diapositive 3">
            <a:extLst>
              <a:ext uri="{FF2B5EF4-FFF2-40B4-BE49-F238E27FC236}">
                <a16:creationId xmlns:a16="http://schemas.microsoft.com/office/drawing/2014/main" id="{49DE566E-7B08-4297-9030-169ECC4FBC4F}"/>
              </a:ext>
            </a:extLst>
          </p:cNvPr>
          <p:cNvSpPr>
            <a:spLocks noGrp="1"/>
          </p:cNvSpPr>
          <p:nvPr>
            <p:ph type="sldNum" sz="quarter" idx="12"/>
          </p:nvPr>
        </p:nvSpPr>
        <p:spPr/>
        <p:txBody>
          <a:bodyPr/>
          <a:lstStyle/>
          <a:p>
            <a:fld id="{B79E4878-4BCB-449E-94CF-AE2A0F6BB533}" type="slidenum">
              <a:rPr lang="fr-FR" smtClean="0"/>
              <a:t>44</a:t>
            </a:fld>
            <a:endParaRPr lang="fr-FR"/>
          </a:p>
        </p:txBody>
      </p:sp>
      <p:sp>
        <p:nvSpPr>
          <p:cNvPr id="5" name="Rectangle 4">
            <a:extLst>
              <a:ext uri="{FF2B5EF4-FFF2-40B4-BE49-F238E27FC236}">
                <a16:creationId xmlns:a16="http://schemas.microsoft.com/office/drawing/2014/main" id="{BEB37099-2C65-4C32-A5E9-90AF110A9CC9}"/>
              </a:ext>
            </a:extLst>
          </p:cNvPr>
          <p:cNvSpPr/>
          <p:nvPr/>
        </p:nvSpPr>
        <p:spPr>
          <a:xfrm>
            <a:off x="181691" y="4001294"/>
            <a:ext cx="3810000" cy="707886"/>
          </a:xfrm>
          <a:prstGeom prst="rect">
            <a:avLst/>
          </a:prstGeom>
        </p:spPr>
        <p:txBody>
          <a:bodyPr wrap="square">
            <a:spAutoFit/>
          </a:bodyPr>
          <a:lstStyle/>
          <a:p>
            <a:r>
              <a:rPr lang="fr-FR" sz="2000" dirty="0">
                <a:hlinkClick r:id="rId2"/>
              </a:rPr>
              <a:t>https://tools.ietf.org/html/rfc6902</a:t>
            </a:r>
            <a:endParaRPr lang="fr-FR" sz="2000" dirty="0"/>
          </a:p>
          <a:p>
            <a:endParaRPr lang="fr-FR" sz="2000" dirty="0"/>
          </a:p>
        </p:txBody>
      </p:sp>
      <p:pic>
        <p:nvPicPr>
          <p:cNvPr id="6" name="Image 5">
            <a:extLst>
              <a:ext uri="{FF2B5EF4-FFF2-40B4-BE49-F238E27FC236}">
                <a16:creationId xmlns:a16="http://schemas.microsoft.com/office/drawing/2014/main" id="{A65206C3-B5C1-4908-836D-00688B5AC829}"/>
              </a:ext>
            </a:extLst>
          </p:cNvPr>
          <p:cNvPicPr>
            <a:picLocks noChangeAspect="1"/>
          </p:cNvPicPr>
          <p:nvPr/>
        </p:nvPicPr>
        <p:blipFill>
          <a:blip r:embed="rId3"/>
          <a:stretch>
            <a:fillRect/>
          </a:stretch>
        </p:blipFill>
        <p:spPr>
          <a:xfrm>
            <a:off x="4090651" y="0"/>
            <a:ext cx="7903427" cy="6858000"/>
          </a:xfrm>
          <a:prstGeom prst="rect">
            <a:avLst/>
          </a:prstGeom>
        </p:spPr>
      </p:pic>
      <p:sp>
        <p:nvSpPr>
          <p:cNvPr id="9" name="Rectangle 8">
            <a:extLst>
              <a:ext uri="{FF2B5EF4-FFF2-40B4-BE49-F238E27FC236}">
                <a16:creationId xmlns:a16="http://schemas.microsoft.com/office/drawing/2014/main" id="{C0C1D15A-5656-4E6C-B932-4092D14EF802}"/>
              </a:ext>
            </a:extLst>
          </p:cNvPr>
          <p:cNvSpPr/>
          <p:nvPr/>
        </p:nvSpPr>
        <p:spPr>
          <a:xfrm>
            <a:off x="6902180" y="0"/>
            <a:ext cx="2280368" cy="369332"/>
          </a:xfrm>
          <a:prstGeom prst="rect">
            <a:avLst/>
          </a:prstGeom>
        </p:spPr>
        <p:txBody>
          <a:bodyPr wrap="none">
            <a:spAutoFit/>
          </a:bodyPr>
          <a:lstStyle/>
          <a:p>
            <a:r>
              <a:rPr lang="fr-FR" dirty="0">
                <a:hlinkClick r:id="rId4"/>
              </a:rPr>
              <a:t>http://jsonpatch.com/</a:t>
            </a:r>
            <a:endParaRPr lang="fr-FR" dirty="0"/>
          </a:p>
        </p:txBody>
      </p:sp>
    </p:spTree>
    <p:extLst>
      <p:ext uri="{BB962C8B-B14F-4D97-AF65-F5344CB8AC3E}">
        <p14:creationId xmlns:p14="http://schemas.microsoft.com/office/powerpoint/2010/main" val="21330148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Cas particuliers des images, vidéos, etc.</a:t>
            </a:r>
          </a:p>
        </p:txBody>
      </p:sp>
      <p:sp>
        <p:nvSpPr>
          <p:cNvPr id="4" name="Espace réservé du contenu 3"/>
          <p:cNvSpPr>
            <a:spLocks noGrp="1"/>
          </p:cNvSpPr>
          <p:nvPr>
            <p:ph idx="1"/>
          </p:nvPr>
        </p:nvSpPr>
        <p:spPr>
          <a:xfrm>
            <a:off x="5033962" y="1350919"/>
            <a:ext cx="6962775" cy="5370556"/>
          </a:xfrm>
        </p:spPr>
        <p:txBody>
          <a:bodyPr>
            <a:normAutofit fontScale="85000" lnSpcReduction="20000"/>
          </a:bodyPr>
          <a:lstStyle/>
          <a:p>
            <a:r>
              <a:rPr lang="fr-FR" dirty="0">
                <a:latin typeface="Lato"/>
              </a:rPr>
              <a:t>Comment uploader une image?</a:t>
            </a:r>
          </a:p>
          <a:p>
            <a:pPr lvl="1"/>
            <a:r>
              <a:rPr lang="fr-FR" dirty="0">
                <a:solidFill>
                  <a:schemeClr val="accent1">
                    <a:lumMod val="75000"/>
                  </a:schemeClr>
                </a:solidFill>
              </a:rPr>
              <a:t>Une image doit être découpée en plusieurs morceaux binaire « </a:t>
            </a:r>
            <a:r>
              <a:rPr lang="fr-FR" dirty="0" err="1">
                <a:solidFill>
                  <a:schemeClr val="accent1">
                    <a:lumMod val="75000"/>
                  </a:schemeClr>
                </a:solidFill>
              </a:rPr>
              <a:t>chunk</a:t>
            </a:r>
            <a:r>
              <a:rPr lang="fr-FR" dirty="0">
                <a:solidFill>
                  <a:schemeClr val="accent1">
                    <a:lumMod val="75000"/>
                  </a:schemeClr>
                </a:solidFill>
              </a:rPr>
              <a:t> » pour être envoyé au serveur. Il n’est pas conseillé de l’envoyer au format JSON, XML, etc.</a:t>
            </a:r>
          </a:p>
          <a:p>
            <a:pPr lvl="1"/>
            <a:r>
              <a:rPr lang="fr-FR" dirty="0">
                <a:solidFill>
                  <a:schemeClr val="accent1">
                    <a:lumMod val="75000"/>
                  </a:schemeClr>
                </a:solidFill>
              </a:rPr>
              <a:t>Méthode: HTTP POST</a:t>
            </a:r>
          </a:p>
          <a:p>
            <a:pPr lvl="1"/>
            <a:r>
              <a:rPr lang="en-US" dirty="0" err="1">
                <a:solidFill>
                  <a:schemeClr val="accent1">
                    <a:lumMod val="75000"/>
                  </a:schemeClr>
                </a:solidFill>
              </a:rPr>
              <a:t>enctype</a:t>
            </a:r>
            <a:r>
              <a:rPr lang="en-US" dirty="0">
                <a:solidFill>
                  <a:schemeClr val="accent1">
                    <a:lumMod val="75000"/>
                  </a:schemeClr>
                </a:solidFill>
              </a:rPr>
              <a:t>: multipart/form-data</a:t>
            </a:r>
          </a:p>
          <a:p>
            <a:pPr lvl="1"/>
            <a:r>
              <a:rPr lang="fr-FR" dirty="0">
                <a:solidFill>
                  <a:schemeClr val="accent1">
                    <a:lumMod val="75000"/>
                  </a:schemeClr>
                </a:solidFill>
              </a:rPr>
              <a:t>Content-type: application/x-www-</a:t>
            </a:r>
            <a:r>
              <a:rPr lang="fr-FR" dirty="0" err="1">
                <a:solidFill>
                  <a:schemeClr val="accent1">
                    <a:lumMod val="75000"/>
                  </a:schemeClr>
                </a:solidFill>
              </a:rPr>
              <a:t>form</a:t>
            </a:r>
            <a:r>
              <a:rPr lang="fr-FR" dirty="0">
                <a:solidFill>
                  <a:schemeClr val="accent1">
                    <a:lumMod val="75000"/>
                  </a:schemeClr>
                </a:solidFill>
              </a:rPr>
              <a:t>-</a:t>
            </a:r>
            <a:r>
              <a:rPr lang="fr-FR" dirty="0" err="1">
                <a:solidFill>
                  <a:schemeClr val="accent1">
                    <a:lumMod val="75000"/>
                  </a:schemeClr>
                </a:solidFill>
              </a:rPr>
              <a:t>urlencoded</a:t>
            </a:r>
            <a:endParaRPr lang="fr-FR" dirty="0">
              <a:solidFill>
                <a:schemeClr val="accent1">
                  <a:lumMod val="75000"/>
                </a:schemeClr>
              </a:solidFill>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endParaRPr lang="fr-FR" dirty="0">
              <a:hlinkClick r:id="rId2"/>
            </a:endParaRPr>
          </a:p>
          <a:p>
            <a:r>
              <a:rPr lang="fr-FR" dirty="0">
                <a:hlinkClick r:id="rId2"/>
              </a:rPr>
              <a:t>https://developer.mozilla.org/en-US/docs/Learn/HTML/Forms/Sending_and_retrieving_form_data</a:t>
            </a:r>
            <a:endParaRPr lang="fr-FR" dirty="0">
              <a:latin typeface="Lat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pic>
        <p:nvPicPr>
          <p:cNvPr id="8" name="Image 7"/>
          <p:cNvPicPr>
            <a:picLocks noChangeAspect="1"/>
          </p:cNvPicPr>
          <p:nvPr/>
        </p:nvPicPr>
        <p:blipFill>
          <a:blip r:embed="rId3"/>
          <a:stretch>
            <a:fillRect/>
          </a:stretch>
        </p:blipFill>
        <p:spPr>
          <a:xfrm>
            <a:off x="6053137" y="3182556"/>
            <a:ext cx="4924425" cy="2295525"/>
          </a:xfrm>
          <a:prstGeom prst="rect">
            <a:avLst/>
          </a:prstGeom>
        </p:spPr>
      </p:pic>
      <p:pic>
        <p:nvPicPr>
          <p:cNvPr id="9" name="Image 8"/>
          <p:cNvPicPr>
            <a:picLocks noChangeAspect="1"/>
          </p:cNvPicPr>
          <p:nvPr/>
        </p:nvPicPr>
        <p:blipFill>
          <a:blip r:embed="rId4"/>
          <a:stretch>
            <a:fillRect/>
          </a:stretch>
        </p:blipFill>
        <p:spPr>
          <a:xfrm>
            <a:off x="33342" y="2848353"/>
            <a:ext cx="4677968" cy="2429703"/>
          </a:xfrm>
          <a:prstGeom prst="rect">
            <a:avLst/>
          </a:prstGeom>
        </p:spPr>
      </p:pic>
      <p:pic>
        <p:nvPicPr>
          <p:cNvPr id="10" name="Image 9"/>
          <p:cNvPicPr>
            <a:picLocks noChangeAspect="1"/>
          </p:cNvPicPr>
          <p:nvPr/>
        </p:nvPicPr>
        <p:blipFill>
          <a:blip r:embed="rId5"/>
          <a:stretch>
            <a:fillRect/>
          </a:stretch>
        </p:blipFill>
        <p:spPr>
          <a:xfrm>
            <a:off x="0" y="5143511"/>
            <a:ext cx="5033962" cy="1793597"/>
          </a:xfrm>
          <a:prstGeom prst="rect">
            <a:avLst/>
          </a:prstGeom>
        </p:spPr>
      </p:pic>
      <p:sp>
        <p:nvSpPr>
          <p:cNvPr id="11" name="Espace réservé du contenu 3"/>
          <p:cNvSpPr txBox="1">
            <a:spLocks/>
          </p:cNvSpPr>
          <p:nvPr/>
        </p:nvSpPr>
        <p:spPr>
          <a:xfrm>
            <a:off x="200022" y="1350919"/>
            <a:ext cx="4619626" cy="1292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Lato"/>
              </a:rPr>
              <a:t>HTTP POST est utilisé pour poster des formulaires non ajax dans les pages web.</a:t>
            </a:r>
          </a:p>
        </p:txBody>
      </p:sp>
      <p:cxnSp>
        <p:nvCxnSpPr>
          <p:cNvPr id="12" name="Connecteur droit 11"/>
          <p:cNvCxnSpPr>
            <a:cxnSpLocks/>
          </p:cNvCxnSpPr>
          <p:nvPr/>
        </p:nvCxnSpPr>
        <p:spPr>
          <a:xfrm>
            <a:off x="4833936" y="1587499"/>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8514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Cache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899562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sp>
        <p:nvSpPr>
          <p:cNvPr id="7" name="Espace réservé du contenu 6"/>
          <p:cNvSpPr>
            <a:spLocks noGrp="1"/>
          </p:cNvSpPr>
          <p:nvPr>
            <p:ph idx="1"/>
          </p:nvPr>
        </p:nvSpPr>
        <p:spPr>
          <a:xfrm>
            <a:off x="5519737" y="1857375"/>
            <a:ext cx="6181725" cy="4843552"/>
          </a:xfrm>
        </p:spPr>
        <p:txBody>
          <a:bodyPr>
            <a:normAutofit fontScale="92500" lnSpcReduction="20000"/>
          </a:bodyPr>
          <a:lstStyle/>
          <a:p>
            <a:r>
              <a:rPr lang="en-US" dirty="0"/>
              <a:t>Successful results of a retrieval request: a 200 (OK) response to a GET request containing a resource like HTML documents, images or files.</a:t>
            </a:r>
          </a:p>
          <a:p>
            <a:r>
              <a:rPr lang="en-US" dirty="0"/>
              <a:t>Permanent redirects: a 301 (Moved Permanently) response.</a:t>
            </a:r>
          </a:p>
          <a:p>
            <a:r>
              <a:rPr lang="en-US" dirty="0"/>
              <a:t>Error responses: a 404 (Not Found) result page.</a:t>
            </a:r>
          </a:p>
          <a:p>
            <a:r>
              <a:rPr lang="en-US" dirty="0"/>
              <a:t>Incomplete results: a 206 (Partial Content) response.</a:t>
            </a:r>
          </a:p>
          <a:p>
            <a:r>
              <a:rPr lang="en-US" dirty="0"/>
              <a:t>Responses other than GET if something suitable for use as a cache key is defined.</a:t>
            </a:r>
          </a:p>
          <a:p>
            <a:pPr marL="0" indent="0" algn="ctr">
              <a:buNone/>
            </a:pPr>
            <a:r>
              <a:rPr lang="fr-FR" dirty="0">
                <a:hlinkClick r:id="rId2"/>
              </a:rPr>
              <a:t>https://developer.mozilla.org/en-US/docs/Web/HTTP/Caching</a:t>
            </a:r>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pic>
        <p:nvPicPr>
          <p:cNvPr id="12" name="Image 11"/>
          <p:cNvPicPr>
            <a:picLocks noChangeAspect="1"/>
          </p:cNvPicPr>
          <p:nvPr/>
        </p:nvPicPr>
        <p:blipFill>
          <a:blip r:embed="rId3"/>
          <a:stretch>
            <a:fillRect/>
          </a:stretch>
        </p:blipFill>
        <p:spPr>
          <a:xfrm>
            <a:off x="281727" y="2357438"/>
            <a:ext cx="4827694" cy="770749"/>
          </a:xfrm>
          <a:prstGeom prst="rect">
            <a:avLst/>
          </a:prstGeom>
        </p:spPr>
      </p:pic>
      <p:sp>
        <p:nvSpPr>
          <p:cNvPr id="6" name="Rectangle 5"/>
          <p:cNvSpPr/>
          <p:nvPr/>
        </p:nvSpPr>
        <p:spPr>
          <a:xfrm>
            <a:off x="338345" y="3729814"/>
            <a:ext cx="4976234" cy="2062103"/>
          </a:xfrm>
          <a:prstGeom prst="rect">
            <a:avLst/>
          </a:prstGeom>
        </p:spPr>
        <p:txBody>
          <a:bodyPr wrap="none">
            <a:spAutoFit/>
          </a:bodyPr>
          <a:lstStyle/>
          <a:p>
            <a:r>
              <a:rPr lang="fr-FR" sz="3200" b="1" dirty="0" err="1">
                <a:solidFill>
                  <a:srgbClr val="4D4E53"/>
                </a:solidFill>
                <a:latin typeface="Open Sans"/>
              </a:rPr>
              <a:t>Different</a:t>
            </a:r>
            <a:r>
              <a:rPr lang="fr-FR" sz="3200" b="1" dirty="0">
                <a:solidFill>
                  <a:srgbClr val="4D4E53"/>
                </a:solidFill>
                <a:latin typeface="Open Sans"/>
              </a:rPr>
              <a:t> </a:t>
            </a:r>
            <a:r>
              <a:rPr lang="fr-FR" sz="3200" b="1" dirty="0" err="1">
                <a:solidFill>
                  <a:srgbClr val="4D4E53"/>
                </a:solidFill>
                <a:latin typeface="Open Sans"/>
              </a:rPr>
              <a:t>kinds</a:t>
            </a:r>
            <a:r>
              <a:rPr lang="fr-FR" sz="3200" b="1" dirty="0">
                <a:solidFill>
                  <a:srgbClr val="4D4E53"/>
                </a:solidFill>
                <a:latin typeface="Open Sans"/>
              </a:rPr>
              <a:t> of caches</a:t>
            </a:r>
          </a:p>
          <a:p>
            <a:pPr marL="285750" indent="-285750">
              <a:buFont typeface="Arial" panose="020B0604020202020204" pitchFamily="34" charset="0"/>
              <a:buChar char="•"/>
            </a:pPr>
            <a:r>
              <a:rPr lang="fr-FR" sz="3200" dirty="0" err="1">
                <a:solidFill>
                  <a:srgbClr val="0070C0"/>
                </a:solidFill>
              </a:rPr>
              <a:t>Private</a:t>
            </a:r>
            <a:r>
              <a:rPr lang="fr-FR" sz="3200" dirty="0"/>
              <a:t> browser caches</a:t>
            </a:r>
          </a:p>
          <a:p>
            <a:pPr marL="285750" indent="-285750">
              <a:buFont typeface="Arial" panose="020B0604020202020204" pitchFamily="34" charset="0"/>
              <a:buChar char="•"/>
            </a:pPr>
            <a:r>
              <a:rPr lang="fr-FR" sz="3200" dirty="0" err="1">
                <a:solidFill>
                  <a:srgbClr val="0070C0"/>
                </a:solidFill>
              </a:rPr>
              <a:t>Shared</a:t>
            </a:r>
            <a:r>
              <a:rPr lang="fr-FR" sz="3200" dirty="0"/>
              <a:t> proxy caches</a:t>
            </a:r>
          </a:p>
          <a:p>
            <a:endParaRPr lang="fr-FR" sz="3200" b="1" i="0" dirty="0">
              <a:solidFill>
                <a:srgbClr val="4D4E53"/>
              </a:solidFill>
              <a:effectLst/>
              <a:latin typeface="Open Sans"/>
            </a:endParaRPr>
          </a:p>
        </p:txBody>
      </p:sp>
    </p:spTree>
    <p:extLst>
      <p:ext uri="{BB962C8B-B14F-4D97-AF65-F5344CB8AC3E}">
        <p14:creationId xmlns:p14="http://schemas.microsoft.com/office/powerpoint/2010/main" val="31177077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970" y="-185561"/>
            <a:ext cx="10515600" cy="1325563"/>
          </a:xfrm>
        </p:spPr>
        <p:txBody>
          <a:bodyPr/>
          <a:lstStyle/>
          <a:p>
            <a:r>
              <a:rPr lang="fr-FR" dirty="0"/>
              <a:t>REST cache HTTP/1.1</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48</a:t>
            </a:fld>
            <a:endParaRPr lang="fr-FR"/>
          </a:p>
        </p:txBody>
      </p:sp>
      <p:pic>
        <p:nvPicPr>
          <p:cNvPr id="5123" name="Picture 3" descr="Show how a proxy cache acts when a doc is not cache, in the cache and fresh, in the cache and st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615" y="0"/>
            <a:ext cx="6128973" cy="67855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80970" y="1254302"/>
            <a:ext cx="5043857" cy="3046988"/>
          </a:xfrm>
          <a:prstGeom prst="rect">
            <a:avLst/>
          </a:prstGeom>
        </p:spPr>
        <p:txBody>
          <a:bodyPr wrap="square">
            <a:spAutoFit/>
          </a:bodyPr>
          <a:lstStyle/>
          <a:p>
            <a:pPr marL="285750" indent="-285750">
              <a:buFont typeface="Arial" panose="020B0604020202020204" pitchFamily="34" charset="0"/>
              <a:buChar char="•"/>
            </a:pPr>
            <a:r>
              <a:rPr lang="en-US" sz="2400" dirty="0"/>
              <a:t>When the cache receives a request for a stale resource, it forwards this requests with </a:t>
            </a:r>
            <a:r>
              <a:rPr lang="en-US" sz="2400" dirty="0">
                <a:solidFill>
                  <a:srgbClr val="0070C0"/>
                </a:solidFill>
              </a:rPr>
              <a:t>a If-None-Match</a:t>
            </a:r>
            <a:r>
              <a:rPr lang="en-US" sz="2400" dirty="0"/>
              <a:t> to check if it isn't in fact still fresh. If so, the server returns a </a:t>
            </a:r>
            <a:r>
              <a:rPr lang="en-US" sz="2400" dirty="0">
                <a:solidFill>
                  <a:srgbClr val="0070C0"/>
                </a:solidFill>
              </a:rPr>
              <a:t>304 (Not Modified) </a:t>
            </a:r>
            <a:r>
              <a:rPr lang="en-US" sz="2400" dirty="0"/>
              <a:t>header without sending the body of the requested resource, saving some bandwidth.</a:t>
            </a:r>
            <a:endParaRPr lang="fr-FR" sz="2400" dirty="0"/>
          </a:p>
        </p:txBody>
      </p:sp>
    </p:spTree>
    <p:extLst>
      <p:ext uri="{BB962C8B-B14F-4D97-AF65-F5344CB8AC3E}">
        <p14:creationId xmlns:p14="http://schemas.microsoft.com/office/powerpoint/2010/main" val="81202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cache HTTP/1.1</a:t>
            </a:r>
          </a:p>
        </p:txBody>
      </p:sp>
      <p:pic>
        <p:nvPicPr>
          <p:cNvPr id="2052" name="Picture 4" descr="Exemple de Cache-Control HTT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40" y="1782237"/>
            <a:ext cx="3390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6"/>
          <p:cNvSpPr>
            <a:spLocks noGrp="1"/>
          </p:cNvSpPr>
          <p:nvPr>
            <p:ph idx="1"/>
          </p:nvPr>
        </p:nvSpPr>
        <p:spPr>
          <a:xfrm>
            <a:off x="5172074" y="1243014"/>
            <a:ext cx="6915151" cy="5614986"/>
          </a:xfrm>
        </p:spPr>
        <p:txBody>
          <a:bodyPr>
            <a:normAutofit fontScale="92500" lnSpcReduction="10000"/>
          </a:bodyPr>
          <a:lstStyle/>
          <a:p>
            <a:r>
              <a:rPr lang="fr-FR" dirty="0">
                <a:solidFill>
                  <a:srgbClr val="0070C0"/>
                </a:solidFill>
              </a:rPr>
              <a:t>Strong </a:t>
            </a:r>
            <a:r>
              <a:rPr lang="fr-FR" dirty="0" err="1">
                <a:solidFill>
                  <a:srgbClr val="0070C0"/>
                </a:solidFill>
              </a:rPr>
              <a:t>validator</a:t>
            </a:r>
            <a:r>
              <a:rPr lang="fr-FR" dirty="0">
                <a:solidFill>
                  <a:srgbClr val="0070C0"/>
                </a:solidFill>
              </a:rPr>
              <a:t> : </a:t>
            </a:r>
          </a:p>
          <a:p>
            <a:pPr lvl="1"/>
            <a:r>
              <a:rPr lang="en-US" dirty="0"/>
              <a:t>The </a:t>
            </a:r>
            <a:r>
              <a:rPr lang="en-US" dirty="0" err="1">
                <a:solidFill>
                  <a:srgbClr val="0070C0"/>
                </a:solidFill>
              </a:rPr>
              <a:t>ETag</a:t>
            </a:r>
            <a:r>
              <a:rPr lang="en-US" dirty="0"/>
              <a:t> response header is an opaque-to-the-</a:t>
            </a:r>
            <a:r>
              <a:rPr lang="en-US" dirty="0" err="1"/>
              <a:t>useragent</a:t>
            </a:r>
            <a:r>
              <a:rPr lang="en-US" dirty="0"/>
              <a:t> value that can be used as a strong validator. That means that a HTTP user-agent, such as the browser, does not know what this string represents and can't predict what its value would be. If the </a:t>
            </a:r>
            <a:r>
              <a:rPr lang="en-US" dirty="0" err="1"/>
              <a:t>ETag</a:t>
            </a:r>
            <a:r>
              <a:rPr lang="en-US" dirty="0"/>
              <a:t> header was part of the response for a resource, the client can issue an If-None-Match in the header of future requests – in order to validate the cached resource.</a:t>
            </a:r>
          </a:p>
          <a:p>
            <a:r>
              <a:rPr lang="en-US" dirty="0">
                <a:solidFill>
                  <a:srgbClr val="00B050"/>
                </a:solidFill>
              </a:rPr>
              <a:t>Weak validator : It is considered weak because it only has 1-second resolution</a:t>
            </a:r>
          </a:p>
          <a:p>
            <a:pPr lvl="1"/>
            <a:r>
              <a:rPr lang="en-US" dirty="0"/>
              <a:t>The </a:t>
            </a:r>
            <a:r>
              <a:rPr lang="en-US" dirty="0">
                <a:solidFill>
                  <a:srgbClr val="00B050"/>
                </a:solidFill>
              </a:rPr>
              <a:t>If-Modified-Since</a:t>
            </a:r>
            <a:r>
              <a:rPr lang="en-US" dirty="0"/>
              <a:t> request HTTP header makes the request conditional: the server will send back the requested resource, with a 200 status, only if it has been last modified after the given date. If the request has not been modified since, the response will be a 304 without any body; the Last-Modified header will contain the date of last modification.</a:t>
            </a:r>
            <a:endParaRPr lang="fr-FR" dirty="0"/>
          </a:p>
          <a:p>
            <a:endParaRPr lang="fr-FR"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
        <p:nvSpPr>
          <p:cNvPr id="10" name="Rectangle 9"/>
          <p:cNvSpPr/>
          <p:nvPr/>
        </p:nvSpPr>
        <p:spPr>
          <a:xfrm>
            <a:off x="251505" y="4364145"/>
            <a:ext cx="3781426" cy="1200329"/>
          </a:xfrm>
          <a:prstGeom prst="rect">
            <a:avLst/>
          </a:prstGeom>
        </p:spPr>
        <p:txBody>
          <a:bodyPr wrap="square">
            <a:spAutoFit/>
          </a:bodyPr>
          <a:lstStyle/>
          <a:p>
            <a:r>
              <a:rPr lang="en-US" dirty="0"/>
              <a:t>The If-None-Match HTTP request header makes the request conditional.</a:t>
            </a:r>
          </a:p>
          <a:p>
            <a:endParaRPr lang="en-US" dirty="0"/>
          </a:p>
          <a:p>
            <a:r>
              <a:rPr lang="en-US" b="1" dirty="0"/>
              <a:t>Response : </a:t>
            </a:r>
            <a:endParaRPr lang="fr-FR" b="1" dirty="0"/>
          </a:p>
        </p:txBody>
      </p:sp>
      <p:pic>
        <p:nvPicPr>
          <p:cNvPr id="11" name="Image 10"/>
          <p:cNvPicPr>
            <a:picLocks noChangeAspect="1"/>
          </p:cNvPicPr>
          <p:nvPr/>
        </p:nvPicPr>
        <p:blipFill>
          <a:blip r:embed="rId3"/>
          <a:stretch>
            <a:fillRect/>
          </a:stretch>
        </p:blipFill>
        <p:spPr>
          <a:xfrm>
            <a:off x="220096" y="5554702"/>
            <a:ext cx="4983388" cy="1346162"/>
          </a:xfrm>
          <a:prstGeom prst="rect">
            <a:avLst/>
          </a:prstGeom>
        </p:spPr>
      </p:pic>
      <p:sp>
        <p:nvSpPr>
          <p:cNvPr id="13" name="Rectangle 12"/>
          <p:cNvSpPr/>
          <p:nvPr/>
        </p:nvSpPr>
        <p:spPr>
          <a:xfrm>
            <a:off x="251505" y="1243014"/>
            <a:ext cx="3781426" cy="369332"/>
          </a:xfrm>
          <a:prstGeom prst="rect">
            <a:avLst/>
          </a:prstGeom>
        </p:spPr>
        <p:txBody>
          <a:bodyPr wrap="square">
            <a:spAutoFit/>
          </a:bodyPr>
          <a:lstStyle/>
          <a:p>
            <a:r>
              <a:rPr lang="en-US" b="1" dirty="0"/>
              <a:t>Request : </a:t>
            </a:r>
            <a:endParaRPr lang="fr-FR" b="1" dirty="0"/>
          </a:p>
        </p:txBody>
      </p:sp>
    </p:spTree>
    <p:extLst>
      <p:ext uri="{BB962C8B-B14F-4D97-AF65-F5344CB8AC3E}">
        <p14:creationId xmlns:p14="http://schemas.microsoft.com/office/powerpoint/2010/main" val="126188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702606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536" y="-200029"/>
            <a:ext cx="10515600" cy="1325563"/>
          </a:xfrm>
        </p:spPr>
        <p:txBody>
          <a:bodyPr/>
          <a:lstStyle/>
          <a:p>
            <a:r>
              <a:rPr lang="fr-FR" dirty="0"/>
              <a:t>REST cache HTTP/1.1</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040501353"/>
              </p:ext>
            </p:extLst>
          </p:nvPr>
        </p:nvGraphicFramePr>
        <p:xfrm>
          <a:off x="528639" y="964887"/>
          <a:ext cx="10825162" cy="5642356"/>
        </p:xfrm>
        <a:graphic>
          <a:graphicData uri="http://schemas.openxmlformats.org/drawingml/2006/table">
            <a:tbl>
              <a:tblPr/>
              <a:tblGrid>
                <a:gridCol w="2791848">
                  <a:extLst>
                    <a:ext uri="{9D8B030D-6E8A-4147-A177-3AD203B41FA5}">
                      <a16:colId xmlns:a16="http://schemas.microsoft.com/office/drawing/2014/main" val="1111140920"/>
                    </a:ext>
                  </a:extLst>
                </a:gridCol>
                <a:gridCol w="8033314">
                  <a:extLst>
                    <a:ext uri="{9D8B030D-6E8A-4147-A177-3AD203B41FA5}">
                      <a16:colId xmlns:a16="http://schemas.microsoft.com/office/drawing/2014/main" val="92991976"/>
                    </a:ext>
                  </a:extLst>
                </a:gridCol>
              </a:tblGrid>
              <a:tr h="440392">
                <a:tc>
                  <a:txBody>
                    <a:bodyPr/>
                    <a:lstStyle/>
                    <a:p>
                      <a:pPr algn="l" fontAlgn="ctr"/>
                      <a:r>
                        <a:rPr lang="fr-FR" sz="1800" b="0" i="0" dirty="0">
                          <a:solidFill>
                            <a:srgbClr val="FFFFFF"/>
                          </a:solidFill>
                          <a:effectLst/>
                          <a:latin typeface="Roboto"/>
                        </a:rPr>
                        <a:t>Directives Cache-Control</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ctr"/>
                      <a:r>
                        <a:rPr lang="fr-FR" sz="1800" b="0" i="0" dirty="0">
                          <a:solidFill>
                            <a:srgbClr val="FFFFFF"/>
                          </a:solidFill>
                          <a:effectLst/>
                          <a:latin typeface="Roboto"/>
                        </a:rPr>
                        <a:t>Explication</a:t>
                      </a:r>
                    </a:p>
                  </a:txBody>
                  <a:tcPr marL="47869" marR="47869" marT="47869" marB="47869" anchor="ctr">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650655411"/>
                  </a:ext>
                </a:extLst>
              </a:tr>
              <a:tr h="779063">
                <a:tc>
                  <a:txBody>
                    <a:bodyPr/>
                    <a:lstStyle/>
                    <a:p>
                      <a:pPr algn="l" fontAlgn="t"/>
                      <a:r>
                        <a:rPr lang="fr-FR" sz="2400" dirty="0">
                          <a:solidFill>
                            <a:srgbClr val="212121"/>
                          </a:solidFill>
                          <a:effectLst/>
                        </a:rPr>
                        <a:t>max-</a:t>
                      </a:r>
                      <a:r>
                        <a:rPr lang="fr-FR" sz="2400" dirty="0" err="1">
                          <a:solidFill>
                            <a:srgbClr val="212121"/>
                          </a:solidFill>
                          <a:effectLst/>
                        </a:rPr>
                        <a:t>age</a:t>
                      </a:r>
                      <a:r>
                        <a:rPr lang="fr-FR" sz="2400" dirty="0">
                          <a:solidFill>
                            <a:srgbClr val="212121"/>
                          </a:solidFill>
                          <a:effectLst/>
                        </a:rPr>
                        <a:t>=86400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a:solidFill>
                            <a:srgbClr val="212121"/>
                          </a:solidFill>
                          <a:effectLst/>
                        </a:rPr>
                        <a:t>La réponse peut être mise en cache par le navigateur et tout cache intermédiaire (elle est donc 'publique') pendant un maximum de 1 jour (60 secondes x 60 minutes x 24 heures)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2477403699"/>
                  </a:ext>
                </a:extLst>
              </a:tr>
              <a:tr h="606736">
                <a:tc>
                  <a:txBody>
                    <a:bodyPr/>
                    <a:lstStyle/>
                    <a:p>
                      <a:pPr algn="l" fontAlgn="t"/>
                      <a:r>
                        <a:rPr lang="fr-FR" sz="2400" dirty="0" err="1">
                          <a:solidFill>
                            <a:srgbClr val="212121"/>
                          </a:solidFill>
                          <a:effectLst/>
                        </a:rPr>
                        <a:t>private</a:t>
                      </a:r>
                      <a:r>
                        <a:rPr lang="fr-FR" sz="2400" dirty="0">
                          <a:solidFill>
                            <a:srgbClr val="212121"/>
                          </a:solidFill>
                          <a:effectLst/>
                        </a:rPr>
                        <a:t>,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 peut être mise en cache que par le navigateur du client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573120209"/>
                  </a:ext>
                </a:extLst>
              </a:tr>
              <a:tr h="606736">
                <a:tc>
                  <a:txBody>
                    <a:bodyPr/>
                    <a:lstStyle/>
                    <a:p>
                      <a:pPr algn="l" fontAlgn="t"/>
                      <a:r>
                        <a:rPr lang="fr-FR" sz="2400" dirty="0">
                          <a:solidFill>
                            <a:srgbClr val="212121"/>
                          </a:solidFill>
                          <a:effectLst/>
                        </a:rPr>
                        <a:t>public, max-</a:t>
                      </a:r>
                      <a:r>
                        <a:rPr lang="fr-FR" sz="2400" dirty="0" err="1">
                          <a:solidFill>
                            <a:srgbClr val="212121"/>
                          </a:solidFill>
                          <a:effectLst/>
                        </a:rPr>
                        <a:t>age</a:t>
                      </a:r>
                      <a:r>
                        <a:rPr lang="fr-FR" sz="2400" dirty="0">
                          <a:solidFill>
                            <a:srgbClr val="212121"/>
                          </a:solidFill>
                          <a:effectLst/>
                        </a:rPr>
                        <a:t>=600</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1800" dirty="0">
                          <a:solidFill>
                            <a:srgbClr val="212121"/>
                          </a:solidFill>
                          <a:effectLst/>
                        </a:rPr>
                        <a:t>La réponse ne peut être mise en cache par le navigateur du client et les « </a:t>
                      </a:r>
                      <a:r>
                        <a:rPr lang="fr-FR" sz="1800" dirty="0" err="1">
                          <a:solidFill>
                            <a:srgbClr val="212121"/>
                          </a:solidFill>
                          <a:effectLst/>
                        </a:rPr>
                        <a:t>proxies</a:t>
                      </a:r>
                      <a:r>
                        <a:rPr lang="fr-FR" sz="1800" dirty="0">
                          <a:solidFill>
                            <a:srgbClr val="212121"/>
                          </a:solidFill>
                          <a:effectLst/>
                        </a:rPr>
                        <a:t> » du réseau pendant un maximum de 10 minutes (60 secondes x 10 minutes)</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810811436"/>
                  </a:ext>
                </a:extLst>
              </a:tr>
              <a:tr h="43440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fr-FR" sz="2400" dirty="0">
                          <a:solidFill>
                            <a:srgbClr val="212121"/>
                          </a:solidFill>
                          <a:effectLst/>
                        </a:rPr>
                        <a:t>no-cache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renvoyée ne peut pas être utilisée pour satisfaire une requête ultérieure à la même URL sans avoir au préalable vérifié auprès du serveur si la réponse a changé. En conséquence, si un jeton de validation adapté (</a:t>
                      </a:r>
                      <a:r>
                        <a:rPr lang="fr-FR" sz="1800" dirty="0" err="1">
                          <a:solidFill>
                            <a:srgbClr val="212121"/>
                          </a:solidFill>
                          <a:effectLst/>
                        </a:rPr>
                        <a:t>ETag</a:t>
                      </a:r>
                      <a:r>
                        <a:rPr lang="fr-FR" sz="1800" dirty="0">
                          <a:solidFill>
                            <a:srgbClr val="212121"/>
                          </a:solidFill>
                          <a:effectLst/>
                        </a:rPr>
                        <a:t>) est présent, l'élément no-cache induit un aller-retour pour valider la réponse mise en cache, mais peut éliminer le téléchargement si la ressource n'a pas changé.</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1041731878"/>
                  </a:ext>
                </a:extLst>
              </a:tr>
              <a:tr h="434409">
                <a:tc>
                  <a:txBody>
                    <a:bodyPr/>
                    <a:lstStyle/>
                    <a:p>
                      <a:pPr algn="l" fontAlgn="t"/>
                      <a:r>
                        <a:rPr lang="fr-FR" sz="2400" dirty="0">
                          <a:solidFill>
                            <a:srgbClr val="212121"/>
                          </a:solidFill>
                          <a:effectLst/>
                        </a:rPr>
                        <a:t>no-store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tc>
                  <a:txBody>
                    <a:bodyPr/>
                    <a:lstStyle/>
                    <a:p>
                      <a:pPr algn="l" fontAlgn="t"/>
                      <a:r>
                        <a:rPr lang="fr-FR" sz="1800" dirty="0">
                          <a:solidFill>
                            <a:srgbClr val="212121"/>
                          </a:solidFill>
                          <a:effectLst/>
                        </a:rPr>
                        <a:t>La réponse n'est pas autorisée à être mise en cache et doit être récupérée en intégralité à chaque requête.</a:t>
                      </a:r>
                    </a:p>
                  </a:txBody>
                  <a:tcPr marL="47869" marR="47869" marT="41885" marB="47869">
                    <a:lnL>
                      <a:noFill/>
                    </a:lnL>
                    <a:lnR>
                      <a:noFill/>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757575"/>
                    </a:solidFill>
                  </a:tcPr>
                </a:tc>
                <a:extLst>
                  <a:ext uri="{0D108BD9-81ED-4DB2-BD59-A6C34878D82A}">
                    <a16:rowId xmlns:a16="http://schemas.microsoft.com/office/drawing/2014/main" val="3712462224"/>
                  </a:ext>
                </a:extLst>
              </a:tr>
              <a:tr h="434409">
                <a:tc>
                  <a:txBody>
                    <a:bodyPr/>
                    <a:lstStyle/>
                    <a:p>
                      <a:pPr algn="l" fontAlgn="t"/>
                      <a:r>
                        <a:rPr lang="fr-FR" sz="2400" kern="1200" dirty="0">
                          <a:solidFill>
                            <a:srgbClr val="212121"/>
                          </a:solidFill>
                          <a:effectLst/>
                          <a:latin typeface="+mn-lt"/>
                          <a:ea typeface="+mn-ea"/>
                          <a:cs typeface="+mn-cs"/>
                        </a:rPr>
                        <a:t>must-</a:t>
                      </a:r>
                      <a:r>
                        <a:rPr lang="fr-FR" sz="2400" kern="1200" dirty="0" err="1">
                          <a:solidFill>
                            <a:srgbClr val="212121"/>
                          </a:solidFill>
                          <a:effectLst/>
                          <a:latin typeface="+mn-lt"/>
                          <a:ea typeface="+mn-ea"/>
                          <a:cs typeface="+mn-cs"/>
                        </a:rPr>
                        <a:t>revalidate</a:t>
                      </a:r>
                      <a:endParaRPr lang="fr-FR" sz="2400" kern="1200" dirty="0">
                        <a:solidFill>
                          <a:srgbClr val="212121"/>
                        </a:solidFill>
                        <a:effectLst/>
                        <a:latin typeface="+mn-lt"/>
                        <a:ea typeface="+mn-ea"/>
                        <a:cs typeface="+mn-cs"/>
                      </a:endParaRP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tc>
                  <a:txBody>
                    <a:bodyPr/>
                    <a:lstStyle/>
                    <a:p>
                      <a:pPr algn="l" fontAlgn="t"/>
                      <a:r>
                        <a:rPr lang="fr-FR" sz="1800" dirty="0">
                          <a:solidFill>
                            <a:srgbClr val="212121"/>
                          </a:solidFill>
                          <a:effectLst/>
                        </a:rPr>
                        <a:t>Oblige de revalider les caches avec un If-None-Match une fois le temps des caches écoulés (si la revalidation est impossible, les </a:t>
                      </a:r>
                      <a:r>
                        <a:rPr lang="fr-FR" sz="1800" dirty="0" err="1">
                          <a:solidFill>
                            <a:srgbClr val="212121"/>
                          </a:solidFill>
                          <a:effectLst/>
                        </a:rPr>
                        <a:t>proxies</a:t>
                      </a:r>
                      <a:r>
                        <a:rPr lang="fr-FR" sz="1800" dirty="0">
                          <a:solidFill>
                            <a:srgbClr val="212121"/>
                          </a:solidFill>
                          <a:effectLst/>
                        </a:rPr>
                        <a:t> ou browsers retournent une erreur 504 )</a:t>
                      </a:r>
                    </a:p>
                  </a:txBody>
                  <a:tcPr marL="47869" marR="47869" marT="41885" marB="47869">
                    <a:lnL>
                      <a:noFill/>
                    </a:lnL>
                    <a:lnR>
                      <a:noFill/>
                    </a:lnR>
                    <a:lnT w="9525" cap="flat" cmpd="sng" algn="ctr">
                      <a:solidFill>
                        <a:srgbClr val="E0E0E0"/>
                      </a:solidFill>
                      <a:prstDash val="solid"/>
                      <a:round/>
                      <a:headEnd type="none" w="med" len="med"/>
                      <a:tailEnd type="none" w="med" len="med"/>
                    </a:lnT>
                    <a:lnB>
                      <a:noFill/>
                    </a:lnB>
                    <a:solidFill>
                      <a:srgbClr val="757575"/>
                    </a:solidFill>
                  </a:tcPr>
                </a:tc>
                <a:extLst>
                  <a:ext uri="{0D108BD9-81ED-4DB2-BD59-A6C34878D82A}">
                    <a16:rowId xmlns:a16="http://schemas.microsoft.com/office/drawing/2014/main" val="31419175"/>
                  </a:ext>
                </a:extLst>
              </a:tr>
            </a:tbl>
          </a:graphicData>
        </a:graphic>
      </p:graphicFrame>
      <p:sp>
        <p:nvSpPr>
          <p:cNvPr id="3" name="Espace réservé du numéro de diapositive 2"/>
          <p:cNvSpPr>
            <a:spLocks noGrp="1"/>
          </p:cNvSpPr>
          <p:nvPr>
            <p:ph type="sldNum" sz="quarter" idx="12"/>
          </p:nvPr>
        </p:nvSpPr>
        <p:spPr/>
        <p:txBody>
          <a:bodyPr/>
          <a:lstStyle/>
          <a:p>
            <a:fld id="{B79E4878-4BCB-449E-94CF-AE2A0F6BB533}" type="slidenum">
              <a:rPr lang="fr-FR" smtClean="0"/>
              <a:t>50</a:t>
            </a:fld>
            <a:endParaRPr lang="fr-FR"/>
          </a:p>
        </p:txBody>
      </p:sp>
    </p:spTree>
    <p:extLst>
      <p:ext uri="{BB962C8B-B14F-4D97-AF65-F5344CB8AC3E}">
        <p14:creationId xmlns:p14="http://schemas.microsoft.com/office/powerpoint/2010/main" val="3369901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 cache HTTP/1.1</a:t>
            </a:r>
            <a:endParaRPr lang="fr-FR" dirty="0"/>
          </a:p>
        </p:txBody>
      </p:sp>
      <p:pic>
        <p:nvPicPr>
          <p:cNvPr id="3074" name="Picture 2" descr="Arborescence de décision du 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3788" y="1027906"/>
            <a:ext cx="5667375"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B79E4878-4BCB-449E-94CF-AE2A0F6BB533}" type="slidenum">
              <a:rPr lang="fr-FR" smtClean="0"/>
              <a:t>51</a:t>
            </a:fld>
            <a:endParaRPr lang="fr-FR"/>
          </a:p>
        </p:txBody>
      </p:sp>
      <p:sp>
        <p:nvSpPr>
          <p:cNvPr id="5" name="Rectangle 4"/>
          <p:cNvSpPr/>
          <p:nvPr/>
        </p:nvSpPr>
        <p:spPr>
          <a:xfrm>
            <a:off x="476034" y="5085775"/>
            <a:ext cx="2553135" cy="584775"/>
          </a:xfrm>
          <a:prstGeom prst="rect">
            <a:avLst/>
          </a:prstGeom>
        </p:spPr>
        <p:txBody>
          <a:bodyPr wrap="none">
            <a:spAutoFit/>
          </a:bodyPr>
          <a:lstStyle/>
          <a:p>
            <a:r>
              <a:rPr lang="fr-FR" sz="3200" dirty="0"/>
              <a:t>Cache-Control</a:t>
            </a:r>
          </a:p>
        </p:txBody>
      </p:sp>
    </p:spTree>
    <p:extLst>
      <p:ext uri="{BB962C8B-B14F-4D97-AF65-F5344CB8AC3E}">
        <p14:creationId xmlns:p14="http://schemas.microsoft.com/office/powerpoint/2010/main" val="2319944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RESTful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52</a:t>
            </a:fld>
            <a:endParaRPr lang="fr-FR"/>
          </a:p>
        </p:txBody>
      </p:sp>
    </p:spTree>
    <p:extLst>
      <p:ext uri="{BB962C8B-B14F-4D97-AF65-F5344CB8AC3E}">
        <p14:creationId xmlns:p14="http://schemas.microsoft.com/office/powerpoint/2010/main" val="668647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Respecter REST est difficile et nécessite un travail de réflexion.</a:t>
            </a:r>
          </a:p>
          <a:p>
            <a:endParaRPr lang="fr-FR" dirty="0">
              <a:latin typeface="Lato"/>
            </a:endParaRPr>
          </a:p>
          <a:p>
            <a:r>
              <a:rPr lang="fr-FR" dirty="0">
                <a:latin typeface="Lato"/>
              </a:rPr>
              <a:t>Je souhaite pouvoir lancer depuis mon client web (chrome) un calcul:</a:t>
            </a:r>
          </a:p>
          <a:p>
            <a:pPr lvl="1"/>
            <a:r>
              <a:rPr lang="fr-FR" dirty="0">
                <a:latin typeface="Lato"/>
              </a:rPr>
              <a:t>qui va additionner 3 paramètres dont 2 sont envoyés depuis le client web, le 3ème est un nombre aléatoire entre 0 et 5, </a:t>
            </a:r>
          </a:p>
          <a:p>
            <a:pPr lvl="1"/>
            <a:r>
              <a:rPr lang="fr-FR" dirty="0">
                <a:latin typeface="Lato"/>
              </a:rPr>
              <a:t>sauvegarder le résultat en base de données,</a:t>
            </a:r>
          </a:p>
          <a:p>
            <a:pPr lvl="1"/>
            <a:r>
              <a:rPr lang="fr-FR" dirty="0">
                <a:latin typeface="Lato"/>
              </a:rPr>
              <a:t>récupérer le résultat côté client web ?</a:t>
            </a:r>
            <a:endParaRPr lang="fr-FR" dirty="0"/>
          </a:p>
          <a:p>
            <a:pPr lvl="1"/>
            <a:endParaRPr lang="fr-FR" dirty="0"/>
          </a:p>
          <a:p>
            <a:r>
              <a:rPr lang="fr-FR" dirty="0"/>
              <a:t>Comment modéliser une API REST pour répondre à ce besoin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53</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566039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114425"/>
            <a:ext cx="10515600" cy="5582695"/>
          </a:xfrm>
        </p:spPr>
        <p:txBody>
          <a:bodyPr>
            <a:normAutofit fontScale="92500" lnSpcReduction="20000"/>
          </a:bodyPr>
          <a:lstStyle/>
          <a:p>
            <a:r>
              <a:rPr lang="fr-FR" dirty="0"/>
              <a:t>Exemple de solution, réaliser 2 URI ; une pour « poster », une pour « récupérer »:</a:t>
            </a:r>
          </a:p>
          <a:p>
            <a:pPr lvl="1"/>
            <a:r>
              <a:rPr lang="fr-FR" dirty="0"/>
              <a:t>Requête écriture</a:t>
            </a:r>
            <a:endParaRPr lang="fr-FR" dirty="0">
              <a:hlinkClick r:id="rId2"/>
            </a:endParaRPr>
          </a:p>
          <a:p>
            <a:pPr lvl="2"/>
            <a:r>
              <a:rPr lang="fr-FR" dirty="0">
                <a:hlinkClick r:id="rId3"/>
              </a:rPr>
              <a:t>http://monapi/calculs</a:t>
            </a:r>
            <a:r>
              <a:rPr lang="fr-FR" dirty="0"/>
              <a:t> POST </a:t>
            </a:r>
          </a:p>
          <a:p>
            <a:pPr lvl="3"/>
            <a:r>
              <a:rPr lang="fr-FR" dirty="0">
                <a:solidFill>
                  <a:schemeClr val="accent2">
                    <a:lumMod val="50000"/>
                  </a:schemeClr>
                </a:solidFill>
              </a:rPr>
              <a:t>Body: {’’a’’: 2, ’’b’’:3}</a:t>
            </a:r>
          </a:p>
          <a:p>
            <a:pPr lvl="3"/>
            <a:r>
              <a:rPr lang="en-US" dirty="0">
                <a:solidFill>
                  <a:schemeClr val="accent2">
                    <a:lumMod val="50000"/>
                  </a:schemeClr>
                </a:solidFill>
              </a:rPr>
              <a:t>Header</a:t>
            </a:r>
          </a:p>
          <a:p>
            <a:pPr lvl="4"/>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 ’’id’’:</a:t>
            </a:r>
            <a:r>
              <a:rPr lang="en-US" dirty="0">
                <a:solidFill>
                  <a:schemeClr val="accent2">
                    <a:lumMod val="50000"/>
                  </a:schemeClr>
                </a:solidFill>
              </a:rPr>
              <a:t>4564564546</a:t>
            </a:r>
            <a:r>
              <a:rPr lang="fr-FR" dirty="0">
                <a:solidFill>
                  <a:schemeClr val="accent2">
                    <a:lumMod val="50000"/>
                  </a:schemeClr>
                </a:solidFill>
              </a:rPr>
              <a:t>}</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p>
          <a:p>
            <a:pPr lvl="3"/>
            <a:r>
              <a:rPr lang="en-US" dirty="0">
                <a:solidFill>
                  <a:schemeClr val="accent2">
                    <a:lumMod val="50000"/>
                  </a:schemeClr>
                </a:solidFill>
              </a:rPr>
              <a:t>Location: http://monapi/calculs/4564564546</a:t>
            </a:r>
            <a:endParaRPr lang="fr-FR" dirty="0"/>
          </a:p>
          <a:p>
            <a:pPr marL="457200" lvl="1" indent="0">
              <a:buNone/>
            </a:pPr>
            <a:endParaRPr lang="en-US" dirty="0">
              <a:solidFill>
                <a:schemeClr val="accent2">
                  <a:lumMod val="50000"/>
                </a:schemeClr>
              </a:solidFill>
            </a:endParaRPr>
          </a:p>
          <a:p>
            <a:pPr lvl="1"/>
            <a:r>
              <a:rPr lang="fr-FR" dirty="0"/>
              <a:t>Requête lecture</a:t>
            </a:r>
          </a:p>
          <a:p>
            <a:pPr lvl="2"/>
            <a:r>
              <a:rPr lang="fr-FR" dirty="0">
                <a:solidFill>
                  <a:schemeClr val="accent2">
                    <a:lumMod val="50000"/>
                  </a:schemeClr>
                </a:solidFill>
                <a:hlinkClick r:id="rId4"/>
              </a:rPr>
              <a:t>http://monapi/calculs/</a:t>
            </a:r>
            <a:r>
              <a:rPr lang="en-US" dirty="0">
                <a:solidFill>
                  <a:schemeClr val="accent2">
                    <a:lumMod val="50000"/>
                  </a:schemeClr>
                </a:solidFill>
                <a:hlinkClick r:id="rId4"/>
              </a:rPr>
              <a:t>4564564546</a:t>
            </a:r>
            <a:r>
              <a:rPr lang="en-US" dirty="0">
                <a:solidFill>
                  <a:schemeClr val="accent2">
                    <a:lumMod val="50000"/>
                  </a:schemeClr>
                </a:solidFill>
              </a:rPr>
              <a:t> GET</a:t>
            </a:r>
            <a:endParaRPr lang="fr-FR" dirty="0">
              <a:solidFill>
                <a:schemeClr val="accent2">
                  <a:lumMod val="50000"/>
                </a:schemeClr>
              </a:solidFill>
            </a:endParaRPr>
          </a:p>
          <a:p>
            <a:pPr lvl="1"/>
            <a:r>
              <a:rPr lang="fr-FR" dirty="0"/>
              <a:t>Réponse HTTP 200 </a:t>
            </a:r>
          </a:p>
          <a:p>
            <a:pPr lvl="2"/>
            <a:r>
              <a:rPr lang="fr-FR" dirty="0">
                <a:solidFill>
                  <a:schemeClr val="accent2">
                    <a:lumMod val="50000"/>
                  </a:schemeClr>
                </a:solidFill>
              </a:rPr>
              <a:t>Body: {’’</a:t>
            </a:r>
            <a:r>
              <a:rPr lang="fr-FR" dirty="0" err="1">
                <a:solidFill>
                  <a:schemeClr val="accent2">
                    <a:lumMod val="50000"/>
                  </a:schemeClr>
                </a:solidFill>
              </a:rPr>
              <a:t>resultat</a:t>
            </a:r>
            <a:r>
              <a:rPr lang="fr-FR" dirty="0">
                <a:solidFill>
                  <a:schemeClr val="accent2">
                    <a:lumMod val="50000"/>
                  </a:schemeClr>
                </a:solidFill>
              </a:rPr>
              <a:t>’’: 12}</a:t>
            </a:r>
          </a:p>
          <a:p>
            <a:pPr lvl="2"/>
            <a:r>
              <a:rPr lang="en-US" dirty="0">
                <a:solidFill>
                  <a:schemeClr val="accent2">
                    <a:lumMod val="50000"/>
                  </a:schemeClr>
                </a:solidFill>
              </a:rPr>
              <a:t>Header</a:t>
            </a:r>
          </a:p>
          <a:p>
            <a:pPr lvl="3"/>
            <a:r>
              <a:rPr lang="en-US" dirty="0">
                <a:solidFill>
                  <a:schemeClr val="accent2">
                    <a:lumMod val="50000"/>
                  </a:schemeClr>
                </a:solidFill>
              </a:rPr>
              <a:t>Content-Type: application/</a:t>
            </a:r>
            <a:r>
              <a:rPr lang="en-US" dirty="0" err="1">
                <a:solidFill>
                  <a:schemeClr val="accent2">
                    <a:lumMod val="50000"/>
                  </a:schemeClr>
                </a:solidFill>
              </a:rPr>
              <a:t>json</a:t>
            </a:r>
            <a:r>
              <a:rPr lang="en-US" dirty="0">
                <a:solidFill>
                  <a:schemeClr val="accent2">
                    <a:lumMod val="50000"/>
                  </a:schemeClr>
                </a:solidFill>
              </a:rPr>
              <a:t>; charset=utf-8</a:t>
            </a:r>
            <a:endParaRPr lang="fr-FR" dirty="0"/>
          </a:p>
          <a:p>
            <a:pPr lvl="1"/>
            <a:endParaRPr lang="en-US" dirty="0">
              <a:solidFill>
                <a:schemeClr val="accent2">
                  <a:lumMod val="50000"/>
                </a:schemeClr>
              </a:solidFill>
            </a:endParaRPr>
          </a:p>
          <a:p>
            <a:endParaRPr lang="fr-FR" dirty="0">
              <a:hlinkClick r:id="rId5"/>
            </a:endParaRP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54</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1982493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 Difficile à modéliser</a:t>
            </a:r>
          </a:p>
        </p:txBody>
      </p:sp>
      <p:sp>
        <p:nvSpPr>
          <p:cNvPr id="4" name="Espace réservé du contenu 3"/>
          <p:cNvSpPr>
            <a:spLocks noGrp="1"/>
          </p:cNvSpPr>
          <p:nvPr>
            <p:ph idx="1"/>
          </p:nvPr>
        </p:nvSpPr>
        <p:spPr>
          <a:xfrm>
            <a:off x="838200" y="1651819"/>
            <a:ext cx="10515600" cy="5045301"/>
          </a:xfrm>
        </p:spPr>
        <p:txBody>
          <a:bodyPr>
            <a:normAutofit/>
          </a:bodyPr>
          <a:lstStyle/>
          <a:p>
            <a:r>
              <a:rPr lang="fr-FR" dirty="0">
                <a:latin typeface="Lato"/>
              </a:rPr>
              <a:t>Il n’y a pas une solution unique.</a:t>
            </a:r>
          </a:p>
          <a:p>
            <a:endParaRPr lang="fr-FR" dirty="0">
              <a:latin typeface="Lato"/>
            </a:endParaRPr>
          </a:p>
          <a:p>
            <a:r>
              <a:rPr lang="fr-FR" dirty="0">
                <a:latin typeface="Lato"/>
              </a:rPr>
              <a:t>L’exemple précédent répond au besoin, mais ne respecte pas toutes les contraintes défini par Roy Fielding.</a:t>
            </a:r>
          </a:p>
          <a:p>
            <a:pPr lvl="1"/>
            <a:r>
              <a:rPr lang="fr-FR" dirty="0">
                <a:latin typeface="Lato"/>
              </a:rPr>
              <a:t>L’API n’est pas RESTful</a:t>
            </a:r>
          </a:p>
          <a:p>
            <a:pPr lvl="1"/>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55</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Tree>
    <p:extLst>
      <p:ext uri="{BB962C8B-B14F-4D97-AF65-F5344CB8AC3E}">
        <p14:creationId xmlns:p14="http://schemas.microsoft.com/office/powerpoint/2010/main" val="2687647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modèle de maturité de Richardson</a:t>
            </a:r>
          </a:p>
        </p:txBody>
      </p:sp>
      <p:sp>
        <p:nvSpPr>
          <p:cNvPr id="3" name="Espace réservé du contenu 2"/>
          <p:cNvSpPr>
            <a:spLocks noGrp="1"/>
          </p:cNvSpPr>
          <p:nvPr>
            <p:ph idx="1"/>
          </p:nvPr>
        </p:nvSpPr>
        <p:spPr>
          <a:xfrm>
            <a:off x="423863" y="1535113"/>
            <a:ext cx="5176837" cy="4951412"/>
          </a:xfrm>
        </p:spPr>
        <p:txBody>
          <a:bodyPr>
            <a:normAutofit fontScale="92500" lnSpcReduction="10000"/>
          </a:bodyPr>
          <a:lstStyle/>
          <a:p>
            <a:pPr marL="0" indent="0">
              <a:buNone/>
            </a:pPr>
            <a:r>
              <a:rPr lang="fr-FR" dirty="0"/>
              <a:t>Développé par Leonard Richardson, ce modèle permet de découper les contraintes de REST en 3 étapes principales à suivre afin de mettre en application la théorie de REST en tant que service web. </a:t>
            </a:r>
          </a:p>
          <a:p>
            <a:pPr marL="0" indent="0">
              <a:buNone/>
            </a:pPr>
            <a:endParaRPr lang="fr-FR" dirty="0"/>
          </a:p>
          <a:p>
            <a:pPr marL="0" indent="0">
              <a:buNone/>
            </a:pPr>
            <a:r>
              <a:rPr lang="fr-FR" dirty="0"/>
              <a:t>Les principes de REST ne sont pas toujours respectés mais lorsque l'on compare la théorie à la pratique, il faut savoir faire quelques concessions et vous serez sûrement amenés à faire des choix divergeant des standards.</a:t>
            </a:r>
          </a:p>
        </p:txBody>
      </p:sp>
      <p:pic>
        <p:nvPicPr>
          <p:cNvPr id="2051" name="Picture 3" descr="http://zestedesavoir.com/media/galleries/713/c34c43b3-955d-467f-ad3e-9f23ca42eec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68" y="1690688"/>
            <a:ext cx="6410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56</a:t>
            </a:fld>
            <a:endParaRPr lang="fr-FR"/>
          </a:p>
        </p:txBody>
      </p:sp>
    </p:spTree>
    <p:extLst>
      <p:ext uri="{BB962C8B-B14F-4D97-AF65-F5344CB8AC3E}">
        <p14:creationId xmlns:p14="http://schemas.microsoft.com/office/powerpoint/2010/main" val="3766521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d’API : prendre un rendez-vous chez le médecin</a:t>
            </a:r>
          </a:p>
        </p:txBody>
      </p:sp>
      <p:sp>
        <p:nvSpPr>
          <p:cNvPr id="3" name="Espace réservé du contenu 2"/>
          <p:cNvSpPr>
            <a:spLocks noGrp="1"/>
          </p:cNvSpPr>
          <p:nvPr>
            <p:ph idx="1"/>
          </p:nvPr>
        </p:nvSpPr>
        <p:spPr>
          <a:xfrm>
            <a:off x="1471613" y="2400300"/>
            <a:ext cx="9344026" cy="4457700"/>
          </a:xfrm>
        </p:spPr>
        <p:txBody>
          <a:bodyPr>
            <a:normAutofit/>
          </a:bodyPr>
          <a:lstStyle/>
          <a:p>
            <a:pPr marL="0" indent="0">
              <a:buNone/>
            </a:pPr>
            <a:r>
              <a:rPr lang="fr-FR" dirty="0"/>
              <a:t>Considérons qu’« Alain » veut prendre un RDV chez le médecin. Nous sommes le client et le secrétariat que l'on appelle est le serveur.</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57</a:t>
            </a:fld>
            <a:endParaRPr lang="fr-FR"/>
          </a:p>
        </p:txBody>
      </p:sp>
    </p:spTree>
    <p:extLst>
      <p:ext uri="{BB962C8B-B14F-4D97-AF65-F5344CB8AC3E}">
        <p14:creationId xmlns:p14="http://schemas.microsoft.com/office/powerpoint/2010/main" val="2603889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0</a:t>
            </a:r>
          </a:p>
        </p:txBody>
      </p:sp>
      <p:sp>
        <p:nvSpPr>
          <p:cNvPr id="3" name="Espace réservé du contenu 2"/>
          <p:cNvSpPr>
            <a:spLocks noGrp="1"/>
          </p:cNvSpPr>
          <p:nvPr>
            <p:ph idx="1"/>
          </p:nvPr>
        </p:nvSpPr>
        <p:spPr>
          <a:xfrm>
            <a:off x="423863" y="1535113"/>
            <a:ext cx="5781676" cy="4708525"/>
          </a:xfrm>
        </p:spPr>
        <p:txBody>
          <a:bodyPr>
            <a:normAutofit/>
          </a:bodyPr>
          <a:lstStyle/>
          <a:p>
            <a:pPr marL="0" indent="0">
              <a:buNone/>
            </a:pPr>
            <a:r>
              <a:rPr lang="fr-FR" dirty="0"/>
              <a:t>Alain souhaite donc prendre un rendez-vous le 21 octobre 2015 avec le médecin « doc ». </a:t>
            </a:r>
          </a:p>
          <a:p>
            <a:pPr marL="0" indent="0">
              <a:buNone/>
            </a:pPr>
            <a:r>
              <a:rPr lang="fr-FR" dirty="0"/>
              <a:t>Il s'agit dans ce niveau d'interroger le serveur à partir d'un seul point d'entrée. </a:t>
            </a:r>
          </a:p>
          <a:p>
            <a:pPr marL="0" indent="0">
              <a:buNone/>
            </a:pPr>
            <a:r>
              <a:rPr lang="fr-FR" dirty="0"/>
              <a:t>On spécifie les actions ou les ressources à récupérer dans l'objet que l'on envoie, le tout d’une le « body » d’une méthode POST.</a:t>
            </a:r>
          </a:p>
          <a:p>
            <a:pPr marL="0" indent="0">
              <a:buNone/>
            </a:pPr>
            <a:endParaRPr lang="fr-FR" dirty="0"/>
          </a:p>
        </p:txBody>
      </p:sp>
      <p:pic>
        <p:nvPicPr>
          <p:cNvPr id="4" name="Image 3"/>
          <p:cNvPicPr>
            <a:picLocks noChangeAspect="1"/>
          </p:cNvPicPr>
          <p:nvPr/>
        </p:nvPicPr>
        <p:blipFill>
          <a:blip r:embed="rId2"/>
          <a:stretch>
            <a:fillRect/>
          </a:stretch>
        </p:blipFill>
        <p:spPr>
          <a:xfrm>
            <a:off x="8177882" y="323064"/>
            <a:ext cx="3452141" cy="2643981"/>
          </a:xfrm>
          <a:prstGeom prst="rect">
            <a:avLst/>
          </a:prstGeom>
        </p:spPr>
      </p:pic>
      <p:sp>
        <p:nvSpPr>
          <p:cNvPr id="6" name="Espace réservé du contenu 2"/>
          <p:cNvSpPr txBox="1">
            <a:spLocks/>
          </p:cNvSpPr>
          <p:nvPr/>
        </p:nvSpPr>
        <p:spPr>
          <a:xfrm>
            <a:off x="6467475" y="1085850"/>
            <a:ext cx="5724525" cy="2033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fr-FR" dirty="0"/>
          </a:p>
        </p:txBody>
      </p:sp>
      <p:pic>
        <p:nvPicPr>
          <p:cNvPr id="5" name="Image 4"/>
          <p:cNvPicPr>
            <a:picLocks noChangeAspect="1"/>
          </p:cNvPicPr>
          <p:nvPr/>
        </p:nvPicPr>
        <p:blipFill>
          <a:blip r:embed="rId3"/>
          <a:stretch>
            <a:fillRect/>
          </a:stretch>
        </p:blipFill>
        <p:spPr>
          <a:xfrm>
            <a:off x="6892010" y="3345170"/>
            <a:ext cx="4830140" cy="3512830"/>
          </a:xfrm>
          <a:prstGeom prst="rect">
            <a:avLst/>
          </a:prstGeom>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58</a:t>
            </a:fld>
            <a:endParaRPr lang="fr-FR"/>
          </a:p>
        </p:txBody>
      </p:sp>
      <p:cxnSp>
        <p:nvCxnSpPr>
          <p:cNvPr id="8" name="Connecteur droit 7"/>
          <p:cNvCxnSpPr>
            <a:cxnSpLocks/>
          </p:cNvCxnSpPr>
          <p:nvPr/>
        </p:nvCxnSpPr>
        <p:spPr>
          <a:xfrm>
            <a:off x="6205539" y="7862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982200" y="2133750"/>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p:cNvSpPr txBox="1">
            <a:spLocks/>
          </p:cNvSpPr>
          <p:nvPr/>
        </p:nvSpPr>
        <p:spPr>
          <a:xfrm>
            <a:off x="6319168" y="567893"/>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Requête:</a:t>
            </a:r>
          </a:p>
        </p:txBody>
      </p:sp>
      <p:sp>
        <p:nvSpPr>
          <p:cNvPr id="11" name="Espace réservé du contenu 2"/>
          <p:cNvSpPr txBox="1">
            <a:spLocks/>
          </p:cNvSpPr>
          <p:nvPr/>
        </p:nvSpPr>
        <p:spPr>
          <a:xfrm>
            <a:off x="6460331" y="2893706"/>
            <a:ext cx="1710407" cy="451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Réponse:</a:t>
            </a:r>
          </a:p>
        </p:txBody>
      </p:sp>
    </p:spTree>
    <p:extLst>
      <p:ext uri="{BB962C8B-B14F-4D97-AF65-F5344CB8AC3E}">
        <p14:creationId xmlns:p14="http://schemas.microsoft.com/office/powerpoint/2010/main" val="3734870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5367339" cy="1325563"/>
          </a:xfrm>
        </p:spPr>
        <p:txBody>
          <a:bodyPr/>
          <a:lstStyle/>
          <a:p>
            <a:r>
              <a:rPr lang="fr-FR" dirty="0"/>
              <a:t>Niveau 0</a:t>
            </a:r>
          </a:p>
        </p:txBody>
      </p:sp>
      <p:sp>
        <p:nvSpPr>
          <p:cNvPr id="3" name="Espace réservé du contenu 2"/>
          <p:cNvSpPr>
            <a:spLocks noGrp="1"/>
          </p:cNvSpPr>
          <p:nvPr>
            <p:ph idx="1"/>
          </p:nvPr>
        </p:nvSpPr>
        <p:spPr>
          <a:xfrm>
            <a:off x="423863" y="1228725"/>
            <a:ext cx="5962650" cy="5257800"/>
          </a:xfrm>
        </p:spPr>
        <p:txBody>
          <a:bodyPr>
            <a:normAutofit/>
          </a:bodyPr>
          <a:lstStyle/>
          <a:p>
            <a:pPr marL="0" indent="0">
              <a:buNone/>
            </a:pPr>
            <a:r>
              <a:rPr lang="fr-FR" dirty="0"/>
              <a:t>Maintenant que l'on connaît les créneaux libres, Alain veut le réserver. </a:t>
            </a:r>
            <a:br>
              <a:rPr lang="fr-FR" dirty="0"/>
            </a:br>
            <a:r>
              <a:rPr lang="fr-FR" dirty="0"/>
              <a:t>Il renvoie une requête au serveur avec l'action à effectuer et les informations dont il a besoin:</a:t>
            </a:r>
          </a:p>
        </p:txBody>
      </p:sp>
      <p:sp>
        <p:nvSpPr>
          <p:cNvPr id="6" name="Espace réservé du contenu 2"/>
          <p:cNvSpPr txBox="1">
            <a:spLocks/>
          </p:cNvSpPr>
          <p:nvPr/>
        </p:nvSpPr>
        <p:spPr>
          <a:xfrm>
            <a:off x="6696076" y="360182"/>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d'une réussite:</a:t>
            </a:r>
          </a:p>
        </p:txBody>
      </p:sp>
      <p:pic>
        <p:nvPicPr>
          <p:cNvPr id="7" name="Image 6"/>
          <p:cNvPicPr>
            <a:picLocks noChangeAspect="1"/>
          </p:cNvPicPr>
          <p:nvPr/>
        </p:nvPicPr>
        <p:blipFill>
          <a:blip r:embed="rId2"/>
          <a:stretch>
            <a:fillRect/>
          </a:stretch>
        </p:blipFill>
        <p:spPr>
          <a:xfrm>
            <a:off x="1144473" y="3170588"/>
            <a:ext cx="3859256" cy="3615402"/>
          </a:xfrm>
          <a:prstGeom prst="rect">
            <a:avLst/>
          </a:prstGeom>
        </p:spPr>
      </p:pic>
      <p:pic>
        <p:nvPicPr>
          <p:cNvPr id="8" name="Image 7"/>
          <p:cNvPicPr>
            <a:picLocks noChangeAspect="1"/>
          </p:cNvPicPr>
          <p:nvPr/>
        </p:nvPicPr>
        <p:blipFill>
          <a:blip r:embed="rId3"/>
          <a:stretch>
            <a:fillRect/>
          </a:stretch>
        </p:blipFill>
        <p:spPr>
          <a:xfrm>
            <a:off x="7528317" y="904568"/>
            <a:ext cx="3418220" cy="260836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59</a:t>
            </a:fld>
            <a:endParaRPr lang="fr-FR"/>
          </a:p>
        </p:txBody>
      </p:sp>
      <p:pic>
        <p:nvPicPr>
          <p:cNvPr id="9" name="Image 8"/>
          <p:cNvPicPr>
            <a:picLocks noChangeAspect="1"/>
          </p:cNvPicPr>
          <p:nvPr/>
        </p:nvPicPr>
        <p:blipFill>
          <a:blip r:embed="rId4"/>
          <a:stretch>
            <a:fillRect/>
          </a:stretch>
        </p:blipFill>
        <p:spPr>
          <a:xfrm>
            <a:off x="7265114" y="4113403"/>
            <a:ext cx="4407773" cy="2672587"/>
          </a:xfrm>
          <a:prstGeom prst="rect">
            <a:avLst/>
          </a:prstGeom>
        </p:spPr>
      </p:pic>
      <p:sp>
        <p:nvSpPr>
          <p:cNvPr id="10" name="Espace réservé du contenu 2"/>
          <p:cNvSpPr txBox="1">
            <a:spLocks/>
          </p:cNvSpPr>
          <p:nvPr/>
        </p:nvSpPr>
        <p:spPr>
          <a:xfrm>
            <a:off x="6767516" y="3604918"/>
            <a:ext cx="5724525" cy="1482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t>Réponse dans le cas d’un échec:</a:t>
            </a:r>
          </a:p>
        </p:txBody>
      </p:sp>
      <p:cxnSp>
        <p:nvCxnSpPr>
          <p:cNvPr id="11" name="Connecteur droit 10"/>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2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80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80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20151897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1, Les ressources</a:t>
            </a:r>
          </a:p>
        </p:txBody>
      </p:sp>
      <p:sp>
        <p:nvSpPr>
          <p:cNvPr id="3" name="Espace réservé du contenu 2"/>
          <p:cNvSpPr>
            <a:spLocks noGrp="1"/>
          </p:cNvSpPr>
          <p:nvPr>
            <p:ph idx="1"/>
          </p:nvPr>
        </p:nvSpPr>
        <p:spPr>
          <a:xfrm>
            <a:off x="266701" y="1255152"/>
            <a:ext cx="5938838" cy="2417763"/>
          </a:xfrm>
        </p:spPr>
        <p:txBody>
          <a:bodyPr>
            <a:normAutofit fontScale="92500" lnSpcReduction="10000"/>
          </a:bodyPr>
          <a:lstStyle/>
          <a:p>
            <a:pPr marL="0" indent="0">
              <a:buNone/>
            </a:pPr>
            <a:r>
              <a:rPr lang="fr-FR" dirty="0"/>
              <a:t>Plutôt que d'interroger un service unique, il est plus intéressant de parler de ressources. Alain va directement appeler le médecin avec qui il veut prendre un RDV ! La requête ne contiendra plus le médecin à qui s'adresser puisque nous l'avons appelé directement pour lui demander:</a:t>
            </a:r>
          </a:p>
        </p:txBody>
      </p:sp>
      <p:pic>
        <p:nvPicPr>
          <p:cNvPr id="7" name="Image 6"/>
          <p:cNvPicPr>
            <a:picLocks noChangeAspect="1"/>
          </p:cNvPicPr>
          <p:nvPr/>
        </p:nvPicPr>
        <p:blipFill>
          <a:blip r:embed="rId2"/>
          <a:stretch>
            <a:fillRect/>
          </a:stretch>
        </p:blipFill>
        <p:spPr>
          <a:xfrm>
            <a:off x="247052" y="3694685"/>
            <a:ext cx="5958487" cy="1871851"/>
          </a:xfrm>
          <a:prstGeom prst="rect">
            <a:avLst/>
          </a:prstGeom>
        </p:spPr>
      </p:pic>
      <p:sp>
        <p:nvSpPr>
          <p:cNvPr id="8" name="Rectangle 7"/>
          <p:cNvSpPr/>
          <p:nvPr/>
        </p:nvSpPr>
        <p:spPr>
          <a:xfrm>
            <a:off x="266701" y="5730567"/>
            <a:ext cx="6096000" cy="923330"/>
          </a:xfrm>
          <a:prstGeom prst="rect">
            <a:avLst/>
          </a:prstGeom>
        </p:spPr>
        <p:txBody>
          <a:bodyPr>
            <a:spAutoFit/>
          </a:bodyPr>
          <a:lstStyle/>
          <a:p>
            <a:r>
              <a:rPr lang="fr-FR" b="0" i="0" dirty="0">
                <a:effectLst/>
                <a:latin typeface="Merriweather"/>
              </a:rPr>
              <a:t>La réponse ne change que très peu. Chaque ressource étant accessible, elle porte un identifiant afin de la retrouver de façon unique :</a:t>
            </a:r>
            <a:endParaRPr lang="fr-FR" dirty="0"/>
          </a:p>
        </p:txBody>
      </p:sp>
      <p:pic>
        <p:nvPicPr>
          <p:cNvPr id="9" name="Image 8"/>
          <p:cNvPicPr>
            <a:picLocks noChangeAspect="1"/>
          </p:cNvPicPr>
          <p:nvPr/>
        </p:nvPicPr>
        <p:blipFill>
          <a:blip r:embed="rId3"/>
          <a:stretch>
            <a:fillRect/>
          </a:stretch>
        </p:blipFill>
        <p:spPr>
          <a:xfrm>
            <a:off x="7205563" y="21722"/>
            <a:ext cx="3881537" cy="3412470"/>
          </a:xfrm>
          <a:prstGeom prst="rect">
            <a:avLst/>
          </a:prstGeom>
        </p:spPr>
      </p:pic>
      <p:sp>
        <p:nvSpPr>
          <p:cNvPr id="10" name="Rectangle 9"/>
          <p:cNvSpPr/>
          <p:nvPr/>
        </p:nvSpPr>
        <p:spPr>
          <a:xfrm>
            <a:off x="6519864" y="3399943"/>
            <a:ext cx="5672136" cy="646331"/>
          </a:xfrm>
          <a:prstGeom prst="rect">
            <a:avLst/>
          </a:prstGeom>
        </p:spPr>
        <p:txBody>
          <a:bodyPr wrap="square">
            <a:spAutoFit/>
          </a:bodyPr>
          <a:lstStyle/>
          <a:p>
            <a:r>
              <a:rPr lang="fr-FR" b="0" i="0" dirty="0">
                <a:effectLst/>
                <a:latin typeface="Merriweather"/>
              </a:rPr>
              <a:t>On a plus qu'à choisir notre créneau et à le réserver directement, requête :</a:t>
            </a:r>
            <a:endParaRPr lang="fr-FR" dirty="0"/>
          </a:p>
        </p:txBody>
      </p:sp>
      <p:pic>
        <p:nvPicPr>
          <p:cNvPr id="11" name="Image 10"/>
          <p:cNvPicPr>
            <a:picLocks noChangeAspect="1"/>
          </p:cNvPicPr>
          <p:nvPr/>
        </p:nvPicPr>
        <p:blipFill>
          <a:blip r:embed="rId4"/>
          <a:stretch>
            <a:fillRect/>
          </a:stretch>
        </p:blipFill>
        <p:spPr>
          <a:xfrm>
            <a:off x="6630899" y="4106233"/>
            <a:ext cx="5295185" cy="1314911"/>
          </a:xfrm>
          <a:prstGeom prst="rect">
            <a:avLst/>
          </a:prstGeom>
        </p:spPr>
      </p:pic>
      <p:sp>
        <p:nvSpPr>
          <p:cNvPr id="12" name="Rectangle 11"/>
          <p:cNvSpPr/>
          <p:nvPr/>
        </p:nvSpPr>
        <p:spPr>
          <a:xfrm>
            <a:off x="6519863" y="5544766"/>
            <a:ext cx="5737224" cy="1200329"/>
          </a:xfrm>
          <a:prstGeom prst="rect">
            <a:avLst/>
          </a:prstGeom>
        </p:spPr>
        <p:txBody>
          <a:bodyPr wrap="square">
            <a:spAutoFit/>
          </a:bodyPr>
          <a:lstStyle/>
          <a:p>
            <a:r>
              <a:rPr lang="fr-FR" b="0" i="0" dirty="0">
                <a:effectLst/>
                <a:latin typeface="Merriweather"/>
              </a:rPr>
              <a:t>La réponse est identique au niveau précédent.</a:t>
            </a:r>
          </a:p>
          <a:p>
            <a:r>
              <a:rPr lang="fr-FR" b="0" i="0" dirty="0">
                <a:effectLst/>
                <a:latin typeface="Merriweather"/>
              </a:rPr>
              <a:t>Ce niveau permet d'apporter une certaine clarté, on agit sur une ressource et non pas sur un service en précisant à chaque fois ce que l'on veut.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60</a:t>
            </a:fld>
            <a:endParaRPr lang="fr-FR"/>
          </a:p>
        </p:txBody>
      </p:sp>
      <p:cxnSp>
        <p:nvCxnSpPr>
          <p:cNvPr id="13" name="Connecteur droit 12"/>
          <p:cNvCxnSpPr>
            <a:cxnSpLocks/>
          </p:cNvCxnSpPr>
          <p:nvPr/>
        </p:nvCxnSpPr>
        <p:spPr>
          <a:xfrm>
            <a:off x="6362701"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2251112" y="3672915"/>
            <a:ext cx="823912" cy="555326"/>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8332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252412" y="1770063"/>
            <a:ext cx="6005513" cy="4951412"/>
          </a:xfrm>
        </p:spPr>
        <p:txBody>
          <a:bodyPr>
            <a:normAutofit/>
          </a:bodyPr>
          <a:lstStyle/>
          <a:p>
            <a:r>
              <a:rPr lang="fr-FR" dirty="0"/>
              <a:t>Ici on récupère uniquement les créneaux </a:t>
            </a:r>
            <a:r>
              <a:rPr lang="fr-FR" b="1" dirty="0"/>
              <a:t>ouverts</a:t>
            </a:r>
            <a:r>
              <a:rPr lang="fr-FR" dirty="0"/>
              <a:t> le </a:t>
            </a:r>
            <a:r>
              <a:rPr lang="fr-FR" b="1" dirty="0"/>
              <a:t>21 octobre 2015</a:t>
            </a:r>
            <a:r>
              <a:rPr lang="fr-FR" dirty="0"/>
              <a:t>. La réponse, quant à elle, ne change en rien et elle ne changera pas tant que la ressource ne sera pas modifiée (première règle de GET).</a:t>
            </a:r>
          </a:p>
        </p:txBody>
      </p:sp>
      <p:pic>
        <p:nvPicPr>
          <p:cNvPr id="5" name="Image 4"/>
          <p:cNvPicPr>
            <a:picLocks noChangeAspect="1"/>
          </p:cNvPicPr>
          <p:nvPr/>
        </p:nvPicPr>
        <p:blipFill>
          <a:blip r:embed="rId2"/>
          <a:stretch>
            <a:fillRect/>
          </a:stretch>
        </p:blipFill>
        <p:spPr>
          <a:xfrm>
            <a:off x="-246784" y="4729164"/>
            <a:ext cx="6342784" cy="1185862"/>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61</a:t>
            </a:fld>
            <a:endParaRPr lang="fr-FR"/>
          </a:p>
        </p:txBody>
      </p:sp>
      <p:sp>
        <p:nvSpPr>
          <p:cNvPr id="6" name="Espace réservé du contenu 2"/>
          <p:cNvSpPr txBox="1">
            <a:spLocks/>
          </p:cNvSpPr>
          <p:nvPr/>
        </p:nvSpPr>
        <p:spPr>
          <a:xfrm>
            <a:off x="6257925" y="1770063"/>
            <a:ext cx="6005513" cy="4951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Maintenant, on veut réserver le créneau. Là encore, la requête ne change pas et c'est bien un POST que l'on utilise:</a:t>
            </a:r>
          </a:p>
          <a:p>
            <a:pPr marL="0" indent="0">
              <a:buNone/>
            </a:pPr>
            <a:r>
              <a:rPr lang="fr-FR" dirty="0">
                <a:solidFill>
                  <a:srgbClr val="0070C0"/>
                </a:solidFill>
              </a:rPr>
              <a:t>	POST /</a:t>
            </a:r>
            <a:r>
              <a:rPr lang="fr-FR" dirty="0" err="1">
                <a:solidFill>
                  <a:srgbClr val="0070C0"/>
                </a:solidFill>
              </a:rPr>
              <a:t>creneaux</a:t>
            </a:r>
            <a:r>
              <a:rPr lang="fr-FR" dirty="0">
                <a:solidFill>
                  <a:srgbClr val="0070C0"/>
                </a:solidFill>
              </a:rPr>
              <a:t>/1337 </a:t>
            </a:r>
            <a:r>
              <a:rPr lang="fr-FR" dirty="0">
                <a:solidFill>
                  <a:srgbClr val="00B050"/>
                </a:solidFill>
              </a:rPr>
              <a:t>HTTP/1.1</a:t>
            </a:r>
          </a:p>
          <a:p>
            <a:endParaRPr lang="fr-FR" dirty="0"/>
          </a:p>
          <a:p>
            <a:r>
              <a:rPr lang="fr-FR" dirty="0"/>
              <a:t>La réponse renverra alors un 201 </a:t>
            </a:r>
            <a:r>
              <a:rPr lang="fr-FR" dirty="0" err="1"/>
              <a:t>Created</a:t>
            </a:r>
            <a:r>
              <a:rPr lang="fr-FR" dirty="0"/>
              <a:t>, les codes de retour étant à présent utilisés, accompagnée de l'en-tête HTTP Location avec l'URI vers la ressource.</a:t>
            </a:r>
            <a:endParaRPr lang="fr-FR" dirty="0">
              <a:solidFill>
                <a:srgbClr val="0070C0"/>
              </a:solidFill>
            </a:endParaRPr>
          </a:p>
          <a:p>
            <a:endParaRPr lang="fr-FR" dirty="0"/>
          </a:p>
        </p:txBody>
      </p:sp>
      <p:cxnSp>
        <p:nvCxnSpPr>
          <p:cNvPr id="7" name="Connecteur droit 6"/>
          <p:cNvCxnSpPr>
            <a:cxnSpLocks/>
          </p:cNvCxnSpPr>
          <p:nvPr/>
        </p:nvCxnSpPr>
        <p:spPr>
          <a:xfrm>
            <a:off x="6219822" y="1770063"/>
            <a:ext cx="0" cy="49514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3567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2 : Les verbes HTTP et les codes de retour</a:t>
            </a:r>
          </a:p>
        </p:txBody>
      </p:sp>
      <p:sp>
        <p:nvSpPr>
          <p:cNvPr id="3" name="Espace réservé du contenu 2"/>
          <p:cNvSpPr>
            <a:spLocks noGrp="1"/>
          </p:cNvSpPr>
          <p:nvPr>
            <p:ph idx="1"/>
          </p:nvPr>
        </p:nvSpPr>
        <p:spPr>
          <a:xfrm>
            <a:off x="423863" y="1535113"/>
            <a:ext cx="5781676" cy="4951412"/>
          </a:xfrm>
        </p:spPr>
        <p:txBody>
          <a:bodyPr>
            <a:normAutofit/>
          </a:bodyPr>
          <a:lstStyle/>
          <a:p>
            <a:r>
              <a:rPr lang="fr-FR" dirty="0"/>
              <a:t>Si quelqu'un réserve en même temps, on répond:</a:t>
            </a:r>
          </a:p>
        </p:txBody>
      </p:sp>
      <p:sp>
        <p:nvSpPr>
          <p:cNvPr id="6" name="Espace réservé du contenu 2"/>
          <p:cNvSpPr txBox="1">
            <a:spLocks/>
          </p:cNvSpPr>
          <p:nvPr/>
        </p:nvSpPr>
        <p:spPr>
          <a:xfrm>
            <a:off x="5686425" y="1289447"/>
            <a:ext cx="6505575" cy="51970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Si l'on souhaite supprimer une ressource, il suffit d'envoyer un DELETE de cette façon :</a:t>
            </a:r>
          </a:p>
          <a:p>
            <a:endParaRPr lang="fr-FR" dirty="0"/>
          </a:p>
          <a:p>
            <a:endParaRPr lang="fr-FR" dirty="0"/>
          </a:p>
          <a:p>
            <a:endParaRPr lang="fr-FR" dirty="0"/>
          </a:p>
          <a:p>
            <a:endParaRPr lang="fr-FR" dirty="0"/>
          </a:p>
          <a:p>
            <a:r>
              <a:rPr lang="fr-FR" dirty="0"/>
              <a:t>La réponse pourra contenir un 200 OK (avec un corps de réponse fourni), un 202 </a:t>
            </a:r>
            <a:r>
              <a:rPr lang="fr-FR" dirty="0" err="1"/>
              <a:t>Accepted</a:t>
            </a:r>
            <a:r>
              <a:rPr lang="fr-FR" dirty="0"/>
              <a:t> si l'action n'est pas encore effectuée et qu'elle est attente et un 204 No Content si tout s'est déroulé correctement</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62</a:t>
            </a:fld>
            <a:endParaRPr lang="fr-FR"/>
          </a:p>
        </p:txBody>
      </p:sp>
      <p:pic>
        <p:nvPicPr>
          <p:cNvPr id="7" name="Image 6"/>
          <p:cNvPicPr>
            <a:picLocks noChangeAspect="1"/>
          </p:cNvPicPr>
          <p:nvPr/>
        </p:nvPicPr>
        <p:blipFill>
          <a:blip r:embed="rId2"/>
          <a:stretch>
            <a:fillRect/>
          </a:stretch>
        </p:blipFill>
        <p:spPr>
          <a:xfrm>
            <a:off x="423863" y="2603897"/>
            <a:ext cx="4626768" cy="3225129"/>
          </a:xfrm>
          <a:prstGeom prst="rect">
            <a:avLst/>
          </a:prstGeom>
        </p:spPr>
      </p:pic>
      <p:pic>
        <p:nvPicPr>
          <p:cNvPr id="9" name="Image 8"/>
          <p:cNvPicPr>
            <a:picLocks noChangeAspect="1"/>
          </p:cNvPicPr>
          <p:nvPr/>
        </p:nvPicPr>
        <p:blipFill rotWithShape="1">
          <a:blip r:embed="rId3"/>
          <a:srcRect r="3116"/>
          <a:stretch/>
        </p:blipFill>
        <p:spPr>
          <a:xfrm>
            <a:off x="5572123" y="2524984"/>
            <a:ext cx="6619877" cy="1604104"/>
          </a:xfrm>
          <a:prstGeom prst="rect">
            <a:avLst/>
          </a:prstGeom>
        </p:spPr>
      </p:pic>
      <p:cxnSp>
        <p:nvCxnSpPr>
          <p:cNvPr id="10" name="Connecteur droit 9"/>
          <p:cNvCxnSpPr>
            <a:cxnSpLocks/>
          </p:cNvCxnSpPr>
          <p:nvPr/>
        </p:nvCxnSpPr>
        <p:spPr>
          <a:xfrm>
            <a:off x="5376855" y="115140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17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017905"/>
          </a:xfrm>
        </p:spPr>
        <p:txBody>
          <a:bodyPr>
            <a:normAutofit/>
          </a:bodyPr>
          <a:lstStyle/>
          <a:p>
            <a:r>
              <a:rPr lang="fr-FR" dirty="0"/>
              <a:t>HATEOAS, pour </a:t>
            </a:r>
            <a:r>
              <a:rPr lang="fr-FR" dirty="0" err="1">
                <a:solidFill>
                  <a:srgbClr val="0070C0"/>
                </a:solidFill>
              </a:rPr>
              <a:t>Hypermedia</a:t>
            </a:r>
            <a:r>
              <a:rPr lang="fr-FR" dirty="0">
                <a:solidFill>
                  <a:srgbClr val="0070C0"/>
                </a:solidFill>
              </a:rPr>
              <a:t> As The Engine Of Application State</a:t>
            </a:r>
            <a:r>
              <a:rPr lang="fr-FR" dirty="0"/>
              <a:t>, est la contrainte (4.4) qui est la plus présente sur le web mais malheureusement pas souvent dans les APIs. </a:t>
            </a:r>
          </a:p>
          <a:p>
            <a:r>
              <a:rPr lang="fr-FR" dirty="0"/>
              <a:t>Pour prendre un exemple, lorsque vous désirez accéder à une page </a:t>
            </a:r>
            <a:r>
              <a:rPr lang="fr-FR" dirty="0">
                <a:hlinkClick r:id="rId2"/>
              </a:rPr>
              <a:t>http://www.ig2i.fr</a:t>
            </a:r>
            <a:r>
              <a:rPr lang="fr-FR" dirty="0"/>
              <a:t>, vous passez au moins par la page d'accueil qui vous indique où vous rendre pour la page désirée. C'est ce à quoi servent les contrôles hypermédia dans une API, à permettre la navigation entre les différentes ressources.</a:t>
            </a:r>
          </a:p>
          <a:p>
            <a:r>
              <a:rPr lang="fr-FR" dirty="0"/>
              <a:t>En rajoutant ces liens, si vous avez un client assez intelligent, il saura s'adapter aux changements de l'API, ce qui en fait un atout car les APIs doivent évoluer (les ressources peuvent changer de nom et les actions sont amenées à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63</a:t>
            </a:fld>
            <a:endParaRPr lang="fr-FR"/>
          </a:p>
        </p:txBody>
      </p:sp>
    </p:spTree>
    <p:extLst>
      <p:ext uri="{BB962C8B-B14F-4D97-AF65-F5344CB8AC3E}">
        <p14:creationId xmlns:p14="http://schemas.microsoft.com/office/powerpoint/2010/main" val="707037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pic>
        <p:nvPicPr>
          <p:cNvPr id="9" name="Espace réservé du contenu 8"/>
          <p:cNvPicPr>
            <a:picLocks noGrp="1" noChangeAspect="1"/>
          </p:cNvPicPr>
          <p:nvPr>
            <p:ph idx="1"/>
          </p:nvPr>
        </p:nvPicPr>
        <p:blipFill>
          <a:blip r:embed="rId2"/>
          <a:stretch>
            <a:fillRect/>
          </a:stretch>
        </p:blipFill>
        <p:spPr>
          <a:xfrm>
            <a:off x="1518501" y="1183776"/>
            <a:ext cx="9029756" cy="3646633"/>
          </a:xfrm>
          <a:prstGeom prst="rect">
            <a:avLst/>
          </a:prstGeom>
        </p:spPr>
      </p:pic>
      <p:sp>
        <p:nvSpPr>
          <p:cNvPr id="11" name="Rectangle 10"/>
          <p:cNvSpPr/>
          <p:nvPr/>
        </p:nvSpPr>
        <p:spPr>
          <a:xfrm>
            <a:off x="154412" y="4830409"/>
            <a:ext cx="11191875" cy="2308324"/>
          </a:xfrm>
          <a:prstGeom prst="rect">
            <a:avLst/>
          </a:prstGeom>
        </p:spPr>
        <p:txBody>
          <a:bodyPr wrap="square">
            <a:spAutoFit/>
          </a:bodyPr>
          <a:lstStyle/>
          <a:p>
            <a:pPr marL="285750" indent="-285750">
              <a:buFont typeface="Arial" panose="020B0604020202020204" pitchFamily="34" charset="0"/>
              <a:buChar char="•"/>
            </a:pPr>
            <a:r>
              <a:rPr lang="fr-FR" sz="2400" dirty="0"/>
              <a:t>Cet exemple ce base sur la spécification « HAL ».</a:t>
            </a:r>
          </a:p>
          <a:p>
            <a:pPr marL="285750" indent="-285750">
              <a:buFont typeface="Arial" panose="020B0604020202020204" pitchFamily="34" charset="0"/>
              <a:buChar char="•"/>
            </a:pPr>
            <a:r>
              <a:rPr lang="fr-FR" sz="2400" dirty="0"/>
              <a:t>Ce système comporte quand même des limites, on ne peut pas savoir quelle méthode HTTP utiliser.</a:t>
            </a:r>
          </a:p>
          <a:p>
            <a:pPr marL="285750" indent="-285750">
              <a:buFont typeface="Arial" panose="020B0604020202020204" pitchFamily="34" charset="0"/>
              <a:buChar char="•"/>
            </a:pPr>
            <a:r>
              <a:rPr lang="fr-FR" sz="2400" dirty="0">
                <a:solidFill>
                  <a:srgbClr val="00B050"/>
                </a:solidFill>
              </a:rPr>
              <a:t>Le </a:t>
            </a:r>
            <a:r>
              <a:rPr lang="fr-FR" sz="2400" b="1" dirty="0">
                <a:solidFill>
                  <a:srgbClr val="00B050"/>
                </a:solidFill>
              </a:rPr>
              <a:t>VERBE HTTP OPTION </a:t>
            </a:r>
            <a:r>
              <a:rPr lang="fr-FR" sz="2400" dirty="0">
                <a:solidFill>
                  <a:srgbClr val="00B050"/>
                </a:solidFill>
              </a:rPr>
              <a:t>permet de connaître les méthodes que l’on peut appeler (mais ne donne assez d’information pour réaliser les appels spécifiques).</a:t>
            </a:r>
          </a:p>
          <a:p>
            <a:pPr marL="285750" indent="-285750">
              <a:buFont typeface="Arial" panose="020B0604020202020204" pitchFamily="34" charset="0"/>
              <a:buChar char="•"/>
            </a:pPr>
            <a:endParaRPr lang="fr-FR" sz="2400"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64</a:t>
            </a:fld>
            <a:endParaRPr lang="fr-FR" dirty="0"/>
          </a:p>
        </p:txBody>
      </p:sp>
    </p:spTree>
    <p:extLst>
      <p:ext uri="{BB962C8B-B14F-4D97-AF65-F5344CB8AC3E}">
        <p14:creationId xmlns:p14="http://schemas.microsoft.com/office/powerpoint/2010/main" val="33510729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Niveau 3 : Les liens hypermédia (HATEOAS)</a:t>
            </a:r>
          </a:p>
        </p:txBody>
      </p:sp>
      <p:sp>
        <p:nvSpPr>
          <p:cNvPr id="3" name="Espace réservé du contenu 2"/>
          <p:cNvSpPr>
            <a:spLocks noGrp="1"/>
          </p:cNvSpPr>
          <p:nvPr>
            <p:ph idx="1"/>
          </p:nvPr>
        </p:nvSpPr>
        <p:spPr>
          <a:xfrm>
            <a:off x="423862" y="1468619"/>
            <a:ext cx="11520488" cy="5389381"/>
          </a:xfrm>
        </p:spPr>
        <p:txBody>
          <a:bodyPr>
            <a:normAutofit/>
          </a:bodyPr>
          <a:lstStyle/>
          <a:p>
            <a:r>
              <a:rPr lang="fr-FR" sz="3600" dirty="0"/>
              <a:t>Il existe actuellement plusieurs formats standardisés ou non qui sont utilisés pour lier des données en JSON (et ou XML). On retrouve :</a:t>
            </a:r>
          </a:p>
          <a:p>
            <a:pPr lvl="1"/>
            <a:r>
              <a:rPr lang="fr-FR" sz="3200" dirty="0"/>
              <a:t>HAL </a:t>
            </a:r>
            <a:r>
              <a:rPr lang="fr-FR" sz="3200" dirty="0">
                <a:hlinkClick r:id="rId2"/>
              </a:rPr>
              <a:t>http://stateless.co/hal_specification.html</a:t>
            </a:r>
            <a:endParaRPr lang="fr-FR" sz="3200" dirty="0"/>
          </a:p>
          <a:p>
            <a:pPr lvl="1"/>
            <a:r>
              <a:rPr lang="fr-FR" sz="3200" dirty="0"/>
              <a:t>JSON:API </a:t>
            </a:r>
            <a:r>
              <a:rPr lang="fr-FR" sz="3200" dirty="0">
                <a:hlinkClick r:id="rId3"/>
              </a:rPr>
              <a:t>http://jsonapi.org</a:t>
            </a:r>
            <a:endParaRPr lang="fr-FR" sz="3200" dirty="0"/>
          </a:p>
          <a:p>
            <a:pPr lvl="1"/>
            <a:r>
              <a:rPr lang="fr-FR" sz="3200" dirty="0"/>
              <a:t>JSON-LD </a:t>
            </a:r>
            <a:r>
              <a:rPr lang="fr-FR" sz="3200" dirty="0">
                <a:hlinkClick r:id="rId4"/>
              </a:rPr>
              <a:t>http://json-ld.org</a:t>
            </a:r>
            <a:endParaRPr lang="fr-FR" sz="3200" dirty="0"/>
          </a:p>
          <a:p>
            <a:pPr lvl="1"/>
            <a:r>
              <a:rPr lang="fr-FR" sz="3200" dirty="0"/>
              <a:t>Custom: comme GitHub, inventer son propre format</a:t>
            </a:r>
          </a:p>
          <a:p>
            <a:pPr lvl="2"/>
            <a:r>
              <a:rPr lang="fr-FR" sz="2800" dirty="0">
                <a:hlinkClick r:id="rId5"/>
              </a:rPr>
              <a:t>https://api.github.com</a:t>
            </a:r>
            <a:endParaRPr lang="fr-FR" sz="2800" dirty="0"/>
          </a:p>
          <a:p>
            <a:pPr lvl="1"/>
            <a:r>
              <a:rPr lang="fr-FR" sz="3200" dirty="0"/>
              <a:t>Etc.</a:t>
            </a:r>
          </a:p>
          <a:p>
            <a:endParaRPr lang="fr-FR" sz="36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65</a:t>
            </a:fld>
            <a:endParaRPr lang="fr-FR"/>
          </a:p>
        </p:txBody>
      </p:sp>
    </p:spTree>
    <p:extLst>
      <p:ext uri="{BB962C8B-B14F-4D97-AF65-F5344CB8AC3E}">
        <p14:creationId xmlns:p14="http://schemas.microsoft.com/office/powerpoint/2010/main" val="33492851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66</a:t>
            </a:fld>
            <a:endParaRPr lang="fr-FR"/>
          </a:p>
        </p:txBody>
      </p:sp>
      <p:pic>
        <p:nvPicPr>
          <p:cNvPr id="5" name="Image 4"/>
          <p:cNvPicPr>
            <a:picLocks noChangeAspect="1"/>
          </p:cNvPicPr>
          <p:nvPr/>
        </p:nvPicPr>
        <p:blipFill>
          <a:blip r:embed="rId2"/>
          <a:stretch>
            <a:fillRect/>
          </a:stretch>
        </p:blipFill>
        <p:spPr>
          <a:xfrm>
            <a:off x="4995862" y="805837"/>
            <a:ext cx="7029450" cy="5095875"/>
          </a:xfrm>
          <a:prstGeom prst="rect">
            <a:avLst/>
          </a:prstGeom>
        </p:spPr>
      </p:pic>
      <p:sp>
        <p:nvSpPr>
          <p:cNvPr id="6" name="Rectangle 5"/>
          <p:cNvSpPr/>
          <p:nvPr/>
        </p:nvSpPr>
        <p:spPr>
          <a:xfrm>
            <a:off x="342900" y="1468619"/>
            <a:ext cx="4610100" cy="5324535"/>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The URI of the main resource being represented ('/orders') expressed with a self link</a:t>
            </a:r>
          </a:p>
          <a:p>
            <a:pPr marL="342900" indent="-342900">
              <a:buFont typeface="Arial" panose="020B0604020202020204" pitchFamily="34" charset="0"/>
              <a:buChar char="•"/>
            </a:pPr>
            <a:r>
              <a:rPr lang="en-US" sz="2000" dirty="0">
                <a:latin typeface="Helvetica" panose="020B0604020202020204" pitchFamily="34" charset="0"/>
              </a:rPr>
              <a:t>The 'next' link pointing to the next page of orders</a:t>
            </a:r>
          </a:p>
          <a:p>
            <a:pPr marL="342900" indent="-342900">
              <a:buFont typeface="Arial" panose="020B0604020202020204" pitchFamily="34" charset="0"/>
              <a:buChar char="•"/>
            </a:pPr>
            <a:r>
              <a:rPr lang="en-US" sz="2000" dirty="0">
                <a:latin typeface="Helvetica" panose="020B0604020202020204" pitchFamily="34" charset="0"/>
              </a:rPr>
              <a:t>A templated link called '</a:t>
            </a:r>
            <a:r>
              <a:rPr lang="en-US" sz="2000" dirty="0" err="1">
                <a:latin typeface="Helvetica" panose="020B0604020202020204" pitchFamily="34" charset="0"/>
              </a:rPr>
              <a:t>ea:find</a:t>
            </a:r>
            <a:r>
              <a:rPr lang="en-US" sz="2000" dirty="0">
                <a:latin typeface="Helvetica" panose="020B0604020202020204" pitchFamily="34" charset="0"/>
              </a:rPr>
              <a:t>' for searching orders by id</a:t>
            </a:r>
          </a:p>
          <a:p>
            <a:pPr marL="342900" indent="-342900">
              <a:buFont typeface="Arial" panose="020B0604020202020204" pitchFamily="34" charset="0"/>
              <a:buChar char="•"/>
            </a:pPr>
            <a:r>
              <a:rPr lang="en-US" sz="2000" dirty="0">
                <a:latin typeface="Helvetica" panose="020B0604020202020204" pitchFamily="34" charset="0"/>
              </a:rPr>
              <a:t>The multiple '</a:t>
            </a:r>
            <a:r>
              <a:rPr lang="en-US" sz="2000" dirty="0" err="1">
                <a:latin typeface="Helvetica" panose="020B0604020202020204" pitchFamily="34" charset="0"/>
              </a:rPr>
              <a:t>ea:admin</a:t>
            </a:r>
            <a:r>
              <a:rPr lang="en-US" sz="2000" dirty="0">
                <a:latin typeface="Helvetica" panose="020B0604020202020204" pitchFamily="34" charset="0"/>
              </a:rPr>
              <a:t>' link objects contained in an array</a:t>
            </a:r>
          </a:p>
          <a:p>
            <a:pPr marL="342900" indent="-342900">
              <a:buFont typeface="Arial" panose="020B0604020202020204" pitchFamily="34" charset="0"/>
              <a:buChar char="•"/>
            </a:pPr>
            <a:r>
              <a:rPr lang="en-US" sz="2000" dirty="0">
                <a:latin typeface="Helvetica" panose="020B0604020202020204" pitchFamily="34" charset="0"/>
              </a:rPr>
              <a:t>Two properties of the orders collection; '</a:t>
            </a:r>
            <a:r>
              <a:rPr lang="en-US" sz="2000" dirty="0" err="1">
                <a:latin typeface="Helvetica" panose="020B0604020202020204" pitchFamily="34" charset="0"/>
              </a:rPr>
              <a:t>currentlyProcessing</a:t>
            </a:r>
            <a:r>
              <a:rPr lang="en-US" sz="2000" dirty="0">
                <a:latin typeface="Helvetica" panose="020B0604020202020204" pitchFamily="34" charset="0"/>
              </a:rPr>
              <a:t>' and '</a:t>
            </a:r>
            <a:r>
              <a:rPr lang="en-US" sz="2000" dirty="0" err="1">
                <a:latin typeface="Helvetica" panose="020B0604020202020204" pitchFamily="34" charset="0"/>
              </a:rPr>
              <a:t>shippedToday</a:t>
            </a:r>
            <a:r>
              <a:rPr lang="en-US" sz="2000" dirty="0">
                <a:latin typeface="Helvetica" panose="020B0604020202020204" pitchFamily="34" charset="0"/>
              </a:rPr>
              <a:t>'</a:t>
            </a:r>
          </a:p>
          <a:p>
            <a:pPr marL="342900" indent="-342900">
              <a:buFont typeface="Arial" panose="020B0604020202020204" pitchFamily="34" charset="0"/>
              <a:buChar char="•"/>
            </a:pPr>
            <a:r>
              <a:rPr lang="en-US" sz="2000" dirty="0">
                <a:latin typeface="Helvetica" panose="020B0604020202020204" pitchFamily="34" charset="0"/>
              </a:rPr>
              <a:t>Embedded order resources with their own links and properties</a:t>
            </a:r>
          </a:p>
          <a:p>
            <a:pPr marL="342900" indent="-342900">
              <a:buFont typeface="Arial" panose="020B0604020202020204" pitchFamily="34" charset="0"/>
              <a:buChar char="•"/>
            </a:pPr>
            <a:r>
              <a:rPr lang="en-US" sz="2000" dirty="0">
                <a:latin typeface="Helvetica" panose="020B0604020202020204" pitchFamily="34" charset="0"/>
              </a:rPr>
              <a:t>The compact URI (curie) named '</a:t>
            </a:r>
            <a:r>
              <a:rPr lang="en-US" sz="2000" dirty="0" err="1">
                <a:latin typeface="Helvetica" panose="020B0604020202020204" pitchFamily="34" charset="0"/>
              </a:rPr>
              <a:t>ea</a:t>
            </a:r>
            <a:r>
              <a:rPr lang="en-US" sz="2000" dirty="0">
                <a:latin typeface="Helvetica" panose="020B0604020202020204" pitchFamily="34" charset="0"/>
              </a:rPr>
              <a:t>' for expanding the name of the links to their documentation URL</a:t>
            </a:r>
            <a:endParaRPr lang="en-US" sz="2000" b="0" i="0" dirty="0">
              <a:effectLst/>
              <a:latin typeface="Helvetica" panose="020B0604020202020204" pitchFamily="34" charset="0"/>
            </a:endParaRPr>
          </a:p>
        </p:txBody>
      </p:sp>
      <p:sp>
        <p:nvSpPr>
          <p:cNvPr id="7" name="Rectangle 6"/>
          <p:cNvSpPr/>
          <p:nvPr/>
        </p:nvSpPr>
        <p:spPr>
          <a:xfrm>
            <a:off x="5561351" y="6169580"/>
            <a:ext cx="5340949" cy="892552"/>
          </a:xfrm>
          <a:prstGeom prst="rect">
            <a:avLst/>
          </a:prstGeom>
        </p:spPr>
        <p:txBody>
          <a:bodyPr wrap="none">
            <a:spAutoFit/>
          </a:bodyPr>
          <a:lstStyle/>
          <a:p>
            <a:r>
              <a:rPr lang="fr-FR" sz="2400" dirty="0">
                <a:hlinkClick r:id="rId3"/>
              </a:rPr>
              <a:t>http://stateless.co/hal_specification.html</a:t>
            </a:r>
            <a:endParaRPr lang="fr-FR" sz="2400" dirty="0"/>
          </a:p>
          <a:p>
            <a:endParaRPr lang="fr-FR" sz="2800" dirty="0"/>
          </a:p>
        </p:txBody>
      </p:sp>
    </p:spTree>
    <p:extLst>
      <p:ext uri="{BB962C8B-B14F-4D97-AF65-F5344CB8AC3E}">
        <p14:creationId xmlns:p14="http://schemas.microsoft.com/office/powerpoint/2010/main" val="2634437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HAL</a:t>
            </a:r>
          </a:p>
        </p:txBody>
      </p:sp>
      <p:sp>
        <p:nvSpPr>
          <p:cNvPr id="3" name="Espace réservé du contenu 2"/>
          <p:cNvSpPr>
            <a:spLocks noGrp="1"/>
          </p:cNvSpPr>
          <p:nvPr>
            <p:ph idx="1"/>
          </p:nvPr>
        </p:nvSpPr>
        <p:spPr>
          <a:xfrm>
            <a:off x="423862" y="1468619"/>
            <a:ext cx="11520488"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67</a:t>
            </a:fld>
            <a:endParaRPr lang="fr-FR"/>
          </a:p>
        </p:txBody>
      </p:sp>
      <p:sp>
        <p:nvSpPr>
          <p:cNvPr id="6" name="Rectangle 5"/>
          <p:cNvSpPr/>
          <p:nvPr/>
        </p:nvSpPr>
        <p:spPr>
          <a:xfrm>
            <a:off x="342899" y="1208408"/>
            <a:ext cx="5584255" cy="5632311"/>
          </a:xfrm>
          <a:prstGeom prst="rect">
            <a:avLst/>
          </a:prstGeom>
        </p:spPr>
        <p:txBody>
          <a:bodyPr wrap="square">
            <a:spAutoFit/>
          </a:bodyPr>
          <a:lstStyle/>
          <a:p>
            <a:r>
              <a:rPr lang="en-US" sz="2000" b="1" dirty="0"/>
              <a:t>The HAL Model</a:t>
            </a:r>
          </a:p>
          <a:p>
            <a:r>
              <a:rPr lang="en-US" sz="2000" dirty="0"/>
              <a:t>The HAL conventions revolve around representing two simple concepts: </a:t>
            </a:r>
            <a:r>
              <a:rPr lang="en-US" sz="2000" i="1" dirty="0"/>
              <a:t>Resources</a:t>
            </a:r>
            <a:r>
              <a:rPr lang="en-US" sz="2000" dirty="0"/>
              <a:t> and </a:t>
            </a:r>
            <a:r>
              <a:rPr lang="en-US" sz="2000" i="1" dirty="0"/>
              <a:t>Links</a:t>
            </a:r>
            <a:r>
              <a:rPr lang="en-US" sz="2000" dirty="0"/>
              <a:t>.</a:t>
            </a:r>
          </a:p>
          <a:p>
            <a:endParaRPr lang="en-US" sz="2000" dirty="0"/>
          </a:p>
          <a:p>
            <a:r>
              <a:rPr lang="en-US" sz="2000" b="1" dirty="0"/>
              <a:t>Resources</a:t>
            </a:r>
          </a:p>
          <a:p>
            <a:pPr marL="285750" indent="-285750">
              <a:buFont typeface="Arial" panose="020B0604020202020204" pitchFamily="34" charset="0"/>
              <a:buChar char="•"/>
            </a:pPr>
            <a:r>
              <a:rPr lang="en-US" sz="2000" dirty="0"/>
              <a:t>Links (to URIs)</a:t>
            </a:r>
          </a:p>
          <a:p>
            <a:pPr marL="285750" indent="-285750">
              <a:buFont typeface="Arial" panose="020B0604020202020204" pitchFamily="34" charset="0"/>
              <a:buChar char="•"/>
            </a:pPr>
            <a:r>
              <a:rPr lang="en-US" sz="2000" dirty="0"/>
              <a:t>Embedded Resources (i.e. other resources contained within them)</a:t>
            </a:r>
          </a:p>
          <a:p>
            <a:pPr marL="285750" indent="-285750">
              <a:buFont typeface="Arial" panose="020B0604020202020204" pitchFamily="34" charset="0"/>
              <a:buChar char="•"/>
            </a:pPr>
            <a:r>
              <a:rPr lang="en-US" sz="2000" dirty="0"/>
              <a:t>State (your bog standard JSON or XML data)</a:t>
            </a:r>
          </a:p>
          <a:p>
            <a:r>
              <a:rPr lang="en-US" sz="2000" b="1" dirty="0"/>
              <a:t>Links</a:t>
            </a:r>
          </a:p>
          <a:p>
            <a:pPr marL="285750" indent="-285750">
              <a:buFont typeface="Arial" panose="020B0604020202020204" pitchFamily="34" charset="0"/>
              <a:buChar char="•"/>
            </a:pPr>
            <a:r>
              <a:rPr lang="en-US" sz="2000" dirty="0"/>
              <a:t>A target (a URI)</a:t>
            </a:r>
          </a:p>
          <a:p>
            <a:pPr marL="285750" indent="-285750">
              <a:buFont typeface="Arial" panose="020B0604020202020204" pitchFamily="34" charset="0"/>
              <a:buChar char="•"/>
            </a:pPr>
            <a:r>
              <a:rPr lang="en-US" sz="2000" dirty="0"/>
              <a:t>A relation aka. '</a:t>
            </a:r>
            <a:r>
              <a:rPr lang="en-US" sz="2000" dirty="0" err="1"/>
              <a:t>rel</a:t>
            </a:r>
            <a:r>
              <a:rPr lang="en-US" sz="2000" dirty="0"/>
              <a:t>' (the name of the link)</a:t>
            </a:r>
          </a:p>
          <a:p>
            <a:pPr marL="285750" indent="-285750">
              <a:buFont typeface="Arial" panose="020B0604020202020204" pitchFamily="34" charset="0"/>
              <a:buChar char="•"/>
            </a:pPr>
            <a:r>
              <a:rPr lang="en-US" sz="2000" dirty="0"/>
              <a:t>A few other optional properties to help with deprecation, content negotiation, etc.</a:t>
            </a:r>
          </a:p>
          <a:p>
            <a:pPr marL="285750" indent="-285750">
              <a:buFont typeface="Arial" panose="020B0604020202020204" pitchFamily="34" charset="0"/>
              <a:buChar char="•"/>
            </a:pPr>
            <a:endParaRPr lang="en-US" sz="2000" dirty="0"/>
          </a:p>
          <a:p>
            <a:r>
              <a:rPr lang="en-US" sz="2000" b="1" dirty="0"/>
              <a:t>Content-Type:</a:t>
            </a:r>
          </a:p>
          <a:p>
            <a:pPr marL="285750" indent="-285750">
              <a:buFont typeface="Arial" panose="020B0604020202020204" pitchFamily="34" charset="0"/>
              <a:buChar char="•"/>
            </a:pPr>
            <a:r>
              <a:rPr lang="fr-FR" sz="2000" dirty="0"/>
              <a:t>application/</a:t>
            </a:r>
            <a:r>
              <a:rPr lang="fr-FR" sz="2000" dirty="0" err="1"/>
              <a:t>hal+json</a:t>
            </a:r>
            <a:endParaRPr lang="fr-FR" sz="2000" dirty="0"/>
          </a:p>
          <a:p>
            <a:pPr marL="285750" indent="-285750">
              <a:buFont typeface="Arial" panose="020B0604020202020204" pitchFamily="34" charset="0"/>
              <a:buChar char="•"/>
            </a:pPr>
            <a:r>
              <a:rPr lang="fr-FR" sz="2000" dirty="0"/>
              <a:t>application/</a:t>
            </a:r>
            <a:r>
              <a:rPr lang="fr-FR" sz="2000" dirty="0" err="1"/>
              <a:t>hal+xml</a:t>
            </a:r>
            <a:endParaRPr lang="en-US" sz="2000" dirty="0"/>
          </a:p>
        </p:txBody>
      </p:sp>
      <p:sp>
        <p:nvSpPr>
          <p:cNvPr id="7" name="Rectangle 6"/>
          <p:cNvSpPr/>
          <p:nvPr/>
        </p:nvSpPr>
        <p:spPr>
          <a:xfrm>
            <a:off x="6184106" y="4988623"/>
            <a:ext cx="5340949" cy="1200329"/>
          </a:xfrm>
          <a:prstGeom prst="rect">
            <a:avLst/>
          </a:prstGeom>
        </p:spPr>
        <p:txBody>
          <a:bodyPr wrap="none">
            <a:spAutoFit/>
          </a:bodyPr>
          <a:lstStyle/>
          <a:p>
            <a:r>
              <a:rPr lang="fr-FR" sz="2400" dirty="0">
                <a:hlinkClick r:id="rId2"/>
              </a:rPr>
              <a:t>http://stateless.co/hal_specification.html</a:t>
            </a:r>
            <a:endParaRPr lang="fr-FR" sz="2400" dirty="0"/>
          </a:p>
          <a:p>
            <a:endParaRPr lang="fr-FR" sz="2400" dirty="0"/>
          </a:p>
          <a:p>
            <a:r>
              <a:rPr lang="fr-FR" sz="2400" dirty="0" err="1"/>
              <a:t>Modify</a:t>
            </a:r>
            <a:r>
              <a:rPr lang="fr-FR" sz="2400" dirty="0"/>
              <a:t> the data format</a:t>
            </a:r>
            <a:endParaRPr lang="fr-FR" sz="2800" dirty="0"/>
          </a:p>
        </p:txBody>
      </p:sp>
      <p:pic>
        <p:nvPicPr>
          <p:cNvPr id="8" name="Image 7"/>
          <p:cNvPicPr>
            <a:picLocks noChangeAspect="1"/>
          </p:cNvPicPr>
          <p:nvPr/>
        </p:nvPicPr>
        <p:blipFill>
          <a:blip r:embed="rId3"/>
          <a:stretch>
            <a:fillRect/>
          </a:stretch>
        </p:blipFill>
        <p:spPr>
          <a:xfrm>
            <a:off x="5927154" y="454040"/>
            <a:ext cx="5597901" cy="4198426"/>
          </a:xfrm>
          <a:prstGeom prst="rect">
            <a:avLst/>
          </a:prstGeom>
        </p:spPr>
      </p:pic>
    </p:spTree>
    <p:extLst>
      <p:ext uri="{BB962C8B-B14F-4D97-AF65-F5344CB8AC3E}">
        <p14:creationId xmlns:p14="http://schemas.microsoft.com/office/powerpoint/2010/main" val="21662188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HATEOAS: JSON-API</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68</a:t>
            </a:fld>
            <a:endParaRPr lang="fr-FR"/>
          </a:p>
        </p:txBody>
      </p:sp>
      <p:sp>
        <p:nvSpPr>
          <p:cNvPr id="6" name="Rectangle 5"/>
          <p:cNvSpPr/>
          <p:nvPr/>
        </p:nvSpPr>
        <p:spPr>
          <a:xfrm>
            <a:off x="342899" y="1468619"/>
            <a:ext cx="5130345" cy="2554545"/>
          </a:xfrm>
          <a:prstGeom prst="rect">
            <a:avLst/>
          </a:prstGeom>
        </p:spPr>
        <p:txBody>
          <a:bodyPr wrap="square">
            <a:spAutoFit/>
          </a:bodyPr>
          <a:lstStyle/>
          <a:p>
            <a:pPr marL="285750" indent="-285750">
              <a:buFont typeface="Arial" panose="020B0604020202020204" pitchFamily="34" charset="0"/>
              <a:buChar char="•"/>
            </a:pPr>
            <a:r>
              <a:rPr lang="en-US" sz="3200" b="1" dirty="0" err="1"/>
              <a:t>Similaire</a:t>
            </a:r>
            <a:r>
              <a:rPr lang="en-US" sz="3200" b="1" dirty="0"/>
              <a:t> à HAL</a:t>
            </a:r>
          </a:p>
          <a:p>
            <a:pPr marL="285750" indent="-285750">
              <a:buFont typeface="Arial" panose="020B0604020202020204" pitchFamily="34" charset="0"/>
              <a:buChar char="•"/>
            </a:pPr>
            <a:endParaRPr lang="en-US" sz="3200" b="1" dirty="0"/>
          </a:p>
          <a:p>
            <a:pPr marL="285750" indent="-285750">
              <a:buFont typeface="Arial" panose="020B0604020202020204" pitchFamily="34" charset="0"/>
              <a:buChar char="•"/>
            </a:pPr>
            <a:r>
              <a:rPr lang="en-US" sz="3200" b="1" dirty="0"/>
              <a:t>JSON-API à un </a:t>
            </a:r>
            <a:r>
              <a:rPr lang="en-US" sz="3200" b="1" dirty="0" err="1"/>
              <a:t>impacte</a:t>
            </a:r>
            <a:r>
              <a:rPr lang="en-US" sz="3200" b="1" dirty="0"/>
              <a:t> sur le format des </a:t>
            </a:r>
            <a:r>
              <a:rPr lang="en-US" sz="3200" b="1" dirty="0" err="1"/>
              <a:t>données</a:t>
            </a:r>
            <a:r>
              <a:rPr lang="en-US" sz="3200" b="1" dirty="0"/>
              <a:t>.</a:t>
            </a:r>
          </a:p>
          <a:p>
            <a:pPr marL="285750" indent="-285750">
              <a:buFont typeface="Arial" panose="020B0604020202020204" pitchFamily="34" charset="0"/>
              <a:buChar char="•"/>
            </a:pPr>
            <a:endParaRPr lang="en-US" sz="3200" b="1" dirty="0"/>
          </a:p>
        </p:txBody>
      </p:sp>
      <p:sp>
        <p:nvSpPr>
          <p:cNvPr id="7" name="Rectangle 6"/>
          <p:cNvSpPr/>
          <p:nvPr/>
        </p:nvSpPr>
        <p:spPr>
          <a:xfrm>
            <a:off x="6266332" y="6110092"/>
            <a:ext cx="3507435" cy="892552"/>
          </a:xfrm>
          <a:prstGeom prst="rect">
            <a:avLst/>
          </a:prstGeom>
        </p:spPr>
        <p:txBody>
          <a:bodyPr wrap="none">
            <a:spAutoFit/>
          </a:bodyPr>
          <a:lstStyle/>
          <a:p>
            <a:r>
              <a:rPr lang="fr-FR" sz="2400" dirty="0">
                <a:hlinkClick r:id="rId2"/>
              </a:rPr>
              <a:t>http://jsonapi.org/format/</a:t>
            </a:r>
            <a:endParaRPr lang="fr-FR" sz="2400" dirty="0"/>
          </a:p>
          <a:p>
            <a:endParaRPr lang="fr-FR" sz="2800" dirty="0"/>
          </a:p>
        </p:txBody>
      </p:sp>
      <p:pic>
        <p:nvPicPr>
          <p:cNvPr id="5" name="Image 4"/>
          <p:cNvPicPr>
            <a:picLocks noChangeAspect="1"/>
          </p:cNvPicPr>
          <p:nvPr/>
        </p:nvPicPr>
        <p:blipFill>
          <a:blip r:embed="rId3"/>
          <a:stretch>
            <a:fillRect/>
          </a:stretch>
        </p:blipFill>
        <p:spPr>
          <a:xfrm>
            <a:off x="6184106" y="90151"/>
            <a:ext cx="5686425" cy="5534025"/>
          </a:xfrm>
          <a:prstGeom prst="rect">
            <a:avLst/>
          </a:prstGeom>
        </p:spPr>
      </p:pic>
    </p:spTree>
    <p:extLst>
      <p:ext uri="{BB962C8B-B14F-4D97-AF65-F5344CB8AC3E}">
        <p14:creationId xmlns:p14="http://schemas.microsoft.com/office/powerpoint/2010/main" val="787371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6156" y="-87490"/>
            <a:ext cx="10515600" cy="1325563"/>
          </a:xfrm>
        </p:spPr>
        <p:txBody>
          <a:bodyPr/>
          <a:lstStyle/>
          <a:p>
            <a:r>
              <a:rPr lang="fr-FR" dirty="0"/>
              <a:t>HATEOAS: JSON-LD</a:t>
            </a:r>
          </a:p>
        </p:txBody>
      </p:sp>
      <p:sp>
        <p:nvSpPr>
          <p:cNvPr id="3" name="Espace réservé du contenu 2"/>
          <p:cNvSpPr>
            <a:spLocks noGrp="1"/>
          </p:cNvSpPr>
          <p:nvPr>
            <p:ph idx="1"/>
          </p:nvPr>
        </p:nvSpPr>
        <p:spPr>
          <a:xfrm>
            <a:off x="423862" y="1468619"/>
            <a:ext cx="5544683" cy="5017905"/>
          </a:xfrm>
        </p:spPr>
        <p:txBody>
          <a:bodyPr>
            <a:normAutofit/>
          </a:bodyPr>
          <a:lstStyle/>
          <a:p>
            <a:pPr lvl="1"/>
            <a:endParaRPr lang="fr-FR" dirty="0"/>
          </a:p>
          <a:p>
            <a:pPr lvl="1"/>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69</a:t>
            </a:fld>
            <a:endParaRPr lang="fr-FR"/>
          </a:p>
        </p:txBody>
      </p:sp>
      <p:sp>
        <p:nvSpPr>
          <p:cNvPr id="6" name="Rectangle 5"/>
          <p:cNvSpPr/>
          <p:nvPr/>
        </p:nvSpPr>
        <p:spPr>
          <a:xfrm>
            <a:off x="206156" y="907512"/>
            <a:ext cx="5753101" cy="6247864"/>
          </a:xfrm>
          <a:prstGeom prst="rect">
            <a:avLst/>
          </a:prstGeom>
        </p:spPr>
        <p:txBody>
          <a:bodyPr wrap="square">
            <a:spAutoFit/>
          </a:bodyPr>
          <a:lstStyle/>
          <a:p>
            <a:r>
              <a:rPr lang="en-US" sz="2000" b="1" dirty="0"/>
              <a:t>Linked Data</a:t>
            </a:r>
          </a:p>
          <a:p>
            <a:r>
              <a:rPr lang="en-US" sz="2000" dirty="0">
                <a:hlinkClick r:id="rId2"/>
              </a:rPr>
              <a:t>Linked Data</a:t>
            </a:r>
            <a:r>
              <a:rPr lang="en-US" sz="2000" dirty="0"/>
              <a:t> empowers people that publish and use information on the Web. It is a way to create a network of standards-based, machine-readable data across Web sites. It allows an application to start at one piece of Linked Data, and follow embedded links to other pieces of Linked Data that are hosted on different sites across the Web.</a:t>
            </a:r>
          </a:p>
          <a:p>
            <a:endParaRPr lang="en-US" sz="2000" dirty="0"/>
          </a:p>
          <a:p>
            <a:r>
              <a:rPr lang="en-US" sz="2000" b="1" dirty="0"/>
              <a:t>JSON-LD</a:t>
            </a:r>
          </a:p>
          <a:p>
            <a:r>
              <a:rPr lang="en-US" sz="2000" dirty="0"/>
              <a:t>JSON-LD is a lightweight Linked Data format. It is easy for humans to read and write. It is based on the already successful JSON format and provides a way to help JSON data interoperate at Web-scale. JSON-LD is an ideal data format for programming environments, REST Web services, and unstructured databases such as </a:t>
            </a:r>
            <a:r>
              <a:rPr lang="en-US" sz="2000" dirty="0" err="1"/>
              <a:t>CouchDB</a:t>
            </a:r>
            <a:r>
              <a:rPr lang="en-US" sz="2000" dirty="0"/>
              <a:t> and MongoDB.</a:t>
            </a:r>
          </a:p>
          <a:p>
            <a:endParaRPr lang="en-US" sz="2000" dirty="0"/>
          </a:p>
          <a:p>
            <a:r>
              <a:rPr lang="en-US" sz="2000" dirty="0"/>
              <a:t>Content-type: application/</a:t>
            </a:r>
            <a:r>
              <a:rPr lang="en-US" sz="2000" dirty="0" err="1"/>
              <a:t>ld+json</a:t>
            </a:r>
            <a:endParaRPr lang="en-US" sz="2000" dirty="0"/>
          </a:p>
          <a:p>
            <a:endParaRPr lang="en-US" sz="2000" dirty="0"/>
          </a:p>
        </p:txBody>
      </p:sp>
      <p:sp>
        <p:nvSpPr>
          <p:cNvPr id="7" name="Rectangle 6"/>
          <p:cNvSpPr/>
          <p:nvPr/>
        </p:nvSpPr>
        <p:spPr>
          <a:xfrm>
            <a:off x="6166426" y="2300468"/>
            <a:ext cx="5856622" cy="5693866"/>
          </a:xfrm>
          <a:prstGeom prst="rect">
            <a:avLst/>
          </a:prstGeom>
        </p:spPr>
        <p:txBody>
          <a:bodyPr wrap="square">
            <a:spAutoFit/>
          </a:bodyPr>
          <a:lstStyle/>
          <a:p>
            <a:pPr algn="ctr"/>
            <a:r>
              <a:rPr lang="fr-FR" sz="2400" dirty="0">
                <a:hlinkClick r:id="rId3"/>
              </a:rPr>
              <a:t>http://json-ld.org</a:t>
            </a:r>
            <a:endParaRPr lang="fr-FR" sz="2400" dirty="0"/>
          </a:p>
          <a:p>
            <a:endParaRPr lang="fr-FR" sz="2400" dirty="0"/>
          </a:p>
          <a:p>
            <a:pPr marL="342900" indent="-342900">
              <a:buFont typeface="Arial" panose="020B0604020202020204" pitchFamily="34" charset="0"/>
              <a:buChar char="•"/>
            </a:pPr>
            <a:r>
              <a:rPr lang="fr-FR" sz="2400" dirty="0"/>
              <a:t>JSON-LD </a:t>
            </a:r>
            <a:r>
              <a:rPr lang="fr-FR" sz="2400" dirty="0" err="1"/>
              <a:t>can</a:t>
            </a:r>
            <a:r>
              <a:rPr lang="fr-FR" sz="2400" dirty="0"/>
              <a:t> </a:t>
            </a:r>
            <a:r>
              <a:rPr lang="fr-FR" sz="2400" dirty="0" err="1"/>
              <a:t>be</a:t>
            </a:r>
            <a:r>
              <a:rPr lang="fr-FR" sz="2400" dirty="0"/>
              <a:t> </a:t>
            </a:r>
            <a:r>
              <a:rPr lang="fr-FR" sz="2400" dirty="0" err="1"/>
              <a:t>added</a:t>
            </a:r>
            <a:r>
              <a:rPr lang="fr-FR" sz="2400" dirty="0"/>
              <a:t> to an </a:t>
            </a:r>
            <a:r>
              <a:rPr lang="fr-FR" sz="2400" dirty="0" err="1"/>
              <a:t>exsiting</a:t>
            </a:r>
            <a:r>
              <a:rPr lang="fr-FR" sz="2400" dirty="0"/>
              <a:t> API.</a:t>
            </a:r>
          </a:p>
          <a:p>
            <a:pPr marL="285750" indent="-285750">
              <a:buFont typeface="Arial" panose="020B0604020202020204" pitchFamily="34" charset="0"/>
              <a:buChar char="•"/>
            </a:pPr>
            <a:r>
              <a:rPr lang="en-US" sz="2400" dirty="0"/>
              <a:t>JSON-LD is being developed by the W3C </a:t>
            </a:r>
            <a:r>
              <a:rPr lang="en-US" sz="2400" dirty="0">
                <a:hlinkClick r:id="rId4"/>
              </a:rPr>
              <a:t>JSON-LD Community Group</a:t>
            </a:r>
            <a:r>
              <a:rPr lang="en-US" sz="2400" dirty="0"/>
              <a:t>. </a:t>
            </a:r>
          </a:p>
          <a:p>
            <a:pPr marL="285750" indent="-285750">
              <a:buFont typeface="Arial" panose="020B0604020202020204" pitchFamily="34" charset="0"/>
              <a:buChar char="•"/>
            </a:pPr>
            <a:r>
              <a:rPr lang="en-US" sz="2400" dirty="0"/>
              <a:t>It is a </a:t>
            </a:r>
            <a:r>
              <a:rPr lang="en-US" sz="2400" dirty="0">
                <a:hlinkClick r:id="rId5"/>
              </a:rPr>
              <a:t>W3C Recommendation</a:t>
            </a:r>
            <a:r>
              <a:rPr lang="en-US" sz="2400" dirty="0"/>
              <a:t> as of 16 January 2014</a:t>
            </a:r>
          </a:p>
          <a:p>
            <a:pPr marL="285750" indent="-285750">
              <a:buFont typeface="Arial" panose="020B0604020202020204" pitchFamily="34" charset="0"/>
              <a:buChar char="•"/>
            </a:pPr>
            <a:r>
              <a:rPr lang="en-US" sz="2400" dirty="0"/>
              <a:t>Used by Google inside</a:t>
            </a:r>
          </a:p>
          <a:p>
            <a:pPr marL="742950" lvl="1" indent="-285750">
              <a:buFont typeface="Arial" panose="020B0604020202020204" pitchFamily="34" charset="0"/>
              <a:buChar char="•"/>
            </a:pPr>
            <a:r>
              <a:rPr lang="en-US" sz="2400" dirty="0"/>
              <a:t>Webpage</a:t>
            </a:r>
          </a:p>
          <a:p>
            <a:pPr marL="742950" lvl="1" indent="-285750">
              <a:buFont typeface="Arial" panose="020B0604020202020204" pitchFamily="34" charset="0"/>
              <a:buChar char="•"/>
            </a:pPr>
            <a:r>
              <a:rPr lang="fr-FR" sz="2400" dirty="0"/>
              <a:t>Email (</a:t>
            </a:r>
            <a:r>
              <a:rPr lang="fr-FR" sz="2400" dirty="0" err="1"/>
              <a:t>google</a:t>
            </a:r>
            <a:r>
              <a:rPr lang="fr-FR" sz="2400" dirty="0"/>
              <a:t> </a:t>
            </a:r>
            <a:r>
              <a:rPr lang="fr-FR" sz="2400" dirty="0" err="1"/>
              <a:t>can</a:t>
            </a:r>
            <a:r>
              <a:rPr lang="fr-FR" sz="2400" dirty="0"/>
              <a:t> </a:t>
            </a:r>
            <a:r>
              <a:rPr lang="fr-FR" sz="2400" dirty="0" err="1"/>
              <a:t>detect</a:t>
            </a:r>
            <a:r>
              <a:rPr lang="fr-FR" sz="2400" dirty="0"/>
              <a:t> </a:t>
            </a:r>
            <a:r>
              <a:rPr lang="fr-FR" sz="2400" dirty="0" err="1"/>
              <a:t>your</a:t>
            </a:r>
            <a:r>
              <a:rPr lang="fr-FR" sz="2400" dirty="0"/>
              <a:t> plane ticket)</a:t>
            </a:r>
          </a:p>
          <a:p>
            <a:pPr marL="742950" lvl="1" indent="-285750">
              <a:buFont typeface="Arial" panose="020B0604020202020204" pitchFamily="34" charset="0"/>
              <a:buChar char="•"/>
            </a:pPr>
            <a:r>
              <a:rPr lang="fr-FR" sz="2400" dirty="0" err="1"/>
              <a:t>Rest</a:t>
            </a:r>
            <a:r>
              <a:rPr lang="fr-FR" sz="2400" dirty="0"/>
              <a:t> API</a:t>
            </a:r>
          </a:p>
          <a:p>
            <a:pPr marL="742950" lvl="1" indent="-285750">
              <a:buFont typeface="Arial" panose="020B0604020202020204" pitchFamily="34" charset="0"/>
              <a:buChar char="•"/>
            </a:pPr>
            <a:endParaRPr lang="fr-FR" sz="2400" dirty="0"/>
          </a:p>
          <a:p>
            <a:endParaRPr lang="fr-FR" sz="2400" dirty="0"/>
          </a:p>
          <a:p>
            <a:endParaRPr lang="fr-FR" sz="2800" dirty="0"/>
          </a:p>
        </p:txBody>
      </p:sp>
      <p:pic>
        <p:nvPicPr>
          <p:cNvPr id="8" name="Image 7"/>
          <p:cNvPicPr>
            <a:picLocks noChangeAspect="1"/>
          </p:cNvPicPr>
          <p:nvPr/>
        </p:nvPicPr>
        <p:blipFill rotWithShape="1">
          <a:blip r:embed="rId6"/>
          <a:srcRect l="2416" t="6407" r="25824" b="6141"/>
          <a:stretch/>
        </p:blipFill>
        <p:spPr>
          <a:xfrm>
            <a:off x="6096000" y="143056"/>
            <a:ext cx="5799593" cy="2157412"/>
          </a:xfrm>
          <a:prstGeom prst="rect">
            <a:avLst/>
          </a:prstGeom>
        </p:spPr>
      </p:pic>
    </p:spTree>
    <p:extLst>
      <p:ext uri="{BB962C8B-B14F-4D97-AF65-F5344CB8AC3E}">
        <p14:creationId xmlns:p14="http://schemas.microsoft.com/office/powerpoint/2010/main" val="428938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Proxy</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
        <p:nvSpPr>
          <p:cNvPr id="6" name="Espace réservé du contenu 5"/>
          <p:cNvSpPr>
            <a:spLocks noGrp="1"/>
          </p:cNvSpPr>
          <p:nvPr>
            <p:ph idx="1"/>
          </p:nvPr>
        </p:nvSpPr>
        <p:spPr>
          <a:xfrm>
            <a:off x="695325" y="6173218"/>
            <a:ext cx="10515600" cy="604838"/>
          </a:xfrm>
        </p:spPr>
        <p:txBody>
          <a:bodyPr/>
          <a:lstStyle/>
          <a:p>
            <a:pPr marL="0" indent="0" algn="ctr">
              <a:buNone/>
            </a:pPr>
            <a:r>
              <a:rPr lang="fr-FR" dirty="0">
                <a:hlinkClick r:id="rId2"/>
              </a:rPr>
              <a:t>https://developer.mozilla.org/en-US/docs/Web/HTTP/Overview</a:t>
            </a:r>
            <a:endParaRPr lang="fr-FR" dirty="0"/>
          </a:p>
          <a:p>
            <a:endParaRPr lang="fr-FR" dirty="0"/>
          </a:p>
        </p:txBody>
      </p:sp>
      <p:pic>
        <p:nvPicPr>
          <p:cNvPr id="9" name="Image 8"/>
          <p:cNvPicPr>
            <a:picLocks noChangeAspect="1"/>
          </p:cNvPicPr>
          <p:nvPr/>
        </p:nvPicPr>
        <p:blipFill>
          <a:blip r:embed="rId3"/>
          <a:stretch>
            <a:fillRect/>
          </a:stretch>
        </p:blipFill>
        <p:spPr>
          <a:xfrm>
            <a:off x="1944581" y="1395629"/>
            <a:ext cx="8302838" cy="1325562"/>
          </a:xfrm>
          <a:prstGeom prst="rect">
            <a:avLst/>
          </a:prstGeom>
        </p:spPr>
      </p:pic>
      <p:sp>
        <p:nvSpPr>
          <p:cNvPr id="10" name="Rectangle 9"/>
          <p:cNvSpPr/>
          <p:nvPr/>
        </p:nvSpPr>
        <p:spPr>
          <a:xfrm>
            <a:off x="1031081" y="2777772"/>
            <a:ext cx="9844088" cy="3046988"/>
          </a:xfrm>
          <a:prstGeom prst="rect">
            <a:avLst/>
          </a:prstGeom>
        </p:spPr>
        <p:txBody>
          <a:bodyPr wrap="square">
            <a:spAutoFit/>
          </a:bodyPr>
          <a:lstStyle/>
          <a:p>
            <a:r>
              <a:rPr lang="en-US" sz="2400" dirty="0">
                <a:latin typeface="Open Sans"/>
              </a:rPr>
              <a:t>These can be transparent, or not (changing requests not going through them), and may perform numerous functions:</a:t>
            </a:r>
          </a:p>
          <a:p>
            <a:pPr marL="342900" indent="-342900">
              <a:buFont typeface="Arial" panose="020B0604020202020204" pitchFamily="34" charset="0"/>
              <a:buChar char="•"/>
            </a:pPr>
            <a:r>
              <a:rPr lang="en-US" sz="2400" b="1" dirty="0">
                <a:latin typeface="Open Sans"/>
              </a:rPr>
              <a:t>caching</a:t>
            </a:r>
            <a:r>
              <a:rPr lang="en-US" sz="2400" dirty="0">
                <a:latin typeface="Open Sans"/>
              </a:rPr>
              <a:t> </a:t>
            </a:r>
            <a:r>
              <a:rPr lang="en-US" sz="2400" dirty="0">
                <a:solidFill>
                  <a:schemeClr val="bg1">
                    <a:lumMod val="65000"/>
                  </a:schemeClr>
                </a:solidFill>
                <a:latin typeface="Open Sans"/>
              </a:rPr>
              <a:t>(the cache can be public or private, like the browser cache)</a:t>
            </a:r>
          </a:p>
          <a:p>
            <a:pPr marL="342900" indent="-342900">
              <a:buFont typeface="Arial" panose="020B0604020202020204" pitchFamily="34" charset="0"/>
              <a:buChar char="•"/>
            </a:pPr>
            <a:r>
              <a:rPr lang="en-US" sz="2400" b="1" dirty="0">
                <a:latin typeface="Open Sans"/>
              </a:rPr>
              <a:t>filtering</a:t>
            </a:r>
            <a:r>
              <a:rPr lang="en-US" sz="2400" dirty="0">
                <a:latin typeface="Open Sans"/>
              </a:rPr>
              <a:t> </a:t>
            </a:r>
            <a:r>
              <a:rPr lang="en-US" sz="2400" dirty="0">
                <a:solidFill>
                  <a:schemeClr val="bg1">
                    <a:lumMod val="65000"/>
                  </a:schemeClr>
                </a:solidFill>
                <a:latin typeface="Open Sans"/>
              </a:rPr>
              <a:t>(like an antivirus scan, parental controls, …)</a:t>
            </a:r>
          </a:p>
          <a:p>
            <a:pPr marL="342900" indent="-342900">
              <a:buFont typeface="Arial" panose="020B0604020202020204" pitchFamily="34" charset="0"/>
              <a:buChar char="•"/>
            </a:pPr>
            <a:r>
              <a:rPr lang="en-US" sz="2400" b="1" dirty="0">
                <a:latin typeface="Open Sans"/>
              </a:rPr>
              <a:t>load balancing </a:t>
            </a:r>
            <a:r>
              <a:rPr lang="en-US" sz="2400" dirty="0">
                <a:solidFill>
                  <a:schemeClr val="bg1">
                    <a:lumMod val="65000"/>
                  </a:schemeClr>
                </a:solidFill>
                <a:latin typeface="Open Sans"/>
              </a:rPr>
              <a:t>(to allow multiple servers to serve the different requests)</a:t>
            </a:r>
          </a:p>
          <a:p>
            <a:pPr marL="342900" indent="-342900">
              <a:buFont typeface="Arial" panose="020B0604020202020204" pitchFamily="34" charset="0"/>
              <a:buChar char="•"/>
            </a:pPr>
            <a:r>
              <a:rPr lang="en-US" sz="2400" b="1" dirty="0">
                <a:latin typeface="Open Sans"/>
              </a:rPr>
              <a:t>authentication</a:t>
            </a:r>
            <a:r>
              <a:rPr lang="en-US" sz="2400" dirty="0">
                <a:latin typeface="Open Sans"/>
              </a:rPr>
              <a:t> </a:t>
            </a:r>
            <a:r>
              <a:rPr lang="en-US" sz="2400" dirty="0">
                <a:solidFill>
                  <a:schemeClr val="bg1">
                    <a:lumMod val="65000"/>
                  </a:schemeClr>
                </a:solidFill>
                <a:latin typeface="Open Sans"/>
              </a:rPr>
              <a:t>(to control access to different resources)</a:t>
            </a:r>
          </a:p>
          <a:p>
            <a:pPr marL="342900" indent="-342900">
              <a:buFont typeface="Arial" panose="020B0604020202020204" pitchFamily="34" charset="0"/>
              <a:buChar char="•"/>
            </a:pPr>
            <a:r>
              <a:rPr lang="en-US" sz="2400" b="1" dirty="0">
                <a:latin typeface="Open Sans"/>
              </a:rPr>
              <a:t>logging</a:t>
            </a:r>
            <a:r>
              <a:rPr lang="en-US" sz="2400" dirty="0">
                <a:latin typeface="Open Sans"/>
              </a:rPr>
              <a:t> </a:t>
            </a:r>
            <a:r>
              <a:rPr lang="en-US" sz="2400" dirty="0">
                <a:solidFill>
                  <a:schemeClr val="bg1">
                    <a:lumMod val="65000"/>
                  </a:schemeClr>
                </a:solidFill>
                <a:latin typeface="Open Sans"/>
              </a:rPr>
              <a:t>(allowing the storage of historical information)</a:t>
            </a:r>
          </a:p>
        </p:txBody>
      </p:sp>
      <p:sp>
        <p:nvSpPr>
          <p:cNvPr id="11" name="Rectangle 10"/>
          <p:cNvSpPr/>
          <p:nvPr/>
        </p:nvSpPr>
        <p:spPr>
          <a:xfrm>
            <a:off x="3176587" y="353844"/>
            <a:ext cx="8396287" cy="830997"/>
          </a:xfrm>
          <a:prstGeom prst="rect">
            <a:avLst/>
          </a:prstGeom>
        </p:spPr>
        <p:txBody>
          <a:bodyPr wrap="square">
            <a:spAutoFit/>
          </a:bodyPr>
          <a:lstStyle/>
          <a:p>
            <a:r>
              <a:rPr lang="en-US" sz="2400" dirty="0">
                <a:solidFill>
                  <a:srgbClr val="3B3C40"/>
                </a:solidFill>
                <a:latin typeface="Open Sans"/>
              </a:rPr>
              <a:t>Between the Web browser and the server, numerous computers and machines relay the HTTP messages.</a:t>
            </a:r>
            <a:endParaRPr lang="fr-FR" sz="2400" dirty="0"/>
          </a:p>
        </p:txBody>
      </p:sp>
    </p:spTree>
    <p:extLst>
      <p:ext uri="{BB962C8B-B14F-4D97-AF65-F5344CB8AC3E}">
        <p14:creationId xmlns:p14="http://schemas.microsoft.com/office/powerpoint/2010/main" val="5521827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Swagger</a:t>
            </a:r>
            <a:endParaRPr lang="fr-FR" dirty="0"/>
          </a:p>
        </p:txBody>
      </p:sp>
      <p:sp>
        <p:nvSpPr>
          <p:cNvPr id="3" name="Espace réservé du contenu 2"/>
          <p:cNvSpPr>
            <a:spLocks noGrp="1"/>
          </p:cNvSpPr>
          <p:nvPr>
            <p:ph idx="1"/>
          </p:nvPr>
        </p:nvSpPr>
        <p:spPr>
          <a:xfrm>
            <a:off x="423862" y="1468619"/>
            <a:ext cx="11520488" cy="5017905"/>
          </a:xfrm>
        </p:spPr>
        <p:txBody>
          <a:bodyPr>
            <a:normAutofit fontScale="92500" lnSpcReduction="10000"/>
          </a:bodyPr>
          <a:lstStyle/>
          <a:p>
            <a:r>
              <a:rPr lang="fr-FR" sz="3600" dirty="0" err="1"/>
              <a:t>Swagger</a:t>
            </a:r>
            <a:r>
              <a:rPr lang="fr-FR" sz="3600" dirty="0"/>
              <a:t> permet de documenter et d’exposer la documentation de son API : </a:t>
            </a:r>
            <a:r>
              <a:rPr lang="fr-FR" sz="3900" dirty="0">
                <a:hlinkClick r:id="rId2"/>
              </a:rPr>
              <a:t>http://swagger.io</a:t>
            </a:r>
            <a:endParaRPr lang="fr-FR" sz="3900" dirty="0"/>
          </a:p>
          <a:p>
            <a:r>
              <a:rPr lang="fr-FR" sz="3600" dirty="0"/>
              <a:t>C’est une spécification qui permet de décrire et documenter son API REST </a:t>
            </a:r>
            <a:r>
              <a:rPr lang="fr-FR" sz="3600" dirty="0">
                <a:solidFill>
                  <a:schemeClr val="bg1">
                    <a:lumMod val="65000"/>
                  </a:schemeClr>
                </a:solidFill>
              </a:rPr>
              <a:t>(un peu comme un fichier WSDL en SOAP)</a:t>
            </a:r>
          </a:p>
          <a:p>
            <a:pPr lvl="1"/>
            <a:r>
              <a:rPr lang="fr-FR" sz="3200" dirty="0">
                <a:solidFill>
                  <a:srgbClr val="00B050"/>
                </a:solidFill>
              </a:rPr>
              <a:t>Compréhensible ordinateur </a:t>
            </a:r>
            <a:r>
              <a:rPr lang="fr-FR" sz="3200" dirty="0"/>
              <a:t>: De nombreux outils (génération automatique d’interface web de documentation qui permet de tester)</a:t>
            </a:r>
          </a:p>
          <a:p>
            <a:pPr lvl="2"/>
            <a:r>
              <a:rPr lang="fr-FR" sz="2800" dirty="0"/>
              <a:t>Permet de générer du code pour appeler l’API</a:t>
            </a:r>
          </a:p>
          <a:p>
            <a:pPr lvl="2"/>
            <a:r>
              <a:rPr lang="fr-FR" sz="2800" dirty="0"/>
              <a:t>Implémenté dans de nombreux langage (C#, Java, node.js, etc.)</a:t>
            </a:r>
          </a:p>
          <a:p>
            <a:pPr lvl="1"/>
            <a:r>
              <a:rPr lang="fr-FR" sz="3200" dirty="0">
                <a:solidFill>
                  <a:srgbClr val="00B050"/>
                </a:solidFill>
              </a:rPr>
              <a:t>Compréhensible humain</a:t>
            </a:r>
            <a:r>
              <a:rPr lang="fr-FR" sz="3200" dirty="0"/>
              <a:t> :Utilisé en entreprise pour exposer son API à des partenaires internes ou externes à son entreprise.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70</a:t>
            </a:fld>
            <a:endParaRPr lang="fr-FR"/>
          </a:p>
        </p:txBody>
      </p:sp>
    </p:spTree>
    <p:extLst>
      <p:ext uri="{BB962C8B-B14F-4D97-AF65-F5344CB8AC3E}">
        <p14:creationId xmlns:p14="http://schemas.microsoft.com/office/powerpoint/2010/main" val="29741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71</a:t>
            </a:fld>
            <a:endParaRPr lang="fr-FR"/>
          </a:p>
        </p:txBody>
      </p:sp>
      <p:sp>
        <p:nvSpPr>
          <p:cNvPr id="5" name="Rectangle 4"/>
          <p:cNvSpPr/>
          <p:nvPr/>
        </p:nvSpPr>
        <p:spPr>
          <a:xfrm>
            <a:off x="6934200" y="591456"/>
            <a:ext cx="6096000" cy="369332"/>
          </a:xfrm>
          <a:prstGeom prst="rect">
            <a:avLst/>
          </a:prstGeom>
        </p:spPr>
        <p:txBody>
          <a:bodyPr>
            <a:spAutoFit/>
          </a:bodyPr>
          <a:lstStyle/>
          <a:p>
            <a:endParaRPr lang="fr-FR" b="0" i="0" dirty="0">
              <a:effectLst/>
              <a:latin typeface="Lato"/>
            </a:endParaRPr>
          </a:p>
        </p:txBody>
      </p:sp>
      <p:sp>
        <p:nvSpPr>
          <p:cNvPr id="7" name="Espace réservé du contenu 6"/>
          <p:cNvSpPr>
            <a:spLocks noGrp="1"/>
          </p:cNvSpPr>
          <p:nvPr>
            <p:ph idx="1"/>
          </p:nvPr>
        </p:nvSpPr>
        <p:spPr/>
        <p:txBody>
          <a:bodyPr/>
          <a:lstStyle/>
          <a:p>
            <a:endParaRPr lang="fr-FR"/>
          </a:p>
        </p:txBody>
      </p:sp>
      <p:pic>
        <p:nvPicPr>
          <p:cNvPr id="8" name="Image 7"/>
          <p:cNvPicPr>
            <a:picLocks noChangeAspect="1"/>
          </p:cNvPicPr>
          <p:nvPr/>
        </p:nvPicPr>
        <p:blipFill>
          <a:blip r:embed="rId2"/>
          <a:stretch>
            <a:fillRect/>
          </a:stretch>
        </p:blipFill>
        <p:spPr>
          <a:xfrm>
            <a:off x="696171" y="1072724"/>
            <a:ext cx="10799657" cy="5771412"/>
          </a:xfrm>
          <a:prstGeom prst="rect">
            <a:avLst/>
          </a:prstGeom>
        </p:spPr>
      </p:pic>
    </p:spTree>
    <p:extLst>
      <p:ext uri="{BB962C8B-B14F-4D97-AF65-F5344CB8AC3E}">
        <p14:creationId xmlns:p14="http://schemas.microsoft.com/office/powerpoint/2010/main" val="2046359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Postman</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err="1"/>
              <a:t>Postman</a:t>
            </a:r>
            <a:r>
              <a:rPr lang="fr-FR" sz="3600" dirty="0"/>
              <a:t> est un outil qui permet de développer et tester ses API REST </a:t>
            </a:r>
          </a:p>
          <a:p>
            <a:pPr lvl="1"/>
            <a:r>
              <a:rPr lang="fr-FR" sz="3200" dirty="0"/>
              <a:t>SOAP UI possède les mêmes fonctionnalités</a:t>
            </a:r>
          </a:p>
          <a:p>
            <a:r>
              <a:rPr lang="fr-FR" sz="3600" dirty="0"/>
              <a:t>Permet de sauvegarder les requêtes et de les partager (sous forme d’export de fichiers)</a:t>
            </a:r>
            <a:endParaRPr lang="fr-FR" sz="3200" dirty="0"/>
          </a:p>
          <a:p>
            <a:r>
              <a:rPr lang="fr-FR" sz="3600" dirty="0"/>
              <a:t>Si l’API n’a pas besoin d’être présenter à de nombreux partenaires, peut faire office de documentation</a:t>
            </a:r>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72</a:t>
            </a:fld>
            <a:endParaRPr lang="fr-FR"/>
          </a:p>
        </p:txBody>
      </p:sp>
    </p:spTree>
    <p:extLst>
      <p:ext uri="{BB962C8B-B14F-4D97-AF65-F5344CB8AC3E}">
        <p14:creationId xmlns:p14="http://schemas.microsoft.com/office/powerpoint/2010/main" val="4106703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Graphql</a:t>
            </a:r>
            <a:endParaRPr lang="fr-FR" dirty="0"/>
          </a:p>
        </p:txBody>
      </p:sp>
      <p:sp>
        <p:nvSpPr>
          <p:cNvPr id="3" name="Espace réservé du contenu 2"/>
          <p:cNvSpPr>
            <a:spLocks noGrp="1"/>
          </p:cNvSpPr>
          <p:nvPr>
            <p:ph idx="1"/>
          </p:nvPr>
        </p:nvSpPr>
        <p:spPr>
          <a:xfrm>
            <a:off x="423862" y="1468619"/>
            <a:ext cx="11520488" cy="5017905"/>
          </a:xfrm>
        </p:spPr>
        <p:txBody>
          <a:bodyPr>
            <a:normAutofit/>
          </a:bodyPr>
          <a:lstStyle/>
          <a:p>
            <a:r>
              <a:rPr lang="fr-FR" sz="3600" dirty="0">
                <a:solidFill>
                  <a:srgbClr val="FF0000"/>
                </a:solidFill>
              </a:rPr>
              <a:t>Problématiques </a:t>
            </a:r>
            <a:r>
              <a:rPr lang="fr-FR" sz="3600" dirty="0"/>
              <a:t>: </a:t>
            </a:r>
          </a:p>
          <a:p>
            <a:pPr lvl="1"/>
            <a:r>
              <a:rPr lang="fr-FR" sz="3200" dirty="0"/>
              <a:t>Les </a:t>
            </a:r>
            <a:r>
              <a:rPr lang="fr-FR" sz="3200"/>
              <a:t>données chargées </a:t>
            </a:r>
            <a:r>
              <a:rPr lang="fr-FR" sz="3200" dirty="0"/>
              <a:t>pas forcément toutes utilisées</a:t>
            </a:r>
          </a:p>
          <a:p>
            <a:pPr lvl="1"/>
            <a:r>
              <a:rPr lang="fr-FR" sz="3200" dirty="0"/>
              <a:t>Au démarrage de certains sites web, le nombre de requête cliente REST est très élevé (&gt;10)</a:t>
            </a:r>
          </a:p>
          <a:p>
            <a:pPr lvl="2"/>
            <a:r>
              <a:rPr lang="fr-FR" sz="2800" dirty="0"/>
              <a:t>Cela entraine un fort ralentissement du premier chargement</a:t>
            </a:r>
          </a:p>
          <a:p>
            <a:pPr lvl="1"/>
            <a:endParaRPr lang="fr-FR" sz="3200" dirty="0"/>
          </a:p>
          <a:p>
            <a:r>
              <a:rPr lang="fr-FR" sz="3600" dirty="0">
                <a:solidFill>
                  <a:srgbClr val="00B050"/>
                </a:solidFill>
              </a:rPr>
              <a:t>Solution</a:t>
            </a:r>
            <a:r>
              <a:rPr lang="fr-FR" sz="3600" dirty="0"/>
              <a:t> :</a:t>
            </a:r>
          </a:p>
          <a:p>
            <a:pPr marL="0" indent="0" algn="ctr">
              <a:buNone/>
            </a:pPr>
            <a:r>
              <a:rPr lang="fr-FR" sz="4400" dirty="0">
                <a:hlinkClick r:id="rId2"/>
              </a:rPr>
              <a:t>http://graphql.org</a:t>
            </a:r>
            <a:endParaRPr lang="fr-FR" sz="4400" dirty="0"/>
          </a:p>
          <a:p>
            <a:endParaRPr lang="fr-FR" sz="3200"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73</a:t>
            </a:fld>
            <a:endParaRPr lang="fr-FR"/>
          </a:p>
        </p:txBody>
      </p:sp>
    </p:spTree>
    <p:extLst>
      <p:ext uri="{BB962C8B-B14F-4D97-AF65-F5344CB8AC3E}">
        <p14:creationId xmlns:p14="http://schemas.microsoft.com/office/powerpoint/2010/main" val="6332969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Références</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a:p>
          <a:p>
            <a:r>
              <a:rPr lang="fr-FR" dirty="0">
                <a:hlinkClick r:id="rId2"/>
              </a:rPr>
              <a:t>http://blog.xebia.fr/2014/03/17/post-vs-put-la-confusion/</a:t>
            </a:r>
            <a:endParaRPr lang="fr-FR" dirty="0"/>
          </a:p>
          <a:p>
            <a:r>
              <a:rPr lang="fr-FR" dirty="0">
                <a:hlinkClick r:id="rId3"/>
              </a:rPr>
              <a:t>https://martinfowler.com/articles/richardsonMaturityModel.html</a:t>
            </a:r>
            <a:endParaRPr lang="fr-FR" dirty="0"/>
          </a:p>
          <a:p>
            <a:r>
              <a:rPr lang="fr-FR" dirty="0">
                <a:hlinkClick r:id="rId4"/>
              </a:rPr>
              <a:t>https://fr.wikipedia.org/wiki/Representational_state_transfer</a:t>
            </a:r>
            <a:endParaRPr lang="fr-FR" dirty="0"/>
          </a:p>
          <a:p>
            <a:r>
              <a:rPr lang="fr-FR" dirty="0">
                <a:hlinkClick r:id="rId5"/>
              </a:rPr>
              <a:t>https://zestedesavoir.com/tutoriels/299/la-theorie-rest-restful-et-hateoas/</a:t>
            </a:r>
            <a:endParaRPr lang="fr-FR" dirty="0"/>
          </a:p>
          <a:p>
            <a:r>
              <a:rPr lang="fr-FR" dirty="0">
                <a:hlinkClick r:id="rId6"/>
              </a:rPr>
              <a:t>https://www.tutorialspoint.com/restful/restful_introduction.htm</a:t>
            </a:r>
            <a:endParaRPr lang="fr-FR" dirty="0"/>
          </a:p>
          <a:p>
            <a:r>
              <a:rPr lang="fr-FR" dirty="0">
                <a:hlinkClick r:id="rId7"/>
              </a:rPr>
              <a:t>https://www.tutorialspoint.com/restful/restful_caching.htm</a:t>
            </a:r>
            <a:endParaRPr lang="fr-FR" dirty="0"/>
          </a:p>
          <a:p>
            <a:r>
              <a:rPr lang="fr-FR" dirty="0">
                <a:hlinkClick r:id="rId8"/>
              </a:rPr>
              <a:t>https://www.tutorialspoint.com/restful/restful_security.htm</a:t>
            </a:r>
            <a:endParaRPr lang="fr-FR" dirty="0"/>
          </a:p>
          <a:p>
            <a:r>
              <a:rPr lang="fr-FR" dirty="0">
                <a:hlinkClick r:id="rId9"/>
              </a:rPr>
              <a:t>https://developers.google.com/web/fundamentals/performance/optimizing-content-efficiency/http-caching?hl=fr</a:t>
            </a:r>
            <a:endParaRPr lang="fr-FR" dirty="0"/>
          </a:p>
          <a:p>
            <a:r>
              <a:rPr lang="fr-FR" dirty="0">
                <a:hlinkClick r:id="rId10"/>
              </a:rPr>
              <a:t>https://fr.wikipedia.org/wiki/Balise-entit%C3%A9_ETag_HTTP</a:t>
            </a:r>
            <a:endParaRPr lang="fr-FR" dirty="0"/>
          </a:p>
          <a:p>
            <a:r>
              <a:rPr lang="fr-FR" dirty="0">
                <a:hlinkClick r:id="rId11"/>
              </a:rPr>
              <a:t>https://developer.mozilla.org/en-US/docs/Web/HTTP/Methods/POST</a:t>
            </a:r>
            <a:endParaRPr lang="fr-FR" dirty="0"/>
          </a:p>
          <a:p>
            <a:r>
              <a:rPr lang="fr-FR" dirty="0">
                <a:hlinkClick r:id="rId12"/>
              </a:rPr>
              <a:t>https://fr.wikipedia.org/wiki/Idempotence</a:t>
            </a:r>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74</a:t>
            </a:fld>
            <a:endParaRPr lang="fr-FR"/>
          </a:p>
        </p:txBody>
      </p:sp>
    </p:spTree>
    <p:extLst>
      <p:ext uri="{BB962C8B-B14F-4D97-AF65-F5344CB8AC3E}">
        <p14:creationId xmlns:p14="http://schemas.microsoft.com/office/powerpoint/2010/main" val="327238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Load</a:t>
            </a:r>
            <a:r>
              <a:rPr lang="fr-FR" dirty="0"/>
              <a:t> balancer</a:t>
            </a:r>
          </a:p>
        </p:txBody>
      </p:sp>
      <p:sp>
        <p:nvSpPr>
          <p:cNvPr id="4" name="Espace réservé du numéro de diapositive 3"/>
          <p:cNvSpPr>
            <a:spLocks noGrp="1"/>
          </p:cNvSpPr>
          <p:nvPr>
            <p:ph type="sldNum" sz="quarter" idx="12"/>
          </p:nvPr>
        </p:nvSpPr>
        <p:spPr>
          <a:xfrm>
            <a:off x="9239256" y="6356350"/>
            <a:ext cx="2743200" cy="365125"/>
          </a:xfrm>
        </p:spPr>
        <p:txBody>
          <a:bodyPr/>
          <a:lstStyle/>
          <a:p>
            <a:fld id="{B79E4878-4BCB-449E-94CF-AE2A0F6BB533}" type="slidenum">
              <a:rPr lang="fr-FR" smtClean="0"/>
              <a:t>8</a:t>
            </a:fld>
            <a:endParaRPr lang="fr-FR"/>
          </a:p>
        </p:txBody>
      </p:sp>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85" y="2355444"/>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239256" y="48962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900" y="2304247"/>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a:cxnSpLocks/>
            <a:stCxn id="9" idx="1"/>
            <a:endCxn id="7" idx="3"/>
          </p:cNvCxnSpPr>
          <p:nvPr/>
        </p:nvCxnSpPr>
        <p:spPr>
          <a:xfrm flipH="1">
            <a:off x="2348092" y="2856698"/>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a:stCxn id="8" idx="1"/>
            <a:endCxn id="1028" idx="3"/>
          </p:cNvCxnSpPr>
          <p:nvPr/>
        </p:nvCxnSpPr>
        <p:spPr>
          <a:xfrm flipH="1">
            <a:off x="7481080" y="1411166"/>
            <a:ext cx="1758176" cy="1508792"/>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a:xfrm>
            <a:off x="727103" y="3987193"/>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sp>
        <p:nvSpPr>
          <p:cNvPr id="14" name="Espace réservé du contenu 2"/>
          <p:cNvSpPr txBox="1">
            <a:spLocks/>
          </p:cNvSpPr>
          <p:nvPr/>
        </p:nvSpPr>
        <p:spPr>
          <a:xfrm>
            <a:off x="10345407" y="1217890"/>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1</a:t>
            </a:r>
          </a:p>
        </p:txBody>
      </p:sp>
      <p:pic>
        <p:nvPicPr>
          <p:cNvPr id="15" name="Image 14"/>
          <p:cNvPicPr>
            <a:picLocks noChangeAspect="1"/>
          </p:cNvPicPr>
          <p:nvPr/>
        </p:nvPicPr>
        <p:blipFill>
          <a:blip r:embed="rId5"/>
          <a:stretch>
            <a:fillRect/>
          </a:stretch>
        </p:blipFill>
        <p:spPr>
          <a:xfrm>
            <a:off x="2719760" y="3987193"/>
            <a:ext cx="1918779" cy="1977637"/>
          </a:xfrm>
          <a:prstGeom prst="rect">
            <a:avLst/>
          </a:prstGeom>
        </p:spPr>
      </p:pic>
      <p:sp>
        <p:nvSpPr>
          <p:cNvPr id="16" name="Espace réservé du contenu 2"/>
          <p:cNvSpPr txBox="1">
            <a:spLocks/>
          </p:cNvSpPr>
          <p:nvPr/>
        </p:nvSpPr>
        <p:spPr>
          <a:xfrm>
            <a:off x="2483674" y="3384702"/>
            <a:ext cx="2457629"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 POST</a:t>
            </a:r>
            <a:endParaRPr lang="fr-FR" dirty="0">
              <a:solidFill>
                <a:schemeClr val="accent1">
                  <a:lumMod val="75000"/>
                </a:schemeClr>
              </a:solidFill>
            </a:endParaRPr>
          </a:p>
        </p:txBody>
      </p:sp>
      <p:pic>
        <p:nvPicPr>
          <p:cNvPr id="17" name="Picture 2" descr="Résultat de recherche d'images pour &quot;enveloppe ic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7273" y="2805970"/>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2772465" y="3739735"/>
            <a:ext cx="2799164" cy="261610"/>
          </a:xfrm>
          <a:prstGeom prst="rect">
            <a:avLst/>
          </a:prstGeom>
        </p:spPr>
        <p:txBody>
          <a:bodyPr wrap="none">
            <a:spAutoFit/>
          </a:bodyPr>
          <a:lstStyle/>
          <a:p>
            <a:r>
              <a:rPr lang="en-US" sz="1100" dirty="0">
                <a:solidFill>
                  <a:schemeClr val="accent2">
                    <a:lumMod val="50000"/>
                  </a:schemeClr>
                </a:solidFill>
              </a:rPr>
              <a:t>Content-Type: application/</a:t>
            </a:r>
            <a:r>
              <a:rPr lang="en-US" sz="1100" dirty="0" err="1">
                <a:solidFill>
                  <a:schemeClr val="accent2">
                    <a:lumMod val="50000"/>
                  </a:schemeClr>
                </a:solidFill>
              </a:rPr>
              <a:t>json</a:t>
            </a:r>
            <a:r>
              <a:rPr lang="en-US" sz="1100" dirty="0">
                <a:solidFill>
                  <a:schemeClr val="accent2">
                    <a:lumMod val="50000"/>
                  </a:schemeClr>
                </a:solidFill>
              </a:rPr>
              <a:t>; charset=utf-8</a:t>
            </a:r>
          </a:p>
        </p:txBody>
      </p:sp>
      <p:pic>
        <p:nvPicPr>
          <p:cNvPr id="2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78798" y="235544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9184187" y="497601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5" name="Espace réservé du contenu 2"/>
          <p:cNvSpPr txBox="1">
            <a:spLocks/>
          </p:cNvSpPr>
          <p:nvPr/>
        </p:nvSpPr>
        <p:spPr>
          <a:xfrm>
            <a:off x="10368391" y="2919958"/>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2</a:t>
            </a:r>
          </a:p>
        </p:txBody>
      </p:sp>
      <p:sp>
        <p:nvSpPr>
          <p:cNvPr id="26" name="Espace réservé du contenu 2"/>
          <p:cNvSpPr txBox="1">
            <a:spLocks/>
          </p:cNvSpPr>
          <p:nvPr/>
        </p:nvSpPr>
        <p:spPr>
          <a:xfrm>
            <a:off x="10345407" y="5467832"/>
            <a:ext cx="1995944" cy="4647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n</a:t>
            </a:r>
          </a:p>
        </p:txBody>
      </p:sp>
      <p:cxnSp>
        <p:nvCxnSpPr>
          <p:cNvPr id="28" name="Connecteur droit 27"/>
          <p:cNvCxnSpPr>
            <a:cxnSpLocks/>
            <a:stCxn id="22" idx="2"/>
            <a:endCxn id="23" idx="0"/>
          </p:cNvCxnSpPr>
          <p:nvPr/>
        </p:nvCxnSpPr>
        <p:spPr>
          <a:xfrm>
            <a:off x="9792332" y="4198532"/>
            <a:ext cx="5389" cy="777479"/>
          </a:xfrm>
          <a:prstGeom prst="line">
            <a:avLst/>
          </a:prstGeom>
          <a:ln w="25400">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1028" name="Picture 4" descr="Résultat de recherche d'images pour &quot;load balancer&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0169" y="2485728"/>
            <a:ext cx="1150911" cy="86846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eur droit 35"/>
          <p:cNvCxnSpPr>
            <a:cxnSpLocks/>
            <a:stCxn id="1028" idx="1"/>
          </p:cNvCxnSpPr>
          <p:nvPr/>
        </p:nvCxnSpPr>
        <p:spPr>
          <a:xfrm flipH="1">
            <a:off x="5039072" y="2919958"/>
            <a:ext cx="1291097"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42" name="Espace réservé du contenu 2"/>
          <p:cNvSpPr txBox="1">
            <a:spLocks/>
          </p:cNvSpPr>
          <p:nvPr/>
        </p:nvSpPr>
        <p:spPr>
          <a:xfrm>
            <a:off x="5477349" y="3323158"/>
            <a:ext cx="3168050" cy="330570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err="1">
                <a:solidFill>
                  <a:srgbClr val="00B050"/>
                </a:solidFill>
              </a:rPr>
              <a:t>Load</a:t>
            </a:r>
            <a:r>
              <a:rPr lang="fr-FR" b="1" dirty="0">
                <a:solidFill>
                  <a:srgbClr val="00B050"/>
                </a:solidFill>
              </a:rPr>
              <a:t> balancer</a:t>
            </a:r>
          </a:p>
          <a:p>
            <a:pPr marL="457200" indent="-457200">
              <a:buFont typeface="+mj-lt"/>
              <a:buAutoNum type="arabicPeriod"/>
            </a:pPr>
            <a:r>
              <a:rPr lang="fr-FR" sz="2000" b="1" dirty="0">
                <a:solidFill>
                  <a:srgbClr val="00B050"/>
                </a:solidFill>
              </a:rPr>
              <a:t>Réparti les requêtes aléatoirement entre les serveurs</a:t>
            </a:r>
          </a:p>
          <a:p>
            <a:pPr marL="457200" indent="-457200">
              <a:buFont typeface="+mj-lt"/>
              <a:buAutoNum type="arabicPeriod"/>
            </a:pPr>
            <a:r>
              <a:rPr lang="fr-FR" sz="2000" b="1" dirty="0">
                <a:solidFill>
                  <a:srgbClr val="00B050"/>
                </a:solidFill>
              </a:rPr>
              <a:t>Mise en cache</a:t>
            </a:r>
          </a:p>
          <a:p>
            <a:pPr marL="457200" indent="-457200">
              <a:buFont typeface="+mj-lt"/>
              <a:buAutoNum type="arabicPeriod"/>
            </a:pPr>
            <a:r>
              <a:rPr lang="fr-FR" sz="2000" b="1" dirty="0">
                <a:solidFill>
                  <a:srgbClr val="00B050"/>
                </a:solidFill>
              </a:rPr>
              <a:t>Si le serveur ne répond plus, est capable de ne plus lui servir de requêtes</a:t>
            </a:r>
          </a:p>
          <a:p>
            <a:pPr marL="457200" indent="-457200">
              <a:buFont typeface="+mj-lt"/>
              <a:buAutoNum type="arabicPeriod"/>
            </a:pPr>
            <a:r>
              <a:rPr lang="fr-FR" sz="2000" b="1" dirty="0">
                <a:solidFill>
                  <a:srgbClr val="00B050"/>
                </a:solidFill>
              </a:rPr>
              <a:t>Permet de faire des mises à jour techniques/applicatives sans interruption de service</a:t>
            </a:r>
            <a:endParaRPr lang="fr-FR" sz="2000" dirty="0">
              <a:solidFill>
                <a:srgbClr val="00B050"/>
              </a:solidFill>
            </a:endParaRPr>
          </a:p>
        </p:txBody>
      </p:sp>
      <p:cxnSp>
        <p:nvCxnSpPr>
          <p:cNvPr id="24" name="Connecteur droit 23">
            <a:extLst>
              <a:ext uri="{FF2B5EF4-FFF2-40B4-BE49-F238E27FC236}">
                <a16:creationId xmlns:a16="http://schemas.microsoft.com/office/drawing/2014/main" id="{972AFFBF-6F3B-445A-88A0-950806F3F660}"/>
              </a:ext>
            </a:extLst>
          </p:cNvPr>
          <p:cNvCxnSpPr>
            <a:cxnSpLocks/>
            <a:stCxn id="22" idx="1"/>
            <a:endCxn id="1028" idx="3"/>
          </p:cNvCxnSpPr>
          <p:nvPr/>
        </p:nvCxnSpPr>
        <p:spPr>
          <a:xfrm flipH="1" flipV="1">
            <a:off x="7481080" y="2919958"/>
            <a:ext cx="1697718" cy="357030"/>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F39CD016-3E29-4C20-B0BC-82F8C0E6C6E2}"/>
              </a:ext>
            </a:extLst>
          </p:cNvPr>
          <p:cNvCxnSpPr>
            <a:cxnSpLocks/>
            <a:stCxn id="23" idx="1"/>
            <a:endCxn id="1028" idx="3"/>
          </p:cNvCxnSpPr>
          <p:nvPr/>
        </p:nvCxnSpPr>
        <p:spPr>
          <a:xfrm flipH="1" flipV="1">
            <a:off x="7481080" y="2919958"/>
            <a:ext cx="1703107" cy="2977597"/>
          </a:xfrm>
          <a:prstGeom prst="line">
            <a:avLst/>
          </a:prstGeom>
          <a:ln w="25400">
            <a:prstDash val="dash"/>
            <a:headEnd type="triangl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3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9389997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45060</TotalTime>
  <Words>4100</Words>
  <Application>Microsoft Office PowerPoint</Application>
  <PresentationFormat>Grand écran</PresentationFormat>
  <Paragraphs>831</Paragraphs>
  <Slides>74</Slides>
  <Notes>2</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74</vt:i4>
      </vt:variant>
    </vt:vector>
  </HeadingPairs>
  <TitlesOfParts>
    <vt:vector size="86" baseType="lpstr">
      <vt:lpstr>Arial</vt:lpstr>
      <vt:lpstr>Calibri</vt:lpstr>
      <vt:lpstr>Calibri Light</vt:lpstr>
      <vt:lpstr>Consolas</vt:lpstr>
      <vt:lpstr>Helvetica</vt:lpstr>
      <vt:lpstr>interval</vt:lpstr>
      <vt:lpstr>Lato</vt:lpstr>
      <vt:lpstr>Merriweather</vt:lpstr>
      <vt:lpstr>Open Sans</vt:lpstr>
      <vt:lpstr>Roboto</vt:lpstr>
      <vt:lpstr>Wingdings</vt:lpstr>
      <vt:lpstr>Thème Office</vt:lpstr>
      <vt:lpstr>Web Service</vt:lpstr>
      <vt:lpstr>Déroulement du cours</vt:lpstr>
      <vt:lpstr>Les services REST Introduction</vt:lpstr>
      <vt:lpstr>Les applications/besoins d’aujourd’hui</vt:lpstr>
      <vt:lpstr>Client-Serveur : Type de clients</vt:lpstr>
      <vt:lpstr>Client-Serveur: illustration</vt:lpstr>
      <vt:lpstr>Proxy</vt:lpstr>
      <vt:lpstr>Load balancer</vt:lpstr>
      <vt:lpstr>Client-Serveur : Architecture micro services</vt:lpstr>
      <vt:lpstr>Mise à jour a chaud 1</vt:lpstr>
      <vt:lpstr>Mise à jour a chaud 2</vt:lpstr>
      <vt:lpstr>Mise à jour a chaud 3</vt:lpstr>
      <vt:lpstr>Mise à jour a chaud 4</vt:lpstr>
      <vt:lpstr>Mise à jour a chaud 5</vt:lpstr>
      <vt:lpstr>Mise à jour a chaud 6</vt:lpstr>
      <vt:lpstr>Mise à jour a chaud 7</vt:lpstr>
      <vt:lpstr>Les services REST (REpresentational State Transfer)</vt:lpstr>
      <vt:lpstr>REST (REpresentational State Transfer)</vt:lpstr>
      <vt:lpstr>REST (REpresentational State Transfer)</vt:lpstr>
      <vt:lpstr>REST : Contrainte numéro 1/6</vt:lpstr>
      <vt:lpstr>REST : Contrainte numéro 2/6</vt:lpstr>
      <vt:lpstr>REST : Contrainte numéro 3/6</vt:lpstr>
      <vt:lpstr>REST : Contrainte numéro 4/6</vt:lpstr>
      <vt:lpstr>REST : Contrainte numéro 5/6</vt:lpstr>
      <vt:lpstr>REST : Contrainte numéro 6/6</vt:lpstr>
      <vt:lpstr>REST HTTP et bonne pratique </vt:lpstr>
      <vt:lpstr>HTTP Header « Content-Type »</vt:lpstr>
      <vt:lpstr>HTTP Header « Accept »</vt:lpstr>
      <vt:lpstr>Codes de retour HTTP</vt:lpstr>
      <vt:lpstr>Présentation PowerPoint</vt:lpstr>
      <vt:lpstr>Les verbes/méthodes HTTP 1.1</vt:lpstr>
      <vt:lpstr>Relation entre l'URL et les méthodes HTTP</vt:lpstr>
      <vt:lpstr>Méthodes HTTP</vt:lpstr>
      <vt:lpstr>Méthodes HTTP</vt:lpstr>
      <vt:lpstr>Méthodes HTTP</vt:lpstr>
      <vt:lpstr>Modéliser vos API sous forme de catalogue</vt:lpstr>
      <vt:lpstr>Modéliser vos API en domaine fonctionnelle</vt:lpstr>
      <vt:lpstr>Nommage</vt:lpstr>
      <vt:lpstr>Versionning</vt:lpstr>
      <vt:lpstr>GET précisions</vt:lpstr>
      <vt:lpstr>GET Sécurité - JSON Hijacking</vt:lpstr>
      <vt:lpstr>POST, PUT, PATCH précisions</vt:lpstr>
      <vt:lpstr>POST, PUT précisions</vt:lpstr>
      <vt:lpstr>PATH et JSON+ Patch</vt:lpstr>
      <vt:lpstr>Cas particuliers des images, vidéos, etc.</vt:lpstr>
      <vt:lpstr>Cache</vt:lpstr>
      <vt:lpstr>REST cache HTTP/1.1</vt:lpstr>
      <vt:lpstr>REST cache HTTP/1.1</vt:lpstr>
      <vt:lpstr>REST cache HTTP/1.1</vt:lpstr>
      <vt:lpstr>REST cache HTTP/1.1</vt:lpstr>
      <vt:lpstr>REST cache HTTP/1.1</vt:lpstr>
      <vt:lpstr>RESTful</vt:lpstr>
      <vt:lpstr>REST: Difficile à modéliser</vt:lpstr>
      <vt:lpstr>REST: Difficile à modéliser</vt:lpstr>
      <vt:lpstr>REST: Difficile à modéliser</vt:lpstr>
      <vt:lpstr>Le modèle de maturité de Richardson</vt:lpstr>
      <vt:lpstr>Exemple d’API : prendre un rendez-vous chez le médecin</vt:lpstr>
      <vt:lpstr>Niveau 0</vt:lpstr>
      <vt:lpstr>Niveau 0</vt:lpstr>
      <vt:lpstr>Niveau 1, Les ressources</vt:lpstr>
      <vt:lpstr>Niveau 2 : Les verbes HTTP et les codes de retour</vt:lpstr>
      <vt:lpstr>Niveau 2 : Les verbes HTTP et les codes de retour</vt:lpstr>
      <vt:lpstr>Niveau 3 : Les liens hypermédia (HATEOAS)</vt:lpstr>
      <vt:lpstr>Niveau 3 : Les liens hypermédia (HATEOAS)</vt:lpstr>
      <vt:lpstr>Niveau 3 : Les liens hypermédia (HATEOAS)</vt:lpstr>
      <vt:lpstr>HATEOAS: HAL</vt:lpstr>
      <vt:lpstr>HATEOAS: HAL</vt:lpstr>
      <vt:lpstr>HATEOAS: JSON-API</vt:lpstr>
      <vt:lpstr>HATEOAS: JSON-LD</vt:lpstr>
      <vt:lpstr>Swagger</vt:lpstr>
      <vt:lpstr>Postman</vt:lpstr>
      <vt:lpstr>Postman</vt:lpstr>
      <vt:lpstr>Graphql</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CHERVET Guillaume</cp:lastModifiedBy>
  <cp:revision>156</cp:revision>
  <cp:lastPrinted>2017-05-21T13:26:06Z</cp:lastPrinted>
  <dcterms:created xsi:type="dcterms:W3CDTF">2017-03-15T18:15:39Z</dcterms:created>
  <dcterms:modified xsi:type="dcterms:W3CDTF">2018-11-29T17:19:34Z</dcterms:modified>
</cp:coreProperties>
</file>