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95" r:id="rId3"/>
    <p:sldId id="386" r:id="rId4"/>
    <p:sldId id="387" r:id="rId5"/>
    <p:sldId id="383" r:id="rId6"/>
    <p:sldId id="382" r:id="rId7"/>
    <p:sldId id="381" r:id="rId8"/>
    <p:sldId id="377" r:id="rId9"/>
    <p:sldId id="385" r:id="rId10"/>
    <p:sldId id="397" r:id="rId11"/>
    <p:sldId id="398" r:id="rId12"/>
    <p:sldId id="399" r:id="rId13"/>
    <p:sldId id="400" r:id="rId14"/>
    <p:sldId id="401" r:id="rId15"/>
    <p:sldId id="402" r:id="rId16"/>
    <p:sldId id="403" r:id="rId17"/>
    <p:sldId id="273" r:id="rId18"/>
    <p:sldId id="258" r:id="rId19"/>
    <p:sldId id="355" r:id="rId20"/>
    <p:sldId id="260" r:id="rId21"/>
    <p:sldId id="360" r:id="rId22"/>
    <p:sldId id="361" r:id="rId23"/>
    <p:sldId id="259" r:id="rId24"/>
    <p:sldId id="261" r:id="rId25"/>
    <p:sldId id="362" r:id="rId26"/>
    <p:sldId id="388" r:id="rId27"/>
    <p:sldId id="352" r:id="rId28"/>
    <p:sldId id="353" r:id="rId29"/>
    <p:sldId id="348" r:id="rId30"/>
    <p:sldId id="342" r:id="rId31"/>
    <p:sldId id="380" r:id="rId32"/>
    <p:sldId id="343" r:id="rId33"/>
    <p:sldId id="349" r:id="rId34"/>
    <p:sldId id="378" r:id="rId35"/>
    <p:sldId id="351" r:id="rId36"/>
    <p:sldId id="384" r:id="rId37"/>
    <p:sldId id="376" r:id="rId38"/>
    <p:sldId id="379" r:id="rId39"/>
    <p:sldId id="350" r:id="rId40"/>
    <p:sldId id="363" r:id="rId41"/>
    <p:sldId id="404" r:id="rId42"/>
    <p:sldId id="369" r:id="rId43"/>
    <p:sldId id="392" r:id="rId44"/>
    <p:sldId id="393" r:id="rId45"/>
    <p:sldId id="345" r:id="rId46"/>
    <p:sldId id="346" r:id="rId47"/>
    <p:sldId id="347" r:id="rId48"/>
    <p:sldId id="389" r:id="rId49"/>
    <p:sldId id="368" r:id="rId50"/>
    <p:sldId id="370" r:id="rId51"/>
    <p:sldId id="390" r:id="rId52"/>
    <p:sldId id="262" r:id="rId53"/>
    <p:sldId id="336" r:id="rId54"/>
    <p:sldId id="332" r:id="rId55"/>
    <p:sldId id="333" r:id="rId56"/>
    <p:sldId id="335" r:id="rId57"/>
    <p:sldId id="337" r:id="rId58"/>
    <p:sldId id="338" r:id="rId59"/>
    <p:sldId id="341" r:id="rId60"/>
    <p:sldId id="340" r:id="rId61"/>
    <p:sldId id="364" r:id="rId62"/>
    <p:sldId id="371" r:id="rId63"/>
    <p:sldId id="373" r:id="rId64"/>
    <p:sldId id="374" r:id="rId65"/>
    <p:sldId id="375" r:id="rId66"/>
    <p:sldId id="372" r:id="rId67"/>
    <p:sldId id="367" r:id="rId68"/>
    <p:sldId id="391" r:id="rId69"/>
    <p:sldId id="396" r:id="rId70"/>
    <p:sldId id="268" r:id="rId71"/>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2804" autoAdjust="0"/>
  </p:normalViewPr>
  <p:slideViewPr>
    <p:cSldViewPr snapToGrid="0">
      <p:cViewPr varScale="1">
        <p:scale>
          <a:sx n="101" d="100"/>
          <a:sy n="101"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09/11/2018</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09/11/2018</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371364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09/11/2018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09/11/2018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09/11/2018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09/11/2018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12" Type="http://schemas.openxmlformats.org/officeDocument/2006/relationships/hyperlink" Target="https://fr.wikipedia.org/wiki/Programmation_fonctionnell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11" Type="http://schemas.openxmlformats.org/officeDocument/2006/relationships/hyperlink" Target="https://fr.wikipedia.org/wiki/Op%C3%A9rateur_de_cl%C3%B4ture"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Projecteur_(math%C3%A9matiques)"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fr.wikipedia.org/wiki/Alg%C3%A8bre_g%C3%A9n%C3%A9ral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onapi/gens/:id"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haacked.com/archive/2009/06/25/json-hijacking.aspx/"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4.png"/><Relationship Id="rId4" Type="http://schemas.openxmlformats.org/officeDocument/2006/relationships/hyperlink" Target="https://fr.wikipedia.org/wiki/Secure_Shell" TargetMode="Externa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hyperlink" Target="http://monapi/calcul/4564564546" TargetMode="External"/><Relationship Id="rId2" Type="http://schemas.openxmlformats.org/officeDocument/2006/relationships/hyperlink" Target="http://monapi/calcul" TargetMode="External"/><Relationship Id="rId1" Type="http://schemas.openxmlformats.org/officeDocument/2006/relationships/slideLayout" Target="../slideLayouts/slideLayout2.xml"/><Relationship Id="rId4" Type="http://schemas.openxmlformats.org/officeDocument/2006/relationships/hyperlink" Target="https://martinfowler.com/bliki/CQR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66.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7.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10</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11</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12</a:t>
            </a:fld>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13</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14</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15</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16</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71854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468619"/>
            <a:ext cx="10515600" cy="5203644"/>
          </a:xfrm>
        </p:spPr>
        <p:txBody>
          <a:bodyPr>
            <a:normAutofit fontScale="85000" lnSpcReduction="20000"/>
          </a:bodyPr>
          <a:lstStyle/>
          <a:p>
            <a:pPr marL="0" indent="0">
              <a:buNone/>
            </a:pPr>
            <a:r>
              <a:rPr lang="fr-FR" dirty="0"/>
              <a:t>REST est un style d'architecture défini dans la thèse de Roy Fielding dans les années 2000, ce n'est ni un protocole ni un format. </a:t>
            </a:r>
          </a:p>
          <a:p>
            <a:pPr lvl="1"/>
            <a:endParaRPr lang="fr-FR" dirty="0"/>
          </a:p>
          <a:p>
            <a:r>
              <a:rPr lang="fr-FR" dirty="0"/>
              <a:t>Les implémentations sont multiples et différentes</a:t>
            </a:r>
          </a:p>
          <a:p>
            <a:pPr lvl="1"/>
            <a:r>
              <a:rPr lang="fr-FR" dirty="0"/>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t>Méthodes/Verbes HTTP (PATCH, POST, PUT, GET, DELETE, etc.)</a:t>
            </a:r>
          </a:p>
          <a:p>
            <a:pPr lvl="1"/>
            <a:r>
              <a:rPr lang="fr-FR" dirty="0"/>
              <a:t>HTTP HEADER (Content-Type, etc.)</a:t>
            </a:r>
          </a:p>
          <a:p>
            <a:pPr lvl="1"/>
            <a:r>
              <a:rPr lang="fr-FR" dirty="0"/>
              <a:t>URI</a:t>
            </a:r>
          </a:p>
          <a:p>
            <a:pPr lvl="1"/>
            <a:endParaRPr lang="fr-FR" dirty="0"/>
          </a:p>
          <a:p>
            <a:r>
              <a:rPr lang="fr-FR" dirty="0"/>
              <a:t>Le format d’échange de données est libre (lié à HTTP) : JSON, YAML, XML, </a:t>
            </a:r>
            <a:r>
              <a:rPr lang="fr-FR" dirty="0" err="1"/>
              <a:t>ect</a:t>
            </a:r>
            <a:r>
              <a:rPr lang="fr-FR" dirty="0"/>
              <a:t>.</a:t>
            </a:r>
          </a:p>
          <a:p>
            <a:pPr lvl="1"/>
            <a:r>
              <a:rPr lang="fr-FR" dirty="0"/>
              <a:t>Le JSON est le plus souvent utilisé pour sa simplicité et sa facilité d’utilisation avec le langage Javascript présent dans les navigateur.</a:t>
            </a:r>
          </a:p>
          <a:p>
            <a:pPr lvl="1"/>
            <a:endParaRPr lang="fr-FR" dirty="0"/>
          </a:p>
          <a:p>
            <a:r>
              <a:rPr lang="fr-FR" dirty="0"/>
              <a:t>C’est un mode de communication utilisé dans les Services Web</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39549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285875"/>
            <a:ext cx="10515600" cy="5386388"/>
          </a:xfrm>
        </p:spPr>
        <p:txBody>
          <a:bodyPr>
            <a:normAutofit/>
          </a:bodyPr>
          <a:lstStyle/>
          <a:p>
            <a:r>
              <a:rPr lang="fr-FR" dirty="0"/>
              <a:t>L'auteur définit </a:t>
            </a:r>
            <a:r>
              <a:rPr lang="fr-FR" dirty="0">
                <a:solidFill>
                  <a:srgbClr val="00B050"/>
                </a:solidFill>
              </a:rPr>
              <a:t>six</a:t>
            </a:r>
            <a:r>
              <a:rPr lang="fr-FR" dirty="0"/>
              <a:t> contraintes à respecter afin de devenir « REST </a:t>
            </a:r>
            <a:r>
              <a:rPr lang="fr-FR" dirty="0" err="1"/>
              <a:t>Compliant</a:t>
            </a:r>
            <a:r>
              <a:rPr lang="fr-FR" dirty="0"/>
              <a:t> » autrement dit comment se conformer à cette architecture. </a:t>
            </a:r>
          </a:p>
          <a:p>
            <a:endParaRPr lang="fr-FR" dirty="0"/>
          </a:p>
          <a:p>
            <a:r>
              <a:rPr lang="fr-FR" dirty="0"/>
              <a:t>Le recours à REST est souvent privilégié par rapport au style </a:t>
            </a:r>
            <a:r>
              <a:rPr lang="fr-FR" u="sng" dirty="0">
                <a:hlinkClick r:id="rId2"/>
              </a:rPr>
              <a:t>SOAP</a:t>
            </a:r>
            <a:r>
              <a:rPr lang="fr-FR" dirty="0"/>
              <a:t> :</a:t>
            </a:r>
          </a:p>
          <a:p>
            <a:pPr lvl="1"/>
            <a:r>
              <a:rPr lang="fr-FR" dirty="0"/>
              <a:t>REST ne consomme pas autant de </a:t>
            </a:r>
            <a:r>
              <a:rPr lang="fr-FR" u="sng" dirty="0">
                <a:hlinkClick r:id="rId3"/>
              </a:rPr>
              <a:t>bande passante</a:t>
            </a:r>
            <a:r>
              <a:rPr lang="fr-FR" dirty="0"/>
              <a:t>, ce qui rend son utilisation plus performant sur Internet.</a:t>
            </a:r>
          </a:p>
          <a:p>
            <a:pPr lvl="2"/>
            <a:r>
              <a:rPr lang="fr-FR" dirty="0"/>
              <a:t>JSON format le plus utilisé moins volumineux que le XML</a:t>
            </a:r>
          </a:p>
          <a:p>
            <a:pPr lvl="2"/>
            <a:r>
              <a:rPr lang="fr-FR" dirty="0"/>
              <a:t>Possibilité de mettre en cache les méthodes de lecture HTTP GET</a:t>
            </a:r>
          </a:p>
          <a:p>
            <a:pPr lvl="1"/>
            <a:r>
              <a:rPr lang="fr-FR" dirty="0"/>
              <a:t>Pour le développeur, les services REST sont plus simples à créer et à consommer.</a:t>
            </a:r>
          </a:p>
          <a:p>
            <a:pPr lvl="1"/>
            <a:r>
              <a:rPr lang="fr-FR" dirty="0"/>
              <a:t>Permet de faire plus simplement des « mises à jour sans interruption de service » et d’être plus « résiliant aux pannes ».</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55740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63518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400926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t>Mise en </a:t>
            </a:r>
            <a:r>
              <a:rPr lang="fr-FR"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139417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dirty="0"/>
              <a:t>Une interface uniforme ; cette contrainte agit selon quatre règles essentielles :</a:t>
            </a:r>
          </a:p>
          <a:p>
            <a:pPr marL="914400" lvl="1" indent="-457200">
              <a:buFont typeface="+mj-lt"/>
              <a:buAutoNum type="arabicPeriod"/>
            </a:pPr>
            <a:r>
              <a:rPr lang="fr-FR" dirty="0"/>
              <a:t>l'identification des ressources :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dirty="0"/>
              <a:t>la manipulation des ressources à travers des représentations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dirty="0"/>
              <a:t>un message auto-descriptif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dirty="0">
                <a:hlinkClick r:id="rId2" tooltip="Hypermédia"/>
              </a:rPr>
              <a:t>hypermédia</a:t>
            </a:r>
            <a:r>
              <a:rPr lang="fr-FR" dirty="0"/>
              <a:t> comme moteur d'état de l'application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dirty="0"/>
          </a:p>
        </p:txBody>
      </p:sp>
    </p:spTree>
    <p:extLst>
      <p:ext uri="{BB962C8B-B14F-4D97-AF65-F5344CB8AC3E}">
        <p14:creationId xmlns:p14="http://schemas.microsoft.com/office/powerpoint/2010/main" val="116599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Un système hiérarchisé par </a:t>
            </a:r>
            <a:r>
              <a:rPr lang="fr-FR"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htps://www.twitter.com/users/12 » alors que un tweet est accessible via la route «  htps://www.twitter.com/tweets/210462857140252672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384382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Code-on-</a:t>
            </a:r>
            <a:r>
              <a:rPr lang="fr-FR" dirty="0" err="1"/>
              <a:t>demand</a:t>
            </a:r>
            <a:r>
              <a:rPr lang="fr-FR" dirty="0"/>
              <a:t> (facultatif)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39416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145978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
        <p:nvSpPr>
          <p:cNvPr id="19" name="Espace réservé du numéro de diapositive 18"/>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5092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numéro de diapositive 7"/>
          <p:cNvSpPr>
            <a:spLocks noGrp="1"/>
          </p:cNvSpPr>
          <p:nvPr>
            <p:ph type="sldNum" sz="quarter" idx="12"/>
          </p:nvPr>
        </p:nvSpPr>
        <p:spPr/>
        <p:txBody>
          <a:bodyPr/>
          <a:lstStyle/>
          <a:p>
            <a:fld id="{B79E4878-4BCB-449E-94CF-AE2A0F6BB533}" type="slidenum">
              <a:rPr lang="fr-FR" smtClean="0"/>
              <a:t>28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p:txBody>
          <a:bodyPr/>
          <a:lstStyle/>
          <a:p>
            <a:r>
              <a:rPr lang="fr-FR" dirty="0">
                <a:solidFill>
                  <a:srgbClr val="00B050"/>
                </a:solidFill>
              </a:rPr>
              <a:t>http 200</a:t>
            </a:r>
          </a:p>
          <a:p>
            <a:pPr lvl="1"/>
            <a:r>
              <a:rPr lang="fr-FR" dirty="0">
                <a:solidFill>
                  <a:srgbClr val="00B050"/>
                </a:solidFill>
              </a:rPr>
              <a:t>Réponse en succès</a:t>
            </a:r>
          </a:p>
          <a:p>
            <a:r>
              <a:rPr lang="fr-FR" dirty="0">
                <a:solidFill>
                  <a:schemeClr val="accent1">
                    <a:lumMod val="50000"/>
                  </a:schemeClr>
                </a:solidFill>
              </a:rPr>
              <a:t>http 300</a:t>
            </a:r>
          </a:p>
          <a:p>
            <a:pPr lvl="1"/>
            <a:r>
              <a:rPr lang="fr-FR" dirty="0">
                <a:solidFill>
                  <a:schemeClr val="accent1">
                    <a:lumMod val="50000"/>
                  </a:schemeClr>
                </a:solidFill>
              </a:rPr>
              <a:t>Redirection</a:t>
            </a:r>
          </a:p>
          <a:p>
            <a:r>
              <a:rPr lang="fr-FR" dirty="0">
                <a:solidFill>
                  <a:srgbClr val="FF0000"/>
                </a:solidFill>
              </a:rPr>
              <a:t>http 400</a:t>
            </a:r>
          </a:p>
          <a:p>
            <a:pPr lvl="1"/>
            <a:r>
              <a:rPr lang="fr-FR" dirty="0">
                <a:solidFill>
                  <a:srgbClr val="FF0000"/>
                </a:solidFill>
              </a:rPr>
              <a:t>Erreur fonctionnelle provenant de l’application</a:t>
            </a:r>
          </a:p>
          <a:p>
            <a:r>
              <a:rPr lang="fr-FR" dirty="0">
                <a:solidFill>
                  <a:schemeClr val="accent2">
                    <a:lumMod val="50000"/>
                  </a:schemeClr>
                </a:solidFill>
              </a:rPr>
              <a:t>http 500</a:t>
            </a:r>
          </a:p>
          <a:p>
            <a:pPr lvl="1"/>
            <a:r>
              <a:rPr lang="fr-FR" dirty="0">
                <a:solidFill>
                  <a:schemeClr val="accent2">
                    <a:lumMod val="50000"/>
                  </a:schemeClr>
                </a:solidFill>
              </a:rPr>
              <a:t>Erreur provenant du serveur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122179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3097825410"/>
              </p:ext>
            </p:extLst>
          </p:nvPr>
        </p:nvGraphicFramePr>
        <p:xfrm>
          <a:off x="0" y="0"/>
          <a:ext cx="12192000" cy="6881423"/>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a:solidFill>
                            <a:srgbClr val="00B050"/>
                          </a:solidFill>
                          <a:effectLst/>
                        </a:rPr>
                        <a:t>OK</a:t>
                      </a:r>
                      <a:endParaRPr lang="fr-FR" sz="180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1034707">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dirty="0" err="1">
                          <a:solidFill>
                            <a:srgbClr val="00B050"/>
                          </a:solidFill>
                          <a:effectLst/>
                        </a:rPr>
                        <a:t>Created</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Réponse à un POST qui crée une ressource. Doit être obligatoirement accompagné du header  Location avec le lien vers la nouvelle ressource. On peut embarquer la nouvelle ressource pour éviter au client de refaire une nouvelle requête.</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66324">
                <a:tc>
                  <a:txBody>
                    <a:bodyPr/>
                    <a:lstStyle/>
                    <a:p>
                      <a:pPr algn="l"/>
                      <a:r>
                        <a:rPr lang="fr-FR" sz="1800">
                          <a:solidFill>
                            <a:srgbClr val="00B050"/>
                          </a:solidFill>
                          <a:effectLst/>
                        </a:rPr>
                        <a:t>204</a:t>
                      </a:r>
                      <a:endParaRPr lang="fr-FR" sz="180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Une requête réussie qui ne renvoie aucun contenu (comme un DELETE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3046794216"/>
                  </a:ext>
                </a:extLst>
              </a:tr>
              <a:tr h="288277">
                <a:tc>
                  <a:txBody>
                    <a:bodyPr/>
                    <a:lstStyle/>
                    <a:p>
                      <a:pPr algn="l"/>
                      <a:r>
                        <a:rPr lang="fr-FR" sz="1800">
                          <a:solidFill>
                            <a:srgbClr val="0070C0"/>
                          </a:solidFill>
                          <a:effectLst/>
                        </a:rPr>
                        <a:t>304</a:t>
                      </a:r>
                      <a:endParaRPr lang="fr-FR" sz="180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requête a échouée car le contenu ne peut pas être compris (un contenu qui ne peut être parsé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a:solidFill>
                            <a:srgbClr val="FF0000"/>
                          </a:solidFill>
                          <a:effectLst/>
                        </a:rPr>
                        <a:t>401</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L'authentification est correcte mais l'utilisateur ne peut pas accéder à la ressource.</a:t>
                      </a:r>
                      <a:endParaRPr lang="fr-FR" sz="180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a:solidFill>
                            <a:srgbClr val="FF0000"/>
                          </a:solidFill>
                          <a:effectLst/>
                        </a:rPr>
                        <a:t>404</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Not Found</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366324">
                <a:tc>
                  <a:txBody>
                    <a:bodyPr/>
                    <a:lstStyle/>
                    <a:p>
                      <a:pPr algn="l"/>
                      <a:r>
                        <a:rPr lang="fr-FR" sz="1800">
                          <a:solidFill>
                            <a:srgbClr val="FF0000"/>
                          </a:solidFill>
                          <a:effectLst/>
                        </a:rPr>
                        <a:t>405</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Method Not </a:t>
                      </a:r>
                      <a:r>
                        <a:rPr lang="fr-FR" sz="1800" dirty="0" err="1">
                          <a:solidFill>
                            <a:srgbClr val="FF0000"/>
                          </a:solidFill>
                          <a:effectLst/>
                        </a:rPr>
                        <a:t>Allowed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Quand une méthode non autorisée a été utilisée par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3482500201"/>
                  </a:ext>
                </a:extLst>
              </a:tr>
              <a:tr h="366324">
                <a:tc>
                  <a:txBody>
                    <a:bodyPr/>
                    <a:lstStyle/>
                    <a:p>
                      <a:pPr algn="l"/>
                      <a:r>
                        <a:rPr lang="fr-FR" sz="1800">
                          <a:solidFill>
                            <a:srgbClr val="FF0000"/>
                          </a:solidFill>
                          <a:effectLst/>
                        </a:rPr>
                        <a:t>410</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Gone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ressource n'est plus disponible. Utile pour les vieilles versions de l'API.</a:t>
                      </a:r>
                      <a:endParaRPr lang="fr-FR" sz="1800">
                        <a:effectLst/>
                        <a:latin typeface="Merriweather"/>
                      </a:endParaRPr>
                    </a:p>
                  </a:txBody>
                  <a:tcPr marL="20514" marR="43959" marT="14653" marB="14653" anchor="ctr"/>
                </a:tc>
                <a:extLst>
                  <a:ext uri="{0D108BD9-81ED-4DB2-BD59-A6C34878D82A}">
                    <a16:rowId xmlns:a16="http://schemas.microsoft.com/office/drawing/2014/main" val="2079541279"/>
                  </a:ext>
                </a:extLst>
              </a:tr>
              <a:tr h="288277">
                <a:tc>
                  <a:txBody>
                    <a:bodyPr/>
                    <a:lstStyle/>
                    <a:p>
                      <a:pPr algn="l"/>
                      <a:r>
                        <a:rPr lang="fr-FR" sz="1800">
                          <a:solidFill>
                            <a:srgbClr val="FF0000"/>
                          </a:solidFill>
                          <a:effectLst/>
                        </a:rPr>
                        <a:t>415</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Unsupported</a:t>
                      </a:r>
                      <a:r>
                        <a:rPr lang="fr-FR" sz="1800" dirty="0">
                          <a:solidFill>
                            <a:srgbClr val="FF0000"/>
                          </a:solidFill>
                          <a:effectLst/>
                        </a:rPr>
                        <a:t> Media Type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Si le Content-Type est incorrect.</a:t>
                      </a:r>
                      <a:endParaRPr lang="fr-FR" sz="1800">
                        <a:effectLst/>
                        <a:latin typeface="Merriweather"/>
                      </a:endParaRPr>
                    </a:p>
                  </a:txBody>
                  <a:tcPr marL="20514" marR="43959" marT="14653" marB="14653" anchor="ctr"/>
                </a:tc>
                <a:extLst>
                  <a:ext uri="{0D108BD9-81ED-4DB2-BD59-A6C34878D82A}">
                    <a16:rowId xmlns:a16="http://schemas.microsoft.com/office/drawing/2014/main" val="1163913420"/>
                  </a:ext>
                </a:extLst>
              </a:tr>
              <a:tr h="288277">
                <a:tc>
                  <a:txBody>
                    <a:bodyPr/>
                    <a:lstStyle/>
                    <a:p>
                      <a:pPr algn="l"/>
                      <a:r>
                        <a:rPr lang="fr-FR" sz="1800">
                          <a:solidFill>
                            <a:srgbClr val="FF0000"/>
                          </a:solidFill>
                          <a:effectLst/>
                        </a:rPr>
                        <a:t>422</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Unprocessable Entity</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Utilisé pour les erreurs de validation.</a:t>
                      </a:r>
                      <a:endParaRPr lang="fr-FR" sz="1800">
                        <a:effectLst/>
                        <a:latin typeface="Merriweather"/>
                      </a:endParaRPr>
                    </a:p>
                  </a:txBody>
                  <a:tcPr marL="20514" marR="43959" marT="14653" marB="14653" anchor="ctr"/>
                </a:tc>
                <a:extLst>
                  <a:ext uri="{0D108BD9-81ED-4DB2-BD59-A6C34878D82A}">
                    <a16:rowId xmlns:a16="http://schemas.microsoft.com/office/drawing/2014/main" val="2208058700"/>
                  </a:ext>
                </a:extLst>
              </a:tr>
              <a:tr h="366324">
                <a:tc>
                  <a:txBody>
                    <a:bodyPr/>
                    <a:lstStyle/>
                    <a:p>
                      <a:pPr algn="l"/>
                      <a:r>
                        <a:rPr lang="fr-FR" sz="1800">
                          <a:solidFill>
                            <a:srgbClr val="FF0000"/>
                          </a:solidFill>
                          <a:effectLst/>
                        </a:rPr>
                        <a:t>429</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Too</a:t>
                      </a:r>
                      <a:r>
                        <a:rPr lang="fr-FR" sz="1800" dirty="0">
                          <a:solidFill>
                            <a:srgbClr val="FF0000"/>
                          </a:solidFill>
                          <a:effectLst/>
                        </a:rPr>
                        <a:t> </a:t>
                      </a:r>
                      <a:r>
                        <a:rPr lang="fr-FR" sz="1800" dirty="0" err="1">
                          <a:solidFill>
                            <a:srgbClr val="FF0000"/>
                          </a:solidFill>
                          <a:effectLst/>
                        </a:rPr>
                        <a:t>Many</a:t>
                      </a:r>
                      <a:r>
                        <a:rPr lang="fr-FR" sz="1800" dirty="0">
                          <a:solidFill>
                            <a:srgbClr val="FF0000"/>
                          </a:solidFill>
                          <a:effectLst/>
                        </a:rPr>
                        <a:t> </a:t>
                      </a:r>
                      <a:r>
                        <a:rPr lang="fr-FR" sz="1800" dirty="0" err="1">
                          <a:solidFill>
                            <a:srgbClr val="FF0000"/>
                          </a:solidFill>
                          <a:effectLst/>
                        </a:rPr>
                        <a:t>Requests</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Utilisé lorsque la limite de requêtes autorisées a été dépassée.</a:t>
                      </a:r>
                      <a:endParaRPr lang="fr-FR" sz="1800">
                        <a:effectLst/>
                        <a:latin typeface="Merriweather"/>
                      </a:endParaRPr>
                    </a:p>
                  </a:txBody>
                  <a:tcPr marL="20514" marR="43959" marT="14653" marB="14653" anchor="ctr"/>
                </a:tc>
                <a:extLst>
                  <a:ext uri="{0D108BD9-81ED-4DB2-BD59-A6C34878D82A}">
                    <a16:rowId xmlns:a16="http://schemas.microsoft.com/office/drawing/2014/main" val="3111666999"/>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effectLst/>
                        </a:rPr>
                        <a:t>Un message générique pour indiquer qu'il y a eu un problème mais qu'il ne vient pas de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a:t>
                      </a:r>
                      <a:r>
                        <a:rPr lang="fr-FR" sz="1800" dirty="0" err="1">
                          <a:effectLst/>
                        </a:rPr>
                        <a:t>Status</a:t>
                      </a:r>
                      <a:r>
                        <a:rPr lang="fr-FR" sz="1800" dirty="0">
                          <a:effectLst/>
                        </a:rPr>
                        <a:t>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Espace réservé du numéro de diapositive 1"/>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40675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verbes/méthodes HTTP 1.1</a:t>
            </a:r>
          </a:p>
        </p:txBody>
      </p:sp>
      <p:sp>
        <p:nvSpPr>
          <p:cNvPr id="4" name="Espace réservé du contenu 3"/>
          <p:cNvSpPr>
            <a:spLocks noGrp="1"/>
          </p:cNvSpPr>
          <p:nvPr>
            <p:ph idx="1"/>
          </p:nvPr>
        </p:nvSpPr>
        <p:spPr>
          <a:xfrm>
            <a:off x="838200" y="1314450"/>
            <a:ext cx="10515600" cy="4772025"/>
          </a:xfrm>
        </p:spPr>
        <p:txBody>
          <a:bodyPr>
            <a:normAutofit fontScale="700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endParaRPr lang="fr-FR" dirty="0">
              <a:solidFill>
                <a:schemeClr val="accent1">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60091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999438095"/>
              </p:ext>
            </p:extLst>
          </p:nvPr>
        </p:nvGraphicFramePr>
        <p:xfrm>
          <a:off x="0" y="700088"/>
          <a:ext cx="12192000" cy="6157912"/>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419678">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419678">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507726">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p>
                      <a:endParaRPr lang="fr-FR" dirty="0"/>
                    </a:p>
                    <a:p>
                      <a:r>
                        <a:rPr lang="fr-FR" sz="1800" dirty="0">
                          <a:solidFill>
                            <a:schemeClr val="bg1">
                              <a:lumMod val="75000"/>
                            </a:schemeClr>
                          </a:solidFill>
                          <a:effectLst/>
                        </a:rPr>
                        <a:t>Généralement non utilisée.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l'entière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810830">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Par exemple, lorsque vous avez seulement besoin de mettre à jour quelques champ de la ressource</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386184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5621" y="1990160"/>
            <a:ext cx="5010154" cy="3416320"/>
          </a:xfrm>
          <a:prstGeom prst="rect">
            <a:avLst/>
          </a:prstGeom>
        </p:spPr>
        <p:txBody>
          <a:bodyPr wrap="square">
            <a:spAutoFit/>
          </a:bodyPr>
          <a:lstStyle/>
          <a:p>
            <a:r>
              <a:rPr lang="fr-FR" dirty="0">
                <a:solidFill>
                  <a:srgbClr val="222222"/>
                </a:solidFill>
                <a:latin typeface="Arial" panose="020B0604020202020204" pitchFamily="34" charset="0"/>
              </a:rPr>
              <a:t>En </a:t>
            </a:r>
            <a:r>
              <a:rPr lang="fr-FR" dirty="0">
                <a:solidFill>
                  <a:srgbClr val="0B0080"/>
                </a:solidFill>
                <a:latin typeface="Arial" panose="020B0604020202020204" pitchFamily="34" charset="0"/>
                <a:hlinkClick r:id="rId6" tooltip="Mathématiques"/>
              </a:rPr>
              <a:t>mathématiques</a:t>
            </a:r>
            <a:r>
              <a:rPr lang="fr-FR" dirty="0">
                <a:solidFill>
                  <a:srgbClr val="222222"/>
                </a:solidFill>
                <a:latin typeface="Arial" panose="020B0604020202020204" pitchFamily="34" charset="0"/>
              </a:rPr>
              <a:t> et en </a:t>
            </a:r>
            <a:r>
              <a:rPr lang="fr-FR" dirty="0">
                <a:solidFill>
                  <a:srgbClr val="0B0080"/>
                </a:solidFill>
                <a:latin typeface="Arial" panose="020B0604020202020204" pitchFamily="34" charset="0"/>
                <a:hlinkClick r:id="rId7" tooltip="Informatique"/>
              </a:rPr>
              <a:t>informatique</a:t>
            </a:r>
            <a:r>
              <a:rPr lang="fr-FR" dirty="0">
                <a:solidFill>
                  <a:srgbClr val="222222"/>
                </a:solidFill>
                <a:latin typeface="Arial" panose="020B0604020202020204" pitchFamily="34" charset="0"/>
              </a:rPr>
              <a:t>, l'</a:t>
            </a:r>
            <a:r>
              <a:rPr lang="fr-FR" b="1" dirty="0">
                <a:solidFill>
                  <a:srgbClr val="222222"/>
                </a:solidFill>
                <a:latin typeface="Arial" panose="020B0604020202020204" pitchFamily="34" charset="0"/>
              </a:rPr>
              <a:t>idempotence</a:t>
            </a:r>
            <a:r>
              <a:rPr lang="fr-FR" dirty="0">
                <a:solidFill>
                  <a:srgbClr val="222222"/>
                </a:solidFill>
                <a:latin typeface="Arial" panose="020B0604020202020204" pitchFamily="34" charset="0"/>
              </a:rPr>
              <a:t> signifie qu'une opération a le même effet qu'on l'applique une ou plusieurs fois. </a:t>
            </a:r>
          </a:p>
          <a:p>
            <a:endParaRPr lang="fr-FR" dirty="0">
              <a:solidFill>
                <a:srgbClr val="222222"/>
              </a:solidFill>
              <a:latin typeface="Arial" panose="020B0604020202020204" pitchFamily="34" charset="0"/>
            </a:endParaRPr>
          </a:p>
          <a:p>
            <a:r>
              <a:rPr lang="fr-FR" dirty="0">
                <a:solidFill>
                  <a:srgbClr val="222222"/>
                </a:solidFill>
                <a:latin typeface="Arial" panose="020B0604020202020204" pitchFamily="34" charset="0"/>
              </a:rPr>
              <a:t>Par exemple, la </a:t>
            </a:r>
            <a:r>
              <a:rPr lang="fr-FR" dirty="0">
                <a:solidFill>
                  <a:srgbClr val="0B0080"/>
                </a:solidFill>
                <a:latin typeface="Arial" panose="020B0604020202020204" pitchFamily="34" charset="0"/>
                <a:hlinkClick r:id="rId8" tooltip="Valeur absolue"/>
              </a:rPr>
              <a:t>valeur absolue</a:t>
            </a:r>
            <a:r>
              <a:rPr lang="fr-FR" dirty="0">
                <a:solidFill>
                  <a:srgbClr val="222222"/>
                </a:solidFill>
                <a:latin typeface="Arial" panose="020B0604020202020204" pitchFamily="34" charset="0"/>
              </a:rPr>
              <a:t> est idempotente ː abs(abs(-5)) = abs(-5) = 5. On retrouve ce concept en </a:t>
            </a:r>
            <a:r>
              <a:rPr lang="fr-FR" dirty="0">
                <a:solidFill>
                  <a:srgbClr val="0B0080"/>
                </a:solidFill>
                <a:latin typeface="Arial" panose="020B0604020202020204" pitchFamily="34" charset="0"/>
                <a:hlinkClick r:id="rId9" tooltip="Algèbre générale"/>
              </a:rPr>
              <a:t>algèbre générale</a:t>
            </a:r>
            <a:r>
              <a:rPr lang="fr-FR" dirty="0">
                <a:solidFill>
                  <a:srgbClr val="222222"/>
                </a:solidFill>
                <a:latin typeface="Arial" panose="020B0604020202020204" pitchFamily="34" charset="0"/>
              </a:rPr>
              <a:t>, en particulier dans la théorie des </a:t>
            </a:r>
            <a:r>
              <a:rPr lang="fr-FR" dirty="0">
                <a:solidFill>
                  <a:srgbClr val="0B0080"/>
                </a:solidFill>
                <a:latin typeface="Arial" panose="020B0604020202020204" pitchFamily="34" charset="0"/>
                <a:hlinkClick r:id="rId10" tooltip="Projecteur (mathématiques)"/>
              </a:rPr>
              <a:t>opérateurs de projection</a:t>
            </a:r>
            <a:r>
              <a:rPr lang="fr-FR" dirty="0">
                <a:solidFill>
                  <a:srgbClr val="222222"/>
                </a:solidFill>
                <a:latin typeface="Arial" panose="020B0604020202020204" pitchFamily="34" charset="0"/>
              </a:rPr>
              <a:t> et des </a:t>
            </a:r>
            <a:r>
              <a:rPr lang="fr-FR" dirty="0">
                <a:solidFill>
                  <a:srgbClr val="0B0080"/>
                </a:solidFill>
                <a:latin typeface="Arial" panose="020B0604020202020204" pitchFamily="34" charset="0"/>
                <a:hlinkClick r:id="rId11" tooltip="Opérateur de clôture"/>
              </a:rPr>
              <a:t>opérateurs de clôture</a:t>
            </a:r>
            <a:r>
              <a:rPr lang="fr-FR" dirty="0">
                <a:solidFill>
                  <a:srgbClr val="222222"/>
                </a:solidFill>
                <a:latin typeface="Arial" panose="020B0604020202020204" pitchFamily="34" charset="0"/>
              </a:rPr>
              <a:t>, mais aussi en informatique, en particulier en </a:t>
            </a:r>
            <a:r>
              <a:rPr lang="fr-FR" dirty="0">
                <a:solidFill>
                  <a:srgbClr val="0B0080"/>
                </a:solidFill>
                <a:latin typeface="Arial" panose="020B0604020202020204" pitchFamily="34" charset="0"/>
                <a:hlinkClick r:id="rId12" tooltip="Programmation fonctionnelle"/>
              </a:rPr>
              <a:t>programmation fonctionnelle</a:t>
            </a:r>
            <a:r>
              <a:rPr lang="fr-FR" dirty="0">
                <a:solidFill>
                  <a:srgbClr val="222222"/>
                </a:solidFill>
                <a:latin typeface="Arial" panose="020B0604020202020204" pitchFamily="34" charset="0"/>
              </a:rPr>
              <a:t>.</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1675381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195388" y="6000750"/>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POST /index.html</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47016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36</a:t>
            </a:fld>
            <a:endParaRPr lang="fr-FR"/>
          </a:p>
        </p:txBody>
      </p:sp>
      <p:pic>
        <p:nvPicPr>
          <p:cNvPr id="5" name="Image 4"/>
          <p:cNvPicPr>
            <a:picLocks noChangeAspect="1"/>
          </p:cNvPicPr>
          <p:nvPr/>
        </p:nvPicPr>
        <p:blipFill>
          <a:blip r:embed="rId3"/>
          <a:stretch>
            <a:fillRect/>
          </a:stretch>
        </p:blipFill>
        <p:spPr>
          <a:xfrm>
            <a:off x="1604961" y="1611323"/>
            <a:ext cx="8511235" cy="4333227"/>
          </a:xfrm>
          <a:prstGeom prst="rect">
            <a:avLst/>
          </a:prstGeom>
        </p:spPr>
      </p:pic>
    </p:spTree>
    <p:extLst>
      <p:ext uri="{BB962C8B-B14F-4D97-AF65-F5344CB8AC3E}">
        <p14:creationId xmlns:p14="http://schemas.microsoft.com/office/powerpoint/2010/main" val="3818280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92500" lnSpcReduction="20000"/>
          </a:bodyPr>
          <a:lstStyle/>
          <a:p>
            <a:r>
              <a:rPr lang="fr-FR" dirty="0"/>
              <a:t>GET est utilisé pour récupérer une ou plusieurs entités</a:t>
            </a:r>
          </a:p>
          <a:p>
            <a:pPr lvl="1"/>
            <a:r>
              <a:rPr lang="fr-FR" dirty="0"/>
              <a:t>Requête HTTP GET </a:t>
            </a:r>
            <a:r>
              <a:rPr lang="fr-FR" dirty="0">
                <a:hlinkClick r:id="rId2"/>
              </a:rPr>
              <a:t>http://monapi/gens</a:t>
            </a:r>
            <a:endParaRPr lang="fr-FR" dirty="0"/>
          </a:p>
          <a:p>
            <a:pPr lvl="1"/>
            <a:r>
              <a:rPr lang="fr-FR" dirty="0"/>
              <a:t>Réponse :</a:t>
            </a:r>
          </a:p>
          <a:p>
            <a:pPr lvl="2"/>
            <a:r>
              <a:rPr lang="fr-FR" dirty="0">
                <a:solidFill>
                  <a:schemeClr val="accent2">
                    <a:lumMod val="50000"/>
                  </a:schemeClr>
                </a:solidFill>
              </a:rPr>
              <a:t>Body: {’’gens’’: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http://monapi/gens/:id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http://monapi/gens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{’’gens’’:[{’’nom’’: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1405537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4425" y="0"/>
            <a:ext cx="10515600" cy="1325563"/>
          </a:xfrm>
        </p:spPr>
        <p:txBody>
          <a:bodyPr/>
          <a:lstStyle/>
          <a:p>
            <a:r>
              <a:rPr lang="fr-FR" dirty="0"/>
              <a:t>GET Sécurité - JSON </a:t>
            </a:r>
            <a:r>
              <a:rPr lang="fr-FR" dirty="0" err="1"/>
              <a:t>Hijacking</a:t>
            </a:r>
            <a:endParaRPr lang="fr-FR" dirty="0"/>
          </a:p>
        </p:txBody>
      </p:sp>
      <p:sp>
        <p:nvSpPr>
          <p:cNvPr id="4" name="Espace réservé du contenu 3"/>
          <p:cNvSpPr>
            <a:spLocks noGrp="1"/>
          </p:cNvSpPr>
          <p:nvPr>
            <p:ph idx="1"/>
          </p:nvPr>
        </p:nvSpPr>
        <p:spPr>
          <a:xfrm>
            <a:off x="6076950" y="1100137"/>
            <a:ext cx="6115050" cy="3914775"/>
          </a:xfrm>
        </p:spPr>
        <p:txBody>
          <a:bodyPr>
            <a:normAutofit fontScale="92500" lnSpcReduction="10000"/>
          </a:bodyPr>
          <a:lstStyle/>
          <a:p>
            <a:r>
              <a:rPr lang="fr-FR" dirty="0"/>
              <a:t>Ne jamais retourner directement un tableau [{</a:t>
            </a:r>
            <a:r>
              <a:rPr lang="fr-FR" dirty="0">
                <a:solidFill>
                  <a:schemeClr val="accent2">
                    <a:lumMod val="50000"/>
                  </a:schemeClr>
                </a:solidFill>
              </a:rPr>
              <a:t>[{’’nom’’: ’’Chervet’’</a:t>
            </a:r>
            <a:r>
              <a:rPr lang="fr-FR" dirty="0"/>
              <a:t>}]</a:t>
            </a:r>
          </a:p>
          <a:p>
            <a:r>
              <a:rPr lang="fr-FR" dirty="0"/>
              <a:t>Toujours encapsuler dans un objet </a:t>
            </a:r>
            <a:r>
              <a:rPr lang="fr-FR" dirty="0">
                <a:solidFill>
                  <a:schemeClr val="accent2">
                    <a:lumMod val="50000"/>
                  </a:schemeClr>
                </a:solidFill>
              </a:rPr>
              <a:t>{’’gens’’:[{’’nom’’: ’’Chervet’’}]}</a:t>
            </a:r>
          </a:p>
          <a:p>
            <a:pPr lvl="1"/>
            <a:r>
              <a:rPr lang="fr-FR" dirty="0"/>
              <a:t>Les derniers navigateurs ont corrigé cette faille</a:t>
            </a:r>
          </a:p>
          <a:p>
            <a:pPr lvl="1"/>
            <a:r>
              <a:rPr lang="fr-FR" dirty="0"/>
              <a:t>C’est une bonne pratique de code à suivre, cela rend le code plus malléables aux changements</a:t>
            </a:r>
            <a:endParaRPr lang="fr-FR" dirty="0">
              <a:solidFill>
                <a:schemeClr val="accent2">
                  <a:lumMod val="50000"/>
                </a:schemeClr>
              </a:solidFill>
              <a:hlinkClick r:id="rId2"/>
            </a:endParaRPr>
          </a:p>
          <a:p>
            <a:pPr marL="0" indent="0" algn="ctr">
              <a:buNone/>
            </a:pPr>
            <a:r>
              <a:rPr lang="fr-FR" dirty="0">
                <a:solidFill>
                  <a:schemeClr val="accent2">
                    <a:lumMod val="50000"/>
                  </a:schemeClr>
                </a:solidFill>
                <a:hlinkClick r:id="rId2"/>
              </a:rPr>
              <a:t>http://haacked.com/archive/2009/06/25/json-hijacking.aspx/</a:t>
            </a:r>
            <a:endParaRPr lang="fr-FR" dirty="0">
              <a:solidFill>
                <a:schemeClr val="accent2">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38</a:t>
            </a:fld>
            <a:endParaRPr lang="fr-FR"/>
          </a:p>
        </p:txBody>
      </p:sp>
      <p:pic>
        <p:nvPicPr>
          <p:cNvPr id="1026" name="Picture 2" descr="Json-Hijac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27" y="4484687"/>
            <a:ext cx="46196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Hijack-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225" y="4822824"/>
            <a:ext cx="52387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on-Hijack-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4" y="1215412"/>
            <a:ext cx="5238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Hijack-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4" y="2714625"/>
            <a:ext cx="5238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8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généralement utilisé pour insérer une nouvelle entité.</a:t>
            </a:r>
          </a:p>
          <a:p>
            <a:pPr lvl="1"/>
            <a:r>
              <a:rPr lang="fr-FR" dirty="0">
                <a:hlinkClick r:id="rId2"/>
              </a:rPr>
              <a:t>http://monapi/gens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http://monapi/gens/1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http://monapi/gens/1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8245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dirty="0"/>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451157"/>
            <a:ext cx="4995863" cy="2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838200" y="143056"/>
            <a:ext cx="3054531" cy="1325563"/>
          </a:xfrm>
        </p:spPr>
        <p:txBody>
          <a:bodyPr/>
          <a:lstStyle/>
          <a:p>
            <a:r>
              <a:rPr lang="fr-FR" dirty="0"/>
              <a:t>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12"/>
          </p:nvPr>
        </p:nvSpPr>
        <p:spPr/>
        <p:txBody>
          <a:bodyPr/>
          <a:lstStyle/>
          <a:p>
            <a:fld id="{B79E4878-4BCB-449E-94CF-AE2A0F6BB533}" type="slidenum">
              <a:rPr lang="fr-FR" smtClean="0"/>
              <a:t>41</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42</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43</a:t>
            </a:fld>
            <a:endParaRPr lang="fr-FR"/>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615"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437364108"/>
              </p:ext>
            </p:extLst>
          </p:nvPr>
        </p:nvGraphicFramePr>
        <p:xfrm>
          <a:off x="528639" y="964887"/>
          <a:ext cx="10825162" cy="5642356"/>
        </p:xfrm>
        <a:graphic>
          <a:graphicData uri="http://schemas.openxmlformats.org/drawingml/2006/table">
            <a:tbl>
              <a:tblPr/>
              <a:tblGrid>
                <a:gridCol w="2791848">
                  <a:extLst>
                    <a:ext uri="{9D8B030D-6E8A-4147-A177-3AD203B41FA5}">
                      <a16:colId xmlns:a16="http://schemas.microsoft.com/office/drawing/2014/main" val="1111140920"/>
                    </a:ext>
                  </a:extLst>
                </a:gridCol>
                <a:gridCol w="8033314">
                  <a:extLst>
                    <a:ext uri="{9D8B030D-6E8A-4147-A177-3AD203B41FA5}">
                      <a16:colId xmlns:a16="http://schemas.microsoft.com/office/drawing/2014/main" val="92991976"/>
                    </a:ext>
                  </a:extLst>
                </a:gridCol>
              </a:tblGrid>
              <a:tr h="440392">
                <a:tc>
                  <a:txBody>
                    <a:bodyPr/>
                    <a:lstStyle/>
                    <a:p>
                      <a:pPr algn="l" fontAlgn="ctr"/>
                      <a:r>
                        <a:rPr lang="fr-FR" sz="1800" b="0" i="0" dirty="0">
                          <a:solidFill>
                            <a:srgbClr val="FFFFFF"/>
                          </a:solidFill>
                          <a:effectLst/>
                          <a:latin typeface="Roboto"/>
                        </a:rPr>
                        <a:t>Directives Cache-Control</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ctr"/>
                      <a:r>
                        <a:rPr lang="fr-FR" sz="1800" b="0" i="0" dirty="0">
                          <a:solidFill>
                            <a:srgbClr val="FFFFFF"/>
                          </a:solidFill>
                          <a:effectLst/>
                          <a:latin typeface="Roboto"/>
                        </a:rPr>
                        <a:t>Explication</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650655411"/>
                  </a:ext>
                </a:extLst>
              </a:tr>
              <a:tr h="779063">
                <a:tc>
                  <a:txBody>
                    <a:bodyPr/>
                    <a:lstStyle/>
                    <a:p>
                      <a:pPr algn="l" fontAlgn="t"/>
                      <a:r>
                        <a:rPr lang="fr-FR" sz="1800" dirty="0">
                          <a:solidFill>
                            <a:srgbClr val="212121"/>
                          </a:solidFill>
                          <a:effectLst/>
                        </a:rPr>
                        <a:t>max-</a:t>
                      </a:r>
                      <a:r>
                        <a:rPr lang="fr-FR" sz="1800" dirty="0" err="1">
                          <a:solidFill>
                            <a:srgbClr val="212121"/>
                          </a:solidFill>
                          <a:effectLst/>
                        </a:rPr>
                        <a:t>age</a:t>
                      </a:r>
                      <a:r>
                        <a:rPr lang="fr-FR" sz="1800" dirty="0">
                          <a:solidFill>
                            <a:srgbClr val="212121"/>
                          </a:solidFill>
                          <a:effectLst/>
                        </a:rPr>
                        <a:t>=86400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a:solidFill>
                            <a:srgbClr val="212121"/>
                          </a:solidFill>
                          <a:effectLst/>
                        </a:rPr>
                        <a:t>La réponse peut être mise en cache par le navigateur et tout cache intermédiaire (elle est donc 'publique') pendant un maximum de 1 jour (60 secondes x 60 minutes x 24 heures)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477403699"/>
                  </a:ext>
                </a:extLst>
              </a:tr>
              <a:tr h="606736">
                <a:tc>
                  <a:txBody>
                    <a:bodyPr/>
                    <a:lstStyle/>
                    <a:p>
                      <a:pPr algn="l" fontAlgn="t"/>
                      <a:r>
                        <a:rPr lang="fr-FR" sz="1800" dirty="0" err="1">
                          <a:solidFill>
                            <a:srgbClr val="212121"/>
                          </a:solidFill>
                          <a:effectLst/>
                        </a:rPr>
                        <a:t>private</a:t>
                      </a:r>
                      <a:r>
                        <a:rPr lang="fr-FR" sz="1800" dirty="0">
                          <a:solidFill>
                            <a:srgbClr val="212121"/>
                          </a:solidFill>
                          <a:effectLst/>
                        </a:rPr>
                        <a:t>, max-</a:t>
                      </a:r>
                      <a:r>
                        <a:rPr lang="fr-FR" sz="1800" dirty="0" err="1">
                          <a:solidFill>
                            <a:srgbClr val="212121"/>
                          </a:solidFill>
                          <a:effectLst/>
                        </a:rPr>
                        <a:t>age</a:t>
                      </a:r>
                      <a:r>
                        <a:rPr lang="fr-FR" sz="18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 peut être mise en cache que par le navigateur du client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573120209"/>
                  </a:ext>
                </a:extLst>
              </a:tr>
              <a:tr h="606736">
                <a:tc>
                  <a:txBody>
                    <a:bodyPr/>
                    <a:lstStyle/>
                    <a:p>
                      <a:pPr algn="l" fontAlgn="t"/>
                      <a:r>
                        <a:rPr lang="fr-FR" sz="1800" dirty="0">
                          <a:solidFill>
                            <a:srgbClr val="212121"/>
                          </a:solidFill>
                          <a:effectLst/>
                        </a:rPr>
                        <a:t>public, max-</a:t>
                      </a:r>
                      <a:r>
                        <a:rPr lang="fr-FR" sz="1800" dirty="0" err="1">
                          <a:solidFill>
                            <a:srgbClr val="212121"/>
                          </a:solidFill>
                          <a:effectLst/>
                        </a:rPr>
                        <a:t>age</a:t>
                      </a:r>
                      <a:r>
                        <a:rPr lang="fr-FR" sz="18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810811436"/>
                  </a:ext>
                </a:extLst>
              </a:tr>
              <a:tr h="434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no-cache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renvoyée ne peut pas être utilisée pour satisfaire une requête ultérieure à la même URL sans avoir au préalable vérifié auprès du serveur si la réponse a changé. En conséquence, si un jeton de validation adapté (</a:t>
                      </a:r>
                      <a:r>
                        <a:rPr lang="fr-FR" sz="1800" dirty="0" err="1">
                          <a:solidFill>
                            <a:srgbClr val="212121"/>
                          </a:solidFill>
                          <a:effectLst/>
                        </a:rPr>
                        <a:t>ETag</a:t>
                      </a:r>
                      <a:r>
                        <a:rPr lang="fr-FR" sz="1800" dirty="0">
                          <a:solidFill>
                            <a:srgbClr val="212121"/>
                          </a:solidFill>
                          <a:effectLst/>
                        </a:rPr>
                        <a:t>) est présent, l'élément no-cache induit un aller-retour pour valider la réponse mise en cache, mais peut éliminer le téléchargement si la ressource n'a pas changé.</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1041731878"/>
                  </a:ext>
                </a:extLst>
              </a:tr>
              <a:tr h="434409">
                <a:tc>
                  <a:txBody>
                    <a:bodyPr/>
                    <a:lstStyle/>
                    <a:p>
                      <a:pPr algn="l" fontAlgn="t"/>
                      <a:r>
                        <a:rPr lang="fr-FR" sz="1800" dirty="0">
                          <a:solidFill>
                            <a:srgbClr val="212121"/>
                          </a:solidFill>
                          <a:effectLst/>
                        </a:rPr>
                        <a:t>no-store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n'est pas autorisée à être mise en cache et doit être récupérée en intégralité à chaque requête.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712462224"/>
                  </a:ext>
                </a:extLst>
              </a:tr>
              <a:tr h="434409">
                <a:tc>
                  <a:txBody>
                    <a:bodyPr/>
                    <a:lstStyle/>
                    <a:p>
                      <a:pPr algn="l" fontAlgn="t"/>
                      <a:r>
                        <a:rPr lang="fr-FR" sz="1800" kern="1200" dirty="0">
                          <a:solidFill>
                            <a:srgbClr val="212121"/>
                          </a:solidFill>
                          <a:effectLst/>
                          <a:latin typeface="+mn-lt"/>
                          <a:ea typeface="+mn-ea"/>
                          <a:cs typeface="+mn-cs"/>
                        </a:rPr>
                        <a:t>must-</a:t>
                      </a:r>
                      <a:r>
                        <a:rPr lang="fr-FR" sz="1800" kern="1200" dirty="0" err="1">
                          <a:solidFill>
                            <a:srgbClr val="212121"/>
                          </a:solidFill>
                          <a:effectLst/>
                          <a:latin typeface="+mn-lt"/>
                          <a:ea typeface="+mn-ea"/>
                          <a:cs typeface="+mn-cs"/>
                        </a:rPr>
                        <a:t>revalidate</a:t>
                      </a:r>
                      <a:endParaRPr lang="fr-FR" sz="1800" kern="1200" dirty="0">
                        <a:solidFill>
                          <a:srgbClr val="212121"/>
                        </a:solidFill>
                        <a:effectLst/>
                        <a:latin typeface="+mn-lt"/>
                        <a:ea typeface="+mn-ea"/>
                        <a:cs typeface="+mn-cs"/>
                      </a:endParaRP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tc>
                  <a:txBody>
                    <a:bodyPr/>
                    <a:lstStyle/>
                    <a:p>
                      <a:pPr algn="l" fontAlgn="t"/>
                      <a:r>
                        <a:rPr lang="fr-FR" sz="1800" dirty="0">
                          <a:solidFill>
                            <a:srgbClr val="212121"/>
                          </a:solidFill>
                          <a:effectLst/>
                        </a:rPr>
                        <a:t>Oblige de revalider les caches avec un If-None-Match une fois le temps des caches écoulés (si la revalidation est impossible, les </a:t>
                      </a:r>
                      <a:r>
                        <a:rPr lang="fr-FR" sz="1800" dirty="0" err="1">
                          <a:solidFill>
                            <a:srgbClr val="212121"/>
                          </a:solidFill>
                          <a:effectLst/>
                        </a:rPr>
                        <a:t>proxies</a:t>
                      </a:r>
                      <a:r>
                        <a:rPr lang="fr-FR" sz="1800" dirty="0">
                          <a:solidFill>
                            <a:srgbClr val="212121"/>
                          </a:solidFill>
                          <a:effectLst/>
                        </a:rPr>
                        <a:t> ou browsers retournent une erreur 504 )</a:t>
                      </a: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extLst>
                  <a:ext uri="{0D108BD9-81ED-4DB2-BD59-A6C34878D82A}">
                    <a16:rowId xmlns:a16="http://schemas.microsoft.com/office/drawing/2014/main" val="31419175"/>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3369901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668647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un travail de réflexion.</a:t>
            </a:r>
          </a:p>
          <a:p>
            <a:endParaRPr lang="fr-FR" dirty="0">
              <a:latin typeface="Lato"/>
            </a:endParaRPr>
          </a:p>
          <a:p>
            <a:r>
              <a:rPr lang="fr-FR" dirty="0">
                <a:latin typeface="Lato"/>
              </a:rPr>
              <a:t>Je souhaite pouvoir lancer depuis mon client web (chrome) un calcul:</a:t>
            </a:r>
          </a:p>
          <a:p>
            <a:pPr lvl="1"/>
            <a:r>
              <a:rPr lang="fr-FR" dirty="0">
                <a:latin typeface="Lato"/>
              </a:rPr>
              <a:t>qui va additionner 3 paramètres dont 2 sont envoyés depuis le client web, le 3ème est un nombre aléatoire entre 0 et 5, </a:t>
            </a:r>
          </a:p>
          <a:p>
            <a:pPr lvl="1"/>
            <a:r>
              <a:rPr lang="fr-FR" dirty="0">
                <a:latin typeface="Lato"/>
              </a:rPr>
              <a:t>sauvegarder le résultat en base de données,</a:t>
            </a:r>
          </a:p>
          <a:p>
            <a:pPr lvl="1"/>
            <a:r>
              <a:rPr lang="fr-FR" dirty="0">
                <a:latin typeface="Lato"/>
              </a:rPr>
              <a:t>récupérer le résultat côté client web ?</a:t>
            </a:r>
            <a:endParaRPr lang="fr-FR" dirty="0"/>
          </a:p>
          <a:p>
            <a:pPr lvl="1"/>
            <a:endParaRPr lang="fr-FR" dirty="0"/>
          </a:p>
          <a:p>
            <a:r>
              <a:rPr lang="fr-FR" dirty="0"/>
              <a:t>Comment modéliser une API REST pour répondre à ce besoin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114425"/>
            <a:ext cx="10515600" cy="5582695"/>
          </a:xfrm>
        </p:spPr>
        <p:txBody>
          <a:bodyPr>
            <a:normAutofit fontScale="92500" lnSpcReduction="20000"/>
          </a:bodyPr>
          <a:lstStyle/>
          <a:p>
            <a:r>
              <a:rPr lang="fr-FR" dirty="0"/>
              <a:t>Exemple de solution, réaliser 2 URI ; une pour « poster », une pour « récupérer »:</a:t>
            </a:r>
          </a:p>
          <a:p>
            <a:pPr lvl="1"/>
            <a:r>
              <a:rPr lang="fr-FR" dirty="0"/>
              <a:t>Requête écriture</a:t>
            </a:r>
            <a:endParaRPr lang="fr-FR" dirty="0">
              <a:hlinkClick r:id="rId2"/>
            </a:endParaRPr>
          </a:p>
          <a:p>
            <a:pPr lvl="2"/>
            <a:r>
              <a:rPr lang="fr-FR" dirty="0">
                <a:hlinkClick r:id="rId2"/>
              </a:rPr>
              <a:t>http://monapi/calcul</a:t>
            </a:r>
            <a:r>
              <a:rPr lang="fr-FR" dirty="0"/>
              <a:t> POST </a:t>
            </a:r>
          </a:p>
          <a:p>
            <a:pPr lvl="3"/>
            <a:r>
              <a:rPr lang="fr-FR" dirty="0">
                <a:solidFill>
                  <a:schemeClr val="accent2">
                    <a:lumMod val="50000"/>
                  </a:schemeClr>
                </a:solidFill>
              </a:rPr>
              <a:t>Body: {’’a’’: 2, ’’b’’:3}</a:t>
            </a:r>
          </a:p>
          <a:p>
            <a:pPr lvl="3"/>
            <a:r>
              <a:rPr lang="en-US" dirty="0">
                <a:solidFill>
                  <a:schemeClr val="accent2">
                    <a:lumMod val="50000"/>
                  </a:schemeClr>
                </a:solidFill>
              </a:rPr>
              <a:t>Header</a:t>
            </a:r>
          </a:p>
          <a:p>
            <a:pPr lvl="4"/>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 ’’id’’:</a:t>
            </a:r>
            <a:r>
              <a:rPr lang="en-US" dirty="0">
                <a:solidFill>
                  <a:schemeClr val="accent2">
                    <a:lumMod val="50000"/>
                  </a:schemeClr>
                </a:solidFill>
              </a:rPr>
              <a:t>4564564546</a:t>
            </a:r>
            <a:r>
              <a:rPr lang="fr-FR" dirty="0">
                <a:solidFill>
                  <a:schemeClr val="accent2">
                    <a:lumMod val="50000"/>
                  </a:schemeClr>
                </a:solidFill>
              </a:rPr>
              <a:t>}</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3"/>
            <a:r>
              <a:rPr lang="en-US" dirty="0">
                <a:solidFill>
                  <a:schemeClr val="accent2">
                    <a:lumMod val="50000"/>
                  </a:schemeClr>
                </a:solidFill>
              </a:rPr>
              <a:t>Location: http://monapi/calcul/4564564546</a:t>
            </a:r>
            <a:endParaRPr lang="fr-FR" dirty="0"/>
          </a:p>
          <a:p>
            <a:pPr marL="457200" lvl="1" indent="0">
              <a:buNone/>
            </a:pPr>
            <a:endParaRPr lang="en-US" dirty="0">
              <a:solidFill>
                <a:schemeClr val="accent2">
                  <a:lumMod val="50000"/>
                </a:schemeClr>
              </a:solidFill>
            </a:endParaRPr>
          </a:p>
          <a:p>
            <a:pPr lvl="1"/>
            <a:r>
              <a:rPr lang="fr-FR" dirty="0"/>
              <a:t>Requête lecture</a:t>
            </a:r>
          </a:p>
          <a:p>
            <a:pPr lvl="2"/>
            <a:r>
              <a:rPr lang="fr-FR" dirty="0">
                <a:solidFill>
                  <a:schemeClr val="accent2">
                    <a:lumMod val="50000"/>
                  </a:schemeClr>
                </a:solidFill>
                <a:hlinkClick r:id="rId3"/>
              </a:rPr>
              <a:t>http://monapi/calcul/</a:t>
            </a:r>
            <a:r>
              <a:rPr lang="en-US" dirty="0">
                <a:solidFill>
                  <a:schemeClr val="accent2">
                    <a:lumMod val="50000"/>
                  </a:schemeClr>
                </a:solidFill>
                <a:hlinkClick r:id="rId3"/>
              </a:rPr>
              <a:t>4564564546</a:t>
            </a:r>
            <a:r>
              <a:rPr lang="en-US" dirty="0">
                <a:solidFill>
                  <a:schemeClr val="accent2">
                    <a:lumMod val="50000"/>
                  </a:schemeClr>
                </a:solidFill>
              </a:rPr>
              <a:t> GET</a:t>
            </a:r>
            <a:endParaRPr lang="fr-FR" dirty="0">
              <a:solidFill>
                <a:schemeClr val="accent2">
                  <a:lumMod val="50000"/>
                </a:schemeClr>
              </a:solidFill>
            </a:endParaRP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endParaRPr lang="fr-FR" dirty="0"/>
          </a:p>
          <a:p>
            <a:pPr lvl="1"/>
            <a:endParaRPr lang="en-US" dirty="0">
              <a:solidFill>
                <a:schemeClr val="accent2">
                  <a:lumMod val="50000"/>
                </a:schemeClr>
              </a:solidFill>
            </a:endParaRPr>
          </a:p>
          <a:p>
            <a:endParaRPr lang="fr-FR" dirty="0">
              <a:hlinkClick r:id="rId4"/>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982493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Il n’y a pas une solution unique.</a:t>
            </a:r>
          </a:p>
          <a:p>
            <a:endParaRPr lang="fr-FR" dirty="0">
              <a:latin typeface="Lato"/>
            </a:endParaRPr>
          </a:p>
          <a:p>
            <a:r>
              <a:rPr lang="fr-FR" dirty="0">
                <a:latin typeface="Lato"/>
              </a:rPr>
              <a:t>L’exemple précédent répond au besoin, mais ne respecte pas toutes les contraintes défini par Roy Fielding.</a:t>
            </a:r>
          </a:p>
          <a:p>
            <a:pPr lvl="1"/>
            <a:r>
              <a:rPr lang="fr-FR" dirty="0">
                <a:latin typeface="Lato"/>
              </a:rPr>
              <a:t>L’API n’est pas RESTful</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51</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2687647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52</a:t>
            </a:fld>
            <a:endParaRPr lang="fr-FR"/>
          </a:p>
        </p:txBody>
      </p:sp>
    </p:spTree>
    <p:extLst>
      <p:ext uri="{BB962C8B-B14F-4D97-AF65-F5344CB8AC3E}">
        <p14:creationId xmlns:p14="http://schemas.microsoft.com/office/powerpoint/2010/main" val="3766521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d’API : prendre un rendez-vous chez le médecin</a:t>
            </a:r>
          </a:p>
        </p:txBody>
      </p:sp>
      <p:sp>
        <p:nvSpPr>
          <p:cNvPr id="3" name="Espace réservé du contenu 2"/>
          <p:cNvSpPr>
            <a:spLocks noGrp="1"/>
          </p:cNvSpPr>
          <p:nvPr>
            <p:ph idx="1"/>
          </p:nvPr>
        </p:nvSpPr>
        <p:spPr>
          <a:xfrm>
            <a:off x="1471613" y="2400300"/>
            <a:ext cx="9344026" cy="4457700"/>
          </a:xfrm>
        </p:spPr>
        <p:txBody>
          <a:bodyPr>
            <a:normAutofit/>
          </a:bodyPr>
          <a:lstStyle/>
          <a:p>
            <a:pPr marL="0" indent="0">
              <a:buNone/>
            </a:pPr>
            <a:r>
              <a:rPr lang="fr-FR" dirty="0"/>
              <a:t>Considérons qu’« Alain » veut prendre un RDV chez le médecin. Nous sommes le client et le secrétariat que l'on appelle est le serveur.</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53</a:t>
            </a:fld>
            <a:endParaRPr lang="fr-FR"/>
          </a:p>
        </p:txBody>
      </p:sp>
    </p:spTree>
    <p:extLst>
      <p:ext uri="{BB962C8B-B14F-4D97-AF65-F5344CB8AC3E}">
        <p14:creationId xmlns:p14="http://schemas.microsoft.com/office/powerpoint/2010/main" val="2603889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0</a:t>
            </a:r>
          </a:p>
        </p:txBody>
      </p:sp>
      <p:sp>
        <p:nvSpPr>
          <p:cNvPr id="3" name="Espace réservé du contenu 2"/>
          <p:cNvSpPr>
            <a:spLocks noGrp="1"/>
          </p:cNvSpPr>
          <p:nvPr>
            <p:ph idx="1"/>
          </p:nvPr>
        </p:nvSpPr>
        <p:spPr>
          <a:xfrm>
            <a:off x="423863" y="1535113"/>
            <a:ext cx="5781676" cy="4708525"/>
          </a:xfrm>
        </p:spPr>
        <p:txBody>
          <a:bodyPr>
            <a:normAutofit/>
          </a:bodyPr>
          <a:lstStyle/>
          <a:p>
            <a:pPr marL="0" indent="0">
              <a:buNone/>
            </a:pPr>
            <a:r>
              <a:rPr lang="fr-FR" dirty="0"/>
              <a:t>Alain souhaite donc prendre un rendez-vous le 21 octobre 2015 avec le médecin « doc ». </a:t>
            </a:r>
          </a:p>
          <a:p>
            <a:pPr marL="0" indent="0">
              <a:buNone/>
            </a:pPr>
            <a:r>
              <a:rPr lang="fr-FR" dirty="0"/>
              <a:t>Il s'agit dans ce niveau d'interroger le serveur à partir d'un seul point d'entrée. </a:t>
            </a:r>
          </a:p>
          <a:p>
            <a:pPr marL="0" indent="0">
              <a:buNone/>
            </a:pPr>
            <a:r>
              <a:rPr lang="fr-FR" dirty="0"/>
              <a:t>On spécifie les actions ou les ressources à récupérer dans l'objet que l'on envoie, le tout d’une le « body » d’une méthode POST.</a:t>
            </a:r>
          </a:p>
          <a:p>
            <a:pPr marL="0" indent="0">
              <a:buNone/>
            </a:pPr>
            <a:endParaRPr lang="fr-FR" dirty="0"/>
          </a:p>
        </p:txBody>
      </p:sp>
      <p:pic>
        <p:nvPicPr>
          <p:cNvPr id="4" name="Image 3"/>
          <p:cNvPicPr>
            <a:picLocks noChangeAspect="1"/>
          </p:cNvPicPr>
          <p:nvPr/>
        </p:nvPicPr>
        <p:blipFill>
          <a:blip r:embed="rId2"/>
          <a:stretch>
            <a:fillRect/>
          </a:stretch>
        </p:blipFill>
        <p:spPr>
          <a:xfrm>
            <a:off x="8177882" y="323064"/>
            <a:ext cx="3452141" cy="2643981"/>
          </a:xfrm>
          <a:prstGeom prst="rect">
            <a:avLst/>
          </a:prstGeom>
        </p:spPr>
      </p:pic>
      <p:sp>
        <p:nvSpPr>
          <p:cNvPr id="6" name="Espace réservé du contenu 2"/>
          <p:cNvSpPr txBox="1">
            <a:spLocks/>
          </p:cNvSpPr>
          <p:nvPr/>
        </p:nvSpPr>
        <p:spPr>
          <a:xfrm>
            <a:off x="6467475" y="1085850"/>
            <a:ext cx="5724525" cy="2033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pic>
        <p:nvPicPr>
          <p:cNvPr id="5" name="Image 4"/>
          <p:cNvPicPr>
            <a:picLocks noChangeAspect="1"/>
          </p:cNvPicPr>
          <p:nvPr/>
        </p:nvPicPr>
        <p:blipFill>
          <a:blip r:embed="rId3"/>
          <a:stretch>
            <a:fillRect/>
          </a:stretch>
        </p:blipFill>
        <p:spPr>
          <a:xfrm>
            <a:off x="6892010" y="3345170"/>
            <a:ext cx="4830140" cy="3512830"/>
          </a:xfrm>
          <a:prstGeom prst="rect">
            <a:avLst/>
          </a:prstGeom>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54</a:t>
            </a:fld>
            <a:endParaRPr lang="fr-FR"/>
          </a:p>
        </p:txBody>
      </p:sp>
      <p:cxnSp>
        <p:nvCxnSpPr>
          <p:cNvPr id="8" name="Connecteur droit 7"/>
          <p:cNvCxnSpPr>
            <a:cxnSpLocks/>
          </p:cNvCxnSpPr>
          <p:nvPr/>
        </p:nvCxnSpPr>
        <p:spPr>
          <a:xfrm>
            <a:off x="6205539" y="7862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982200" y="2133750"/>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6319168" y="567893"/>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Requête:</a:t>
            </a:r>
          </a:p>
        </p:txBody>
      </p:sp>
      <p:sp>
        <p:nvSpPr>
          <p:cNvPr id="11" name="Espace réservé du contenu 2"/>
          <p:cNvSpPr txBox="1">
            <a:spLocks/>
          </p:cNvSpPr>
          <p:nvPr/>
        </p:nvSpPr>
        <p:spPr>
          <a:xfrm>
            <a:off x="6460331" y="2893706"/>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p:txBody>
      </p:sp>
    </p:spTree>
    <p:extLst>
      <p:ext uri="{BB962C8B-B14F-4D97-AF65-F5344CB8AC3E}">
        <p14:creationId xmlns:p14="http://schemas.microsoft.com/office/powerpoint/2010/main" val="3734870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5367339" cy="1325563"/>
          </a:xfrm>
        </p:spPr>
        <p:txBody>
          <a:bodyPr/>
          <a:lstStyle/>
          <a:p>
            <a:r>
              <a:rPr lang="fr-FR" dirty="0"/>
              <a:t>Niveau 0</a:t>
            </a:r>
          </a:p>
        </p:txBody>
      </p:sp>
      <p:sp>
        <p:nvSpPr>
          <p:cNvPr id="3" name="Espace réservé du contenu 2"/>
          <p:cNvSpPr>
            <a:spLocks noGrp="1"/>
          </p:cNvSpPr>
          <p:nvPr>
            <p:ph idx="1"/>
          </p:nvPr>
        </p:nvSpPr>
        <p:spPr>
          <a:xfrm>
            <a:off x="423863" y="1228725"/>
            <a:ext cx="5962650" cy="5257800"/>
          </a:xfrm>
        </p:spPr>
        <p:txBody>
          <a:bodyPr>
            <a:normAutofit/>
          </a:bodyPr>
          <a:lstStyle/>
          <a:p>
            <a:pPr marL="0" indent="0">
              <a:buNone/>
            </a:pPr>
            <a:r>
              <a:rPr lang="fr-FR" dirty="0"/>
              <a:t>Maintenant que l'on connaît les créneaux libres, Alain veut le réserver. </a:t>
            </a:r>
            <a:br>
              <a:rPr lang="fr-FR" dirty="0"/>
            </a:br>
            <a:r>
              <a:rPr lang="fr-FR" dirty="0"/>
              <a:t>Il renvoie une requête au serveur avec l'action à effectuer et les informations dont il a besoin:</a:t>
            </a:r>
          </a:p>
        </p:txBody>
      </p:sp>
      <p:sp>
        <p:nvSpPr>
          <p:cNvPr id="6" name="Espace réservé du contenu 2"/>
          <p:cNvSpPr txBox="1">
            <a:spLocks/>
          </p:cNvSpPr>
          <p:nvPr/>
        </p:nvSpPr>
        <p:spPr>
          <a:xfrm>
            <a:off x="6696076" y="360182"/>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d'une réussite:</a:t>
            </a:r>
          </a:p>
        </p:txBody>
      </p:sp>
      <p:pic>
        <p:nvPicPr>
          <p:cNvPr id="7" name="Image 6"/>
          <p:cNvPicPr>
            <a:picLocks noChangeAspect="1"/>
          </p:cNvPicPr>
          <p:nvPr/>
        </p:nvPicPr>
        <p:blipFill>
          <a:blip r:embed="rId2"/>
          <a:stretch>
            <a:fillRect/>
          </a:stretch>
        </p:blipFill>
        <p:spPr>
          <a:xfrm>
            <a:off x="1144473" y="3170588"/>
            <a:ext cx="3859256" cy="3615402"/>
          </a:xfrm>
          <a:prstGeom prst="rect">
            <a:avLst/>
          </a:prstGeom>
        </p:spPr>
      </p:pic>
      <p:pic>
        <p:nvPicPr>
          <p:cNvPr id="8" name="Image 7"/>
          <p:cNvPicPr>
            <a:picLocks noChangeAspect="1"/>
          </p:cNvPicPr>
          <p:nvPr/>
        </p:nvPicPr>
        <p:blipFill>
          <a:blip r:embed="rId3"/>
          <a:stretch>
            <a:fillRect/>
          </a:stretch>
        </p:blipFill>
        <p:spPr>
          <a:xfrm>
            <a:off x="7528317" y="904568"/>
            <a:ext cx="3418220" cy="260836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55</a:t>
            </a:fld>
            <a:endParaRPr lang="fr-FR"/>
          </a:p>
        </p:txBody>
      </p:sp>
      <p:pic>
        <p:nvPicPr>
          <p:cNvPr id="9" name="Image 8"/>
          <p:cNvPicPr>
            <a:picLocks noChangeAspect="1"/>
          </p:cNvPicPr>
          <p:nvPr/>
        </p:nvPicPr>
        <p:blipFill>
          <a:blip r:embed="rId4"/>
          <a:stretch>
            <a:fillRect/>
          </a:stretch>
        </p:blipFill>
        <p:spPr>
          <a:xfrm>
            <a:off x="7265114" y="4113403"/>
            <a:ext cx="4407773" cy="2672587"/>
          </a:xfrm>
          <a:prstGeom prst="rect">
            <a:avLst/>
          </a:prstGeom>
        </p:spPr>
      </p:pic>
      <p:sp>
        <p:nvSpPr>
          <p:cNvPr id="10" name="Espace réservé du contenu 2"/>
          <p:cNvSpPr txBox="1">
            <a:spLocks/>
          </p:cNvSpPr>
          <p:nvPr/>
        </p:nvSpPr>
        <p:spPr>
          <a:xfrm>
            <a:off x="6767516" y="3604918"/>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 échec:</a:t>
            </a:r>
          </a:p>
        </p:txBody>
      </p:sp>
      <p:cxnSp>
        <p:nvCxnSpPr>
          <p:cNvPr id="11" name="Connecteur droit 10"/>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1, Les ressources</a:t>
            </a:r>
          </a:p>
        </p:txBody>
      </p:sp>
      <p:sp>
        <p:nvSpPr>
          <p:cNvPr id="3" name="Espace réservé du contenu 2"/>
          <p:cNvSpPr>
            <a:spLocks noGrp="1"/>
          </p:cNvSpPr>
          <p:nvPr>
            <p:ph idx="1"/>
          </p:nvPr>
        </p:nvSpPr>
        <p:spPr>
          <a:xfrm>
            <a:off x="266701" y="1255152"/>
            <a:ext cx="5938838" cy="2417763"/>
          </a:xfrm>
        </p:spPr>
        <p:txBody>
          <a:bodyPr>
            <a:normAutofit fontScale="92500" lnSpcReduction="10000"/>
          </a:bodyPr>
          <a:lstStyle/>
          <a:p>
            <a:pPr marL="0" indent="0">
              <a:buNone/>
            </a:pPr>
            <a:r>
              <a:rPr lang="fr-FR" dirty="0"/>
              <a:t>Plutôt que d'interroger un service unique, il est plus intéressant de parler de ressources. Alain va directement appeler le médecin avec qui il veut prendre un RDV ! La requête ne contiendra plus le médecin à qui s'adresser puisque nous l'avons appelé directement pour lui demander:</a:t>
            </a:r>
          </a:p>
        </p:txBody>
      </p:sp>
      <p:pic>
        <p:nvPicPr>
          <p:cNvPr id="7" name="Image 6"/>
          <p:cNvPicPr>
            <a:picLocks noChangeAspect="1"/>
          </p:cNvPicPr>
          <p:nvPr/>
        </p:nvPicPr>
        <p:blipFill>
          <a:blip r:embed="rId2"/>
          <a:stretch>
            <a:fillRect/>
          </a:stretch>
        </p:blipFill>
        <p:spPr>
          <a:xfrm>
            <a:off x="247052" y="3694685"/>
            <a:ext cx="5958487" cy="1871851"/>
          </a:xfrm>
          <a:prstGeom prst="rect">
            <a:avLst/>
          </a:prstGeom>
        </p:spPr>
      </p:pic>
      <p:sp>
        <p:nvSpPr>
          <p:cNvPr id="8" name="Rectangle 7"/>
          <p:cNvSpPr/>
          <p:nvPr/>
        </p:nvSpPr>
        <p:spPr>
          <a:xfrm>
            <a:off x="266701" y="5730567"/>
            <a:ext cx="6096000" cy="923330"/>
          </a:xfrm>
          <a:prstGeom prst="rect">
            <a:avLst/>
          </a:prstGeom>
        </p:spPr>
        <p:txBody>
          <a:bodyPr>
            <a:spAutoFit/>
          </a:bodyPr>
          <a:lstStyle/>
          <a:p>
            <a:r>
              <a:rPr lang="fr-FR" b="0" i="0" dirty="0">
                <a:effectLst/>
                <a:latin typeface="Merriweather"/>
              </a:rPr>
              <a:t>La réponse ne change que très peu. Chaque ressource étant accessible, elle porte un identifiant afin de la retrouver de façon unique :</a:t>
            </a:r>
            <a:endParaRPr lang="fr-FR" dirty="0"/>
          </a:p>
        </p:txBody>
      </p:sp>
      <p:pic>
        <p:nvPicPr>
          <p:cNvPr id="9" name="Image 8"/>
          <p:cNvPicPr>
            <a:picLocks noChangeAspect="1"/>
          </p:cNvPicPr>
          <p:nvPr/>
        </p:nvPicPr>
        <p:blipFill>
          <a:blip r:embed="rId3"/>
          <a:stretch>
            <a:fillRect/>
          </a:stretch>
        </p:blipFill>
        <p:spPr>
          <a:xfrm>
            <a:off x="7205563" y="21722"/>
            <a:ext cx="3881537" cy="3412470"/>
          </a:xfrm>
          <a:prstGeom prst="rect">
            <a:avLst/>
          </a:prstGeom>
        </p:spPr>
      </p:pic>
      <p:sp>
        <p:nvSpPr>
          <p:cNvPr id="10" name="Rectangle 9"/>
          <p:cNvSpPr/>
          <p:nvPr/>
        </p:nvSpPr>
        <p:spPr>
          <a:xfrm>
            <a:off x="6519864" y="3399943"/>
            <a:ext cx="5672136" cy="646331"/>
          </a:xfrm>
          <a:prstGeom prst="rect">
            <a:avLst/>
          </a:prstGeom>
        </p:spPr>
        <p:txBody>
          <a:bodyPr wrap="square">
            <a:spAutoFit/>
          </a:bodyPr>
          <a:lstStyle/>
          <a:p>
            <a:r>
              <a:rPr lang="fr-FR" b="0" i="0" dirty="0">
                <a:effectLst/>
                <a:latin typeface="Merriweather"/>
              </a:rPr>
              <a:t>On a plus qu'à choisir notre créneau et à le réserver directement, requête :</a:t>
            </a:r>
            <a:endParaRPr lang="fr-FR" dirty="0"/>
          </a:p>
        </p:txBody>
      </p:sp>
      <p:pic>
        <p:nvPicPr>
          <p:cNvPr id="11" name="Image 10"/>
          <p:cNvPicPr>
            <a:picLocks noChangeAspect="1"/>
          </p:cNvPicPr>
          <p:nvPr/>
        </p:nvPicPr>
        <p:blipFill>
          <a:blip r:embed="rId4"/>
          <a:stretch>
            <a:fillRect/>
          </a:stretch>
        </p:blipFill>
        <p:spPr>
          <a:xfrm>
            <a:off x="6630899" y="4106233"/>
            <a:ext cx="5295185" cy="1314911"/>
          </a:xfrm>
          <a:prstGeom prst="rect">
            <a:avLst/>
          </a:prstGeom>
        </p:spPr>
      </p:pic>
      <p:sp>
        <p:nvSpPr>
          <p:cNvPr id="12" name="Rectangle 11"/>
          <p:cNvSpPr/>
          <p:nvPr/>
        </p:nvSpPr>
        <p:spPr>
          <a:xfrm>
            <a:off x="6519863" y="5544766"/>
            <a:ext cx="5737224" cy="1200329"/>
          </a:xfrm>
          <a:prstGeom prst="rect">
            <a:avLst/>
          </a:prstGeom>
        </p:spPr>
        <p:txBody>
          <a:bodyPr wrap="square">
            <a:spAutoFit/>
          </a:bodyPr>
          <a:lstStyle/>
          <a:p>
            <a:r>
              <a:rPr lang="fr-FR" b="0" i="0" dirty="0">
                <a:effectLst/>
                <a:latin typeface="Merriweather"/>
              </a:rPr>
              <a:t>La réponse est identique au niveau précédent.</a:t>
            </a:r>
          </a:p>
          <a:p>
            <a:r>
              <a:rPr lang="fr-FR" b="0" i="0" dirty="0">
                <a:effectLst/>
                <a:latin typeface="Merriweather"/>
              </a:rPr>
              <a:t>Ce niveau permet d'apporter une certaine clarté, on agit sur une ressource et non pas sur un service en précisant à chaque fois ce que l'on veut.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56</a:t>
            </a:fld>
            <a:endParaRPr lang="fr-FR"/>
          </a:p>
        </p:txBody>
      </p:sp>
      <p:cxnSp>
        <p:nvCxnSpPr>
          <p:cNvPr id="13" name="Connecteur droit 12"/>
          <p:cNvCxnSpPr>
            <a:cxnSpLocks/>
          </p:cNvCxnSpPr>
          <p:nvPr/>
        </p:nvCxnSpPr>
        <p:spPr>
          <a:xfrm>
            <a:off x="6362701"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251112" y="3672915"/>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8332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252412" y="1770063"/>
            <a:ext cx="6005513" cy="4951412"/>
          </a:xfrm>
        </p:spPr>
        <p:txBody>
          <a:bodyPr>
            <a:normAutofit/>
          </a:bodyPr>
          <a:lstStyle/>
          <a:p>
            <a:r>
              <a:rPr lang="fr-FR" dirty="0"/>
              <a:t>Ici on récupère uniquement les créneaux </a:t>
            </a:r>
            <a:r>
              <a:rPr lang="fr-FR" b="1" dirty="0"/>
              <a:t>ouverts</a:t>
            </a:r>
            <a:r>
              <a:rPr lang="fr-FR" dirty="0"/>
              <a:t> le </a:t>
            </a:r>
            <a:r>
              <a:rPr lang="fr-FR" b="1" dirty="0"/>
              <a:t>21 octobre 2015</a:t>
            </a:r>
            <a:r>
              <a:rPr lang="fr-FR" dirty="0"/>
              <a:t>. La réponse, quant à elle, ne change en rien et elle ne changera pas tant que la ressource ne sera pas modifiée (première règle de GET).</a:t>
            </a:r>
          </a:p>
        </p:txBody>
      </p:sp>
      <p:pic>
        <p:nvPicPr>
          <p:cNvPr id="5" name="Image 4"/>
          <p:cNvPicPr>
            <a:picLocks noChangeAspect="1"/>
          </p:cNvPicPr>
          <p:nvPr/>
        </p:nvPicPr>
        <p:blipFill>
          <a:blip r:embed="rId2"/>
          <a:stretch>
            <a:fillRect/>
          </a:stretch>
        </p:blipFill>
        <p:spPr>
          <a:xfrm>
            <a:off x="-246784" y="4729164"/>
            <a:ext cx="6342784" cy="1185862"/>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57</a:t>
            </a:fld>
            <a:endParaRPr lang="fr-FR"/>
          </a:p>
        </p:txBody>
      </p:sp>
      <p:sp>
        <p:nvSpPr>
          <p:cNvPr id="6" name="Espace réservé du contenu 2"/>
          <p:cNvSpPr txBox="1">
            <a:spLocks/>
          </p:cNvSpPr>
          <p:nvPr/>
        </p:nvSpPr>
        <p:spPr>
          <a:xfrm>
            <a:off x="6257925" y="1770063"/>
            <a:ext cx="6005513" cy="495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Maintenant, on veut réserver le créneau. Là encore, la requête ne change pas et c'est bien un POST que l'on utilise:</a:t>
            </a:r>
          </a:p>
          <a:p>
            <a:pPr marL="0" indent="0">
              <a:buNone/>
            </a:pPr>
            <a:r>
              <a:rPr lang="fr-FR" dirty="0">
                <a:solidFill>
                  <a:srgbClr val="0070C0"/>
                </a:solidFill>
              </a:rPr>
              <a:t>	POST /</a:t>
            </a:r>
            <a:r>
              <a:rPr lang="fr-FR" dirty="0" err="1">
                <a:solidFill>
                  <a:srgbClr val="0070C0"/>
                </a:solidFill>
              </a:rPr>
              <a:t>creneaux</a:t>
            </a:r>
            <a:r>
              <a:rPr lang="fr-FR" dirty="0">
                <a:solidFill>
                  <a:srgbClr val="0070C0"/>
                </a:solidFill>
              </a:rPr>
              <a:t>/1337 </a:t>
            </a:r>
            <a:r>
              <a:rPr lang="fr-FR" dirty="0">
                <a:solidFill>
                  <a:srgbClr val="00B050"/>
                </a:solidFill>
              </a:rPr>
              <a:t>HTTP/1.1</a:t>
            </a:r>
          </a:p>
          <a:p>
            <a:endParaRPr lang="fr-FR" dirty="0"/>
          </a:p>
          <a:p>
            <a:r>
              <a:rPr lang="fr-FR" dirty="0"/>
              <a:t>La réponse renverra alors un 201 </a:t>
            </a:r>
            <a:r>
              <a:rPr lang="fr-FR" dirty="0" err="1"/>
              <a:t>Created</a:t>
            </a:r>
            <a:r>
              <a:rPr lang="fr-FR" dirty="0"/>
              <a:t>, les codes de retour étant à présent utilisés, accompagnée de l'en-tête HTTP Location avec l'URI vers la ressource.</a:t>
            </a:r>
            <a:endParaRPr lang="fr-FR" dirty="0">
              <a:solidFill>
                <a:srgbClr val="0070C0"/>
              </a:solidFill>
            </a:endParaRPr>
          </a:p>
          <a:p>
            <a:endParaRPr lang="fr-FR" dirty="0"/>
          </a:p>
        </p:txBody>
      </p:sp>
      <p:cxnSp>
        <p:nvCxnSpPr>
          <p:cNvPr id="7" name="Connecteur droit 6"/>
          <p:cNvCxnSpPr>
            <a:cxnSpLocks/>
          </p:cNvCxnSpPr>
          <p:nvPr/>
        </p:nvCxnSpPr>
        <p:spPr>
          <a:xfrm>
            <a:off x="6219822" y="177006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56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423863" y="1535113"/>
            <a:ext cx="5781676" cy="4951412"/>
          </a:xfrm>
        </p:spPr>
        <p:txBody>
          <a:bodyPr>
            <a:normAutofit/>
          </a:bodyPr>
          <a:lstStyle/>
          <a:p>
            <a:r>
              <a:rPr lang="fr-FR" dirty="0"/>
              <a:t>Si quelqu'un réserve en même temps, on répond:</a:t>
            </a:r>
          </a:p>
        </p:txBody>
      </p:sp>
      <p:sp>
        <p:nvSpPr>
          <p:cNvPr id="6" name="Espace réservé du contenu 2"/>
          <p:cNvSpPr txBox="1">
            <a:spLocks/>
          </p:cNvSpPr>
          <p:nvPr/>
        </p:nvSpPr>
        <p:spPr>
          <a:xfrm>
            <a:off x="5686425" y="1289447"/>
            <a:ext cx="6505575" cy="5197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l'on souhaite supprimer une ressource, il suffit d'envoyer un DELETE de cette façon :</a:t>
            </a:r>
          </a:p>
          <a:p>
            <a:endParaRPr lang="fr-FR" dirty="0"/>
          </a:p>
          <a:p>
            <a:endParaRPr lang="fr-FR" dirty="0"/>
          </a:p>
          <a:p>
            <a:endParaRPr lang="fr-FR" dirty="0"/>
          </a:p>
          <a:p>
            <a:endParaRPr lang="fr-FR" dirty="0"/>
          </a:p>
          <a:p>
            <a:r>
              <a:rPr lang="fr-FR" dirty="0"/>
              <a:t>La réponse pourra contenir un 200 OK (avec un corps de réponse fourni), un 202 </a:t>
            </a:r>
            <a:r>
              <a:rPr lang="fr-FR" dirty="0" err="1"/>
              <a:t>Accepted</a:t>
            </a:r>
            <a:r>
              <a:rPr lang="fr-FR" dirty="0"/>
              <a:t> si l'action n'est pas encore effectuée et qu'elle est attente et un 204 No Content si tout s'est déroulé correctement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58</a:t>
            </a:fld>
            <a:endParaRPr lang="fr-FR"/>
          </a:p>
        </p:txBody>
      </p:sp>
      <p:pic>
        <p:nvPicPr>
          <p:cNvPr id="7" name="Image 6"/>
          <p:cNvPicPr>
            <a:picLocks noChangeAspect="1"/>
          </p:cNvPicPr>
          <p:nvPr/>
        </p:nvPicPr>
        <p:blipFill>
          <a:blip r:embed="rId2"/>
          <a:stretch>
            <a:fillRect/>
          </a:stretch>
        </p:blipFill>
        <p:spPr>
          <a:xfrm>
            <a:off x="423863" y="2603897"/>
            <a:ext cx="4626768" cy="3225129"/>
          </a:xfrm>
          <a:prstGeom prst="rect">
            <a:avLst/>
          </a:prstGeom>
        </p:spPr>
      </p:pic>
      <p:pic>
        <p:nvPicPr>
          <p:cNvPr id="9" name="Image 8"/>
          <p:cNvPicPr>
            <a:picLocks noChangeAspect="1"/>
          </p:cNvPicPr>
          <p:nvPr/>
        </p:nvPicPr>
        <p:blipFill rotWithShape="1">
          <a:blip r:embed="rId3"/>
          <a:srcRect r="3116"/>
          <a:stretch/>
        </p:blipFill>
        <p:spPr>
          <a:xfrm>
            <a:off x="5572123" y="2524984"/>
            <a:ext cx="6619877" cy="1604104"/>
          </a:xfrm>
          <a:prstGeom prst="rect">
            <a:avLst/>
          </a:prstGeom>
        </p:spPr>
      </p:pic>
      <p:cxnSp>
        <p:nvCxnSpPr>
          <p:cNvPr id="10" name="Connecteur droit 9"/>
          <p:cNvCxnSpPr>
            <a:cxnSpLocks/>
          </p:cNvCxnSpPr>
          <p:nvPr/>
        </p:nvCxnSpPr>
        <p:spPr>
          <a:xfrm>
            <a:off x="5376855"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7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59</a:t>
            </a:fld>
            <a:endParaRPr lang="fr-FR"/>
          </a:p>
        </p:txBody>
      </p:sp>
    </p:spTree>
    <p:extLst>
      <p:ext uri="{BB962C8B-B14F-4D97-AF65-F5344CB8AC3E}">
        <p14:creationId xmlns:p14="http://schemas.microsoft.com/office/powerpoint/2010/main" val="70703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60</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61</a:t>
            </a:fld>
            <a:endParaRPr lang="fr-FR"/>
          </a:p>
        </p:txBody>
      </p:sp>
    </p:spTree>
    <p:extLst>
      <p:ext uri="{BB962C8B-B14F-4D97-AF65-F5344CB8AC3E}">
        <p14:creationId xmlns:p14="http://schemas.microsoft.com/office/powerpoint/2010/main" val="3349285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62</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63</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64</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65</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fontScale="92500" lnSpcReduction="10000"/>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a:p>
            <a:r>
              <a:rPr lang="fr-FR" sz="3600" dirty="0"/>
              <a:t>C’est une spécification qui permet de décrire et documenter son API REST </a:t>
            </a:r>
            <a:r>
              <a:rPr lang="fr-FR" sz="3600" dirty="0">
                <a:solidFill>
                  <a:schemeClr val="bg1">
                    <a:lumMod val="65000"/>
                  </a:schemeClr>
                </a:solidFill>
              </a:rPr>
              <a:t>(un peu comme un fichier WSDL en SOAP)</a:t>
            </a:r>
          </a:p>
          <a:p>
            <a:pPr lvl="1"/>
            <a:r>
              <a:rPr lang="fr-FR" sz="3200" dirty="0">
                <a:solidFill>
                  <a:srgbClr val="00B050"/>
                </a:solidFill>
              </a:rPr>
              <a:t>Compréhensible ordinateur </a:t>
            </a:r>
            <a:r>
              <a:rPr lang="fr-FR" sz="3200" dirty="0"/>
              <a:t>: De nombreux outils (génération automatique d’interface web de documentation qui permet de tester)</a:t>
            </a:r>
          </a:p>
          <a:p>
            <a:pPr lvl="2"/>
            <a:r>
              <a:rPr lang="fr-FR" sz="2800" dirty="0"/>
              <a:t>Permet de générer du code pour appeler l’API</a:t>
            </a:r>
          </a:p>
          <a:p>
            <a:pPr lvl="2"/>
            <a:r>
              <a:rPr lang="fr-FR" sz="2800" dirty="0"/>
              <a:t>Implémenté dans de nombreux langage (C#, Java, node.js, etc.)</a:t>
            </a:r>
          </a:p>
          <a:p>
            <a:pPr lvl="1"/>
            <a:r>
              <a:rPr lang="fr-FR" sz="3200" dirty="0">
                <a:solidFill>
                  <a:srgbClr val="00B050"/>
                </a:solidFill>
              </a:rPr>
              <a:t>Compréhensible humain</a:t>
            </a:r>
            <a:r>
              <a:rPr lang="fr-FR" sz="3200" dirty="0"/>
              <a:t> :Utilisé en entreprise pour exposer son API à des partenaires internes ou externes à son entreprise.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66</a:t>
            </a:fld>
            <a:endParaRPr lang="fr-FR"/>
          </a:p>
        </p:txBody>
      </p:sp>
    </p:spTree>
    <p:extLst>
      <p:ext uri="{BB962C8B-B14F-4D97-AF65-F5344CB8AC3E}">
        <p14:creationId xmlns:p14="http://schemas.microsoft.com/office/powerpoint/2010/main" val="297417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67</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68</a:t>
            </a:fld>
            <a:endParaRPr lang="fr-FR"/>
          </a:p>
        </p:txBody>
      </p:sp>
    </p:spTree>
    <p:extLst>
      <p:ext uri="{BB962C8B-B14F-4D97-AF65-F5344CB8AC3E}">
        <p14:creationId xmlns:p14="http://schemas.microsoft.com/office/powerpoint/2010/main" val="4106703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 </a:t>
            </a:r>
            <a:r>
              <a:rPr lang="fr-FR" sz="3600" dirty="0"/>
              <a:t>: au démarrage de certains sites web, le nombre de requête cliente REST est très élevé (&gt;10)</a:t>
            </a:r>
          </a:p>
          <a:p>
            <a:pPr lvl="1"/>
            <a:r>
              <a:rPr lang="fr-FR" sz="32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69</a:t>
            </a:fld>
            <a:endParaRPr lang="fr-FR"/>
          </a:p>
        </p:txBody>
      </p:sp>
    </p:spTree>
    <p:extLst>
      <p:ext uri="{BB962C8B-B14F-4D97-AF65-F5344CB8AC3E}">
        <p14:creationId xmlns:p14="http://schemas.microsoft.com/office/powerpoint/2010/main" val="63329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dirty="0">
                <a:latin typeface="Open Sans"/>
              </a:rPr>
              <a:t>caching (the cache can be public or private, like the browser cache)</a:t>
            </a:r>
          </a:p>
          <a:p>
            <a:pPr marL="342900" indent="-342900">
              <a:buFont typeface="Arial" panose="020B0604020202020204" pitchFamily="34" charset="0"/>
              <a:buChar char="•"/>
            </a:pPr>
            <a:r>
              <a:rPr lang="en-US" sz="2400" dirty="0">
                <a:latin typeface="Open Sans"/>
              </a:rPr>
              <a:t>filtering (like an antivirus scan, parental controls, …)</a:t>
            </a:r>
          </a:p>
          <a:p>
            <a:pPr marL="342900" indent="-342900">
              <a:buFont typeface="Arial" panose="020B0604020202020204" pitchFamily="34" charset="0"/>
              <a:buChar char="•"/>
            </a:pPr>
            <a:r>
              <a:rPr lang="en-US" sz="2400" dirty="0">
                <a:latin typeface="Open Sans"/>
              </a:rPr>
              <a:t>load balancing (to allow multiple servers to serve the different requests)</a:t>
            </a:r>
          </a:p>
          <a:p>
            <a:pPr marL="342900" indent="-342900">
              <a:buFont typeface="Arial" panose="020B0604020202020204" pitchFamily="34" charset="0"/>
              <a:buChar char="•"/>
            </a:pPr>
            <a:r>
              <a:rPr lang="en-US" sz="2400" dirty="0">
                <a:latin typeface="Open Sans"/>
              </a:rPr>
              <a:t>authentication (to control access to different resources)</a:t>
            </a:r>
          </a:p>
          <a:p>
            <a:pPr marL="342900" indent="-342900">
              <a:buFont typeface="Arial" panose="020B0604020202020204" pitchFamily="34" charset="0"/>
              <a:buChar char="•"/>
            </a:pPr>
            <a:r>
              <a:rPr lang="en-US" sz="2400" dirty="0">
                <a:latin typeface="Open Sans"/>
              </a:rPr>
              <a:t>logging (allowing the storage of historical information)</a:t>
            </a:r>
            <a:endParaRPr lang="en-US" sz="2400" b="0" i="0" dirty="0">
              <a:effectLst/>
              <a:latin typeface="Open Sans"/>
            </a:endParaRP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70</a:t>
            </a:fld>
            <a:endParaRPr lang="fr-FR"/>
          </a:p>
        </p:txBody>
      </p:sp>
    </p:spTree>
    <p:extLst>
      <p:ext uri="{BB962C8B-B14F-4D97-AF65-F5344CB8AC3E}">
        <p14:creationId xmlns:p14="http://schemas.microsoft.com/office/powerpoint/2010/main" val="327238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8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2348092" y="2856698"/>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72710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719760" y="3987193"/>
            <a:ext cx="1918779" cy="1977637"/>
          </a:xfrm>
          <a:prstGeom prst="rect">
            <a:avLst/>
          </a:prstGeom>
        </p:spPr>
      </p:pic>
      <p:sp>
        <p:nvSpPr>
          <p:cNvPr id="16" name="Espace réservé du contenu 2"/>
          <p:cNvSpPr txBox="1">
            <a:spLocks/>
          </p:cNvSpPr>
          <p:nvPr/>
        </p:nvSpPr>
        <p:spPr>
          <a:xfrm>
            <a:off x="2483674"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273"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772465"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503907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477349" y="3323158"/>
            <a:ext cx="3168050" cy="3305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pPr marL="457200" indent="-457200">
              <a:buFont typeface="+mj-lt"/>
              <a:buAutoNum type="arabicPeriod"/>
            </a:pPr>
            <a:r>
              <a:rPr lang="fr-FR" sz="2000" b="1" dirty="0">
                <a:solidFill>
                  <a:srgbClr val="00B050"/>
                </a:solidFill>
              </a:rPr>
              <a:t>Réparti les requêtes aléatoirement entre les serveurs</a:t>
            </a:r>
          </a:p>
          <a:p>
            <a:pPr marL="457200" indent="-457200">
              <a:buFont typeface="+mj-lt"/>
              <a:buAutoNum type="arabicPeriod"/>
            </a:pPr>
            <a:r>
              <a:rPr lang="fr-FR" sz="2000" b="1" dirty="0">
                <a:solidFill>
                  <a:srgbClr val="00B050"/>
                </a:solidFill>
              </a:rPr>
              <a:t>Mise en cache</a:t>
            </a:r>
          </a:p>
          <a:p>
            <a:pPr marL="457200" indent="-457200">
              <a:buFont typeface="+mj-lt"/>
              <a:buAutoNum type="arabicPeriod"/>
            </a:pPr>
            <a:r>
              <a:rPr lang="fr-FR" sz="2000" b="1" dirty="0">
                <a:solidFill>
                  <a:srgbClr val="00B050"/>
                </a:solidFill>
              </a:rPr>
              <a:t>Si le serveur ne répond plus, est capable de ne plus lui servir de requêtes</a:t>
            </a:r>
          </a:p>
          <a:p>
            <a:pPr marL="457200" indent="-457200">
              <a:buFont typeface="+mj-lt"/>
              <a:buAutoNum type="arabicPeriod"/>
            </a:pPr>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481080" y="2919958"/>
            <a:ext cx="169771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481080" y="2919958"/>
            <a:ext cx="170310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938999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44817</TotalTime>
  <Words>3858</Words>
  <Application>Microsoft Office PowerPoint</Application>
  <PresentationFormat>Grand écran</PresentationFormat>
  <Paragraphs>786</Paragraphs>
  <Slides>70</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70</vt:i4>
      </vt:variant>
    </vt:vector>
  </HeadingPairs>
  <TitlesOfParts>
    <vt:vector size="81" baseType="lpstr">
      <vt:lpstr>Arial</vt:lpstr>
      <vt:lpstr>Calibri</vt:lpstr>
      <vt:lpstr>Calibri Light</vt:lpstr>
      <vt:lpstr>Consolas</vt:lpstr>
      <vt:lpstr>Helvetica</vt:lpstr>
      <vt:lpstr>Lato</vt:lpstr>
      <vt:lpstr>Merriweather</vt:lpstr>
      <vt:lpstr>Open Sans</vt:lpstr>
      <vt:lpstr>Roboto</vt:lpstr>
      <vt:lpstr>Wingdings</vt:lpstr>
      <vt:lpstr>Thème Office</vt:lpstr>
      <vt:lpstr>Web Service</vt:lpstr>
      <vt:lpstr>Déroulement du cours</vt:lpstr>
      <vt:lpstr>Les services REST Introduction</vt:lpstr>
      <vt:lpstr>Les applications/besoins d’aujourd’hui</vt:lpstr>
      <vt:lpstr>Client-Serveur : Type de clients</vt:lpstr>
      <vt:lpstr>Client-Serveur: illustration</vt:lpstr>
      <vt:lpstr>Proxy</vt:lpstr>
      <vt:lpstr>Load balancer</vt:lpstr>
      <vt:lpstr>Client-Serveur : Architecture micro services</vt:lpstr>
      <vt:lpstr>Mise à jour a chaud 1</vt:lpstr>
      <vt:lpstr>Mise à jour a chaud 2</vt:lpstr>
      <vt:lpstr>Mise à jour a chaud 3</vt:lpstr>
      <vt:lpstr>Mise à jour a chaud 4</vt:lpstr>
      <vt:lpstr>Mise à jour a chaud 5</vt:lpstr>
      <vt:lpstr>Mise à jour a chaud 6</vt:lpstr>
      <vt:lpstr>Mise à jour a chaud 7</vt:lpstr>
      <vt:lpstr>Les services REST (REpresentational State Transfer)</vt:lpstr>
      <vt:lpstr>REST (REpresentational State Transfer)</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Relation entre l'URL et les méthodes HTTP</vt:lpstr>
      <vt:lpstr>Méthodes HTTP</vt:lpstr>
      <vt:lpstr>Méthodes HTTP</vt:lpstr>
      <vt:lpstr>Méthodes HTTP</vt:lpstr>
      <vt:lpstr>Modéliser vos API sous forme de catalogue</vt:lpstr>
      <vt:lpstr>GET précisions</vt:lpstr>
      <vt:lpstr>GET Sécurité - JSON Hijacking</vt:lpstr>
      <vt:lpstr>POST, PUT, PATCH précisions</vt:lpstr>
      <vt:lpstr>POST, PUT précisions</vt:lpstr>
      <vt:lpstr>JSON Patch</vt:lpstr>
      <vt:lpstr>Cas particuliers des images, vidéos, etc.</vt:lpstr>
      <vt:lpstr>REST cache HTTP/1.1</vt:lpstr>
      <vt:lpstr>REST cache HTTP/1.1</vt:lpstr>
      <vt:lpstr>REST cache HTTP/1.1</vt:lpstr>
      <vt:lpstr>REST cache HTTP/1.1</vt:lpstr>
      <vt:lpstr>REST cache HTTP/1.1</vt:lpstr>
      <vt:lpstr>RESTful</vt:lpstr>
      <vt:lpstr>REST: Difficile à modéliser</vt:lpstr>
      <vt:lpstr>REST: Difficile à modéliser</vt:lpstr>
      <vt:lpstr>REST: Difficile à modéliser</vt:lpstr>
      <vt:lpstr>Le modèle de maturité de Richardson</vt:lpstr>
      <vt:lpstr>Exemple d’API : prendre un rendez-vous chez le médecin</vt:lpstr>
      <vt:lpstr>Niveau 0</vt:lpstr>
      <vt:lpstr>Niveau 0</vt:lpstr>
      <vt:lpstr>Niveau 1, Les ressources</vt:lpstr>
      <vt:lpstr>Niveau 2 : Les verbes HTTP et les codes de retour</vt:lpstr>
      <vt:lpstr>Niveau 2 : Les verbes HTTP et les codes de retour</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Swagger</vt:lpstr>
      <vt:lpstr>Postman</vt:lpstr>
      <vt:lpstr>Postman</vt:lpstr>
      <vt:lpstr>Graphql</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112</cp:revision>
  <cp:lastPrinted>2017-05-21T13:26:06Z</cp:lastPrinted>
  <dcterms:created xsi:type="dcterms:W3CDTF">2017-03-15T18:15:39Z</dcterms:created>
  <dcterms:modified xsi:type="dcterms:W3CDTF">2018-11-09T14:52:44Z</dcterms:modified>
</cp:coreProperties>
</file>