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58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5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  <p:cmAuthor id="2" name="Robson Ferreira" initials="RF" lastIdx="22" clrIdx="1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10:18.55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2" dt="2019-03-28T16:58:51.963" idx="18">
    <p:pos x="10" y="146"/>
    <p:text>SEGUNDA GERAÇÃO - pq é uma releitura do tdd, ddd</p:text>
    <p:extLst>
      <p:ext uri="{C676402C-5697-4E1C-873F-D02D1690AC5C}">
        <p15:threadingInfo xmlns:p15="http://schemas.microsoft.com/office/powerpoint/2012/main" timeZoneBias="180">
          <p15:parentCm authorId="2" idx="4"/>
        </p15:threadingInfo>
      </p:ext>
    </p:extLst>
  </p:cm>
  <p:cm authorId="2" dt="2019-03-28T17:09:36.687" idx="19">
    <p:pos x="146" y="146"/>
    <p:text>FOCO NA COLABORAÇÃO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7T17:46:16.219" idx="2">
    <p:pos x="10" y="10"/>
    <p:text>diferença deste pro TDD é que agora ao invés de nomes de métodos, os testes serão escritos em frases que descrevem o comportamento esperado pelo sistema</p:text>
    <p:extLst>
      <p:ext uri="{C676402C-5697-4E1C-873F-D02D1690AC5C}">
        <p15:threadingInfo xmlns:p15="http://schemas.microsoft.com/office/powerpoint/2012/main" timeZoneBias="180"/>
      </p:ext>
    </p:extLst>
  </p:cm>
  <p:cm authorId="2" dt="2019-03-27T17:48:01.014" idx="3">
    <p:pos x="6997" y="1221"/>
    <p:text>cria-se primeiro, antes de tudo, os testes! Esses testes se darão a partir de histórias e cenários criados.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6:46.221" idx="8">
    <p:pos x="146" y="146"/>
    <p:text>as histórias são definidas EM CONJUNTO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41:00.015" idx="11">
    <p:pos x="10" y="10"/>
    <p:text>linguagem gherkin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5:17.336" idx="15">
    <p:pos x="10" y="146"/>
    <p:text>DSL - Domain Specifc Language</p:text>
    <p:extLst>
      <p:ext uri="{C676402C-5697-4E1C-873F-D02D1690AC5C}">
        <p15:threadingInfo xmlns:p15="http://schemas.microsoft.com/office/powerpoint/2012/main" timeZoneBias="180">
          <p15:parentCm authorId="2" idx="11"/>
        </p15:threadingInfo>
      </p:ext>
    </p:extLst>
  </p:cm>
  <p:cm authorId="2" dt="2019-03-28T17:28:36.625" idx="21">
    <p:pos x="146" y="146"/>
    <p:text>Dado (Given)
O propósito do “Dado” é colocar o sistema em um estado conhecido antes que o usuário comece a interagir com o sistema. Pensando nos cenários tradicionais de teste, cada step que possui “Dado” seria uma pré-condição do caso de teste.
Quando (When)
O Propósito do “Quando” é descrever uma ação chave que o usuário executa, resumidamente seria qualquer ação de interação do usuário com o sistema. Comparando novamente a casos de testes tradicionais, cada “Quando” seria um step do que fazer no caso de teste.
Então (Then)
O “Então” visa mostrar as saidas, os resultados das ações executadas, seriam basicamente os resultados esperados em casos de testes tradicionais.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7:29:20.694" idx="22">
    <p:pos x="282" y="282"/>
    <p:text>Há também as palavras:
E
MAS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9:18.174" idx="9">
    <p:pos x="10" y="10"/>
    <p:text>uma história é composta por uma narrativa e os cenários.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8:03.652" idx="17">
    <p:pos x="10" y="146"/>
    <p:text>EM LINGUAGEM UBÍQUA</p:text>
    <p:extLst>
      <p:ext uri="{C676402C-5697-4E1C-873F-D02D1690AC5C}">
        <p15:threadingInfo xmlns:p15="http://schemas.microsoft.com/office/powerpoint/2012/main" timeZoneBias="180">
          <p15:parentCm authorId="2" idx="9"/>
        </p15:threadingInfo>
      </p:ext>
    </p:extLst>
  </p:cm>
  <p:cm authorId="2" dt="2019-03-28T16:39:47.971" idx="10">
    <p:pos x="146" y="146"/>
    <p:text>narrativa: o que o usuário vai querer na aplicação, qual valor.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46:28.509" idx="12">
    <p:pos x="282" y="282"/>
    <p:text>a história é feita pelos "TRÊS AMIGOS": BA, Dev e Tester. Um acordo sobre o valor a ser entregue.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1:56.433" idx="13">
    <p:pos x="823" y="119"/>
    <p:text>Cenários são exemplos</p:text>
    <p:extLst mod="1">
      <p:ext uri="{C676402C-5697-4E1C-873F-D02D1690AC5C}">
        <p15:threadingInfo xmlns:p15="http://schemas.microsoft.com/office/powerpoint/2012/main" timeZoneBias="180"/>
      </p:ext>
    </p:extLst>
  </p:cm>
  <p:cm authorId="2" dt="2019-03-28T16:57:45.094" idx="16">
    <p:pos x="823" y="255"/>
    <p:text>cenários de USO</p:text>
    <p:extLst mod="1">
      <p:ext uri="{C676402C-5697-4E1C-873F-D02D1690AC5C}">
        <p15:threadingInfo xmlns:p15="http://schemas.microsoft.com/office/powerpoint/2012/main" timeZoneBias="180">
          <p15:parentCm authorId="2" idx="13"/>
        </p15:threadingInfo>
      </p:ext>
    </p:extLst>
  </p:cm>
  <p:cm authorId="2" dt="2019-03-28T17:13:13.594" idx="20">
    <p:pos x="418" y="418"/>
    <p:text>ANtes de criar histórias e cenários, deve-se entender bem o valoooooor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2574" y="821"/>
    <p:text>JUNIT É DE TDD E NAO BDD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5855" y="689"/>
    <p:text>Framework de testes AUTOMATIZADOS - PRIMEIRO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0:43.612" idx="5">
    <p:pos x="10" y="10"/>
    <p:text>Tem uma linguagem comum entre técnicos e não técnicos.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3:38.279" idx="6">
    <p:pos x="146" y="146"/>
    <p:text>Como a entrega se dá por histórias/cenários (exemplos) de comportamentos, fica fácil o entendimento para todos de como está andando o prograsso do desenvolvimento. quais valores estou entregando. Fácil corrigir, fácil entregar.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9T16:11:07.324" idx="5">
    <p:pos x="282" y="282"/>
    <p:text>A maior vantagem dos testes de comportamento é o fato de eles descreverem um conjunto de funções que o usuário espera 	de um sistema de maneira concreta e direta. O 	agrupamento desses comportamentos 	documentam essencialmente um contrato de 	usuário/cliente. Se algum desses testes falhar, o 	sotfware deve ser repensado.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29/03/2019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139"/>
            <a:ext cx="9144000" cy="1747426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BDD </a:t>
            </a:r>
            <a:br>
              <a:rPr lang="pt-BR" dirty="0">
                <a:latin typeface="Baskerville Old Face" panose="02020602080505020303" pitchFamily="18" charset="0"/>
              </a:rPr>
            </a:br>
            <a:r>
              <a:rPr lang="pt-BR" dirty="0">
                <a:latin typeface="Baskerville Old Face" panose="02020602080505020303" pitchFamily="18" charset="0"/>
              </a:rPr>
              <a:t>Behavior-Driven Development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756" y="3562273"/>
            <a:ext cx="9144000" cy="2387600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Bruno Harnik					RA: 1110481823052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Fernanda Reis					RA: 1110481823022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Luiz Fernando					RA: 1110481823051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Raquel Martins					RA: 1110481823032</a:t>
            </a:r>
          </a:p>
          <a:p>
            <a:r>
              <a:rPr lang="pt-BR" sz="2000" dirty="0">
                <a:latin typeface="Baskerville Old Face" panose="02020602080505020303" pitchFamily="18" charset="0"/>
              </a:rPr>
              <a:t>Robson Ferreira					RA: 1110481823026</a:t>
            </a:r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7B2C-9C94-47AD-9687-747ABE7E50B0}"/>
              </a:ext>
            </a:extLst>
          </p:cNvPr>
          <p:cNvSpPr txBox="1"/>
          <p:nvPr/>
        </p:nvSpPr>
        <p:spPr>
          <a:xfrm>
            <a:off x="914461" y="4582919"/>
            <a:ext cx="844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Foi inspirado a partir do Desenvolvimento Dirigido a Teste (TDD).</a:t>
            </a:r>
            <a:br>
              <a:rPr lang="pt-BR" sz="2400" dirty="0">
                <a:latin typeface="Baskerville Old Face" panose="02020602080505020303" pitchFamily="18" charset="0"/>
              </a:rPr>
            </a:br>
            <a:r>
              <a:rPr lang="pt-BR" sz="2400" dirty="0">
                <a:latin typeface="Baskerville Old Face" panose="02020602080505020303" pitchFamily="18" charset="0"/>
              </a:rPr>
              <a:t>Visa integrar regras de negócios especificadas pelo cliente com a 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linguagem de programação. (Dan North, 2006)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4949-C7A9-4818-8517-458E95A6CF35}"/>
              </a:ext>
            </a:extLst>
          </p:cNvPr>
          <p:cNvSpPr txBox="1"/>
          <p:nvPr/>
        </p:nvSpPr>
        <p:spPr>
          <a:xfrm>
            <a:off x="4014202" y="3017354"/>
            <a:ext cx="7181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Behavior Driven Development é sobre implementar uma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aplicação a partir da descrição de seu comportamento da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perspectiva dos stakeholders. (Dan North, 2003)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D571E0-7E6F-4DFE-AEF4-3D6AC7478383}"/>
              </a:ext>
            </a:extLst>
          </p:cNvPr>
          <p:cNvSpPr txBox="1"/>
          <p:nvPr/>
        </p:nvSpPr>
        <p:spPr>
          <a:xfrm>
            <a:off x="914461" y="650695"/>
            <a:ext cx="9316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BDD é uma metodologia ágil de segunda geração, elaborada de fora para dentro, baseada na colaboração de um conjunto de stakeholders, feita em múltipla escala e com alto nível de automação. Descreve um ciclo de interações com saídas bem definidas, resultando na entrega de um software funcional, testado de acordo com suas necessidades. (Dan North, 2009)</a:t>
            </a:r>
          </a:p>
          <a:p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2399791" y="394243"/>
            <a:ext cx="8974973" cy="61781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307573" y="388654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TDD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1260BC-A3B2-4C8D-8C88-5896FB3ECC52}"/>
              </a:ext>
            </a:extLst>
          </p:cNvPr>
          <p:cNvSpPr/>
          <p:nvPr/>
        </p:nvSpPr>
        <p:spPr>
          <a:xfrm>
            <a:off x="278295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61B097-EACC-4AB2-94EF-590B4D5C461C}"/>
              </a:ext>
            </a:extLst>
          </p:cNvPr>
          <p:cNvSpPr/>
          <p:nvPr/>
        </p:nvSpPr>
        <p:spPr>
          <a:xfrm>
            <a:off x="5625547" y="2266122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094BE3-D788-4775-9A32-DE2235534F90}"/>
              </a:ext>
            </a:extLst>
          </p:cNvPr>
          <p:cNvSpPr txBox="1"/>
          <p:nvPr/>
        </p:nvSpPr>
        <p:spPr>
          <a:xfrm>
            <a:off x="2713752" y="2162411"/>
            <a:ext cx="237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diz o que quer ao analista de negócios.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0AA74E-92C7-49A5-8E8A-FF7752D03E33}"/>
              </a:ext>
            </a:extLst>
          </p:cNvPr>
          <p:cNvSpPr txBox="1"/>
          <p:nvPr/>
        </p:nvSpPr>
        <p:spPr>
          <a:xfrm>
            <a:off x="5569598" y="2169038"/>
            <a:ext cx="2375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analista de negócios escreve um documento de requisitos.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06F57C-95B2-4AE4-96CA-1F028C61CC83}"/>
              </a:ext>
            </a:extLst>
          </p:cNvPr>
          <p:cNvSpPr/>
          <p:nvPr/>
        </p:nvSpPr>
        <p:spPr>
          <a:xfrm>
            <a:off x="9524445" y="5481375"/>
            <a:ext cx="2067339" cy="1114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9E57B1-94A0-4972-884A-F544830958C0}"/>
              </a:ext>
            </a:extLst>
          </p:cNvPr>
          <p:cNvSpPr/>
          <p:nvPr/>
        </p:nvSpPr>
        <p:spPr>
          <a:xfrm>
            <a:off x="6255028" y="5407180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2A8D5B-5BB4-4086-A36B-34E0D89E2DD5}"/>
              </a:ext>
            </a:extLst>
          </p:cNvPr>
          <p:cNvSpPr/>
          <p:nvPr/>
        </p:nvSpPr>
        <p:spPr>
          <a:xfrm>
            <a:off x="9090991" y="394243"/>
            <a:ext cx="2067339" cy="70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3F564-9502-4F21-93D4-674695D15EFA}"/>
              </a:ext>
            </a:extLst>
          </p:cNvPr>
          <p:cNvSpPr txBox="1"/>
          <p:nvPr/>
        </p:nvSpPr>
        <p:spPr>
          <a:xfrm>
            <a:off x="9485623" y="5356188"/>
            <a:ext cx="2375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redator técnico traduz o software em documentação funcional e técnica.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AD07EF-19F9-40EE-BE0A-1BB18A70A8A2}"/>
              </a:ext>
            </a:extLst>
          </p:cNvPr>
          <p:cNvSpPr txBox="1"/>
          <p:nvPr/>
        </p:nvSpPr>
        <p:spPr>
          <a:xfrm>
            <a:off x="6218959" y="5283296"/>
            <a:ext cx="237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tester traduz os requisitos em cenários de teste.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D7CEEA-579B-49FF-A25C-37C770068ABF}"/>
              </a:ext>
            </a:extLst>
          </p:cNvPr>
          <p:cNvSpPr txBox="1"/>
          <p:nvPr/>
        </p:nvSpPr>
        <p:spPr>
          <a:xfrm>
            <a:off x="9019393" y="270858"/>
            <a:ext cx="2375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desenvolvedor traduz os requisitos para o software.</a:t>
            </a:r>
          </a:p>
        </p:txBody>
      </p:sp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5" y="196186"/>
            <a:ext cx="9064485" cy="62544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Baskerville Old Face" panose="02020602080505020303" pitchFamily="18" charset="0"/>
                <a:ea typeface="+mj-ea"/>
                <a:cs typeface="+mj-cs"/>
              </a:rPr>
              <a:t>BDD</a:t>
            </a:r>
            <a:endParaRPr lang="en-US" sz="4400" kern="1200" dirty="0">
              <a:solidFill>
                <a:schemeClr val="bg1"/>
              </a:solidFill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C4639CF-05AE-4059-AAE7-567F754B91E7}"/>
              </a:ext>
            </a:extLst>
          </p:cNvPr>
          <p:cNvSpPr/>
          <p:nvPr/>
        </p:nvSpPr>
        <p:spPr>
          <a:xfrm>
            <a:off x="2610679" y="2769705"/>
            <a:ext cx="2150610" cy="918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6B1850-3025-4B65-9B4C-E18BB27F090E}"/>
              </a:ext>
            </a:extLst>
          </p:cNvPr>
          <p:cNvSpPr/>
          <p:nvPr/>
        </p:nvSpPr>
        <p:spPr>
          <a:xfrm>
            <a:off x="5453274" y="364440"/>
            <a:ext cx="2285996" cy="998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2624209" y="2613392"/>
            <a:ext cx="2577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O empresário e o analista de negócios conversam sobre as necessidades do projeto.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F4E64B-3C4A-496F-9942-2DA54352C35F}"/>
              </a:ext>
            </a:extLst>
          </p:cNvPr>
          <p:cNvSpPr/>
          <p:nvPr/>
        </p:nvSpPr>
        <p:spPr>
          <a:xfrm>
            <a:off x="5480371" y="2996622"/>
            <a:ext cx="1675804" cy="1056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5400855" y="290941"/>
            <a:ext cx="3249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O analista de negócios, o desenvolvedor e o </a:t>
            </a:r>
            <a:r>
              <a:rPr lang="pt-BR" sz="2000" i="1" dirty="0">
                <a:latin typeface="Baskerville Old Face" panose="02020602080505020303" pitchFamily="18" charset="0"/>
              </a:rPr>
              <a:t>tester </a:t>
            </a:r>
            <a:r>
              <a:rPr lang="pt-BR" sz="2000" dirty="0">
                <a:latin typeface="Baskerville Old Face" panose="02020602080505020303" pitchFamily="18" charset="0"/>
              </a:rPr>
              <a:t>elaboram os requisitos em conjunto.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CC0879-F0E9-417B-AEED-2FB57B22CA73}"/>
              </a:ext>
            </a:extLst>
          </p:cNvPr>
          <p:cNvSpPr/>
          <p:nvPr/>
        </p:nvSpPr>
        <p:spPr>
          <a:xfrm>
            <a:off x="4258784" y="5688133"/>
            <a:ext cx="2549974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D71374B-0CED-47CC-938E-CC19D43F2589}"/>
              </a:ext>
            </a:extLst>
          </p:cNvPr>
          <p:cNvSpPr/>
          <p:nvPr/>
        </p:nvSpPr>
        <p:spPr>
          <a:xfrm>
            <a:off x="8082962" y="5740851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5CC6F7-B2A3-4AF3-8C73-66B09B2CF76F}"/>
              </a:ext>
            </a:extLst>
          </p:cNvPr>
          <p:cNvSpPr/>
          <p:nvPr/>
        </p:nvSpPr>
        <p:spPr>
          <a:xfrm>
            <a:off x="9495190" y="112653"/>
            <a:ext cx="2084349" cy="892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9429209" y="-125147"/>
            <a:ext cx="2723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Os cenários guiam o desenvolvedor e funcionam como testes automatizados.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7980149" y="5608240"/>
            <a:ext cx="301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O </a:t>
            </a:r>
            <a:r>
              <a:rPr lang="pt-BR" sz="2000" i="1" dirty="0">
                <a:latin typeface="Baskerville Old Face" panose="02020602080505020303" pitchFamily="18" charset="0"/>
              </a:rPr>
              <a:t>tester</a:t>
            </a:r>
            <a:r>
              <a:rPr lang="pt-BR" sz="2000" dirty="0">
                <a:latin typeface="Baskerville Old Face" panose="02020602080505020303" pitchFamily="18" charset="0"/>
              </a:rPr>
              <a:t> utiliza os cenários como base para os testes.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4195786" y="5593419"/>
            <a:ext cx="3125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Baskerville Old Face" panose="02020602080505020303" pitchFamily="18" charset="0"/>
              </a:rPr>
              <a:t>Os testes automatizados trazem </a:t>
            </a:r>
            <a:r>
              <a:rPr lang="pt-BR" sz="2000" i="1" dirty="0">
                <a:latin typeface="Baskerville Old Face" panose="02020602080505020303" pitchFamily="18" charset="0"/>
              </a:rPr>
              <a:t>feedback</a:t>
            </a:r>
            <a:r>
              <a:rPr lang="pt-BR" sz="2000" dirty="0">
                <a:latin typeface="Baskerville Old Face" panose="02020602080505020303" pitchFamily="18" charset="0"/>
              </a:rPr>
              <a:t> durante o processo e ajudam a documentar 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851889" y="1736035"/>
            <a:ext cx="4386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sz="2400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606760" y="2703437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652055" y="1080051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607841" y="4320200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317671" y="2482104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272371" y="413200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F40F67-9439-4971-A209-E3E9A7FF87C6}"/>
              </a:ext>
            </a:extLst>
          </p:cNvPr>
          <p:cNvSpPr txBox="1"/>
          <p:nvPr/>
        </p:nvSpPr>
        <p:spPr>
          <a:xfrm>
            <a:off x="8464165" y="934287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Linguagem </a:t>
            </a:r>
            <a:r>
              <a:rPr lang="pt-BR" sz="2400" dirty="0" err="1">
                <a:latin typeface="Baskerville Old Face" panose="02020602080505020303" pitchFamily="18" charset="0"/>
              </a:rPr>
              <a:t>Gherkin</a:t>
            </a: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108074" y="1085348"/>
            <a:ext cx="3138710" cy="3099029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FFFF"/>
                </a:solidFill>
                <a:latin typeface="Baskerville Old Face" panose="02020602080505020303" pitchFamily="18" charset="0"/>
                <a:ea typeface="+mj-ea"/>
                <a:cs typeface="+mj-cs"/>
              </a:rPr>
              <a:t>CONTEXTO : CAIXA ELETRÔNICO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78B3F3-4E0A-4DE5-92FE-6000487AAE41}"/>
              </a:ext>
            </a:extLst>
          </p:cNvPr>
          <p:cNvSpPr txBox="1"/>
          <p:nvPr/>
        </p:nvSpPr>
        <p:spPr>
          <a:xfrm>
            <a:off x="3098748" y="361317"/>
            <a:ext cx="5791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Baskerville Old Face" panose="02020602080505020303" pitchFamily="18" charset="0"/>
              </a:rPr>
              <a:t>Como: </a:t>
            </a:r>
            <a:r>
              <a:rPr lang="pt-BR" sz="2400" dirty="0">
                <a:latin typeface="Baskerville Old Face" panose="02020602080505020303" pitchFamily="18" charset="0"/>
              </a:rPr>
              <a:t>Cliente de banco </a:t>
            </a:r>
          </a:p>
          <a:p>
            <a:r>
              <a:rPr lang="pt-BR" sz="2400" b="1" dirty="0">
                <a:latin typeface="Baskerville Old Face" panose="02020602080505020303" pitchFamily="18" charset="0"/>
              </a:rPr>
              <a:t>Eu quero: </a:t>
            </a:r>
            <a:r>
              <a:rPr lang="pt-BR" sz="2400" dirty="0">
                <a:latin typeface="Baskerville Old Face" panose="02020602080505020303" pitchFamily="18" charset="0"/>
              </a:rPr>
              <a:t>retirar dinheiro em caixa eletrônico</a:t>
            </a:r>
          </a:p>
          <a:p>
            <a:r>
              <a:rPr lang="pt-BR" sz="2400" b="1" dirty="0">
                <a:latin typeface="Baskerville Old Face" panose="02020602080505020303" pitchFamily="18" charset="0"/>
              </a:rPr>
              <a:t>Para: </a:t>
            </a:r>
            <a:r>
              <a:rPr lang="pt-BR" sz="2400" dirty="0">
                <a:latin typeface="Baskerville Old Face" panose="02020602080505020303" pitchFamily="18" charset="0"/>
              </a:rPr>
              <a:t>ter dinheiro na carteira</a:t>
            </a:r>
            <a:br>
              <a:rPr lang="pt-BR" sz="2400" dirty="0">
                <a:latin typeface="Baskerville Old Face" panose="02020602080505020303" pitchFamily="18" charset="0"/>
              </a:rPr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1FFCCE-CBAB-4166-902E-CF2B2D2F7078}"/>
              </a:ext>
            </a:extLst>
          </p:cNvPr>
          <p:cNvSpPr txBox="1"/>
          <p:nvPr/>
        </p:nvSpPr>
        <p:spPr>
          <a:xfrm>
            <a:off x="4622855" y="1902351"/>
            <a:ext cx="49536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Baskerville Old Face" panose="02020602080505020303" pitchFamily="18" charset="0"/>
              </a:rPr>
              <a:t>CENÁRIO 1 – Conta com saldo positivo</a:t>
            </a:r>
          </a:p>
          <a:p>
            <a:endParaRPr lang="pt-BR" sz="2000" b="1" dirty="0">
              <a:latin typeface="Baskerville Old Face" panose="02020602080505020303" pitchFamily="18" charset="0"/>
            </a:endParaRPr>
          </a:p>
          <a:p>
            <a:r>
              <a:rPr lang="pt-BR" sz="2000" b="1" dirty="0">
                <a:latin typeface="Baskerville Old Face" panose="02020602080505020303" pitchFamily="18" charset="0"/>
              </a:rPr>
              <a:t>Dado: </a:t>
            </a:r>
            <a:r>
              <a:rPr lang="pt-BR" sz="2000" dirty="0">
                <a:latin typeface="Baskerville Old Face" panose="02020602080505020303" pitchFamily="18" charset="0"/>
              </a:rPr>
              <a:t>a conta está com R$ 500,00 de saldo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Quando:</a:t>
            </a:r>
            <a:r>
              <a:rPr lang="pt-BR" sz="2000" dirty="0">
                <a:latin typeface="Baskerville Old Face" panose="02020602080505020303" pitchFamily="18" charset="0"/>
              </a:rPr>
              <a:t> for solicitado um saque de R$ 400,00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Então:</a:t>
            </a:r>
            <a:r>
              <a:rPr lang="pt-BR" sz="2000" dirty="0">
                <a:latin typeface="Baskerville Old Face" panose="02020602080505020303" pitchFamily="18" charset="0"/>
              </a:rPr>
              <a:t> receber o valor de R$ 400,00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E: </a:t>
            </a:r>
            <a:r>
              <a:rPr lang="pt-BR" sz="2000" dirty="0">
                <a:latin typeface="Baskerville Old Face" panose="02020602080505020303" pitchFamily="18" charset="0"/>
              </a:rPr>
              <a:t>a conta deve ficar com saldo em R$ 100,00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6FAE6C-E0D9-44E2-8892-7301D0822E3D}"/>
              </a:ext>
            </a:extLst>
          </p:cNvPr>
          <p:cNvSpPr/>
          <p:nvPr/>
        </p:nvSpPr>
        <p:spPr>
          <a:xfrm>
            <a:off x="4638267" y="415811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>
                <a:latin typeface="Baskerville Old Face" panose="02020602080505020303" pitchFamily="18" charset="0"/>
              </a:rPr>
              <a:t>CENÁRIO 2 – Conta com saldo negativo</a:t>
            </a:r>
          </a:p>
          <a:p>
            <a:endParaRPr lang="pt-BR" sz="2000" b="1" dirty="0">
              <a:latin typeface="Baskerville Old Face" panose="02020602080505020303" pitchFamily="18" charset="0"/>
            </a:endParaRPr>
          </a:p>
          <a:p>
            <a:r>
              <a:rPr lang="pt-BR" sz="2000" b="1" dirty="0">
                <a:latin typeface="Baskerville Old Face" panose="02020602080505020303" pitchFamily="18" charset="0"/>
              </a:rPr>
              <a:t>Dado: </a:t>
            </a:r>
            <a:r>
              <a:rPr lang="pt-BR" sz="2000" dirty="0">
                <a:latin typeface="Baskerville Old Face" panose="02020602080505020303" pitchFamily="18" charset="0"/>
              </a:rPr>
              <a:t>a conta está com R$ 100,00 de saldo negativo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Quando:</a:t>
            </a:r>
            <a:r>
              <a:rPr lang="pt-BR" sz="2000" dirty="0">
                <a:latin typeface="Baskerville Old Face" panose="02020602080505020303" pitchFamily="18" charset="0"/>
              </a:rPr>
              <a:t> for solicitado um saque de R$ 400,00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E:</a:t>
            </a:r>
            <a:r>
              <a:rPr lang="pt-BR" sz="2000" dirty="0">
                <a:latin typeface="Baskerville Old Face" panose="02020602080505020303" pitchFamily="18" charset="0"/>
              </a:rPr>
              <a:t> não possuir valor de cheque especial disponível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Então:</a:t>
            </a:r>
            <a:r>
              <a:rPr lang="pt-BR" sz="2000" dirty="0">
                <a:latin typeface="Baskerville Old Face" panose="02020602080505020303" pitchFamily="18" charset="0"/>
              </a:rPr>
              <a:t> receber mensagem de rejeição de operação</a:t>
            </a:r>
            <a:br>
              <a:rPr lang="pt-BR" sz="2000" dirty="0">
                <a:latin typeface="Baskerville Old Face" panose="02020602080505020303" pitchFamily="18" charset="0"/>
              </a:rPr>
            </a:br>
            <a:r>
              <a:rPr lang="pt-BR" sz="2000" b="1" dirty="0">
                <a:latin typeface="Baskerville Old Face" panose="02020602080505020303" pitchFamily="18" charset="0"/>
              </a:rPr>
              <a:t>E: </a:t>
            </a:r>
            <a:r>
              <a:rPr lang="pt-BR" sz="2000" dirty="0">
                <a:latin typeface="Baskerville Old Face" panose="02020602080505020303" pitchFamily="18" charset="0"/>
              </a:rPr>
              <a:t>não receber valor</a:t>
            </a:r>
          </a:p>
        </p:txBody>
      </p:sp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4754633" y="585678"/>
            <a:ext cx="3394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askerville Old Face" panose="02020602080505020303" pitchFamily="18" charset="0"/>
              </a:rPr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07" y="1688155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45" y="1957735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43" y="4584841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00" y="4924590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7F6E04E-1737-45E9-98FA-12A1DBDDDCE8}"/>
              </a:ext>
            </a:extLst>
          </p:cNvPr>
          <p:cNvSpPr txBox="1"/>
          <p:nvPr/>
        </p:nvSpPr>
        <p:spPr>
          <a:xfrm>
            <a:off x="1093308" y="662606"/>
            <a:ext cx="3120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askerville Old Face" panose="02020602080505020303" pitchFamily="18" charset="0"/>
              </a:rPr>
              <a:t>	</a:t>
            </a:r>
          </a:p>
          <a:p>
            <a:r>
              <a:rPr lang="pt-BR" sz="2800" b="1" dirty="0">
                <a:latin typeface="Baskerville Old Face" panose="02020602080505020303" pitchFamily="18" charset="0"/>
              </a:rPr>
              <a:t>		</a:t>
            </a:r>
            <a:endParaRPr lang="pt-BR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2C730-9AC3-4972-9383-DD72B0649E6D}"/>
              </a:ext>
            </a:extLst>
          </p:cNvPr>
          <p:cNvSpPr txBox="1"/>
          <p:nvPr/>
        </p:nvSpPr>
        <p:spPr>
          <a:xfrm>
            <a:off x="1234488" y="1616713"/>
            <a:ext cx="3144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Cenários de comportamento garantem o entendimento por parte de todos os stakeholders.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C2C59B-78E0-4850-B8C1-7C3B64F86254}"/>
              </a:ext>
            </a:extLst>
          </p:cNvPr>
          <p:cNvSpPr txBox="1"/>
          <p:nvPr/>
        </p:nvSpPr>
        <p:spPr>
          <a:xfrm>
            <a:off x="5215882" y="779412"/>
            <a:ext cx="437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Baskerville Old Face" panose="02020602080505020303" pitchFamily="18" charset="0"/>
              </a:rPr>
              <a:t>Conclusões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861101-F088-4E8C-ABA1-639CBE9888D1}"/>
              </a:ext>
            </a:extLst>
          </p:cNvPr>
          <p:cNvSpPr txBox="1"/>
          <p:nvPr/>
        </p:nvSpPr>
        <p:spPr>
          <a:xfrm>
            <a:off x="5027143" y="1616713"/>
            <a:ext cx="3144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Linguagem ubíqua (comum) entre técnicos e não técnicos.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CB9458-D995-452B-9C8E-5790BB546E44}"/>
              </a:ext>
            </a:extLst>
          </p:cNvPr>
          <p:cNvSpPr txBox="1"/>
          <p:nvPr/>
        </p:nvSpPr>
        <p:spPr>
          <a:xfrm>
            <a:off x="8711186" y="4651902"/>
            <a:ext cx="243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Valores bem definidos.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EDC777B-D94D-44B6-A3BF-44FBF92307CC}"/>
              </a:ext>
            </a:extLst>
          </p:cNvPr>
          <p:cNvSpPr txBox="1"/>
          <p:nvPr/>
        </p:nvSpPr>
        <p:spPr>
          <a:xfrm>
            <a:off x="1234488" y="4651902"/>
            <a:ext cx="2876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Foco no valor que é entregue ao usuário (comportamento esperado).</a:t>
            </a:r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BB15B4-FAE7-416B-A553-1F349431256B}"/>
              </a:ext>
            </a:extLst>
          </p:cNvPr>
          <p:cNvSpPr txBox="1"/>
          <p:nvPr/>
        </p:nvSpPr>
        <p:spPr>
          <a:xfrm>
            <a:off x="8711186" y="1616713"/>
            <a:ext cx="2876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skerville Old Face" panose="02020602080505020303" pitchFamily="18" charset="0"/>
              </a:rPr>
              <a:t>Desenvolvimento coletivo de histórias de testes.</a:t>
            </a:r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393166-59F6-47E9-B646-7DB3D7622962}"/>
              </a:ext>
            </a:extLst>
          </p:cNvPr>
          <p:cNvSpPr txBox="1"/>
          <p:nvPr/>
        </p:nvSpPr>
        <p:spPr>
          <a:xfrm>
            <a:off x="5027143" y="4651902"/>
            <a:ext cx="2377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Baskerville Old Face" panose="02020602080505020303" pitchFamily="18" charset="0"/>
              </a:rPr>
              <a:t>No waste </a:t>
            </a:r>
            <a:r>
              <a:rPr lang="pt-BR" sz="2400" dirty="0">
                <a:latin typeface="Baskerville Old Face" panose="02020602080505020303" pitchFamily="18" charset="0"/>
              </a:rPr>
              <a:t>(apenas o necessário, nem mais, nem menos)</a:t>
            </a:r>
            <a:r>
              <a:rPr lang="pt-BR" sz="2400" i="1" dirty="0">
                <a:latin typeface="Baskerville Old Face" panose="02020602080505020303" pitchFamily="18" charset="0"/>
              </a:rPr>
              <a:t>.</a:t>
            </a:r>
          </a:p>
          <a:p>
            <a:br>
              <a:rPr lang="pt-BR" sz="2400" dirty="0"/>
            </a:br>
            <a:endParaRPr lang="pt-BR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81F599-A780-4646-987E-8A99B200ED8B}"/>
              </a:ext>
            </a:extLst>
          </p:cNvPr>
          <p:cNvSpPr txBox="1"/>
          <p:nvPr/>
        </p:nvSpPr>
        <p:spPr>
          <a:xfrm>
            <a:off x="4901783" y="1229194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>
                <a:latin typeface="Baskerville Old Face" panose="02020602080505020303" pitchFamily="18" charset="0"/>
              </a:rPr>
              <a:t>Referências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214-BE1B-46E6-8535-C34AD73583E5}"/>
              </a:ext>
            </a:extLst>
          </p:cNvPr>
          <p:cNvSpPr txBox="1"/>
          <p:nvPr/>
        </p:nvSpPr>
        <p:spPr>
          <a:xfrm>
            <a:off x="4512039" y="2644170"/>
            <a:ext cx="2547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>
                <a:latin typeface="Baskerville Old Face" panose="02020602080505020303" pitchFamily="18" charset="0"/>
              </a:rPr>
              <a:t>- Dannorth.net</a:t>
            </a:r>
          </a:p>
          <a:p>
            <a:pPr algn="ctr"/>
            <a:r>
              <a:rPr lang="pt-BR" sz="2400" dirty="0">
                <a:latin typeface="Baskerville Old Face" panose="02020602080505020303" pitchFamily="18" charset="0"/>
              </a:rPr>
              <a:t>- Devmedia.com.br</a:t>
            </a:r>
          </a:p>
          <a:p>
            <a:pPr algn="ctr"/>
            <a:r>
              <a:rPr lang="pt-BR" sz="2400" dirty="0">
                <a:latin typeface="Baskerville Old Face" panose="02020602080505020303" pitchFamily="18" charset="0"/>
              </a:rPr>
              <a:t>- Medium.com</a:t>
            </a:r>
          </a:p>
          <a:p>
            <a:pPr algn="ctr"/>
            <a:r>
              <a:rPr lang="pt-BR" sz="2400" dirty="0">
                <a:latin typeface="Baskerville Old Face" panose="02020602080505020303" pitchFamily="18" charset="0"/>
              </a:rPr>
              <a:t>- Broncodev.com</a:t>
            </a:r>
          </a:p>
        </p:txBody>
      </p:sp>
    </p:spTree>
    <p:extLst>
      <p:ext uri="{BB962C8B-B14F-4D97-AF65-F5344CB8AC3E}">
        <p14:creationId xmlns:p14="http://schemas.microsoft.com/office/powerpoint/2010/main" val="12125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425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Tema do Office</vt:lpstr>
      <vt:lpstr>BDD  Behavior-Driven Development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Robson Ferreira</cp:lastModifiedBy>
  <cp:revision>46</cp:revision>
  <dcterms:created xsi:type="dcterms:W3CDTF">2019-03-27T05:34:02Z</dcterms:created>
  <dcterms:modified xsi:type="dcterms:W3CDTF">2019-03-29T22:31:46Z</dcterms:modified>
</cp:coreProperties>
</file>