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1"/>
  </p:notesMasterIdLst>
  <p:sldIdLst>
    <p:sldId id="256" r:id="rId2"/>
    <p:sldId id="286" r:id="rId3"/>
    <p:sldId id="287" r:id="rId4"/>
    <p:sldId id="288" r:id="rId5"/>
    <p:sldId id="295" r:id="rId6"/>
    <p:sldId id="289" r:id="rId7"/>
    <p:sldId id="290" r:id="rId8"/>
    <p:sldId id="291" r:id="rId9"/>
    <p:sldId id="292" r:id="rId10"/>
    <p:sldId id="293" r:id="rId11"/>
    <p:sldId id="294" r:id="rId12"/>
    <p:sldId id="257" r:id="rId13"/>
    <p:sldId id="279" r:id="rId14"/>
    <p:sldId id="281" r:id="rId15"/>
    <p:sldId id="280" r:id="rId16"/>
    <p:sldId id="258" r:id="rId17"/>
    <p:sldId id="259" r:id="rId18"/>
    <p:sldId id="278" r:id="rId19"/>
    <p:sldId id="260" r:id="rId20"/>
    <p:sldId id="262" r:id="rId21"/>
    <p:sldId id="265" r:id="rId22"/>
    <p:sldId id="263" r:id="rId23"/>
    <p:sldId id="264" r:id="rId24"/>
    <p:sldId id="267" r:id="rId25"/>
    <p:sldId id="277" r:id="rId26"/>
    <p:sldId id="276" r:id="rId27"/>
    <p:sldId id="266" r:id="rId28"/>
    <p:sldId id="268" r:id="rId29"/>
    <p:sldId id="269" r:id="rId30"/>
    <p:sldId id="270" r:id="rId31"/>
    <p:sldId id="271" r:id="rId32"/>
    <p:sldId id="272" r:id="rId33"/>
    <p:sldId id="273" r:id="rId34"/>
    <p:sldId id="274" r:id="rId35"/>
    <p:sldId id="275" r:id="rId36"/>
    <p:sldId id="283" r:id="rId37"/>
    <p:sldId id="282" r:id="rId38"/>
    <p:sldId id="284" r:id="rId39"/>
    <p:sldId id="285" r:id="rId40"/>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 y="2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DFEA7-A252-4899-BEE9-66EA1CDE01D4}" type="datetimeFigureOut">
              <a:rPr lang="pt-BR" smtClean="0"/>
              <a:pPr/>
              <a:t>23/02/2019</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F39AE-9F4D-41FC-93FF-4C48CC0C4542}" type="slidenum">
              <a:rPr lang="pt-BR" smtClean="0"/>
              <a:pPr/>
              <a:t>‹nº›</a:t>
            </a:fld>
            <a:endParaRPr lang="pt-BR"/>
          </a:p>
        </p:txBody>
      </p:sp>
    </p:spTree>
    <p:extLst>
      <p:ext uri="{BB962C8B-B14F-4D97-AF65-F5344CB8AC3E}">
        <p14:creationId xmlns:p14="http://schemas.microsoft.com/office/powerpoint/2010/main" val="221242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F0BF39AE-9F4D-41FC-93FF-4C48CC0C4542}" type="slidenum">
              <a:rPr lang="pt-BR" smtClean="0"/>
              <a:pPr/>
              <a:t>14</a:t>
            </a:fld>
            <a:endParaRPr lang="pt-BR"/>
          </a:p>
        </p:txBody>
      </p:sp>
    </p:spTree>
    <p:extLst>
      <p:ext uri="{BB962C8B-B14F-4D97-AF65-F5344CB8AC3E}">
        <p14:creationId xmlns:p14="http://schemas.microsoft.com/office/powerpoint/2010/main" val="62088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2343150"/>
            <a:ext cx="6172200" cy="142077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8050371" y="832948"/>
            <a:ext cx="1714500" cy="381000"/>
          </a:xfrm>
        </p:spPr>
        <p:txBody>
          <a:bodyPr/>
          <a:lstStyle/>
          <a:p>
            <a:fld id="{5AF4EC48-6342-4012-A035-772F4457822E}" type="datetimeFigureOut">
              <a:rPr lang="pt-BR" smtClean="0"/>
              <a:pPr/>
              <a:t>23/02/2019</a:t>
            </a:fld>
            <a:endParaRPr lang="pt-BR"/>
          </a:p>
        </p:txBody>
      </p:sp>
      <p:sp>
        <p:nvSpPr>
          <p:cNvPr id="17" name="Espaço Reservado para Rodapé 16"/>
          <p:cNvSpPr>
            <a:spLocks noGrp="1"/>
          </p:cNvSpPr>
          <p:nvPr>
            <p:ph type="ftr" sz="quarter" idx="11"/>
          </p:nvPr>
        </p:nvSpPr>
        <p:spPr bwMode="auto">
          <a:xfrm rot="5400000">
            <a:off x="7534469" y="3088246"/>
            <a:ext cx="2743200" cy="384048"/>
          </a:xfrm>
        </p:spPr>
        <p:txBody>
          <a:bodyPr/>
          <a:lstStyle/>
          <a:p>
            <a:endParaRPr lang="pt-BR"/>
          </a:p>
        </p:txBody>
      </p:sp>
      <p:sp>
        <p:nvSpPr>
          <p:cNvPr id="10" name="Retângulo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3696527"/>
            <a:ext cx="609600" cy="388143"/>
          </a:xfrm>
        </p:spPr>
        <p:txBody>
          <a:bodyPr/>
          <a:lstStyle/>
          <a:p>
            <a:fld id="{D1A57E87-9060-41D0-AECD-08164DB77784}"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AF4EC48-6342-4012-A035-772F4457822E}" type="datetimeFigureOut">
              <a:rPr lang="pt-BR" smtClean="0"/>
              <a:pPr/>
              <a:t>23/02/2019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57E87-9060-41D0-AECD-08164DB7778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80"/>
            <a:ext cx="1676400" cy="4388644"/>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05979"/>
            <a:ext cx="6019800" cy="4388644"/>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AF4EC48-6342-4012-A035-772F4457822E}" type="datetimeFigureOut">
              <a:rPr lang="pt-BR" smtClean="0"/>
              <a:pPr/>
              <a:t>23/02/2019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57E87-9060-41D0-AECD-08164DB77784}"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200150"/>
            <a:ext cx="7467600" cy="3655314"/>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5AF4EC48-6342-4012-A035-772F4457822E}" type="datetimeFigureOut">
              <a:rPr lang="pt-BR" smtClean="0"/>
              <a:pPr/>
              <a:t>23/02/2019</a:t>
            </a:fld>
            <a:endParaRPr lang="pt-BR"/>
          </a:p>
        </p:txBody>
      </p:sp>
      <p:sp>
        <p:nvSpPr>
          <p:cNvPr id="9" name="Espaço Reservado para Número de Slide 8"/>
          <p:cNvSpPr>
            <a:spLocks noGrp="1"/>
          </p:cNvSpPr>
          <p:nvPr>
            <p:ph type="sldNum" sz="quarter" idx="15"/>
          </p:nvPr>
        </p:nvSpPr>
        <p:spPr/>
        <p:txBody>
          <a:bodyPr rtlCol="0"/>
          <a:lstStyle/>
          <a:p>
            <a:fld id="{D1A57E87-9060-41D0-AECD-08164DB77784}"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171700"/>
            <a:ext cx="6172200" cy="1540193"/>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8049006" y="830199"/>
            <a:ext cx="1714500" cy="381000"/>
          </a:xfrm>
        </p:spPr>
        <p:txBody>
          <a:bodyPr/>
          <a:lstStyle/>
          <a:p>
            <a:fld id="{5AF4EC48-6342-4012-A035-772F4457822E}" type="datetimeFigureOut">
              <a:rPr lang="pt-BR" smtClean="0"/>
              <a:pPr/>
              <a:t>23/02/2019</a:t>
            </a:fld>
            <a:endParaRPr lang="pt-BR"/>
          </a:p>
        </p:txBody>
      </p:sp>
      <p:sp>
        <p:nvSpPr>
          <p:cNvPr id="5" name="Espaço Reservado para Rodapé 4"/>
          <p:cNvSpPr>
            <a:spLocks noGrp="1"/>
          </p:cNvSpPr>
          <p:nvPr>
            <p:ph type="ftr" sz="quarter" idx="11"/>
          </p:nvPr>
        </p:nvSpPr>
        <p:spPr bwMode="auto">
          <a:xfrm rot="5400000">
            <a:off x="7534656" y="3086100"/>
            <a:ext cx="2743200" cy="384048"/>
          </a:xfrm>
        </p:spPr>
        <p:txBody>
          <a:bodyPr/>
          <a:lstStyle/>
          <a:p>
            <a:endParaRPr lang="pt-BR"/>
          </a:p>
        </p:txBody>
      </p:sp>
      <p:sp>
        <p:nvSpPr>
          <p:cNvPr id="9" name="Retângulo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3696527"/>
            <a:ext cx="609600" cy="388143"/>
          </a:xfrm>
        </p:spPr>
        <p:txBody>
          <a:bodyPr/>
          <a:lstStyle/>
          <a:p>
            <a:fld id="{D1A57E87-9060-41D0-AECD-08164DB7778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5AF4EC48-6342-4012-A035-772F4457822E}" type="datetimeFigureOut">
              <a:rPr lang="pt-BR" smtClean="0"/>
              <a:pPr/>
              <a:t>23/02/2019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A57E87-9060-41D0-AECD-08164DB77784}" type="slidenum">
              <a:rPr lang="pt-BR" smtClean="0"/>
              <a:pPr/>
              <a:t>‹nº›</a:t>
            </a:fld>
            <a:endParaRPr lang="pt-BR"/>
          </a:p>
        </p:txBody>
      </p:sp>
      <p:sp>
        <p:nvSpPr>
          <p:cNvPr id="9" name="Espaço Reservado para Conteúdo 8"/>
          <p:cNvSpPr>
            <a:spLocks noGrp="1"/>
          </p:cNvSpPr>
          <p:nvPr>
            <p:ph sz="quarter" idx="1"/>
          </p:nvPr>
        </p:nvSpPr>
        <p:spPr>
          <a:xfrm>
            <a:off x="457200" y="1200150"/>
            <a:ext cx="3657600" cy="3429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200150"/>
            <a:ext cx="3657600" cy="3429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4788"/>
            <a:ext cx="7543800" cy="85725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5AF4EC48-6342-4012-A035-772F4457822E}" type="datetimeFigureOut">
              <a:rPr lang="pt-BR" smtClean="0"/>
              <a:pPr/>
              <a:t>23/02/2019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1A57E87-9060-41D0-AECD-08164DB77784}" type="slidenum">
              <a:rPr lang="pt-BR" smtClean="0"/>
              <a:pPr/>
              <a:t>‹nº›</a:t>
            </a:fld>
            <a:endParaRPr lang="pt-BR"/>
          </a:p>
        </p:txBody>
      </p:sp>
      <p:sp>
        <p:nvSpPr>
          <p:cNvPr id="11" name="Espaço Reservado para Conteúdo 10"/>
          <p:cNvSpPr>
            <a:spLocks noGrp="1"/>
          </p:cNvSpPr>
          <p:nvPr>
            <p:ph sz="quarter" idx="2"/>
          </p:nvPr>
        </p:nvSpPr>
        <p:spPr>
          <a:xfrm>
            <a:off x="457200" y="1771650"/>
            <a:ext cx="3657600" cy="291465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1771650"/>
            <a:ext cx="3657600" cy="291465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5AF4EC48-6342-4012-A035-772F4457822E}" type="datetimeFigureOut">
              <a:rPr lang="pt-BR" smtClean="0"/>
              <a:pPr/>
              <a:t>23/02/2019</a:t>
            </a:fld>
            <a:endParaRPr lang="pt-BR"/>
          </a:p>
        </p:txBody>
      </p:sp>
      <p:sp>
        <p:nvSpPr>
          <p:cNvPr id="7" name="Espaço Reservado para Número de Slide 6"/>
          <p:cNvSpPr>
            <a:spLocks noGrp="1"/>
          </p:cNvSpPr>
          <p:nvPr>
            <p:ph type="sldNum" sz="quarter" idx="11"/>
          </p:nvPr>
        </p:nvSpPr>
        <p:spPr/>
        <p:txBody>
          <a:bodyPr rtlCol="0"/>
          <a:lstStyle/>
          <a:p>
            <a:fld id="{D1A57E87-9060-41D0-AECD-08164DB77784}"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AF4EC48-6342-4012-A035-772F4457822E}" type="datetimeFigureOut">
              <a:rPr lang="pt-BR" smtClean="0"/>
              <a:pPr/>
              <a:t>23/02/2019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1A57E87-9060-41D0-AECD-08164DB7778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05740"/>
            <a:ext cx="5638800" cy="4745736"/>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5AF4EC48-6342-4012-A035-772F4457822E}" type="datetimeFigureOut">
              <a:rPr lang="pt-BR" smtClean="0"/>
              <a:pPr/>
              <a:t>23/02/2019</a:t>
            </a:fld>
            <a:endParaRPr lang="pt-BR"/>
          </a:p>
        </p:txBody>
      </p:sp>
      <p:sp>
        <p:nvSpPr>
          <p:cNvPr id="22" name="Espaço Reservado para Número de Slide 21"/>
          <p:cNvSpPr>
            <a:spLocks noGrp="1"/>
          </p:cNvSpPr>
          <p:nvPr>
            <p:ph type="sldNum" sz="quarter" idx="15"/>
          </p:nvPr>
        </p:nvSpPr>
        <p:spPr/>
        <p:txBody>
          <a:bodyPr rtlCol="0"/>
          <a:lstStyle/>
          <a:p>
            <a:fld id="{D1A57E87-9060-41D0-AECD-08164DB77784}"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4138803" y="2343150"/>
            <a:ext cx="473202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5AF4EC48-6342-4012-A035-772F4457822E}" type="datetimeFigureOut">
              <a:rPr lang="pt-BR" smtClean="0"/>
              <a:pPr/>
              <a:t>23/02/2019</a:t>
            </a:fld>
            <a:endParaRPr lang="pt-BR"/>
          </a:p>
        </p:txBody>
      </p:sp>
      <p:sp>
        <p:nvSpPr>
          <p:cNvPr id="18" name="Espaço Reservado para Número de Slide 17"/>
          <p:cNvSpPr>
            <a:spLocks noGrp="1"/>
          </p:cNvSpPr>
          <p:nvPr>
            <p:ph type="sldNum" sz="quarter" idx="11"/>
          </p:nvPr>
        </p:nvSpPr>
        <p:spPr/>
        <p:txBody>
          <a:bodyPr rtlCol="0"/>
          <a:lstStyle/>
          <a:p>
            <a:fld id="{D1A57E87-9060-41D0-AECD-08164DB77784}"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05979"/>
            <a:ext cx="7467600" cy="85725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5AF4EC48-6342-4012-A035-772F4457822E}" type="datetimeFigureOut">
              <a:rPr lang="pt-BR" smtClean="0"/>
              <a:pPr/>
              <a:t>23/02/2019</a:t>
            </a:fld>
            <a:endParaRPr lang="pt-BR"/>
          </a:p>
        </p:txBody>
      </p:sp>
      <p:sp>
        <p:nvSpPr>
          <p:cNvPr id="3" name="Espaço Reservado para Rodapé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D1A57E87-9060-41D0-AECD-08164DB77784}"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ecmundo/"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lobelicsacademy.org/2011_pdf/Freeman%20NSI%20historial%20perspective.pdf" TargetMode="External"/><Relationship Id="rId2" Type="http://schemas.openxmlformats.org/officeDocument/2006/relationships/hyperlink" Target="http://www.sciencedirect.com/science/journal/00487333/37/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67744" y="1563638"/>
            <a:ext cx="6172200" cy="1420772"/>
          </a:xfrm>
        </p:spPr>
        <p:txBody>
          <a:bodyPr/>
          <a:lstStyle/>
          <a:p>
            <a:r>
              <a:rPr lang="pt-BR" dirty="0" smtClean="0"/>
              <a:t>Empreendedorismo contribuindo para o Desenvolvimento Regional</a:t>
            </a:r>
            <a:endParaRPr lang="pt-BR" dirty="0"/>
          </a:p>
        </p:txBody>
      </p:sp>
      <p:sp>
        <p:nvSpPr>
          <p:cNvPr id="3" name="Subtítulo 2"/>
          <p:cNvSpPr>
            <a:spLocks noGrp="1"/>
          </p:cNvSpPr>
          <p:nvPr>
            <p:ph type="subTitle" idx="1"/>
          </p:nvPr>
        </p:nvSpPr>
        <p:spPr>
          <a:xfrm>
            <a:off x="2360240" y="3867894"/>
            <a:ext cx="6172200" cy="907490"/>
          </a:xfrm>
        </p:spPr>
        <p:txBody>
          <a:bodyPr/>
          <a:lstStyle/>
          <a:p>
            <a:r>
              <a:rPr lang="pt-BR" dirty="0" smtClean="0"/>
              <a:t>Prof. Dr. Antonio </a:t>
            </a:r>
            <a:r>
              <a:rPr lang="pt-BR" dirty="0" err="1" smtClean="0"/>
              <a:t>Lobosco</a:t>
            </a:r>
            <a:endParaRPr lang="pt-BR" dirty="0" smtClean="0"/>
          </a:p>
          <a:p>
            <a:r>
              <a:rPr lang="pt-BR" dirty="0" smtClean="0"/>
              <a:t>antoniolobosco@uni9.pro.br</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457200" y="1005576"/>
            <a:ext cx="8435280" cy="3589046"/>
          </a:xfrm>
        </p:spPr>
        <p:txBody>
          <a:bodyPr>
            <a:normAutofit fontScale="92500" lnSpcReduction="10000"/>
          </a:bodyPr>
          <a:lstStyle/>
          <a:p>
            <a:r>
              <a:rPr lang="pt-BR" b="1" dirty="0" smtClean="0"/>
              <a:t>Destruição criativa</a:t>
            </a:r>
            <a:r>
              <a:rPr lang="pt-BR" dirty="0" smtClean="0"/>
              <a:t> ou </a:t>
            </a:r>
            <a:r>
              <a:rPr lang="pt-BR" b="1" dirty="0" smtClean="0"/>
              <a:t>destruição criadora - </a:t>
            </a:r>
            <a:r>
              <a:rPr lang="pt-BR" dirty="0" err="1" smtClean="0"/>
              <a:t>Schumpeter</a:t>
            </a:r>
            <a:r>
              <a:rPr lang="pt-BR" dirty="0" smtClean="0"/>
              <a:t> dizia que uma inovação implica a existência de um inovador, alguém que seja o responsável por combinar os fatores de produção de novas formas  e os chamou de Empreendedores. </a:t>
            </a:r>
          </a:p>
          <a:p>
            <a:endParaRPr lang="pt-BR" dirty="0" smtClean="0"/>
          </a:p>
          <a:p>
            <a:r>
              <a:rPr lang="pt-BR" dirty="0" smtClean="0"/>
              <a:t>Conclui o autor que os empreendedores e sua atividade inovadora são a fonte de lucro no sistema capitalista. </a:t>
            </a:r>
          </a:p>
          <a:p>
            <a:endParaRPr lang="pt-BR" dirty="0" smtClean="0"/>
          </a:p>
          <a:p>
            <a:r>
              <a:rPr lang="pt-BR" sz="1600" dirty="0" err="1" smtClean="0"/>
              <a:t>Schumpeter</a:t>
            </a:r>
            <a:r>
              <a:rPr lang="pt-BR" sz="1600" dirty="0" smtClean="0"/>
              <a:t> J. A. </a:t>
            </a:r>
            <a:r>
              <a:rPr lang="pt-BR" sz="1600" i="1" dirty="0" smtClean="0"/>
              <a:t>Capitalismo, Socialismo e Democracia</a:t>
            </a:r>
            <a:r>
              <a:rPr lang="pt-BR" sz="1600" dirty="0" smtClean="0"/>
              <a:t> (1942)</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457200" y="1200151"/>
            <a:ext cx="8435280" cy="3394472"/>
          </a:xfrm>
        </p:spPr>
        <p:txBody>
          <a:bodyPr>
            <a:normAutofit/>
          </a:bodyPr>
          <a:lstStyle/>
          <a:p>
            <a:r>
              <a:rPr lang="pt-BR" dirty="0" err="1" smtClean="0"/>
              <a:t>Filion</a:t>
            </a:r>
            <a:r>
              <a:rPr lang="pt-BR" dirty="0" smtClean="0"/>
              <a:t> (1991, p.64), com base em seus estudos sobre o tema também apresenta um definição para o empreendedor: </a:t>
            </a:r>
          </a:p>
          <a:p>
            <a:pPr>
              <a:buNone/>
            </a:pPr>
            <a:r>
              <a:rPr lang="pt-BR" dirty="0" smtClean="0"/>
              <a:t>  “[...] o empreendedor é aquele que concebe, desenvolve e realiza visões”.</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05979"/>
            <a:ext cx="8568952"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3" name="Espaço Reservado para Conteúdo 2"/>
          <p:cNvSpPr>
            <a:spLocks noGrp="1"/>
          </p:cNvSpPr>
          <p:nvPr>
            <p:ph sz="quarter" idx="1"/>
          </p:nvPr>
        </p:nvSpPr>
        <p:spPr>
          <a:xfrm>
            <a:off x="457200" y="1563638"/>
            <a:ext cx="7467600" cy="3291826"/>
          </a:xfrm>
        </p:spPr>
        <p:txBody>
          <a:bodyPr/>
          <a:lstStyle/>
          <a:p>
            <a:r>
              <a:rPr lang="pt-BR" sz="2800" dirty="0" smtClean="0">
                <a:solidFill>
                  <a:srgbClr val="002060"/>
                </a:solidFill>
                <a:latin typeface="Times New Roman" pitchFamily="18" charset="0"/>
                <a:cs typeface="Times New Roman" pitchFamily="18" charset="0"/>
              </a:rPr>
              <a:t>São Paulo deixa ranking das 20 melhores cidades para startups – Pesquisa </a:t>
            </a:r>
            <a:r>
              <a:rPr lang="pt-BR" sz="2800" dirty="0" err="1" smtClean="0">
                <a:solidFill>
                  <a:srgbClr val="002060"/>
                </a:solidFill>
                <a:latin typeface="Times New Roman" pitchFamily="18" charset="0"/>
                <a:cs typeface="Times New Roman" pitchFamily="18" charset="0"/>
              </a:rPr>
              <a:t>Endeavor</a:t>
            </a:r>
            <a:r>
              <a:rPr lang="pt-BR" sz="2800" dirty="0" smtClean="0">
                <a:solidFill>
                  <a:srgbClr val="002060"/>
                </a:solidFill>
                <a:latin typeface="Times New Roman" pitchFamily="18" charset="0"/>
                <a:cs typeface="Times New Roman" pitchFamily="18" charset="0"/>
              </a:rPr>
              <a:t> – Jornal da Globo 23.03.2017</a:t>
            </a:r>
          </a:p>
          <a:p>
            <a:endParaRPr lang="pt-BR" sz="2800" dirty="0" smtClean="0"/>
          </a:p>
          <a:p>
            <a:r>
              <a:rPr lang="pt-BR" sz="2800" dirty="0" smtClean="0"/>
              <a:t>Cidades que mais estimulam os empreendedores tecnológicos.</a:t>
            </a:r>
          </a:p>
          <a:p>
            <a:endParaRPr lang="pt-BR" sz="2800" dirty="0" smtClean="0">
              <a:solidFill>
                <a:srgbClr val="002060"/>
              </a:solidFill>
              <a:latin typeface="Times New Roman" pitchFamily="18" charset="0"/>
              <a:cs typeface="Times New Roman" pitchFamily="18" charset="0"/>
            </a:endParaRP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latin typeface="Times New Roman" pitchFamily="18" charset="0"/>
                <a:cs typeface="Times New Roman" pitchFamily="18" charset="0"/>
              </a:rPr>
              <a:t>EBT – Empresas de Base Tecnológica</a:t>
            </a:r>
            <a:endParaRPr lang="pt-BR"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sz="quarter" idx="1"/>
          </p:nvPr>
        </p:nvSpPr>
        <p:spPr>
          <a:xfrm>
            <a:off x="457200" y="1200150"/>
            <a:ext cx="8291264" cy="3655314"/>
          </a:xfrm>
        </p:spPr>
        <p:txBody>
          <a:bodyPr>
            <a:normAutofit/>
          </a:bodyPr>
          <a:lstStyle/>
          <a:p>
            <a:r>
              <a:rPr lang="pt-BR" sz="3600" dirty="0" smtClean="0">
                <a:latin typeface="Times New Roman" pitchFamily="18" charset="0"/>
                <a:cs typeface="Times New Roman" pitchFamily="18" charset="0"/>
              </a:rPr>
              <a:t> Organizações com foco de atividade e diferencial competitivo, embasados na tecnologia de processos ou produtos, </a:t>
            </a:r>
          </a:p>
          <a:p>
            <a:endParaRPr lang="pt-BR"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latin typeface="Times New Roman" pitchFamily="18" charset="0"/>
                <a:cs typeface="Times New Roman" pitchFamily="18" charset="0"/>
              </a:rPr>
              <a:t>EBT – Empresas de Base Tecnológica</a:t>
            </a:r>
            <a:endParaRPr lang="pt-BR"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sz="quarter" idx="1"/>
          </p:nvPr>
        </p:nvSpPr>
        <p:spPr>
          <a:xfrm>
            <a:off x="251520" y="1200150"/>
            <a:ext cx="8496944" cy="3655314"/>
          </a:xfrm>
        </p:spPr>
        <p:txBody>
          <a:bodyPr>
            <a:noAutofit/>
          </a:bodyPr>
          <a:lstStyle/>
          <a:p>
            <a:r>
              <a:rPr lang="pt-BR" sz="2800" dirty="0" smtClean="0">
                <a:latin typeface="Times New Roman" pitchFamily="18" charset="0"/>
                <a:cs typeface="Times New Roman" pitchFamily="18" charset="0"/>
              </a:rPr>
              <a:t>Organizações produtoras de bens e serviços comprometidas especialmente com o </a:t>
            </a:r>
            <a:r>
              <a:rPr lang="pt-BR" sz="2800" i="1" dirty="0" smtClean="0">
                <a:latin typeface="Times New Roman" pitchFamily="18" charset="0"/>
                <a:cs typeface="Times New Roman" pitchFamily="18" charset="0"/>
              </a:rPr>
              <a:t>design</a:t>
            </a:r>
            <a:r>
              <a:rPr lang="pt-BR" sz="2800" dirty="0" smtClean="0">
                <a:latin typeface="Times New Roman" pitchFamily="18" charset="0"/>
                <a:cs typeface="Times New Roman" pitchFamily="18" charset="0"/>
              </a:rPr>
              <a:t>, desenvolvimento e geração de produtos e processos de manufatura inovadora, por meio da aplicação sistemática de conhecimentos técnicos e científicos, além de contribuir com a formação de pessoal altamente qualificado.</a:t>
            </a:r>
          </a:p>
          <a:p>
            <a:endParaRPr lang="pt-BR" sz="1800" dirty="0" smtClean="0">
              <a:latin typeface="Times New Roman" pitchFamily="18" charset="0"/>
              <a:cs typeface="Times New Roman" pitchFamily="18" charset="0"/>
            </a:endParaRPr>
          </a:p>
          <a:p>
            <a:r>
              <a:rPr lang="pt-BR" sz="1600" dirty="0" smtClean="0">
                <a:latin typeface="Times New Roman" pitchFamily="18" charset="0"/>
                <a:cs typeface="Times New Roman" pitchFamily="18" charset="0"/>
              </a:rPr>
              <a:t>ROTHWELL e DODGSON (1989; 1991) SIMON (2003); BERTÉ e ALMEIDA (2006). </a:t>
            </a:r>
          </a:p>
          <a:p>
            <a:endParaRPr lang="pt-B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latin typeface="Times New Roman" pitchFamily="18" charset="0"/>
                <a:cs typeface="Times New Roman" pitchFamily="18" charset="0"/>
              </a:rPr>
              <a:t>EBT – Empresas de Base Tecnológica</a:t>
            </a:r>
            <a:endParaRPr lang="pt-BR" dirty="0">
              <a:solidFill>
                <a:schemeClr val="tx1"/>
              </a:solidFill>
              <a:latin typeface="Times New Roman" pitchFamily="18" charset="0"/>
              <a:cs typeface="Times New Roman" pitchFamily="18" charset="0"/>
            </a:endParaRPr>
          </a:p>
        </p:txBody>
      </p:sp>
      <p:sp>
        <p:nvSpPr>
          <p:cNvPr id="3" name="Espaço Reservado para Conteúdo 2"/>
          <p:cNvSpPr>
            <a:spLocks noGrp="1"/>
          </p:cNvSpPr>
          <p:nvPr>
            <p:ph sz="quarter" idx="1"/>
          </p:nvPr>
        </p:nvSpPr>
        <p:spPr>
          <a:xfrm>
            <a:off x="457200" y="1200150"/>
            <a:ext cx="7859216" cy="3655314"/>
          </a:xfrm>
        </p:spPr>
        <p:txBody>
          <a:bodyPr>
            <a:normAutofit/>
          </a:bodyPr>
          <a:lstStyle/>
          <a:p>
            <a:r>
              <a:rPr lang="pt-BR" sz="2800" dirty="0" smtClean="0">
                <a:latin typeface="Times New Roman" pitchFamily="18" charset="0"/>
                <a:cs typeface="Times New Roman" pitchFamily="18" charset="0"/>
              </a:rPr>
              <a:t>Essas empresas diferem das empresas tradicionais por necessitarem de maior rapidez quanto ao tempo de resposta às demandas de mercado e à concorrência, o que as força a ter agilidade e flexibilidade organizacional.</a:t>
            </a:r>
          </a:p>
          <a:p>
            <a:endParaRPr lang="pt-BR" sz="2800" dirty="0" smtClean="0">
              <a:latin typeface="Times New Roman" pitchFamily="18" charset="0"/>
              <a:cs typeface="Times New Roman" pitchFamily="18" charset="0"/>
            </a:endParaRPr>
          </a:p>
          <a:p>
            <a:endParaRPr lang="pt-BR" sz="2800" dirty="0" smtClean="0">
              <a:latin typeface="Times New Roman" pitchFamily="18" charset="0"/>
              <a:cs typeface="Times New Roman" pitchFamily="18" charset="0"/>
            </a:endParaRPr>
          </a:p>
          <a:p>
            <a:r>
              <a:rPr lang="pt-BR" sz="1400" dirty="0" smtClean="0">
                <a:latin typeface="Times New Roman" pitchFamily="18" charset="0"/>
                <a:cs typeface="Times New Roman" pitchFamily="18" charset="0"/>
              </a:rPr>
              <a:t>Fonte: ROTHWELL e DODGSON (1989; 1991) SIMON (2003); BERTÉ e ALMEIDA (2006).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457200" y="1419622"/>
            <a:ext cx="7467600" cy="3435842"/>
          </a:xfrm>
        </p:spPr>
        <p:txBody>
          <a:bodyPr/>
          <a:lstStyle/>
          <a:p>
            <a:r>
              <a:rPr lang="pt-BR" dirty="0" smtClean="0"/>
              <a:t>São Paulo ocupava em 2015 a 12ª.Posição no Ranking.</a:t>
            </a:r>
          </a:p>
          <a:p>
            <a:endParaRPr lang="pt-BR" dirty="0" smtClean="0"/>
          </a:p>
          <a:p>
            <a:r>
              <a:rPr lang="pt-BR" dirty="0" smtClean="0"/>
              <a:t>Hoje não aparece no Ranking</a:t>
            </a:r>
            <a:endParaRPr lang="pt-BR" dirty="0"/>
          </a:p>
        </p:txBody>
      </p:sp>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graphicFrame>
        <p:nvGraphicFramePr>
          <p:cNvPr id="6" name="Espaço Reservado para Conteúdo 5"/>
          <p:cNvGraphicFramePr>
            <a:graphicFrameLocks noGrp="1"/>
          </p:cNvGraphicFramePr>
          <p:nvPr>
            <p:ph sz="quarter" idx="1"/>
          </p:nvPr>
        </p:nvGraphicFramePr>
        <p:xfrm>
          <a:off x="683568" y="1059582"/>
          <a:ext cx="7467600" cy="3708400"/>
        </p:xfrm>
        <a:graphic>
          <a:graphicData uri="http://schemas.openxmlformats.org/drawingml/2006/table">
            <a:tbl>
              <a:tblPr firstRow="1" bandRow="1">
                <a:tableStyleId>{7DF18680-E054-41AD-8BC1-D1AEF772440D}</a:tableStyleId>
              </a:tblPr>
              <a:tblGrid>
                <a:gridCol w="3733800"/>
                <a:gridCol w="3733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1º.</a:t>
                      </a:r>
                      <a:r>
                        <a:rPr kumimoji="0" lang="pt-BR" sz="1800" b="1" kern="1200" dirty="0" smtClean="0">
                          <a:solidFill>
                            <a:schemeClr val="lt1"/>
                          </a:solidFill>
                          <a:latin typeface="+mn-lt"/>
                          <a:ea typeface="+mn-ea"/>
                          <a:cs typeface="+mn-cs"/>
                        </a:rPr>
                        <a:t> </a:t>
                      </a:r>
                      <a:r>
                        <a:rPr kumimoji="0" lang="pt-BR" sz="1800" b="1" kern="1200" dirty="0" smtClean="0">
                          <a:solidFill>
                            <a:schemeClr val="tx1"/>
                          </a:solidFill>
                          <a:latin typeface="+mn-lt"/>
                          <a:ea typeface="+mn-ea"/>
                          <a:cs typeface="+mn-cs"/>
                        </a:rPr>
                        <a:t>Vale do Silício - USA</a:t>
                      </a:r>
                    </a:p>
                  </a:txBody>
                  <a:tcPr/>
                </a:tc>
                <a:tc>
                  <a:txBody>
                    <a:bodyPr/>
                    <a:lstStyle/>
                    <a:p>
                      <a:r>
                        <a:rPr lang="pt-BR" dirty="0" smtClean="0"/>
                        <a:t>11º.</a:t>
                      </a:r>
                      <a:r>
                        <a:rPr kumimoji="0" lang="pt-BR" sz="1800" b="1" kern="1200" dirty="0" smtClean="0">
                          <a:solidFill>
                            <a:schemeClr val="lt1"/>
                          </a:solidFill>
                          <a:latin typeface="+mn-lt"/>
                          <a:ea typeface="+mn-ea"/>
                          <a:cs typeface="+mn-cs"/>
                        </a:rPr>
                        <a:t> </a:t>
                      </a:r>
                      <a:r>
                        <a:rPr kumimoji="0" lang="pt-BR" sz="1800" b="1" kern="1200" dirty="0" smtClean="0">
                          <a:solidFill>
                            <a:schemeClr val="tx1"/>
                          </a:solidFill>
                          <a:latin typeface="+mn-lt"/>
                          <a:ea typeface="+mn-ea"/>
                          <a:cs typeface="+mn-cs"/>
                        </a:rPr>
                        <a:t>Paris - França</a:t>
                      </a:r>
                      <a:endParaRPr lang="pt-BR"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2º.</a:t>
                      </a:r>
                      <a:r>
                        <a:rPr kumimoji="0" lang="pt-BR" sz="1800" b="1" kern="1200" dirty="0" smtClean="0">
                          <a:solidFill>
                            <a:schemeClr val="dk1"/>
                          </a:solidFill>
                          <a:latin typeface="+mn-lt"/>
                          <a:ea typeface="+mn-ea"/>
                          <a:cs typeface="+mn-cs"/>
                        </a:rPr>
                        <a:t> Nova York </a:t>
                      </a:r>
                      <a:r>
                        <a:rPr kumimoji="0" lang="pt-BR" sz="1800" b="1" kern="1200" dirty="0" smtClean="0">
                          <a:solidFill>
                            <a:schemeClr val="tx1"/>
                          </a:solidFill>
                          <a:latin typeface="+mn-lt"/>
                          <a:ea typeface="+mn-ea"/>
                          <a:cs typeface="+mn-cs"/>
                        </a:rPr>
                        <a:t>- USA</a:t>
                      </a:r>
                      <a:endParaRPr kumimoji="0" lang="pt-BR"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12º.</a:t>
                      </a:r>
                      <a:r>
                        <a:rPr kumimoji="0" lang="pt-BR" sz="1800" kern="1200" dirty="0" smtClean="0">
                          <a:solidFill>
                            <a:schemeClr val="dk1"/>
                          </a:solidFill>
                          <a:latin typeface="+mn-lt"/>
                          <a:ea typeface="+mn-ea"/>
                          <a:cs typeface="+mn-cs"/>
                        </a:rPr>
                        <a:t> Singapura - Cingapura</a:t>
                      </a:r>
                    </a:p>
                  </a:txBody>
                  <a:tcPr/>
                </a:tc>
              </a:tr>
              <a:tr h="370840">
                <a:tc>
                  <a:txBody>
                    <a:bodyPr/>
                    <a:lstStyle/>
                    <a:p>
                      <a:r>
                        <a:rPr lang="pt-BR" dirty="0" smtClean="0"/>
                        <a:t>3º. </a:t>
                      </a:r>
                      <a:r>
                        <a:rPr kumimoji="0" lang="pt-BR" sz="1800" kern="1200" dirty="0" smtClean="0">
                          <a:solidFill>
                            <a:schemeClr val="dk1"/>
                          </a:solidFill>
                          <a:latin typeface="+mn-lt"/>
                          <a:ea typeface="+mn-ea"/>
                          <a:cs typeface="+mn-cs"/>
                        </a:rPr>
                        <a:t>Londres - Inglaterra</a:t>
                      </a:r>
                      <a:endParaRPr lang="pt-BR" dirty="0"/>
                    </a:p>
                  </a:txBody>
                  <a:tcPr/>
                </a:tc>
                <a:tc>
                  <a:txBody>
                    <a:bodyPr/>
                    <a:lstStyle/>
                    <a:p>
                      <a:r>
                        <a:rPr lang="pt-BR" dirty="0" smtClean="0"/>
                        <a:t>13º.</a:t>
                      </a:r>
                      <a:r>
                        <a:rPr kumimoji="0" lang="pt-BR" sz="1800" kern="1200" dirty="0" smtClean="0">
                          <a:solidFill>
                            <a:schemeClr val="dk1"/>
                          </a:solidFill>
                          <a:latin typeface="+mn-lt"/>
                          <a:ea typeface="+mn-ea"/>
                          <a:cs typeface="+mn-cs"/>
                        </a:rPr>
                        <a:t> </a:t>
                      </a:r>
                      <a:r>
                        <a:rPr kumimoji="0" lang="pt-BR" sz="1800" b="1" kern="1200" dirty="0" smtClean="0">
                          <a:solidFill>
                            <a:schemeClr val="dk1"/>
                          </a:solidFill>
                          <a:latin typeface="+mn-lt"/>
                          <a:ea typeface="+mn-ea"/>
                          <a:cs typeface="+mn-cs"/>
                        </a:rPr>
                        <a:t>Austin</a:t>
                      </a:r>
                      <a:r>
                        <a:rPr kumimoji="0" lang="pt-BR" sz="1800" kern="1200" dirty="0" smtClean="0">
                          <a:solidFill>
                            <a:schemeClr val="dk1"/>
                          </a:solidFill>
                          <a:latin typeface="+mn-lt"/>
                          <a:ea typeface="+mn-ea"/>
                          <a:cs typeface="+mn-cs"/>
                        </a:rPr>
                        <a:t> </a:t>
                      </a:r>
                      <a:r>
                        <a:rPr kumimoji="0" lang="pt-BR" sz="1800" b="1" kern="1200" dirty="0" smtClean="0">
                          <a:solidFill>
                            <a:schemeClr val="tx1"/>
                          </a:solidFill>
                          <a:latin typeface="+mn-lt"/>
                          <a:ea typeface="+mn-ea"/>
                          <a:cs typeface="+mn-cs"/>
                        </a:rPr>
                        <a:t>- USA</a:t>
                      </a:r>
                      <a:endParaRPr lang="pt-BR" dirty="0"/>
                    </a:p>
                  </a:txBody>
                  <a:tcPr/>
                </a:tc>
              </a:tr>
              <a:tr h="370840">
                <a:tc>
                  <a:txBody>
                    <a:bodyPr/>
                    <a:lstStyle/>
                    <a:p>
                      <a:r>
                        <a:rPr lang="pt-BR" dirty="0" smtClean="0"/>
                        <a:t>4º. </a:t>
                      </a:r>
                      <a:r>
                        <a:rPr kumimoji="0" lang="pt-BR" sz="1800" b="1" kern="1200" dirty="0" err="1" smtClean="0">
                          <a:solidFill>
                            <a:schemeClr val="accent3"/>
                          </a:solidFill>
                          <a:latin typeface="+mn-lt"/>
                          <a:ea typeface="+mn-ea"/>
                          <a:cs typeface="+mn-cs"/>
                        </a:rPr>
                        <a:t>Beijin</a:t>
                      </a:r>
                      <a:r>
                        <a:rPr kumimoji="0" lang="pt-BR" sz="1800" b="1" kern="1200" dirty="0" smtClean="0">
                          <a:solidFill>
                            <a:schemeClr val="accent3"/>
                          </a:solidFill>
                          <a:latin typeface="+mn-lt"/>
                          <a:ea typeface="+mn-ea"/>
                          <a:cs typeface="+mn-cs"/>
                        </a:rPr>
                        <a:t> - China</a:t>
                      </a:r>
                      <a:endParaRPr lang="pt-BR" b="1" dirty="0">
                        <a:solidFill>
                          <a:schemeClr val="accent3"/>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14º.</a:t>
                      </a:r>
                      <a:r>
                        <a:rPr kumimoji="0" lang="pt-BR" sz="1800" kern="1200" dirty="0" smtClean="0">
                          <a:solidFill>
                            <a:schemeClr val="dk1"/>
                          </a:solidFill>
                          <a:latin typeface="+mn-lt"/>
                          <a:ea typeface="+mn-ea"/>
                          <a:cs typeface="+mn-cs"/>
                        </a:rPr>
                        <a:t> Estocolmo - Suécia</a:t>
                      </a:r>
                    </a:p>
                  </a:txBody>
                  <a:tcPr/>
                </a:tc>
              </a:tr>
              <a:tr h="370840">
                <a:tc>
                  <a:txBody>
                    <a:bodyPr/>
                    <a:lstStyle/>
                    <a:p>
                      <a:r>
                        <a:rPr lang="pt-BR" dirty="0" smtClean="0"/>
                        <a:t>5º.</a:t>
                      </a:r>
                      <a:r>
                        <a:rPr kumimoji="0" lang="pt-BR" sz="1800" b="1" kern="1200" dirty="0" smtClean="0">
                          <a:solidFill>
                            <a:schemeClr val="dk1"/>
                          </a:solidFill>
                          <a:latin typeface="+mn-lt"/>
                          <a:ea typeface="+mn-ea"/>
                          <a:cs typeface="+mn-cs"/>
                        </a:rPr>
                        <a:t> Boston </a:t>
                      </a:r>
                      <a:r>
                        <a:rPr kumimoji="0" lang="pt-BR" sz="1800" b="1" kern="1200" dirty="0" smtClean="0">
                          <a:solidFill>
                            <a:schemeClr val="tx1"/>
                          </a:solidFill>
                          <a:latin typeface="+mn-lt"/>
                          <a:ea typeface="+mn-ea"/>
                          <a:cs typeface="+mn-cs"/>
                        </a:rPr>
                        <a:t>- USA</a:t>
                      </a:r>
                      <a:endParaRPr lang="pt-BR" dirty="0"/>
                    </a:p>
                  </a:txBody>
                  <a:tcPr/>
                </a:tc>
                <a:tc>
                  <a:txBody>
                    <a:bodyPr/>
                    <a:lstStyle/>
                    <a:p>
                      <a:r>
                        <a:rPr lang="pt-BR" dirty="0" smtClean="0"/>
                        <a:t>15º.</a:t>
                      </a:r>
                      <a:r>
                        <a:rPr kumimoji="0" lang="pt-BR" sz="1800" kern="1200" dirty="0" smtClean="0">
                          <a:solidFill>
                            <a:schemeClr val="dk1"/>
                          </a:solidFill>
                          <a:latin typeface="+mn-lt"/>
                          <a:ea typeface="+mn-ea"/>
                          <a:cs typeface="+mn-cs"/>
                        </a:rPr>
                        <a:t> Vancouver - Canadá</a:t>
                      </a:r>
                      <a:endParaRPr lang="pt-BR" dirty="0"/>
                    </a:p>
                  </a:txBody>
                  <a:tcPr/>
                </a:tc>
              </a:tr>
              <a:tr h="370840">
                <a:tc>
                  <a:txBody>
                    <a:bodyPr/>
                    <a:lstStyle/>
                    <a:p>
                      <a:r>
                        <a:rPr lang="pt-BR" dirty="0" smtClean="0"/>
                        <a:t>6º. </a:t>
                      </a:r>
                      <a:r>
                        <a:rPr kumimoji="0" lang="pt-BR" sz="1800" kern="1200" dirty="0" err="1" smtClean="0">
                          <a:solidFill>
                            <a:schemeClr val="dk1"/>
                          </a:solidFill>
                          <a:latin typeface="+mn-lt"/>
                          <a:ea typeface="+mn-ea"/>
                          <a:cs typeface="+mn-cs"/>
                        </a:rPr>
                        <a:t>Tel-Aviv</a:t>
                      </a:r>
                      <a:r>
                        <a:rPr kumimoji="0" lang="pt-BR" sz="1800" kern="1200" dirty="0" smtClean="0">
                          <a:solidFill>
                            <a:schemeClr val="dk1"/>
                          </a:solidFill>
                          <a:latin typeface="+mn-lt"/>
                          <a:ea typeface="+mn-ea"/>
                          <a:cs typeface="+mn-cs"/>
                        </a:rPr>
                        <a:t> - Israel</a:t>
                      </a:r>
                      <a:endParaRPr lang="pt-BR" dirty="0"/>
                    </a:p>
                  </a:txBody>
                  <a:tcPr/>
                </a:tc>
                <a:tc>
                  <a:txBody>
                    <a:bodyPr/>
                    <a:lstStyle/>
                    <a:p>
                      <a:r>
                        <a:rPr lang="pt-BR" dirty="0" smtClean="0"/>
                        <a:t>16º.</a:t>
                      </a:r>
                      <a:r>
                        <a:rPr kumimoji="0" lang="pt-BR" sz="1800" kern="1200" dirty="0" smtClean="0">
                          <a:solidFill>
                            <a:schemeClr val="dk1"/>
                          </a:solidFill>
                          <a:latin typeface="+mn-lt"/>
                          <a:ea typeface="+mn-ea"/>
                          <a:cs typeface="+mn-cs"/>
                        </a:rPr>
                        <a:t> Toronto - Canadá</a:t>
                      </a:r>
                      <a:endParaRPr lang="pt-BR" dirty="0"/>
                    </a:p>
                  </a:txBody>
                  <a:tcPr/>
                </a:tc>
              </a:tr>
              <a:tr h="370840">
                <a:tc>
                  <a:txBody>
                    <a:bodyPr/>
                    <a:lstStyle/>
                    <a:p>
                      <a:r>
                        <a:rPr lang="pt-BR" dirty="0" smtClean="0"/>
                        <a:t>7º.</a:t>
                      </a:r>
                      <a:r>
                        <a:rPr kumimoji="0" lang="pt-BR" sz="1800" kern="1200" dirty="0" smtClean="0">
                          <a:solidFill>
                            <a:schemeClr val="dk1"/>
                          </a:solidFill>
                          <a:latin typeface="+mn-lt"/>
                          <a:ea typeface="+mn-ea"/>
                          <a:cs typeface="+mn-cs"/>
                        </a:rPr>
                        <a:t> Berlin - Alemanha</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17º.</a:t>
                      </a:r>
                      <a:r>
                        <a:rPr kumimoji="0" lang="pt-BR" sz="1800" kern="1200" dirty="0" smtClean="0">
                          <a:solidFill>
                            <a:schemeClr val="dk1"/>
                          </a:solidFill>
                          <a:latin typeface="+mn-lt"/>
                          <a:ea typeface="+mn-ea"/>
                          <a:cs typeface="+mn-cs"/>
                        </a:rPr>
                        <a:t> Sydney - Austrália</a:t>
                      </a:r>
                    </a:p>
                  </a:txBody>
                  <a:tcPr/>
                </a:tc>
              </a:tr>
              <a:tr h="370840">
                <a:tc>
                  <a:txBody>
                    <a:bodyPr/>
                    <a:lstStyle/>
                    <a:p>
                      <a:r>
                        <a:rPr lang="pt-BR" dirty="0" smtClean="0"/>
                        <a:t>8º.</a:t>
                      </a:r>
                      <a:r>
                        <a:rPr kumimoji="0" lang="pt-BR" sz="1800" kern="1200" dirty="0" smtClean="0">
                          <a:solidFill>
                            <a:schemeClr val="dk1"/>
                          </a:solidFill>
                          <a:latin typeface="+mn-lt"/>
                          <a:ea typeface="+mn-ea"/>
                          <a:cs typeface="+mn-cs"/>
                        </a:rPr>
                        <a:t> </a:t>
                      </a:r>
                      <a:r>
                        <a:rPr kumimoji="0" lang="pt-BR" sz="1800" b="1" kern="1200" dirty="0" err="1" smtClean="0">
                          <a:solidFill>
                            <a:schemeClr val="accent3"/>
                          </a:solidFill>
                          <a:latin typeface="+mn-lt"/>
                          <a:ea typeface="+mn-ea"/>
                          <a:cs typeface="+mn-cs"/>
                        </a:rPr>
                        <a:t>Shangai</a:t>
                      </a:r>
                      <a:r>
                        <a:rPr kumimoji="0" lang="pt-BR" sz="1800" b="1" kern="1200" dirty="0" smtClean="0">
                          <a:solidFill>
                            <a:schemeClr val="accent3"/>
                          </a:solidFill>
                          <a:latin typeface="+mn-lt"/>
                          <a:ea typeface="+mn-ea"/>
                          <a:cs typeface="+mn-cs"/>
                        </a:rPr>
                        <a:t> - China</a:t>
                      </a:r>
                      <a:endParaRPr lang="pt-BR" b="1" dirty="0">
                        <a:solidFill>
                          <a:schemeClr val="accent3"/>
                        </a:solidFill>
                      </a:endParaRPr>
                    </a:p>
                  </a:txBody>
                  <a:tcPr/>
                </a:tc>
                <a:tc>
                  <a:txBody>
                    <a:bodyPr/>
                    <a:lstStyle/>
                    <a:p>
                      <a:r>
                        <a:rPr lang="pt-BR" dirty="0" smtClean="0"/>
                        <a:t>18º.</a:t>
                      </a:r>
                      <a:r>
                        <a:rPr kumimoji="0" lang="pt-BR" sz="1800" kern="1200" dirty="0" smtClean="0">
                          <a:solidFill>
                            <a:schemeClr val="dk1"/>
                          </a:solidFill>
                          <a:latin typeface="+mn-lt"/>
                          <a:ea typeface="+mn-ea"/>
                          <a:cs typeface="+mn-cs"/>
                        </a:rPr>
                        <a:t> </a:t>
                      </a:r>
                      <a:r>
                        <a:rPr kumimoji="0" lang="pt-BR" sz="1800" b="1" kern="1200" dirty="0" smtClean="0">
                          <a:solidFill>
                            <a:schemeClr val="dk1"/>
                          </a:solidFill>
                          <a:latin typeface="+mn-lt"/>
                          <a:ea typeface="+mn-ea"/>
                          <a:cs typeface="+mn-cs"/>
                        </a:rPr>
                        <a:t>Chicago </a:t>
                      </a:r>
                      <a:r>
                        <a:rPr kumimoji="0" lang="pt-BR" sz="1800" b="1" kern="1200" dirty="0" smtClean="0">
                          <a:solidFill>
                            <a:schemeClr val="tx1"/>
                          </a:solidFill>
                          <a:latin typeface="+mn-lt"/>
                          <a:ea typeface="+mn-ea"/>
                          <a:cs typeface="+mn-cs"/>
                        </a:rPr>
                        <a:t>- USA</a:t>
                      </a:r>
                      <a:endParaRPr lang="pt-BR" b="1" dirty="0"/>
                    </a:p>
                  </a:txBody>
                  <a:tcPr/>
                </a:tc>
              </a:tr>
              <a:tr h="370840">
                <a:tc>
                  <a:txBody>
                    <a:bodyPr/>
                    <a:lstStyle/>
                    <a:p>
                      <a:r>
                        <a:rPr lang="pt-BR" dirty="0" smtClean="0"/>
                        <a:t>9º.</a:t>
                      </a:r>
                      <a:r>
                        <a:rPr kumimoji="0" lang="pt-BR" sz="1800" b="1" kern="1200" dirty="0" smtClean="0">
                          <a:solidFill>
                            <a:schemeClr val="dk1"/>
                          </a:solidFill>
                          <a:latin typeface="+mn-lt"/>
                          <a:ea typeface="+mn-ea"/>
                          <a:cs typeface="+mn-cs"/>
                        </a:rPr>
                        <a:t> </a:t>
                      </a:r>
                      <a:r>
                        <a:rPr kumimoji="0" lang="pt-BR" sz="1800" b="1" kern="1200" dirty="0" err="1" smtClean="0">
                          <a:solidFill>
                            <a:schemeClr val="dk1"/>
                          </a:solidFill>
                          <a:latin typeface="+mn-lt"/>
                          <a:ea typeface="+mn-ea"/>
                          <a:cs typeface="+mn-cs"/>
                        </a:rPr>
                        <a:t>Los</a:t>
                      </a:r>
                      <a:r>
                        <a:rPr kumimoji="0" lang="pt-BR" sz="1800" b="1" kern="1200" dirty="0" smtClean="0">
                          <a:solidFill>
                            <a:schemeClr val="dk1"/>
                          </a:solidFill>
                          <a:latin typeface="+mn-lt"/>
                          <a:ea typeface="+mn-ea"/>
                          <a:cs typeface="+mn-cs"/>
                        </a:rPr>
                        <a:t> Angeles </a:t>
                      </a:r>
                      <a:r>
                        <a:rPr kumimoji="0" lang="pt-BR" sz="1800" b="1" kern="1200" dirty="0" smtClean="0">
                          <a:solidFill>
                            <a:schemeClr val="tx1"/>
                          </a:solidFill>
                          <a:latin typeface="+mn-lt"/>
                          <a:ea typeface="+mn-ea"/>
                          <a:cs typeface="+mn-cs"/>
                        </a:rPr>
                        <a:t>- USA</a:t>
                      </a:r>
                      <a:endParaRPr lang="pt-BR" dirty="0"/>
                    </a:p>
                  </a:txBody>
                  <a:tcPr/>
                </a:tc>
                <a:tc>
                  <a:txBody>
                    <a:bodyPr/>
                    <a:lstStyle/>
                    <a:p>
                      <a:r>
                        <a:rPr lang="pt-BR" dirty="0" smtClean="0"/>
                        <a:t>19º.</a:t>
                      </a:r>
                      <a:r>
                        <a:rPr kumimoji="0" lang="pt-BR" sz="1800" kern="1200" dirty="0" smtClean="0">
                          <a:solidFill>
                            <a:schemeClr val="dk1"/>
                          </a:solidFill>
                          <a:latin typeface="+mn-lt"/>
                          <a:ea typeface="+mn-ea"/>
                          <a:cs typeface="+mn-cs"/>
                        </a:rPr>
                        <a:t> Amsterdam - Holanda</a:t>
                      </a:r>
                      <a:endParaRPr lang="pt-BR" dirty="0"/>
                    </a:p>
                  </a:txBody>
                  <a:tcPr/>
                </a:tc>
              </a:tr>
              <a:tr h="370840">
                <a:tc>
                  <a:txBody>
                    <a:bodyPr/>
                    <a:lstStyle/>
                    <a:p>
                      <a:r>
                        <a:rPr lang="pt-BR" dirty="0" smtClean="0"/>
                        <a:t>10º.</a:t>
                      </a:r>
                      <a:r>
                        <a:rPr kumimoji="0" lang="pt-BR" sz="1800" b="1" kern="1200" dirty="0" smtClean="0">
                          <a:solidFill>
                            <a:schemeClr val="dk1"/>
                          </a:solidFill>
                          <a:latin typeface="+mn-lt"/>
                          <a:ea typeface="+mn-ea"/>
                          <a:cs typeface="+mn-cs"/>
                        </a:rPr>
                        <a:t>Seatle </a:t>
                      </a:r>
                      <a:r>
                        <a:rPr kumimoji="0" lang="pt-BR" sz="1800" b="1" kern="1200" dirty="0" smtClean="0">
                          <a:solidFill>
                            <a:schemeClr val="tx1"/>
                          </a:solidFill>
                          <a:latin typeface="+mn-lt"/>
                          <a:ea typeface="+mn-ea"/>
                          <a:cs typeface="+mn-cs"/>
                        </a:rPr>
                        <a:t>- USA</a:t>
                      </a:r>
                      <a:endParaRPr lang="pt-BR" dirty="0"/>
                    </a:p>
                  </a:txBody>
                  <a:tcPr/>
                </a:tc>
                <a:tc>
                  <a:txBody>
                    <a:bodyPr/>
                    <a:lstStyle/>
                    <a:p>
                      <a:r>
                        <a:rPr lang="pt-BR" dirty="0" smtClean="0"/>
                        <a:t>20º.</a:t>
                      </a:r>
                      <a:r>
                        <a:rPr kumimoji="0" lang="pt-BR" sz="1800" kern="1200" dirty="0" smtClean="0">
                          <a:solidFill>
                            <a:schemeClr val="dk1"/>
                          </a:solidFill>
                          <a:latin typeface="+mn-lt"/>
                          <a:ea typeface="+mn-ea"/>
                          <a:cs typeface="+mn-cs"/>
                        </a:rPr>
                        <a:t> Bangalore - </a:t>
                      </a:r>
                      <a:r>
                        <a:rPr kumimoji="0" lang="pt-BR" sz="1800" kern="1200" dirty="0" err="1" smtClean="0">
                          <a:solidFill>
                            <a:schemeClr val="dk1"/>
                          </a:solidFill>
                          <a:latin typeface="+mn-lt"/>
                          <a:ea typeface="+mn-ea"/>
                          <a:cs typeface="+mn-cs"/>
                        </a:rPr>
                        <a:t>India</a:t>
                      </a:r>
                      <a:endParaRPr lang="pt-BR" dirty="0"/>
                    </a:p>
                  </a:txBody>
                  <a:tcPr/>
                </a:tc>
              </a:tr>
            </a:tbl>
          </a:graphicData>
        </a:graphic>
      </p:graphicFrame>
      <p:sp>
        <p:nvSpPr>
          <p:cNvPr id="7" name="Retângulo 6"/>
          <p:cNvSpPr/>
          <p:nvPr/>
        </p:nvSpPr>
        <p:spPr>
          <a:xfrm>
            <a:off x="683568" y="4803998"/>
            <a:ext cx="6408712" cy="307777"/>
          </a:xfrm>
          <a:prstGeom prst="rect">
            <a:avLst/>
          </a:prstGeom>
        </p:spPr>
        <p:txBody>
          <a:bodyPr wrap="square">
            <a:spAutoFit/>
          </a:bodyPr>
          <a:lstStyle/>
          <a:p>
            <a:r>
              <a:rPr lang="pt-BR" sz="1400" dirty="0" smtClean="0">
                <a:latin typeface="Times New Roman" pitchFamily="18" charset="0"/>
                <a:cs typeface="Times New Roman" pitchFamily="18" charset="0"/>
              </a:rPr>
              <a:t>Fonte: </a:t>
            </a:r>
            <a:r>
              <a:rPr lang="pt-BR" sz="1400" dirty="0" err="1" smtClean="0">
                <a:latin typeface="Times New Roman" pitchFamily="18" charset="0"/>
                <a:cs typeface="Times New Roman" pitchFamily="18" charset="0"/>
              </a:rPr>
              <a:t>Endeavour</a:t>
            </a:r>
            <a:r>
              <a:rPr lang="pt-BR" sz="1400" dirty="0" smtClean="0">
                <a:latin typeface="Times New Roman" pitchFamily="18" charset="0"/>
                <a:cs typeface="Times New Roman" pitchFamily="18" charset="0"/>
              </a:rPr>
              <a:t> (2017)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sz="quarter" idx="1"/>
          </p:nvPr>
        </p:nvPicPr>
        <p:blipFill>
          <a:blip r:embed="rId2" cstate="print"/>
          <a:srcRect l="13847" t="23729" r="69610" b="15214"/>
          <a:stretch>
            <a:fillRect/>
          </a:stretch>
        </p:blipFill>
        <p:spPr bwMode="auto">
          <a:xfrm>
            <a:off x="3779912" y="627534"/>
            <a:ext cx="2088232" cy="4333188"/>
          </a:xfrm>
          <a:prstGeom prst="rect">
            <a:avLst/>
          </a:prstGeom>
          <a:noFill/>
          <a:ln w="9525">
            <a:noFill/>
            <a:miter lim="800000"/>
            <a:headEnd/>
            <a:tailEnd/>
          </a:ln>
        </p:spPr>
      </p:pic>
      <p:sp>
        <p:nvSpPr>
          <p:cNvPr id="2" name="Título 1"/>
          <p:cNvSpPr>
            <a:spLocks noGrp="1"/>
          </p:cNvSpPr>
          <p:nvPr>
            <p:ph type="title"/>
          </p:nvPr>
        </p:nvSpPr>
        <p:spPr>
          <a:xfrm>
            <a:off x="611560" y="0"/>
            <a:ext cx="8075240" cy="857250"/>
          </a:xfrm>
        </p:spPr>
        <p:txBody>
          <a:bodyPr>
            <a:noAutofit/>
          </a:bodyPr>
          <a:lstStyle/>
          <a:p>
            <a:r>
              <a:rPr lang="pt-BR" sz="3200" b="1" dirty="0" smtClean="0">
                <a:solidFill>
                  <a:schemeClr val="tx1"/>
                </a:solidFill>
                <a:latin typeface="Times New Roman" pitchFamily="18" charset="0"/>
                <a:cs typeface="Times New Roman" pitchFamily="18" charset="0"/>
              </a:rPr>
              <a:t>Os 10 países mais competitivos do mundo</a:t>
            </a:r>
            <a:endParaRPr lang="pt-BR" sz="3200" b="1" dirty="0">
              <a:solidFill>
                <a:schemeClr val="tx1"/>
              </a:solidFill>
              <a:latin typeface="Times New Roman" pitchFamily="18" charset="0"/>
              <a:cs typeface="Times New Roman" pitchFamily="18" charset="0"/>
            </a:endParaRPr>
          </a:p>
        </p:txBody>
      </p:sp>
      <p:sp>
        <p:nvSpPr>
          <p:cNvPr id="5" name="Retângulo 4"/>
          <p:cNvSpPr/>
          <p:nvPr/>
        </p:nvSpPr>
        <p:spPr>
          <a:xfrm>
            <a:off x="251520" y="1635646"/>
            <a:ext cx="3456384" cy="1938992"/>
          </a:xfrm>
          <a:prstGeom prst="rect">
            <a:avLst/>
          </a:prstGeom>
        </p:spPr>
        <p:txBody>
          <a:bodyPr wrap="square">
            <a:spAutoFit/>
          </a:bodyPr>
          <a:lstStyle/>
          <a:p>
            <a:r>
              <a:rPr lang="pt-BR" sz="2000" dirty="0">
                <a:latin typeface="Times New Roman" pitchFamily="18" charset="0"/>
                <a:cs typeface="Times New Roman" pitchFamily="18" charset="0"/>
              </a:rPr>
              <a:t>O ranking de 2016 avalia 138 países </a:t>
            </a:r>
            <a:endParaRPr lang="pt-BR" sz="2000" dirty="0" smtClean="0">
              <a:latin typeface="Times New Roman" pitchFamily="18" charset="0"/>
              <a:cs typeface="Times New Roman" pitchFamily="18" charset="0"/>
            </a:endParaRPr>
          </a:p>
          <a:p>
            <a:endParaRPr lang="pt-BR" sz="2000" dirty="0" smtClean="0">
              <a:latin typeface="Times New Roman" pitchFamily="18" charset="0"/>
              <a:cs typeface="Times New Roman" pitchFamily="18" charset="0"/>
            </a:endParaRPr>
          </a:p>
          <a:p>
            <a:r>
              <a:rPr lang="pt-BR" sz="2000" dirty="0" smtClean="0">
                <a:latin typeface="Times New Roman" pitchFamily="18" charset="0"/>
                <a:cs typeface="Times New Roman" pitchFamily="18" charset="0"/>
              </a:rPr>
              <a:t>Fonte: Fórum </a:t>
            </a:r>
            <a:r>
              <a:rPr lang="pt-BR" sz="2000" dirty="0">
                <a:latin typeface="Times New Roman" pitchFamily="18" charset="0"/>
                <a:cs typeface="Times New Roman" pitchFamily="18" charset="0"/>
              </a:rPr>
              <a:t>Econômico Mundial em parceria com a Fundação Dom Cabral (FDC).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563638"/>
            <a:ext cx="7467600" cy="3291826"/>
          </a:xfrm>
        </p:spPr>
        <p:txBody>
          <a:bodyPr>
            <a:normAutofit/>
          </a:bodyPr>
          <a:lstStyle/>
          <a:p>
            <a:r>
              <a:rPr lang="pt-BR" sz="2800" dirty="0" smtClean="0">
                <a:latin typeface="Times New Roman" pitchFamily="18" charset="0"/>
                <a:cs typeface="Times New Roman" pitchFamily="18" charset="0"/>
              </a:rPr>
              <a:t>Pode-se também analisar estes eventos a partir da maturidade do Sistema Nacional de Inovação – SNI de um país ou região. </a:t>
            </a:r>
            <a:endParaRPr lang="pt-B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ascensão e o nível de desenvolvimento econômico de uma nação podem ser avaliados pela eficiência com que são produzidos bens e serviços, que são absorvidos e elevam a qualidade de vida e o grau de bem estar da população. </a:t>
            </a:r>
          </a:p>
          <a:p>
            <a:endParaRPr lang="pt-BR" dirty="0" smtClean="0"/>
          </a:p>
          <a:p>
            <a:r>
              <a:rPr lang="pt-BR" dirty="0" smtClean="0"/>
              <a:t>Principais responsáveis por estes aspectos as EMPRESAS.</a:t>
            </a:r>
          </a:p>
          <a:p>
            <a:endParaRPr lang="pt-BR" dirty="0" smtClean="0"/>
          </a:p>
          <a:p>
            <a:r>
              <a:rPr lang="pt-BR" dirty="0" smtClean="0"/>
              <a:t>Para que isso ocorra, o panorama nacional tem um papel central para o seu êxito competitivo.</a:t>
            </a:r>
          </a:p>
          <a:p>
            <a:endParaRPr lang="pt-BR" dirty="0" smtClean="0"/>
          </a:p>
          <a:p>
            <a:r>
              <a:rPr lang="pt-BR" dirty="0" smtClean="0"/>
              <a:t> </a:t>
            </a:r>
            <a:r>
              <a:rPr lang="pt-BR" sz="1900" dirty="0" smtClean="0"/>
              <a:t>(SANTOS, 1987, p.1; PORTER, 1999, p.2; MORAIS </a:t>
            </a:r>
            <a:r>
              <a:rPr lang="pt-BR" sz="1900" i="1" dirty="0" err="1" smtClean="0"/>
              <a:t>et</a:t>
            </a:r>
            <a:r>
              <a:rPr lang="pt-BR" sz="1900" i="1" dirty="0" smtClean="0"/>
              <a:t> al.</a:t>
            </a:r>
            <a:r>
              <a:rPr lang="pt-BR" sz="1900" dirty="0" smtClean="0"/>
              <a:t>, 2006; HISRICH; PETERS; SHEPHERD, 2009, p.36).</a:t>
            </a:r>
            <a:endParaRPr lang="pt-BR" dirty="0" smtClean="0"/>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347614"/>
            <a:ext cx="8219256" cy="3291826"/>
          </a:xfrm>
        </p:spPr>
        <p:txBody>
          <a:bodyPr>
            <a:normAutofit/>
          </a:bodyPr>
          <a:lstStyle/>
          <a:p>
            <a:r>
              <a:rPr lang="pt-BR" sz="2800" dirty="0" smtClean="0">
                <a:latin typeface="Times New Roman" pitchFamily="18" charset="0"/>
                <a:cs typeface="Times New Roman" pitchFamily="18" charset="0"/>
              </a:rPr>
              <a:t>Os esforços do Estado brasileiro para incentivar micro e pequenas empresas são reconhecidos, mas o país ainda é visto como um dos mais difíceis para novos empreendedores, ainda mais os de base tecnológica, pela sua complexidade e alto valor agregado de seus produtos e serviços.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347614"/>
            <a:ext cx="8219256" cy="3291826"/>
          </a:xfrm>
        </p:spPr>
        <p:txBody>
          <a:bodyPr>
            <a:normAutofit/>
          </a:bodyPr>
          <a:lstStyle/>
          <a:p>
            <a:r>
              <a:rPr lang="pt-BR" sz="3200" dirty="0" smtClean="0">
                <a:latin typeface="Times New Roman" pitchFamily="18" charset="0"/>
                <a:cs typeface="Times New Roman" pitchFamily="18" charset="0"/>
              </a:rPr>
              <a:t>Impostos altos demais provocam distorções na economia, além de outros fatores, que dificultam a sobrevivência dessas empresas.</a:t>
            </a:r>
            <a:endParaRPr lang="pt-BR"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3200" dirty="0" smtClean="0">
                <a:latin typeface="Times New Roman" pitchFamily="18" charset="0"/>
                <a:cs typeface="Times New Roman" pitchFamily="18" charset="0"/>
              </a:rPr>
              <a:t>Morais </a:t>
            </a:r>
            <a:r>
              <a:rPr lang="pt-BR" sz="3200" dirty="0" err="1" smtClean="0">
                <a:latin typeface="Times New Roman" pitchFamily="18" charset="0"/>
                <a:cs typeface="Times New Roman" pitchFamily="18" charset="0"/>
              </a:rPr>
              <a:t>et</a:t>
            </a:r>
            <a:r>
              <a:rPr lang="pt-BR" sz="3200" dirty="0" smtClean="0">
                <a:latin typeface="Times New Roman" pitchFamily="18" charset="0"/>
                <a:cs typeface="Times New Roman" pitchFamily="18" charset="0"/>
              </a:rPr>
              <a:t> al. (2006) apontam que, na grande maioria, essas empresas são criadas por jovens empreendedores, que contam com o apoio das universidades locais.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Cria-se, portanto, uma nova visão social e capitalista, ao mesmo tempo da utilização do conhecimento gerado nas universidades, quando essas se tornam fonte direta do processo econômico por meio da criação de novas empresas, tecnologias, novos empresários, novas formas de gestão e de agregação de valor a produtos e serviços.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A sociedade do conhecimento requer universidades e centros de pesquisa, desenvolvimento e inovação estruturados e gerenciados de forma empreendedora e desafiadora.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Antonio\Documents\Apostilas\Inovações Tecnológicas - Pós\Triângulo de Sábato.jpg"/>
          <p:cNvPicPr>
            <a:picLocks noGrp="1" noChangeAspect="1" noChangeArrowheads="1"/>
          </p:cNvPicPr>
          <p:nvPr>
            <p:ph sz="quarter" idx="1"/>
          </p:nvPr>
        </p:nvPicPr>
        <p:blipFill>
          <a:blip r:embed="rId2" cstate="print"/>
          <a:srcRect/>
          <a:stretch>
            <a:fillRect/>
          </a:stretch>
        </p:blipFill>
        <p:spPr bwMode="auto">
          <a:xfrm>
            <a:off x="1457325" y="1461294"/>
            <a:ext cx="5467350" cy="3133725"/>
          </a:xfrm>
          <a:prstGeom prst="rect">
            <a:avLst/>
          </a:prstGeom>
          <a:noFill/>
        </p:spPr>
      </p:pic>
      <p:sp>
        <p:nvSpPr>
          <p:cNvPr id="5" name="Título 1"/>
          <p:cNvSpPr>
            <a:spLocks noGrp="1"/>
          </p:cNvSpPr>
          <p:nvPr>
            <p:ph type="title"/>
          </p:nvPr>
        </p:nvSpPr>
        <p:spPr>
          <a:xfrm>
            <a:off x="144016" y="205979"/>
            <a:ext cx="874846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pic>
        <p:nvPicPr>
          <p:cNvPr id="31746" name="Picture 2" descr="C:\Users\Antonio\Documents\Apostilas\Inovações Tecnológicas - Pós\Hélice tripla.jpg"/>
          <p:cNvPicPr>
            <a:picLocks noGrp="1" noChangeAspect="1" noChangeArrowheads="1"/>
          </p:cNvPicPr>
          <p:nvPr>
            <p:ph sz="quarter" idx="1"/>
          </p:nvPr>
        </p:nvPicPr>
        <p:blipFill>
          <a:blip r:embed="rId2" cstate="print"/>
          <a:srcRect/>
          <a:stretch>
            <a:fillRect/>
          </a:stretch>
        </p:blipFill>
        <p:spPr bwMode="auto">
          <a:xfrm>
            <a:off x="1907704" y="1203598"/>
            <a:ext cx="4968552" cy="381134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Ao mesmo tempo em que a produção do conhecimento científico é essencial para a compreensão e o atendimento das necessidades do ser humano, as universidades têm sido chamadas a contribuir na formação e difusão de outras formas de aplicação do seu produto final, isto é, na formação de líderes empresariais e no desenvolvimento de novas tecnologias ambiental e socialmente justas.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lnSpcReduction="10000"/>
          </a:bodyPr>
          <a:lstStyle/>
          <a:p>
            <a:r>
              <a:rPr lang="pt-BR" sz="3200" dirty="0" smtClean="0">
                <a:latin typeface="Times New Roman" pitchFamily="18" charset="0"/>
                <a:cs typeface="Times New Roman" pitchFamily="18" charset="0"/>
              </a:rPr>
              <a:t>Isso converge para um sistema nacional de inovação e competitividade que possibilite uma nação se destacar no cenário mundial.</a:t>
            </a:r>
          </a:p>
          <a:p>
            <a:endParaRPr lang="pt-BR" sz="3200" dirty="0" smtClean="0">
              <a:latin typeface="Times New Roman" pitchFamily="18" charset="0"/>
              <a:cs typeface="Times New Roman" pitchFamily="18" charset="0"/>
            </a:endParaRPr>
          </a:p>
          <a:p>
            <a:r>
              <a:rPr lang="pt-BR" sz="3200" dirty="0" smtClean="0">
                <a:latin typeface="Times New Roman" pitchFamily="18" charset="0"/>
                <a:cs typeface="Times New Roman" pitchFamily="18" charset="0"/>
              </a:rPr>
              <a:t>Quanto mais maduro o Sistema Nacional de Inovação – SNI - de um país ou região, maior a probabilidade de geração de empresas de base tecnológica.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O crescimento de países como Estados Unidos, Alemanha, China demonstra como um ambiente nacional favorável pode ter uma considerável influência no estímulo a atividades </a:t>
            </a:r>
            <a:r>
              <a:rPr lang="pt-BR" sz="2800" dirty="0" err="1" smtClean="0">
                <a:latin typeface="Times New Roman" pitchFamily="18" charset="0"/>
                <a:cs typeface="Times New Roman" pitchFamily="18" charset="0"/>
              </a:rPr>
              <a:t>inovativas</a:t>
            </a:r>
            <a:r>
              <a:rPr lang="pt-BR" sz="2800" dirty="0" smtClean="0">
                <a:latin typeface="Times New Roman" pitchFamily="18" charset="0"/>
                <a:cs typeface="Times New Roman" pitchFamily="18" charset="0"/>
              </a:rPr>
              <a:t>.</a:t>
            </a:r>
            <a:endParaRPr lang="pt-B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457200" y="1200151"/>
            <a:ext cx="8435280" cy="3394472"/>
          </a:xfrm>
        </p:spPr>
        <p:txBody>
          <a:bodyPr>
            <a:normAutofit fontScale="70000" lnSpcReduction="20000"/>
          </a:bodyPr>
          <a:lstStyle/>
          <a:p>
            <a:r>
              <a:rPr lang="pt-BR" dirty="0" smtClean="0"/>
              <a:t>A inovação e competitividade - elementos que garantem longevidade organizacional e, no mesmo grau de importância, atualidade aos processos e produtos, seja na esfera privada ou no âmbito público. </a:t>
            </a:r>
          </a:p>
          <a:p>
            <a:endParaRPr lang="pt-BR" dirty="0" smtClean="0"/>
          </a:p>
          <a:p>
            <a:r>
              <a:rPr lang="pt-BR" dirty="0" smtClean="0"/>
              <a:t>Inovar é um dos aspectos fundamentais para ser competitivo; ser competitivo é um dos aspectos fundamentais para permanecer atuante. </a:t>
            </a:r>
          </a:p>
          <a:p>
            <a:endParaRPr lang="pt-BR" dirty="0" smtClean="0"/>
          </a:p>
          <a:p>
            <a:r>
              <a:rPr lang="pt-BR" dirty="0" smtClean="0"/>
              <a:t>Para que esses processos ocorram, é necessária uma acumulação de capital humano e econômico cuja localização está nas universidades e empresas. </a:t>
            </a:r>
          </a:p>
          <a:p>
            <a:endParaRPr lang="pt-BR" dirty="0" smtClean="0"/>
          </a:p>
          <a:p>
            <a:endParaRPr lang="pt-BR" dirty="0" smtClean="0"/>
          </a:p>
          <a:p>
            <a:endParaRPr lang="pt-BR" dirty="0" smtClean="0"/>
          </a:p>
          <a:p>
            <a:r>
              <a:rPr lang="pt-BR" sz="1900" dirty="0" smtClean="0"/>
              <a:t>Movimento Brasil Competitivo – MBC (2006).</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err="1" smtClean="0">
                <a:latin typeface="Times New Roman" pitchFamily="18" charset="0"/>
                <a:cs typeface="Times New Roman" pitchFamily="18" charset="0"/>
              </a:rPr>
              <a:t>Fagerberg</a:t>
            </a:r>
            <a:r>
              <a:rPr lang="pt-BR" sz="2800" dirty="0" smtClean="0">
                <a:latin typeface="Times New Roman" pitchFamily="18" charset="0"/>
                <a:cs typeface="Times New Roman" pitchFamily="18" charset="0"/>
              </a:rPr>
              <a:t> e </a:t>
            </a:r>
            <a:r>
              <a:rPr lang="pt-BR" sz="2800" dirty="0" err="1" smtClean="0">
                <a:latin typeface="Times New Roman" pitchFamily="18" charset="0"/>
                <a:cs typeface="Times New Roman" pitchFamily="18" charset="0"/>
              </a:rPr>
              <a:t>Srholec</a:t>
            </a:r>
            <a:r>
              <a:rPr lang="pt-BR" sz="2800" dirty="0" smtClean="0">
                <a:latin typeface="Times New Roman" pitchFamily="18" charset="0"/>
                <a:cs typeface="Times New Roman" pitchFamily="18" charset="0"/>
              </a:rPr>
              <a:t> (2008) afirmam que </a:t>
            </a:r>
            <a:r>
              <a:rPr lang="pt-BR" sz="2800" dirty="0" err="1" smtClean="0">
                <a:latin typeface="Times New Roman" pitchFamily="18" charset="0"/>
                <a:cs typeface="Times New Roman" pitchFamily="18" charset="0"/>
              </a:rPr>
              <a:t>Christoper</a:t>
            </a:r>
            <a:r>
              <a:rPr lang="pt-BR" sz="2800" dirty="0" smtClean="0">
                <a:latin typeface="Times New Roman" pitchFamily="18" charset="0"/>
                <a:cs typeface="Times New Roman" pitchFamily="18" charset="0"/>
              </a:rPr>
              <a:t> Freeman foi o primeiro a usar o termo Sistema Nacional de Inovação (SNI) em uma análise do Japão (Freeman, 1987).</a:t>
            </a:r>
            <a:endParaRPr lang="pt-B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err="1" smtClean="0">
                <a:latin typeface="Times New Roman" pitchFamily="18" charset="0"/>
                <a:cs typeface="Times New Roman" pitchFamily="18" charset="0"/>
              </a:rPr>
              <a:t>Fagerberg</a:t>
            </a:r>
            <a:r>
              <a:rPr lang="pt-BR" sz="2800" dirty="0" smtClean="0">
                <a:latin typeface="Times New Roman" pitchFamily="18" charset="0"/>
                <a:cs typeface="Times New Roman" pitchFamily="18" charset="0"/>
              </a:rPr>
              <a:t> e </a:t>
            </a:r>
            <a:r>
              <a:rPr lang="pt-BR" sz="2800" dirty="0" err="1" smtClean="0">
                <a:latin typeface="Times New Roman" pitchFamily="18" charset="0"/>
                <a:cs typeface="Times New Roman" pitchFamily="18" charset="0"/>
              </a:rPr>
              <a:t>Srholec</a:t>
            </a:r>
            <a:r>
              <a:rPr lang="pt-BR" sz="2800" dirty="0" smtClean="0">
                <a:latin typeface="Times New Roman" pitchFamily="18" charset="0"/>
                <a:cs typeface="Times New Roman" pitchFamily="18" charset="0"/>
              </a:rPr>
              <a:t> (2008) afirmam que </a:t>
            </a:r>
            <a:r>
              <a:rPr lang="pt-BR" sz="2800" dirty="0" err="1" smtClean="0">
                <a:latin typeface="Times New Roman" pitchFamily="18" charset="0"/>
                <a:cs typeface="Times New Roman" pitchFamily="18" charset="0"/>
              </a:rPr>
              <a:t>Christoper</a:t>
            </a:r>
            <a:r>
              <a:rPr lang="pt-BR" sz="2800" dirty="0" smtClean="0">
                <a:latin typeface="Times New Roman" pitchFamily="18" charset="0"/>
                <a:cs typeface="Times New Roman" pitchFamily="18" charset="0"/>
              </a:rPr>
              <a:t> Freeman foi o primeiro a usar o termo Sistema Nacional de Inovação (SNI) em uma análise do Japão (Freeman, 1987).</a:t>
            </a:r>
            <a:endParaRPr lang="pt-B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Freeman (1995) conceituou SNI como um conjunto de instituições, atores e mecanismos em um país que contribuem para a criação, avanço e difusão das inovações tecnológicas.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205979"/>
            <a:ext cx="8496944"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
        <p:nvSpPr>
          <p:cNvPr id="5" name="Espaço Reservado para Conteúdo 4"/>
          <p:cNvSpPr>
            <a:spLocks noGrp="1"/>
          </p:cNvSpPr>
          <p:nvPr>
            <p:ph sz="quarter" idx="1"/>
          </p:nvPr>
        </p:nvSpPr>
        <p:spPr>
          <a:xfrm>
            <a:off x="457200" y="1131590"/>
            <a:ext cx="8219256" cy="3795886"/>
          </a:xfrm>
        </p:spPr>
        <p:txBody>
          <a:bodyPr>
            <a:normAutofit/>
          </a:bodyPr>
          <a:lstStyle/>
          <a:p>
            <a:r>
              <a:rPr lang="pt-BR" sz="2800" dirty="0" smtClean="0">
                <a:latin typeface="Times New Roman" pitchFamily="18" charset="0"/>
                <a:cs typeface="Times New Roman" pitchFamily="18" charset="0"/>
              </a:rPr>
              <a:t>Entre essas instituições destacam-se, os atores e mecanismos, os institutos de pesquisa, o sistema educacional, as firmas e seus laboratórios de pesquisa e desenvolvimento, as agências governamentais, a estrutura do sistema financeiro, as leis de propriedade intelectual e as universidades.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grpSp>
        <p:nvGrpSpPr>
          <p:cNvPr id="7" name="Grupo 6"/>
          <p:cNvGrpSpPr/>
          <p:nvPr/>
        </p:nvGrpSpPr>
        <p:grpSpPr>
          <a:xfrm>
            <a:off x="2627784" y="92546"/>
            <a:ext cx="4464496" cy="4927476"/>
            <a:chOff x="2411760" y="980728"/>
            <a:chExt cx="4608512" cy="5328592"/>
          </a:xfrm>
        </p:grpSpPr>
        <p:pic>
          <p:nvPicPr>
            <p:cNvPr id="8" name="Picture 2"/>
            <p:cNvPicPr>
              <a:picLocks noChangeAspect="1" noChangeArrowheads="1"/>
            </p:cNvPicPr>
            <p:nvPr/>
          </p:nvPicPr>
          <p:blipFill>
            <a:blip r:embed="rId2" cstate="print"/>
            <a:srcRect l="41621" t="14864" r="21029" b="10275"/>
            <a:stretch>
              <a:fillRect/>
            </a:stretch>
          </p:blipFill>
          <p:spPr bwMode="auto">
            <a:xfrm>
              <a:off x="2411760" y="980728"/>
              <a:ext cx="4253662" cy="5328592"/>
            </a:xfrm>
            <a:prstGeom prst="rect">
              <a:avLst/>
            </a:prstGeom>
            <a:noFill/>
            <a:ln w="9525">
              <a:noFill/>
              <a:miter lim="800000"/>
              <a:headEnd/>
              <a:tailEnd/>
            </a:ln>
          </p:spPr>
        </p:pic>
        <p:sp>
          <p:nvSpPr>
            <p:cNvPr id="9" name="Retângulo 8"/>
            <p:cNvSpPr/>
            <p:nvPr/>
          </p:nvSpPr>
          <p:spPr>
            <a:xfrm>
              <a:off x="5292080" y="2996952"/>
              <a:ext cx="1728192"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dirty="0">
                  <a:solidFill>
                    <a:srgbClr val="5B26E0"/>
                  </a:solidFill>
                  <a:latin typeface="Times New Roman" pitchFamily="18" charset="0"/>
                  <a:cs typeface="Times New Roman" pitchFamily="18" charset="0"/>
                </a:rPr>
                <a:t>Centros de </a:t>
              </a:r>
              <a:r>
                <a:rPr lang="pt-BR" sz="1100" dirty="0" smtClean="0">
                  <a:solidFill>
                    <a:srgbClr val="5B26E0"/>
                  </a:solidFill>
                  <a:latin typeface="Times New Roman" pitchFamily="18" charset="0"/>
                  <a:cs typeface="Times New Roman" pitchFamily="18" charset="0"/>
                </a:rPr>
                <a:t>transferência</a:t>
              </a:r>
              <a:endParaRPr lang="pt-BR" sz="1100" dirty="0">
                <a:solidFill>
                  <a:srgbClr val="5B26E0"/>
                </a:solidFill>
                <a:latin typeface="Times New Roman" pitchFamily="18" charset="0"/>
                <a:cs typeface="Times New Roman" pitchFamily="18" charset="0"/>
              </a:endParaRPr>
            </a:p>
            <a:p>
              <a:r>
                <a:rPr lang="pt-BR" sz="1100" dirty="0">
                  <a:solidFill>
                    <a:srgbClr val="5B26E0"/>
                  </a:solidFill>
                  <a:latin typeface="Times New Roman" pitchFamily="18" charset="0"/>
                  <a:cs typeface="Times New Roman" pitchFamily="18" charset="0"/>
                </a:rPr>
                <a:t>e comercialização</a:t>
              </a:r>
            </a:p>
            <a:p>
              <a:r>
                <a:rPr lang="pt-BR" sz="1100" dirty="0">
                  <a:solidFill>
                    <a:srgbClr val="5B26E0"/>
                  </a:solidFill>
                  <a:latin typeface="Times New Roman" pitchFamily="18" charset="0"/>
                  <a:cs typeface="Times New Roman" pitchFamily="18" charset="0"/>
                </a:rPr>
                <a:t>de tecnologia</a:t>
              </a:r>
              <a:endParaRPr lang="pt-BR" sz="1050" dirty="0">
                <a:solidFill>
                  <a:srgbClr val="5B26E0"/>
                </a:solidFill>
                <a:latin typeface="Times New Roman" pitchFamily="18" charset="0"/>
                <a:cs typeface="Times New Roman" pitchFamily="18" charset="0"/>
              </a:endParaRPr>
            </a:p>
          </p:txBody>
        </p:sp>
      </p:grpSp>
      <p:sp>
        <p:nvSpPr>
          <p:cNvPr id="1027" name="Rectangle 3"/>
          <p:cNvSpPr>
            <a:spLocks noChangeArrowheads="1"/>
          </p:cNvSpPr>
          <p:nvPr/>
        </p:nvSpPr>
        <p:spPr bwMode="auto">
          <a:xfrm>
            <a:off x="107504" y="4371950"/>
            <a:ext cx="324036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a:t>
            </a:r>
            <a:r>
              <a:rPr kumimoji="0" lang="pt-BR" sz="1200" b="1" i="0" u="none" strike="noStrike" cap="none" normalizeH="0" baseline="0" dirty="0" smtClean="0" bmk="">
                <a:ln>
                  <a:noFill/>
                </a:ln>
                <a:solidFill>
                  <a:schemeClr val="tx1"/>
                </a:solidFill>
                <a:effectLst/>
                <a:latin typeface="Arial" pitchFamily="34" charset="0"/>
                <a:ea typeface="Calibri" pitchFamily="34" charset="0"/>
                <a:cs typeface="Times New Roman" pitchFamily="18" charset="0"/>
              </a:rPr>
              <a:t>igura</a:t>
            </a:r>
            <a:r>
              <a:rPr kumimoji="0" lang="pt-BR" sz="1200" b="1" i="0" u="none" strike="noStrike" cap="none" normalizeH="0" baseline="0" dirty="0" smtClean="0" bmk="_Toc385322884">
                <a:ln>
                  <a:noFill/>
                </a:ln>
                <a:solidFill>
                  <a:schemeClr val="tx1"/>
                </a:solidFill>
                <a:effectLst/>
                <a:latin typeface="Arial" pitchFamily="34" charset="0"/>
                <a:ea typeface="Calibri" pitchFamily="34" charset="0"/>
                <a:cs typeface="Times New Roman" pitchFamily="18" charset="0"/>
              </a:rPr>
              <a:t> - Espiral do desenvolvimento</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Fonte: Adaptado de Morais </a:t>
            </a:r>
            <a:r>
              <a:rPr kumimoji="0" lang="pt-BR" sz="1000" b="0" i="1"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et</a:t>
            </a:r>
            <a:r>
              <a:rPr kumimoji="0" lang="pt-BR" sz="1000" b="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al.</a:t>
            </a:r>
            <a:r>
              <a:rPr kumimoji="0" lang="pt-BR"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(2006).</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10" name="Imagem 9" descr="9 maiores pólos tecnológicos.jpg"/>
          <p:cNvPicPr>
            <a:picLocks noChangeAspect="1"/>
          </p:cNvPicPr>
          <p:nvPr/>
        </p:nvPicPr>
        <p:blipFill>
          <a:blip r:embed="rId2" cstate="print"/>
          <a:srcRect b="41932"/>
          <a:stretch>
            <a:fillRect/>
          </a:stretch>
        </p:blipFill>
        <p:spPr>
          <a:xfrm>
            <a:off x="0" y="627533"/>
            <a:ext cx="5868144" cy="4337445"/>
          </a:xfrm>
          <a:prstGeom prst="rect">
            <a:avLst/>
          </a:prstGeom>
        </p:spPr>
      </p:pic>
      <p:pic>
        <p:nvPicPr>
          <p:cNvPr id="7" name="Imagem 6" descr="9 maiores pólos tecnológicos.jpg"/>
          <p:cNvPicPr>
            <a:picLocks noChangeAspect="1"/>
          </p:cNvPicPr>
          <p:nvPr/>
        </p:nvPicPr>
        <p:blipFill>
          <a:blip r:embed="rId2" cstate="print"/>
          <a:srcRect t="59637"/>
          <a:stretch>
            <a:fillRect/>
          </a:stretch>
        </p:blipFill>
        <p:spPr>
          <a:xfrm>
            <a:off x="5004047" y="0"/>
            <a:ext cx="4139953" cy="2127062"/>
          </a:xfrm>
          <a:prstGeom prst="rect">
            <a:avLst/>
          </a:prstGeom>
        </p:spPr>
      </p:pic>
      <p:sp>
        <p:nvSpPr>
          <p:cNvPr id="11" name="Retângulo 10"/>
          <p:cNvSpPr/>
          <p:nvPr/>
        </p:nvSpPr>
        <p:spPr>
          <a:xfrm>
            <a:off x="6084168" y="4774168"/>
            <a:ext cx="3059832" cy="369332"/>
          </a:xfrm>
          <a:prstGeom prst="rect">
            <a:avLst/>
          </a:prstGeom>
        </p:spPr>
        <p:txBody>
          <a:bodyPr wrap="square">
            <a:spAutoFit/>
          </a:bodyPr>
          <a:lstStyle/>
          <a:p>
            <a:r>
              <a:rPr lang="pt-BR" b="1" dirty="0" smtClean="0">
                <a:hlinkClick r:id="rId3"/>
              </a:rPr>
              <a:t>Fonte: </a:t>
            </a:r>
            <a:r>
              <a:rPr lang="pt-BR" b="1" dirty="0" err="1" smtClean="0">
                <a:hlinkClick r:id="rId3"/>
              </a:rPr>
              <a:t>Tecmundo</a:t>
            </a:r>
            <a:r>
              <a:rPr lang="pt-BR" b="1" dirty="0" smtClean="0"/>
              <a:t> - 2013</a:t>
            </a:r>
            <a:endParaRPr lang="pt-BR"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23478"/>
            <a:ext cx="6995120" cy="720080"/>
          </a:xfrm>
        </p:spPr>
        <p:txBody>
          <a:bodyPr>
            <a:normAutofit/>
          </a:bodyPr>
          <a:lstStyle/>
          <a:p>
            <a:r>
              <a:rPr lang="pt-BR" sz="3200" dirty="0" smtClean="0">
                <a:solidFill>
                  <a:schemeClr val="tx1"/>
                </a:solidFill>
                <a:latin typeface="Times New Roman" pitchFamily="18" charset="0"/>
                <a:cs typeface="Times New Roman" pitchFamily="18" charset="0"/>
              </a:rPr>
              <a:t>Depósito de Patentes - 2008</a:t>
            </a:r>
            <a:endParaRPr lang="pt-BR" sz="3200" dirty="0">
              <a:solidFill>
                <a:schemeClr val="tx1"/>
              </a:solidFill>
              <a:latin typeface="Times New Roman" pitchFamily="18" charset="0"/>
              <a:cs typeface="Times New Roman" pitchFamily="18" charset="0"/>
            </a:endParaRPr>
          </a:p>
        </p:txBody>
      </p:sp>
      <p:pic>
        <p:nvPicPr>
          <p:cNvPr id="34818" name="Picture 2"/>
          <p:cNvPicPr>
            <a:picLocks noGrp="1" noChangeAspect="1" noChangeArrowheads="1"/>
          </p:cNvPicPr>
          <p:nvPr>
            <p:ph sz="quarter" idx="1"/>
          </p:nvPr>
        </p:nvPicPr>
        <p:blipFill>
          <a:blip r:embed="rId2" cstate="print"/>
          <a:srcRect l="28175" t="19790" r="24209" b="23092"/>
          <a:stretch>
            <a:fillRect/>
          </a:stretch>
        </p:blipFill>
        <p:spPr bwMode="auto">
          <a:xfrm>
            <a:off x="1403649" y="1032789"/>
            <a:ext cx="4951172" cy="3339162"/>
          </a:xfrm>
          <a:prstGeom prst="rect">
            <a:avLst/>
          </a:prstGeom>
          <a:noFill/>
          <a:ln w="9525">
            <a:noFill/>
            <a:miter lim="800000"/>
            <a:headEnd/>
            <a:tailEnd/>
          </a:ln>
        </p:spPr>
      </p:pic>
      <p:sp>
        <p:nvSpPr>
          <p:cNvPr id="5" name="Retângulo 4"/>
          <p:cNvSpPr/>
          <p:nvPr/>
        </p:nvSpPr>
        <p:spPr>
          <a:xfrm>
            <a:off x="1691680" y="4371950"/>
            <a:ext cx="4572000" cy="369332"/>
          </a:xfrm>
          <a:prstGeom prst="rect">
            <a:avLst/>
          </a:prstGeom>
        </p:spPr>
        <p:txBody>
          <a:bodyPr>
            <a:spAutoFit/>
          </a:bodyPr>
          <a:lstStyle/>
          <a:p>
            <a:r>
              <a:rPr lang="it-IT" dirty="0" smtClean="0"/>
              <a:t>Fonte: Lobosco,Moraes e Maccari (2011)</a:t>
            </a:r>
            <a:endParaRPr lang="pt-B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p:txBody>
          <a:bodyPr/>
          <a:lstStyle/>
          <a:p>
            <a:r>
              <a:rPr lang="pt-BR" dirty="0" smtClean="0"/>
              <a:t>Anjos Investidores</a:t>
            </a:r>
          </a:p>
          <a:p>
            <a:r>
              <a:rPr lang="pt-BR" dirty="0" smtClean="0"/>
              <a:t>Aceleradoras</a:t>
            </a:r>
          </a:p>
          <a:p>
            <a:r>
              <a:rPr lang="pt-BR" dirty="0" smtClean="0"/>
              <a:t>Incubadoras</a:t>
            </a:r>
          </a:p>
          <a:p>
            <a:r>
              <a:rPr lang="pt-BR" dirty="0" smtClean="0"/>
              <a:t>Parques Tecnológicos</a:t>
            </a:r>
          </a:p>
          <a:p>
            <a:r>
              <a:rPr lang="pt-BR" dirty="0" smtClean="0"/>
              <a:t>Universidades Públicas e Privadas</a:t>
            </a:r>
          </a:p>
          <a:p>
            <a:r>
              <a:rPr lang="pt-BR" dirty="0" smtClean="0"/>
              <a:t>Governo – Redução de Impostos</a:t>
            </a:r>
          </a:p>
          <a:p>
            <a:r>
              <a:rPr lang="pt-BR" dirty="0" err="1" smtClean="0"/>
              <a:t>Fapesp</a:t>
            </a:r>
            <a:endParaRPr lang="pt-BR" dirty="0" smtClean="0"/>
          </a:p>
          <a:p>
            <a:endParaRPr lang="pt-BR" dirty="0"/>
          </a:p>
        </p:txBody>
      </p:sp>
      <p:sp>
        <p:nvSpPr>
          <p:cNvPr id="4" name="Título 1"/>
          <p:cNvSpPr>
            <a:spLocks noGrp="1"/>
          </p:cNvSpPr>
          <p:nvPr>
            <p:ph type="title"/>
          </p:nvPr>
        </p:nvSpPr>
        <p:spPr>
          <a:xfrm>
            <a:off x="179512" y="205979"/>
            <a:ext cx="8568952" cy="857250"/>
          </a:xfrm>
        </p:spPr>
        <p:txBody>
          <a:bodyPr>
            <a:normAutofit fontScale="90000"/>
          </a:bodyPr>
          <a:lstStyle/>
          <a:p>
            <a:r>
              <a:rPr lang="pt-BR" b="1" dirty="0" smtClean="0">
                <a:solidFill>
                  <a:srgbClr val="002060"/>
                </a:solidFill>
                <a:latin typeface="Times New Roman" pitchFamily="18" charset="0"/>
                <a:cs typeface="Times New Roman" pitchFamily="18" charset="0"/>
              </a:rPr>
              <a:t>Políticas públicas e Experiências de Gestão de Pequenas Empresas e Empreendimentos Solidários</a:t>
            </a:r>
            <a:endParaRPr lang="pt-BR"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323528" y="1131590"/>
            <a:ext cx="8291264" cy="3655314"/>
          </a:xfrm>
        </p:spPr>
        <p:txBody>
          <a:bodyPr>
            <a:normAutofit fontScale="85000" lnSpcReduction="10000"/>
          </a:bodyPr>
          <a:lstStyle/>
          <a:p>
            <a:endParaRPr lang="pt-BR" sz="1200" dirty="0" smtClean="0"/>
          </a:p>
          <a:p>
            <a:r>
              <a:rPr lang="pt-BR" sz="1200" dirty="0" smtClean="0"/>
              <a:t>BERTÉ, Érica. C. O. Pereira; ALMEIDA, M. I. R. de. </a:t>
            </a:r>
            <a:r>
              <a:rPr lang="pt-BR" sz="1200" b="1" dirty="0" smtClean="0"/>
              <a:t>Contribuições ao Processo de Formulação de Estratégias de Pequenas Empresas de Base Tecnológica (</a:t>
            </a:r>
            <a:r>
              <a:rPr lang="pt-BR" sz="1200" b="1" dirty="0" err="1" smtClean="0"/>
              <a:t>PEBT´S</a:t>
            </a:r>
            <a:r>
              <a:rPr lang="pt-BR" sz="1200" b="1" dirty="0" smtClean="0"/>
              <a:t>)</a:t>
            </a:r>
            <a:r>
              <a:rPr lang="pt-BR" sz="1200" dirty="0" smtClean="0"/>
              <a:t>. Encontro Luso-Brasileiro de Estratégia - </a:t>
            </a:r>
            <a:r>
              <a:rPr lang="pt-BR" sz="1200" dirty="0" err="1" smtClean="0"/>
              <a:t>Slade</a:t>
            </a:r>
            <a:r>
              <a:rPr lang="pt-BR" sz="1200" dirty="0" smtClean="0"/>
              <a:t> Brasil - Balneário </a:t>
            </a:r>
            <a:r>
              <a:rPr lang="pt-BR" sz="1200" dirty="0" err="1" smtClean="0"/>
              <a:t>Camboriu</a:t>
            </a:r>
            <a:r>
              <a:rPr lang="pt-BR" sz="1200" dirty="0" smtClean="0"/>
              <a:t>/SC, 03 e 04 de Novembro de 2006.</a:t>
            </a:r>
          </a:p>
          <a:p>
            <a:r>
              <a:rPr lang="en-US" sz="1200" dirty="0" smtClean="0"/>
              <a:t>FAGERBERG, J.; SRHOLEC, M. </a:t>
            </a:r>
            <a:r>
              <a:rPr lang="en-US" sz="1200" i="1" dirty="0" smtClean="0"/>
              <a:t>National innovation systems, capabilities and economic development. </a:t>
            </a:r>
            <a:r>
              <a:rPr lang="pt-BR" sz="1200" b="1" i="1" dirty="0" err="1" smtClean="0"/>
              <a:t>Elsevier</a:t>
            </a:r>
            <a:r>
              <a:rPr lang="pt-BR" sz="1200" b="1" i="1" dirty="0" smtClean="0"/>
              <a:t>, </a:t>
            </a:r>
            <a:r>
              <a:rPr lang="pt-BR" sz="1200" b="1" i="1" dirty="0" err="1" smtClean="0"/>
              <a:t>Technovation</a:t>
            </a:r>
            <a:r>
              <a:rPr lang="pt-BR" sz="1200" i="1" dirty="0" smtClean="0"/>
              <a:t>, Research </a:t>
            </a:r>
            <a:r>
              <a:rPr lang="pt-BR" sz="1200" i="1" dirty="0" err="1" smtClean="0"/>
              <a:t>Policy</a:t>
            </a:r>
            <a:r>
              <a:rPr lang="pt-BR" sz="1200" i="1" dirty="0" smtClean="0"/>
              <a:t> </a:t>
            </a:r>
            <a:r>
              <a:rPr lang="pt-BR" sz="1200" i="1" u="sng" dirty="0" smtClean="0">
                <a:hlinkClick r:id="rId2" tooltip="Go to table of contents for this volume/issue"/>
              </a:rPr>
              <a:t>Volume 37, </a:t>
            </a:r>
            <a:r>
              <a:rPr lang="pt-BR" sz="1200" i="1" u="sng" dirty="0" err="1" smtClean="0">
                <a:hlinkClick r:id="rId2" tooltip="Go to table of contents for this volume/issue"/>
              </a:rPr>
              <a:t>Issue</a:t>
            </a:r>
            <a:r>
              <a:rPr lang="pt-BR" sz="1200" i="1" u="sng" dirty="0" smtClean="0">
                <a:hlinkClick r:id="rId2" tooltip="Go to table of contents for this volume/issue"/>
              </a:rPr>
              <a:t> 9</a:t>
            </a:r>
            <a:r>
              <a:rPr lang="pt-BR" sz="1200" i="1" dirty="0" smtClean="0"/>
              <a:t>, </a:t>
            </a:r>
            <a:r>
              <a:rPr lang="pt-BR" sz="1200" i="1" dirty="0" err="1" smtClean="0"/>
              <a:t>October</a:t>
            </a:r>
            <a:r>
              <a:rPr lang="pt-BR" sz="1200" i="1" dirty="0" smtClean="0"/>
              <a:t> 2008, </a:t>
            </a:r>
            <a:r>
              <a:rPr lang="pt-BR" sz="1200" i="1" dirty="0" err="1" smtClean="0"/>
              <a:t>Pages</a:t>
            </a:r>
            <a:r>
              <a:rPr lang="pt-BR" sz="1200" i="1" dirty="0" smtClean="0"/>
              <a:t> 1417</a:t>
            </a:r>
            <a:r>
              <a:rPr lang="en-US" sz="1200" i="1" dirty="0" smtClean="0"/>
              <a:t>–</a:t>
            </a:r>
            <a:r>
              <a:rPr lang="pt-BR" sz="1200" i="1" dirty="0" smtClean="0"/>
              <a:t>1435.</a:t>
            </a:r>
          </a:p>
          <a:p>
            <a:r>
              <a:rPr lang="en-US" sz="1200" dirty="0" smtClean="0"/>
              <a:t>FREEMAN, C. </a:t>
            </a:r>
            <a:r>
              <a:rPr lang="en-US" sz="1200" b="1" i="1" dirty="0" smtClean="0"/>
              <a:t>Technology Policy and Economic Performance: Lessons from Japan</a:t>
            </a:r>
            <a:r>
              <a:rPr lang="en-US" sz="1200" i="1" dirty="0" smtClean="0"/>
              <a:t>. Ed. London; New York: Pinter Publishers, 1987.</a:t>
            </a:r>
          </a:p>
          <a:p>
            <a:r>
              <a:rPr lang="en-US" sz="1200" dirty="0" smtClean="0"/>
              <a:t>__________, C. </a:t>
            </a:r>
            <a:r>
              <a:rPr lang="en-US" sz="1200" i="1" dirty="0" smtClean="0"/>
              <a:t>The ‘National System of Innovation’ in historical perspective. </a:t>
            </a:r>
            <a:r>
              <a:rPr lang="pt-BR" sz="1200" b="1" i="1" dirty="0" smtClean="0"/>
              <a:t>Cambridge </a:t>
            </a:r>
            <a:r>
              <a:rPr lang="pt-BR" sz="1200" b="1" i="1" dirty="0" err="1" smtClean="0"/>
              <a:t>Journal</a:t>
            </a:r>
            <a:r>
              <a:rPr lang="pt-BR" sz="1200" b="1" i="1" dirty="0" smtClean="0"/>
              <a:t> </a:t>
            </a:r>
            <a:r>
              <a:rPr lang="pt-BR" sz="1200" b="1" i="1" dirty="0" err="1" smtClean="0"/>
              <a:t>of</a:t>
            </a:r>
            <a:r>
              <a:rPr lang="pt-BR" sz="1200" b="1" i="1" dirty="0" smtClean="0"/>
              <a:t> </a:t>
            </a:r>
            <a:r>
              <a:rPr lang="pt-BR" sz="1200" b="1" i="1" dirty="0" err="1" smtClean="0"/>
              <a:t>Economics</a:t>
            </a:r>
            <a:r>
              <a:rPr lang="pt-BR" sz="1200" b="1" i="1" dirty="0" smtClean="0"/>
              <a:t>, 1995, v. 19, pp. 5-24</a:t>
            </a:r>
            <a:r>
              <a:rPr lang="pt-BR" sz="1200" dirty="0" smtClean="0"/>
              <a:t>. Disponível em: </a:t>
            </a:r>
            <a:r>
              <a:rPr lang="pt-BR" sz="1200" u="sng" dirty="0" smtClean="0">
                <a:hlinkClick r:id="rId3"/>
              </a:rPr>
              <a:t>http://www.globelicsacademy.org/2011_pdf/Freeman%20NSI%20historial%20perspective.</a:t>
            </a:r>
            <a:r>
              <a:rPr lang="pt-BR" sz="1200" u="sng" dirty="0" err="1" smtClean="0">
                <a:hlinkClick r:id="rId3"/>
              </a:rPr>
              <a:t>pdf</a:t>
            </a:r>
            <a:r>
              <a:rPr lang="pt-BR" sz="1200" dirty="0" smtClean="0"/>
              <a:t>. Acesso em 09 mai. 13.</a:t>
            </a:r>
          </a:p>
          <a:p>
            <a:r>
              <a:rPr lang="pt-BR" sz="1200" dirty="0" smtClean="0"/>
              <a:t>LOBOSCO, Antonio; DE MORAES, Marcela Barbosa; MACCARI, Emerson Antonio. Inovação: uma análise do papel da agência USP de inovação na geração de propriedade intelectual e nos depósitos de patentes da Universidade de São Paulo. </a:t>
            </a:r>
            <a:r>
              <a:rPr lang="pt-BR" sz="1200" b="1" dirty="0" smtClean="0"/>
              <a:t>Revista de Administração da UFSM</a:t>
            </a:r>
            <a:r>
              <a:rPr lang="pt-BR" sz="1200" dirty="0" smtClean="0"/>
              <a:t>, v. 4, n. 3, p. 406-424, 2011.</a:t>
            </a:r>
          </a:p>
          <a:p>
            <a:r>
              <a:rPr lang="pt-BR" sz="1200" dirty="0" smtClean="0"/>
              <a:t>MORAIS, E. F. C.; MATTOS, J. F.; GASTAL, C. </a:t>
            </a:r>
            <a:r>
              <a:rPr lang="pt-BR" sz="1200" b="1" dirty="0" smtClean="0"/>
              <a:t>Mecanismos de Inovação e Competitividade</a:t>
            </a:r>
            <a:r>
              <a:rPr lang="pt-BR" sz="1200" dirty="0" smtClean="0"/>
              <a:t>. Brasília, MBC, 2006. 82 p.</a:t>
            </a:r>
          </a:p>
          <a:p>
            <a:r>
              <a:rPr lang="en-US" sz="1200" dirty="0" smtClean="0"/>
              <a:t>ROTHWELL R.; DODGSON M. </a:t>
            </a:r>
            <a:r>
              <a:rPr lang="en-US" sz="1200" i="1" dirty="0" smtClean="0"/>
              <a:t>Technology strategies in small and medium sized firms</a:t>
            </a:r>
            <a:r>
              <a:rPr lang="en-US" sz="1200" dirty="0" smtClean="0"/>
              <a:t>. </a:t>
            </a:r>
            <a:r>
              <a:rPr lang="en-US" sz="1200" i="1" dirty="0" smtClean="0"/>
              <a:t>In</a:t>
            </a:r>
            <a:r>
              <a:rPr lang="en-US" sz="1200" dirty="0" smtClean="0"/>
              <a:t>: DODGSON, M. (Ed.). </a:t>
            </a:r>
            <a:r>
              <a:rPr lang="en-US" sz="1200" b="1" i="1" dirty="0" smtClean="0"/>
              <a:t>Technology strategy and the firm</a:t>
            </a:r>
            <a:r>
              <a:rPr lang="en-US" sz="1200" i="1" dirty="0" smtClean="0"/>
              <a:t>. London: Longman</a:t>
            </a:r>
            <a:r>
              <a:rPr lang="en-US" sz="1200" dirty="0" smtClean="0"/>
              <a:t>, 1989.</a:t>
            </a:r>
            <a:endParaRPr lang="pt-BR" sz="1200" dirty="0" smtClean="0"/>
          </a:p>
          <a:p>
            <a:r>
              <a:rPr lang="en-US" sz="1200" dirty="0" smtClean="0"/>
              <a:t>ROTHWELL, R.; DOGSON, M. </a:t>
            </a:r>
            <a:r>
              <a:rPr lang="en-US" sz="1200" i="1" dirty="0" smtClean="0"/>
              <a:t>External linkages and innovation in small and medium-sized enterprises.</a:t>
            </a:r>
            <a:r>
              <a:rPr lang="en-US" sz="1200" dirty="0" smtClean="0"/>
              <a:t> </a:t>
            </a:r>
            <a:r>
              <a:rPr lang="pt-BR" sz="1200" b="1" i="1" dirty="0" err="1" smtClean="0"/>
              <a:t>R&amp;D</a:t>
            </a:r>
            <a:r>
              <a:rPr lang="pt-BR" sz="1200" b="1" i="1" dirty="0" smtClean="0"/>
              <a:t> Management</a:t>
            </a:r>
            <a:r>
              <a:rPr lang="pt-BR" sz="1200" dirty="0" smtClean="0"/>
              <a:t>, 21: 125–138. </a:t>
            </a:r>
            <a:r>
              <a:rPr lang="pt-BR" sz="1200" dirty="0" err="1" smtClean="0"/>
              <a:t>doi</a:t>
            </a:r>
            <a:r>
              <a:rPr lang="pt-BR" sz="1200" dirty="0" smtClean="0"/>
              <a:t>: 10.1111/j.1467-9310.1991.tb00742.x</a:t>
            </a:r>
          </a:p>
          <a:p>
            <a:r>
              <a:rPr lang="pt-BR" sz="1200" dirty="0" smtClean="0"/>
              <a:t>SIMON, </a:t>
            </a:r>
            <a:r>
              <a:rPr lang="pt-BR" sz="1200" dirty="0" err="1" smtClean="0"/>
              <a:t>K.E.</a:t>
            </a:r>
            <a:r>
              <a:rPr lang="pt-BR" sz="1200" dirty="0" smtClean="0"/>
              <a:t> </a:t>
            </a:r>
            <a:r>
              <a:rPr lang="pt-BR" sz="1200" b="1" i="1" dirty="0" err="1" smtClean="0"/>
              <a:t>Las</a:t>
            </a:r>
            <a:r>
              <a:rPr lang="pt-BR" sz="1200" b="1" i="1" dirty="0" smtClean="0"/>
              <a:t> empresas de base tecnológica: motor de futuro </a:t>
            </a:r>
            <a:r>
              <a:rPr lang="pt-BR" sz="1200" b="1" i="1" dirty="0" err="1" smtClean="0"/>
              <a:t>en</a:t>
            </a:r>
            <a:r>
              <a:rPr lang="pt-BR" sz="1200" b="1" i="1" dirty="0" smtClean="0"/>
              <a:t> </a:t>
            </a:r>
            <a:r>
              <a:rPr lang="pt-BR" sz="1200" b="1" i="1" dirty="0" err="1" smtClean="0"/>
              <a:t>la</a:t>
            </a:r>
            <a:r>
              <a:rPr lang="pt-BR" sz="1200" b="1" i="1" dirty="0" smtClean="0"/>
              <a:t> </a:t>
            </a:r>
            <a:r>
              <a:rPr lang="pt-BR" sz="1200" b="1" i="1" dirty="0" err="1" smtClean="0"/>
              <a:t>economía</a:t>
            </a:r>
            <a:r>
              <a:rPr lang="pt-BR" sz="1200" b="1" i="1" dirty="0" smtClean="0"/>
              <a:t> Del </a:t>
            </a:r>
            <a:r>
              <a:rPr lang="pt-BR" sz="1200" b="1" i="1" dirty="0" err="1" smtClean="0"/>
              <a:t>conocimiento</a:t>
            </a:r>
            <a:r>
              <a:rPr lang="pt-BR" sz="1200" dirty="0" smtClean="0"/>
              <a:t>. </a:t>
            </a:r>
            <a:r>
              <a:rPr lang="pt-BR" sz="1200" i="1" dirty="0" err="1" smtClean="0"/>
              <a:t>Universidad</a:t>
            </a:r>
            <a:r>
              <a:rPr lang="pt-BR" sz="1200" i="1" dirty="0" smtClean="0"/>
              <a:t> Pública de </a:t>
            </a:r>
            <a:r>
              <a:rPr lang="pt-BR" sz="1200" i="1" dirty="0" err="1" smtClean="0"/>
              <a:t>Navarra</a:t>
            </a:r>
            <a:r>
              <a:rPr lang="pt-BR" sz="1200" i="1" dirty="0" smtClean="0"/>
              <a:t>, Departamento de </a:t>
            </a:r>
            <a:r>
              <a:rPr lang="pt-BR" sz="1200" i="1" dirty="0" err="1" smtClean="0"/>
              <a:t>Gestión</a:t>
            </a:r>
            <a:r>
              <a:rPr lang="pt-BR" sz="1200" i="1" dirty="0" smtClean="0"/>
              <a:t> de Empresas. Madrid: ANCES, 2003.</a:t>
            </a:r>
            <a:endParaRPr lang="pt-BR" sz="1200" dirty="0" smtClean="0"/>
          </a:p>
        </p:txBody>
      </p:sp>
      <p:sp>
        <p:nvSpPr>
          <p:cNvPr id="4" name="Título 1"/>
          <p:cNvSpPr>
            <a:spLocks noGrp="1"/>
          </p:cNvSpPr>
          <p:nvPr>
            <p:ph type="title"/>
          </p:nvPr>
        </p:nvSpPr>
        <p:spPr>
          <a:xfrm>
            <a:off x="179512" y="205979"/>
            <a:ext cx="8568952" cy="857250"/>
          </a:xfrm>
        </p:spPr>
        <p:txBody>
          <a:bodyPr>
            <a:normAutofit/>
          </a:bodyPr>
          <a:lstStyle/>
          <a:p>
            <a:r>
              <a:rPr lang="pt-BR" b="1" dirty="0" smtClean="0">
                <a:solidFill>
                  <a:srgbClr val="002060"/>
                </a:solidFill>
                <a:latin typeface="Times New Roman" pitchFamily="18" charset="0"/>
                <a:cs typeface="Times New Roman" pitchFamily="18" charset="0"/>
              </a:rPr>
              <a:t>Referências</a:t>
            </a:r>
            <a:endParaRPr lang="pt-BR"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395536" y="915566"/>
            <a:ext cx="8075240" cy="3655314"/>
          </a:xfrm>
        </p:spPr>
        <p:txBody>
          <a:bodyPr>
            <a:normAutofit/>
          </a:bodyPr>
          <a:lstStyle/>
          <a:p>
            <a:r>
              <a:rPr lang="pt-BR" sz="4400" dirty="0" smtClean="0">
                <a:latin typeface="Times New Roman" pitchFamily="18" charset="0"/>
                <a:cs typeface="Times New Roman" pitchFamily="18" charset="0"/>
              </a:rPr>
              <a:t> Obrigado!!!</a:t>
            </a:r>
          </a:p>
          <a:p>
            <a:endParaRPr lang="pt-BR" sz="4400" dirty="0" smtClean="0">
              <a:latin typeface="Times New Roman" pitchFamily="18" charset="0"/>
              <a:cs typeface="Times New Roman" pitchFamily="18" charset="0"/>
            </a:endParaRPr>
          </a:p>
          <a:p>
            <a:r>
              <a:rPr lang="pt-BR" sz="4400" dirty="0" smtClean="0">
                <a:latin typeface="Times New Roman" pitchFamily="18" charset="0"/>
                <a:cs typeface="Times New Roman" pitchFamily="18" charset="0"/>
              </a:rPr>
              <a:t> Prof. Dr. Antonio </a:t>
            </a:r>
            <a:r>
              <a:rPr lang="pt-BR" sz="4400" dirty="0" err="1" smtClean="0">
                <a:latin typeface="Times New Roman" pitchFamily="18" charset="0"/>
                <a:cs typeface="Times New Roman" pitchFamily="18" charset="0"/>
              </a:rPr>
              <a:t>Lobosco</a:t>
            </a:r>
            <a:endParaRPr lang="pt-BR" sz="4400" dirty="0" smtClean="0">
              <a:latin typeface="Times New Roman" pitchFamily="18" charset="0"/>
              <a:cs typeface="Times New Roman" pitchFamily="18" charset="0"/>
            </a:endParaRPr>
          </a:p>
          <a:p>
            <a:r>
              <a:rPr lang="pt-BR" sz="4400" dirty="0" smtClean="0">
                <a:latin typeface="Times New Roman" pitchFamily="18" charset="0"/>
                <a:cs typeface="Times New Roman" pitchFamily="18" charset="0"/>
              </a:rPr>
              <a:t> antoniolobosco@uni9.pro.br</a:t>
            </a:r>
            <a:endParaRPr lang="pt-BR"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457200" y="1059582"/>
            <a:ext cx="8435280" cy="3394472"/>
          </a:xfrm>
        </p:spPr>
        <p:txBody>
          <a:bodyPr>
            <a:normAutofit fontScale="92500" lnSpcReduction="20000"/>
          </a:bodyPr>
          <a:lstStyle/>
          <a:p>
            <a:r>
              <a:rPr lang="pt-BR" dirty="0" smtClean="0"/>
              <a:t>No Brasil, temos diversas empresas de tecnologia avançada que surgiram de forma espontânea em locais onde havia um clima favorável.</a:t>
            </a:r>
          </a:p>
          <a:p>
            <a:endParaRPr lang="pt-BR" dirty="0" smtClean="0"/>
          </a:p>
          <a:p>
            <a:r>
              <a:rPr lang="pt-BR" dirty="0" smtClean="0"/>
              <a:t>Propiciado pela existência de infraestrutura científica e tecnológica, disponibilidade de recursos humanos qualificados e proximidade de </a:t>
            </a:r>
            <a:r>
              <a:rPr lang="pt-BR" dirty="0" err="1" smtClean="0"/>
              <a:t>pólos</a:t>
            </a:r>
            <a:r>
              <a:rPr lang="pt-BR" dirty="0" smtClean="0"/>
              <a:t> industriais, constituídos de setores dinâmicos, tais como, tecnologia avançada em informática, aeroespacial, biotecnologia, química fina, novos materiais, mecânica de precisão, e outros.</a:t>
            </a:r>
          </a:p>
          <a:p>
            <a:endParaRPr lang="pt-BR" dirty="0" smtClean="0"/>
          </a:p>
          <a:p>
            <a:endParaRPr lang="pt-BR" dirty="0" smtClean="0"/>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AutoShape 6" descr="Resultado de imagem para o mundo ilumina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7" name="Imagem 6" descr="14ae5506581331a3b60a369d9d0014a9.jpg"/>
          <p:cNvPicPr>
            <a:picLocks noChangeAspect="1"/>
          </p:cNvPicPr>
          <p:nvPr/>
        </p:nvPicPr>
        <p:blipFill>
          <a:blip r:embed="rId2" cstate="print"/>
          <a:stretch>
            <a:fillRect/>
          </a:stretch>
        </p:blipFill>
        <p:spPr>
          <a:xfrm>
            <a:off x="179512" y="627534"/>
            <a:ext cx="8592189" cy="3600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323528" y="1059582"/>
            <a:ext cx="8568952" cy="3394472"/>
          </a:xfrm>
        </p:spPr>
        <p:txBody>
          <a:bodyPr>
            <a:normAutofit fontScale="55000" lnSpcReduction="20000"/>
          </a:bodyPr>
          <a:lstStyle/>
          <a:p>
            <a:r>
              <a:rPr lang="pt-BR" sz="4500" dirty="0" smtClean="0"/>
              <a:t>Nos países desenvolvidos, além do esforço das empresas privadas em realizar por meio de altos investimentos em centros de pesquisa e desenvolvimento, o Estado tem assumido papel fundamental para fomentar a geração de ciência e tecnologia e estimular a transferência e difusão de inovações tecnológicas que resultem em benefícios sociais.</a:t>
            </a:r>
          </a:p>
          <a:p>
            <a:endParaRPr lang="pt-BR" dirty="0" smtClean="0"/>
          </a:p>
          <a:p>
            <a:r>
              <a:rPr lang="pt-BR" sz="1500" dirty="0" smtClean="0"/>
              <a:t>(ARCHIBUGI; IAMMARINO, 2002; SANTOS, 2004, 2005; GRIMALDI; GRANDI, 2005; BERTÉ </a:t>
            </a:r>
            <a:r>
              <a:rPr lang="pt-BR" sz="1500" i="1" dirty="0" err="1" smtClean="0"/>
              <a:t>et</a:t>
            </a:r>
            <a:r>
              <a:rPr lang="pt-BR" sz="1500" i="1" dirty="0" smtClean="0"/>
              <a:t> al.</a:t>
            </a:r>
            <a:r>
              <a:rPr lang="pt-BR" sz="1500" dirty="0" smtClean="0"/>
              <a:t>,2008; HISRICH </a:t>
            </a:r>
            <a:r>
              <a:rPr lang="pt-BR" sz="1500" i="1" dirty="0" err="1" smtClean="0"/>
              <a:t>et</a:t>
            </a:r>
            <a:r>
              <a:rPr lang="pt-BR" sz="1500" i="1" dirty="0" smtClean="0"/>
              <a:t> al.</a:t>
            </a:r>
            <a:r>
              <a:rPr lang="pt-BR" sz="1500" dirty="0" smtClean="0"/>
              <a:t> 2009).</a:t>
            </a:r>
            <a:endParaRPr lang="pt-BR" dirty="0" smtClean="0"/>
          </a:p>
          <a:p>
            <a:endParaRPr lang="pt-BR" dirty="0" smtClean="0"/>
          </a:p>
          <a:p>
            <a:endParaRPr lang="pt-BR" dirty="0" smtClean="0"/>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a:xfrm>
            <a:off x="323528" y="1059582"/>
            <a:ext cx="8568952" cy="3672408"/>
          </a:xfrm>
        </p:spPr>
        <p:txBody>
          <a:bodyPr>
            <a:normAutofit/>
          </a:bodyPr>
          <a:lstStyle/>
          <a:p>
            <a:r>
              <a:rPr lang="pt-BR" dirty="0" smtClean="0"/>
              <a:t>Uma forma concreta de acelerar esta transferência de tecnologia é estimulando a criação e o desenvolvimento de empresas de tecnologia avançada ou como são chamadas empresas de base tecnológica.</a:t>
            </a:r>
            <a:endParaRPr lang="pt-BR" sz="2300" dirty="0" smtClean="0"/>
          </a:p>
          <a:p>
            <a:endParaRPr lang="pt-BR" sz="3500" dirty="0" smtClean="0"/>
          </a:p>
          <a:p>
            <a:endParaRPr lang="pt-BR" dirty="0" smtClean="0"/>
          </a:p>
          <a:p>
            <a:endParaRPr lang="pt-BR" dirty="0" smtClean="0"/>
          </a:p>
          <a:p>
            <a:r>
              <a:rPr lang="pt-BR" sz="1200" dirty="0" smtClean="0"/>
              <a:t>Santos </a:t>
            </a:r>
            <a:r>
              <a:rPr lang="pt-BR" sz="1200" i="1" dirty="0" err="1" smtClean="0"/>
              <a:t>et</a:t>
            </a:r>
            <a:r>
              <a:rPr lang="pt-BR" sz="1200" i="1" dirty="0" smtClean="0"/>
              <a:t> al.</a:t>
            </a:r>
            <a:r>
              <a:rPr lang="pt-BR" sz="1200" dirty="0" smtClean="0"/>
              <a:t> (1987, P. 9) e Morais </a:t>
            </a:r>
            <a:r>
              <a:rPr lang="pt-BR" sz="1200" i="1" dirty="0" err="1" smtClean="0"/>
              <a:t>et</a:t>
            </a:r>
            <a:r>
              <a:rPr lang="pt-BR" sz="1200" i="1" dirty="0" smtClean="0"/>
              <a:t> al.</a:t>
            </a:r>
            <a:r>
              <a:rPr lang="pt-BR" sz="1200" dirty="0" smtClean="0"/>
              <a:t> (2006, p. 9)</a:t>
            </a:r>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Econômico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As empresas são os agentes de uma economia capitalista e são responsáveis por produzir e comercializar bens e serviços (Oliveira, 2008).</a:t>
            </a:r>
          </a:p>
          <a:p>
            <a:endParaRPr lang="pt-BR" dirty="0" smtClean="0"/>
          </a:p>
          <a:p>
            <a:r>
              <a:rPr lang="pt-BR" dirty="0" smtClean="0"/>
              <a:t>Algumas empresas já estão entre as maiores entidades econômicas do mundo, com receitas maiores que o Produto Interno Bruto (PIB) de muitos países. </a:t>
            </a:r>
          </a:p>
          <a:p>
            <a:endParaRPr lang="pt-BR" dirty="0" smtClean="0"/>
          </a:p>
          <a:p>
            <a:r>
              <a:rPr lang="pt-BR" dirty="0" smtClean="0"/>
              <a:t>White (2012) cita que 50 empresas se posicionavam entre as 175 maiores entidades do mundo em termos econômicos no ano de 2011, e, possuem poder de influência na economia, seja ela, global, nacional ou local. </a:t>
            </a:r>
          </a:p>
          <a:p>
            <a:endParaRPr lang="pt-BR" dirty="0" smtClean="0"/>
          </a:p>
          <a:p>
            <a:endParaRPr lang="pt-BR" dirty="0" smtClean="0"/>
          </a:p>
          <a:p>
            <a:endParaRPr lang="pt-B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idx="1"/>
          </p:nvPr>
        </p:nvPicPr>
        <p:blipFill>
          <a:blip r:embed="rId2" cstate="print"/>
          <a:srcRect l="10391" t="13379" r="964" b="13894"/>
          <a:stretch>
            <a:fillRect/>
          </a:stretch>
        </p:blipFill>
        <p:spPr bwMode="auto">
          <a:xfrm>
            <a:off x="107504" y="54006"/>
            <a:ext cx="8928992" cy="4533968"/>
          </a:xfrm>
          <a:prstGeom prst="rect">
            <a:avLst/>
          </a:prstGeom>
          <a:noFill/>
          <a:ln w="9525">
            <a:noFill/>
            <a:miter lim="800000"/>
            <a:headEnd/>
            <a:tailEnd/>
          </a:ln>
        </p:spPr>
      </p:pic>
      <p:sp>
        <p:nvSpPr>
          <p:cNvPr id="1025" name="Rectangle 1"/>
          <p:cNvSpPr>
            <a:spLocks noChangeArrowheads="1"/>
          </p:cNvSpPr>
          <p:nvPr/>
        </p:nvSpPr>
        <p:spPr bwMode="auto">
          <a:xfrm>
            <a:off x="144016" y="4589135"/>
            <a:ext cx="81724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T</a:t>
            </a:r>
            <a:r>
              <a:rPr kumimoji="0" lang="pt-BR" sz="1200" b="1" i="0" u="none" strike="noStrike" cap="none" normalizeH="0" baseline="0" dirty="0" smtClean="0" bmk="">
                <a:ln>
                  <a:noFill/>
                </a:ln>
                <a:solidFill>
                  <a:schemeClr val="tx1"/>
                </a:solidFill>
                <a:effectLst/>
                <a:latin typeface="Arial" pitchFamily="34" charset="0"/>
                <a:ea typeface="Calibri" pitchFamily="34" charset="0"/>
                <a:cs typeface="Times New Roman" pitchFamily="18" charset="0"/>
              </a:rPr>
              <a:t>abela </a:t>
            </a:r>
            <a:r>
              <a:rPr kumimoji="0" lang="pt-BR" sz="1200" b="1" i="0" u="none" strike="noStrike" cap="none" normalizeH="0" baseline="0" dirty="0" smtClean="0" bmk="_Toc385323964">
                <a:ln>
                  <a:noFill/>
                </a:ln>
                <a:solidFill>
                  <a:schemeClr val="tx1"/>
                </a:solidFill>
                <a:effectLst/>
                <a:latin typeface="Arial" pitchFamily="34" charset="0"/>
                <a:ea typeface="Calibri" pitchFamily="34" charset="0"/>
                <a:cs typeface="Times New Roman" pitchFamily="18" charset="0"/>
              </a:rPr>
              <a:t>1 – 175 Maiores Entidades Econômicas do Mundo</a:t>
            </a:r>
            <a:endParaRPr kumimoji="0" lang="pt-B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Fonte: </a:t>
            </a:r>
            <a:r>
              <a:rPr kumimoji="0" lang="pt-BR"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Adaptado de White (2012)</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287</TotalTime>
  <Words>1894</Words>
  <Application>Microsoft Office PowerPoint</Application>
  <PresentationFormat>Apresentação na tela (16:9)</PresentationFormat>
  <Paragraphs>162</Paragraphs>
  <Slides>39</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39</vt:i4>
      </vt:variant>
    </vt:vector>
  </HeadingPairs>
  <TitlesOfParts>
    <vt:vector size="46" baseType="lpstr">
      <vt:lpstr>Arial</vt:lpstr>
      <vt:lpstr>Calibri</vt:lpstr>
      <vt:lpstr>Century Schoolbook</vt:lpstr>
      <vt:lpstr>Times New Roman</vt:lpstr>
      <vt:lpstr>Wingdings</vt:lpstr>
      <vt:lpstr>Wingdings 2</vt:lpstr>
      <vt:lpstr>Balcão Envidraçado</vt:lpstr>
      <vt:lpstr>Empreendedorismo contribuindo para o Desenvolvimento Regional</vt:lpstr>
      <vt:lpstr>Desenvolvimento Econômico</vt:lpstr>
      <vt:lpstr>Desenvolvimento Econômico</vt:lpstr>
      <vt:lpstr>Desenvolvimento Econômico</vt:lpstr>
      <vt:lpstr>Apresentação do PowerPoint</vt:lpstr>
      <vt:lpstr>Desenvolvimento Econômico</vt:lpstr>
      <vt:lpstr>Desenvolvimento Econômico</vt:lpstr>
      <vt:lpstr>Desenvolvimento Econômico</vt:lpstr>
      <vt:lpstr>Apresentação do PowerPoint</vt:lpstr>
      <vt:lpstr>Desenvolvimento Econômico</vt:lpstr>
      <vt:lpstr>Desenvolvimento Econômico</vt:lpstr>
      <vt:lpstr>Políticas públicas e Experiências de Gestão de Pequenas Empresas e Empreendimentos Solidários</vt:lpstr>
      <vt:lpstr>EBT – Empresas de Base Tecnológica</vt:lpstr>
      <vt:lpstr>EBT – Empresas de Base Tecnológica</vt:lpstr>
      <vt:lpstr>EBT – Empresas de Base Tecnológica</vt:lpstr>
      <vt:lpstr>Políticas públicas e Experiências de Gestão de Pequenas Empresas e Empreendimentos Solidários</vt:lpstr>
      <vt:lpstr>Políticas públicas e Experiências de Gestão de Pequenas Empresas e Empreendimentos Solidários</vt:lpstr>
      <vt:lpstr>Os 10 países mais competitivos do mundo</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Políticas públicas e Experiências de Gestão de Pequenas Empresas e Empreendimentos Solidários</vt:lpstr>
      <vt:lpstr>Apresentação do PowerPoint</vt:lpstr>
      <vt:lpstr>Apresentação do PowerPoint</vt:lpstr>
      <vt:lpstr>Depósito de Patentes - 2008</vt:lpstr>
      <vt:lpstr>Políticas públicas e Experiências de Gestão de Pequenas Empresas e Empreendimentos Solidários</vt:lpstr>
      <vt:lpstr>Referências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Seminário Nacional de Planejamento e Desenvolvimento Regional</dc:title>
  <dc:creator>Antonio Lobosco</dc:creator>
  <cp:lastModifiedBy>professor</cp:lastModifiedBy>
  <cp:revision>14</cp:revision>
  <dcterms:created xsi:type="dcterms:W3CDTF">2017-03-25T02:17:47Z</dcterms:created>
  <dcterms:modified xsi:type="dcterms:W3CDTF">2019-02-23T12:48:36Z</dcterms:modified>
</cp:coreProperties>
</file>