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78" r:id="rId2"/>
    <p:sldId id="479" r:id="rId3"/>
    <p:sldId id="455" r:id="rId4"/>
    <p:sldId id="362" r:id="rId5"/>
    <p:sldId id="459" r:id="rId6"/>
    <p:sldId id="460" r:id="rId7"/>
    <p:sldId id="461" r:id="rId8"/>
    <p:sldId id="462" r:id="rId9"/>
    <p:sldId id="463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54" r:id="rId22"/>
    <p:sldId id="476" r:id="rId23"/>
    <p:sldId id="458" r:id="rId24"/>
    <p:sldId id="477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F7154-B618-454D-9F16-462C146770FE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47D76-295D-42AE-9483-F9582A88A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1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BDF99DA-280F-4CEA-845E-E0BF00C5BB05}" type="datetimeFigureOut">
              <a:rPr lang="pt-BR" smtClean="0"/>
              <a:pPr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63FD7B0-11CB-4E44-BCF4-A43D08DD85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c.org.br/blogespacodialogo/Documents/indice_competitividade_mundial2014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791FC-5A99-470E-9819-FBB8733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84D7-A4E8-4972-BF81-A5A232E3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4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https://www.youtube.com/watch?v=jd1rm4gF8ko</a:t>
            </a:r>
          </a:p>
        </p:txBody>
      </p:sp>
    </p:spTree>
    <p:extLst>
      <p:ext uri="{BB962C8B-B14F-4D97-AF65-F5344CB8AC3E}">
        <p14:creationId xmlns:p14="http://schemas.microsoft.com/office/powerpoint/2010/main" val="26413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Papel do Governo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8662" y="1200151"/>
            <a:ext cx="8001056" cy="3228987"/>
          </a:xfrm>
        </p:spPr>
        <p:txBody>
          <a:bodyPr/>
          <a:lstStyle/>
          <a:p>
            <a:pPr algn="just"/>
            <a:r>
              <a:rPr lang="pt-BR" b="1" dirty="0"/>
              <a:t>Promover  e apoiar a Inovação no país.</a:t>
            </a:r>
          </a:p>
          <a:p>
            <a:pPr algn="just"/>
            <a:r>
              <a:rPr lang="pt-BR" b="1" dirty="0"/>
              <a:t>Sistema Nacional de Inovação – SNI - rede de instituições públicas e privadas que interagem para promover o desenvolvimento científico e tecnológico de um país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SNI Inclui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28704" y="1200151"/>
            <a:ext cx="7758138" cy="3394075"/>
          </a:xfrm>
        </p:spPr>
        <p:txBody>
          <a:bodyPr/>
          <a:lstStyle/>
          <a:p>
            <a:r>
              <a:rPr lang="pt-BR" b="1" dirty="0"/>
              <a:t>Empresas, Associações Empresariais, Universidades, Escolas Técnicas, Institutos de Pesquisa, Governo, Agências de Fomento e Agências Reguladoras, em um esforço de geração, importação, modificação, adaptação e difusão de inovações tecnológicas.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206375"/>
            <a:ext cx="7400948" cy="857250"/>
          </a:xfrm>
        </p:spPr>
        <p:txBody>
          <a:bodyPr/>
          <a:lstStyle/>
          <a:p>
            <a:r>
              <a:rPr lang="pt-BR" sz="4800" dirty="0"/>
              <a:t>SNI - </a:t>
            </a:r>
            <a:r>
              <a:rPr lang="pt-BR" sz="4800" dirty="0" err="1"/>
              <a:t>Patel</a:t>
            </a:r>
            <a:r>
              <a:rPr lang="pt-BR" sz="4800" dirty="0"/>
              <a:t> e </a:t>
            </a:r>
            <a:r>
              <a:rPr lang="pt-BR" sz="4800" dirty="0" err="1"/>
              <a:t>Pavitt</a:t>
            </a:r>
            <a:r>
              <a:rPr lang="pt-BR" sz="4800" dirty="0"/>
              <a:t> (1994)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28704" y="1200151"/>
            <a:ext cx="7758138" cy="3394075"/>
          </a:xfrm>
        </p:spPr>
        <p:txBody>
          <a:bodyPr/>
          <a:lstStyle/>
          <a:p>
            <a:r>
              <a:rPr lang="pt-BR" dirty="0"/>
              <a:t>Países desenvolvidos, Estados Unidos, Alemanha, Japão, França, Reino Unido e Itália, </a:t>
            </a:r>
            <a:r>
              <a:rPr lang="pt-BR" b="1" dirty="0">
                <a:solidFill>
                  <a:srgbClr val="FF0000"/>
                </a:solidFill>
              </a:rPr>
              <a:t>possuem </a:t>
            </a:r>
            <a:r>
              <a:rPr lang="pt-BR" b="1" dirty="0" err="1">
                <a:solidFill>
                  <a:srgbClr val="FF0000"/>
                </a:solidFill>
              </a:rPr>
              <a:t>SNIs</a:t>
            </a:r>
            <a:r>
              <a:rPr lang="pt-BR" b="1" dirty="0">
                <a:solidFill>
                  <a:srgbClr val="FF0000"/>
                </a:solidFill>
              </a:rPr>
              <a:t> maduros, capazes de mantê-los na fronteira tecnológica internacional</a:t>
            </a:r>
            <a:r>
              <a:rPr lang="pt-BR" dirty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206375"/>
            <a:ext cx="7400948" cy="857250"/>
          </a:xfrm>
        </p:spPr>
        <p:txBody>
          <a:bodyPr/>
          <a:lstStyle/>
          <a:p>
            <a:r>
              <a:rPr lang="pt-BR" sz="4800" dirty="0"/>
              <a:t>SNI - </a:t>
            </a:r>
            <a:r>
              <a:rPr lang="pt-BR" sz="4800" dirty="0" err="1"/>
              <a:t>Patel</a:t>
            </a:r>
            <a:r>
              <a:rPr lang="pt-BR" sz="4800" dirty="0"/>
              <a:t> e </a:t>
            </a:r>
            <a:r>
              <a:rPr lang="pt-BR" sz="4800" dirty="0" err="1"/>
              <a:t>Pavitt</a:t>
            </a:r>
            <a:r>
              <a:rPr lang="pt-BR" sz="4800" dirty="0"/>
              <a:t> (1994)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28704" y="1200151"/>
            <a:ext cx="7758138" cy="3394075"/>
          </a:xfrm>
        </p:spPr>
        <p:txBody>
          <a:bodyPr/>
          <a:lstStyle/>
          <a:p>
            <a:r>
              <a:rPr lang="pt-BR" dirty="0"/>
              <a:t>Suécia, Dinamarca, Holanda, </a:t>
            </a:r>
            <a:r>
              <a:rPr lang="pt-BR" dirty="0" err="1"/>
              <a:t>Suiça</a:t>
            </a:r>
            <a:r>
              <a:rPr lang="pt-BR" dirty="0"/>
              <a:t>, Coréia do Sul e Taiwan, e </a:t>
            </a:r>
            <a:r>
              <a:rPr lang="pt-BR" b="1" dirty="0">
                <a:solidFill>
                  <a:srgbClr val="FF0000"/>
                </a:solidFill>
              </a:rPr>
              <a:t>estão voltados basicamente à difusão (transmissão) da inovação, com forte capacidade doméstica de absorver os avanços técnicos gerados nos sistemas maduros</a:t>
            </a:r>
            <a:r>
              <a:rPr lang="pt-BR" dirty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206375"/>
            <a:ext cx="7400948" cy="857250"/>
          </a:xfrm>
        </p:spPr>
        <p:txBody>
          <a:bodyPr/>
          <a:lstStyle/>
          <a:p>
            <a:r>
              <a:rPr lang="pt-BR" sz="4800" dirty="0"/>
              <a:t>SNI - </a:t>
            </a:r>
            <a:r>
              <a:rPr lang="pt-BR" sz="4800" dirty="0" err="1"/>
              <a:t>Patel</a:t>
            </a:r>
            <a:r>
              <a:rPr lang="pt-BR" sz="4800" dirty="0"/>
              <a:t> e </a:t>
            </a:r>
            <a:r>
              <a:rPr lang="pt-BR" sz="4800" dirty="0" err="1"/>
              <a:t>Pavitt</a:t>
            </a:r>
            <a:r>
              <a:rPr lang="pt-BR" sz="4800" dirty="0"/>
              <a:t> (1994)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28704" y="1200151"/>
            <a:ext cx="7758138" cy="3394075"/>
          </a:xfrm>
        </p:spPr>
        <p:txBody>
          <a:bodyPr/>
          <a:lstStyle/>
          <a:p>
            <a:r>
              <a:rPr lang="pt-BR" dirty="0"/>
              <a:t>Os países em desenvolvimento, caso do Brasil, Argentina, México, China e Índia, </a:t>
            </a:r>
            <a:r>
              <a:rPr lang="pt-BR" dirty="0">
                <a:solidFill>
                  <a:srgbClr val="FF0000"/>
                </a:solidFill>
              </a:rPr>
              <a:t>em geral,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possuem sistemas incompletos, com </a:t>
            </a:r>
            <a:r>
              <a:rPr lang="pt-BR" dirty="0" err="1">
                <a:solidFill>
                  <a:srgbClr val="FF0000"/>
                </a:solidFill>
              </a:rPr>
              <a:t>infraestrutura</a:t>
            </a:r>
            <a:r>
              <a:rPr lang="pt-BR" dirty="0">
                <a:solidFill>
                  <a:srgbClr val="FF0000"/>
                </a:solidFill>
              </a:rPr>
              <a:t> tecnológica reduzida, possuem sistemas de Ciência e Tecnologia - </a:t>
            </a:r>
            <a:r>
              <a:rPr lang="pt-BR" dirty="0" err="1">
                <a:solidFill>
                  <a:srgbClr val="FF0000"/>
                </a:solidFill>
              </a:rPr>
              <a:t>C&amp;T</a:t>
            </a:r>
            <a:r>
              <a:rPr lang="pt-BR" dirty="0">
                <a:solidFill>
                  <a:srgbClr val="FF0000"/>
                </a:solidFill>
              </a:rPr>
              <a:t>, mas não os transformaram ainda em efetivos sistemas de inovação</a:t>
            </a:r>
            <a:r>
              <a:rPr lang="pt-BR" dirty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No modelo da Hélice Tripla as empresas estão no centro de uma sólida rede de interações e determinam a velocidade e a direção do processo de inovação e mudança tecnológica, operando como agentes do desenvolvimento local/regional. O governo e as universidades e institutos de pesquisa estão ligados fortemente a essa red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58"/>
            <a:ext cx="5929354" cy="4331948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786050" y="43577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Hélice Tripla</a:t>
            </a:r>
            <a:br>
              <a:rPr lang="pt-BR" dirty="0"/>
            </a:br>
            <a:r>
              <a:rPr lang="pt-BR" dirty="0"/>
              <a:t>Fonte: </a:t>
            </a:r>
            <a:r>
              <a:rPr lang="pt-BR" dirty="0" err="1"/>
              <a:t>Sbragia</a:t>
            </a:r>
            <a:r>
              <a:rPr lang="pt-BR" dirty="0"/>
              <a:t> </a:t>
            </a:r>
            <a:r>
              <a:rPr lang="pt-BR" dirty="0" err="1"/>
              <a:t>et</a:t>
            </a:r>
            <a:r>
              <a:rPr lang="pt-BR" dirty="0"/>
              <a:t> al. (2006)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Um dos indicadores usados para medir o desempenho de um país no que diz respeito à inovação tecnológica é o ranking Global de Competitividade divulgado pelo Fórum Econômico Mundial (WEF) que, no Brasil, conta com a parceria da Fundação Dom Cabral, responsável pela coleta e análise dos dados do país..o Índice de Competitividade Mundial 2014 (World Competitiveness Yearbook - WCY) aponta que o Brasil caiu três posições em relação a 2013, ocupando o 54º lugar no ranking geral composto por 60 países. O Brasil está à frente apenas de Eslovênia, Bulgária, Grécia, Argentina, Croácia e Venezuela ¿ a última colocada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67452"/>
            <a:ext cx="4429156" cy="455218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785918" y="4487305"/>
            <a:ext cx="6072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Economias mais competitivas - World </a:t>
            </a:r>
            <a:r>
              <a:rPr lang="pt-BR" sz="1600" b="1" dirty="0" err="1"/>
              <a:t>Competitiveness</a:t>
            </a:r>
            <a:r>
              <a:rPr lang="pt-BR" sz="1600" b="1" dirty="0"/>
              <a:t> </a:t>
            </a:r>
            <a:r>
              <a:rPr lang="pt-BR" sz="1600" b="1" dirty="0" err="1"/>
              <a:t>Yearbook</a:t>
            </a:r>
            <a:r>
              <a:rPr lang="pt-BR" sz="1600" b="1" dirty="0"/>
              <a:t> 2014</a:t>
            </a:r>
            <a:br>
              <a:rPr lang="pt-BR" sz="1600" b="1" dirty="0"/>
            </a:br>
            <a:r>
              <a:rPr lang="pt-BR" sz="1600" b="1" dirty="0"/>
              <a:t>Fonte: Fundação Dom Cabral (2014)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86512" y="1571618"/>
            <a:ext cx="2714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Baseia-se em:</a:t>
            </a:r>
          </a:p>
          <a:p>
            <a:pPr>
              <a:buFont typeface="Arial" pitchFamily="34" charset="0"/>
              <a:buChar char="•"/>
            </a:pPr>
            <a:r>
              <a:rPr lang="pt-BR" b="1" dirty="0"/>
              <a:t> Performance Econômica,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 Eficiência do Governo,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 Eficiência dos Negócios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Infraestrutura</a:t>
            </a:r>
            <a:r>
              <a:rPr lang="pt-BR" b="1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no 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538" y="1200151"/>
            <a:ext cx="7615262" cy="3394075"/>
          </a:xfrm>
        </p:spPr>
        <p:txBody>
          <a:bodyPr/>
          <a:lstStyle/>
          <a:p>
            <a:r>
              <a:rPr lang="pt-BR" b="1" dirty="0">
                <a:solidFill>
                  <a:schemeClr val="tx2"/>
                </a:solidFill>
              </a:rPr>
              <a:t>Organização de Cooperação e Desenvolvimento Econômico – OCDE</a:t>
            </a:r>
            <a:r>
              <a:rPr lang="pt-BR" dirty="0"/>
              <a:t> :</a:t>
            </a:r>
          </a:p>
          <a:p>
            <a:r>
              <a:rPr lang="pt-BR" b="1" dirty="0"/>
              <a:t>Fórum único onde governos trabalham em conjunto para resolver os desafios econômicos, sociais e ambientais referentes à globalização</a:t>
            </a:r>
            <a:r>
              <a:rPr lang="pt-BR" dirty="0"/>
              <a:t>.</a:t>
            </a:r>
          </a:p>
        </p:txBody>
      </p:sp>
      <p:pic>
        <p:nvPicPr>
          <p:cNvPr id="31748" name="Picture 4" descr="C:\Users\Antonio\AppData\Local\Microsoft\Windows\INetCache\IE\12JH52NJ\mundo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714758"/>
            <a:ext cx="1214446" cy="1214446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2643174" y="4572014"/>
            <a:ext cx="367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Site da OCDE - http://www.oecd.org/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no 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200151"/>
            <a:ext cx="8072494" cy="3394075"/>
          </a:xfrm>
        </p:spPr>
        <p:txBody>
          <a:bodyPr/>
          <a:lstStyle/>
          <a:p>
            <a:r>
              <a:rPr lang="pt-BR" b="1" dirty="0"/>
              <a:t>A OCDE também se encontra na vanguarda dos esforços para compreender e ajudar os governos na resposta de novos desenvolvimentos e preocupações, tais como a governança corporativa, a economia da informação e os desafios do envelhecimento da população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Picture 4" descr="C:\Users\Antonio\AppData\Local\Microsoft\Windows\INetCache\IE\12JH52NJ\mundo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3786196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no 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200151"/>
            <a:ext cx="8072494" cy="3394075"/>
          </a:xfrm>
        </p:spPr>
        <p:txBody>
          <a:bodyPr/>
          <a:lstStyle/>
          <a:p>
            <a:r>
              <a:rPr lang="pt-BR" b="1" dirty="0">
                <a:solidFill>
                  <a:schemeClr val="tx2"/>
                </a:solidFill>
              </a:rPr>
              <a:t>A OCDE criou os Manuais </a:t>
            </a:r>
            <a:r>
              <a:rPr lang="pt-BR" b="1" dirty="0" err="1">
                <a:solidFill>
                  <a:schemeClr val="tx2"/>
                </a:solidFill>
              </a:rPr>
              <a:t>Frascati</a:t>
            </a:r>
            <a:r>
              <a:rPr lang="pt-BR" b="1" dirty="0">
                <a:solidFill>
                  <a:schemeClr val="tx2"/>
                </a:solidFill>
              </a:rPr>
              <a:t> e Oslo que são publicações com o objetivo de orientar e padronizar conceitos, metodologias e construção de estatísticas e indicadores de pesquisa e desenvolvimento de países industrializados.</a:t>
            </a:r>
          </a:p>
        </p:txBody>
      </p:sp>
      <p:pic>
        <p:nvPicPr>
          <p:cNvPr id="4" name="Picture 4" descr="C:\Users\Antonio\AppData\Local\Microsoft\Windows\INetCache\IE\12JH52NJ\mundo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3786196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4F3E5-4ACE-4509-995B-53B943FD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36" y="1567061"/>
            <a:ext cx="7067128" cy="857250"/>
          </a:xfrm>
        </p:spPr>
        <p:txBody>
          <a:bodyPr/>
          <a:lstStyle/>
          <a:p>
            <a:r>
              <a:rPr lang="pt-BR" dirty="0"/>
              <a:t>Sustentabilidade, Inovação e Tecnologia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60D1A-6273-4305-856A-FDEB8240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7814"/>
            <a:ext cx="8229600" cy="1446412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/>
              <a:t>https://www.youtube.com/watch?v=0rz5uEh76kk</a:t>
            </a:r>
          </a:p>
        </p:txBody>
      </p:sp>
    </p:spTree>
    <p:extLst>
      <p:ext uri="{BB962C8B-B14F-4D97-AF65-F5344CB8AC3E}">
        <p14:creationId xmlns:p14="http://schemas.microsoft.com/office/powerpoint/2010/main" val="344166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no 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200151"/>
            <a:ext cx="8072494" cy="3394075"/>
          </a:xfrm>
        </p:spPr>
        <p:txBody>
          <a:bodyPr/>
          <a:lstStyle/>
          <a:p>
            <a:r>
              <a:rPr lang="pt-BR" b="1" dirty="0"/>
              <a:t>O Brasil não faz parte dos países membros da OCDE, porém, deve se espelhar neste manual para possibilitar o desenvolvimento das empresas e do país. </a:t>
            </a:r>
          </a:p>
          <a:p>
            <a:r>
              <a:rPr lang="pt-BR" b="1" dirty="0"/>
              <a:t>O principal aspecto esta no governo analisar os principais itens citados pelo manual para o desenvolvimento de inovações. 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053" y="195486"/>
            <a:ext cx="8229600" cy="8572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203598"/>
            <a:ext cx="7972452" cy="3094046"/>
          </a:xfrm>
        </p:spPr>
        <p:txBody>
          <a:bodyPr/>
          <a:lstStyle/>
          <a:p>
            <a:r>
              <a:rPr lang="pt-BR" sz="1800" dirty="0"/>
              <a:t>FREEMAN, C. </a:t>
            </a:r>
            <a:r>
              <a:rPr lang="pt-BR" sz="1800" b="1" i="1" dirty="0" err="1"/>
              <a:t>The</a:t>
            </a:r>
            <a:r>
              <a:rPr lang="pt-BR" sz="1800" b="1" i="1" dirty="0"/>
              <a:t> </a:t>
            </a:r>
            <a:r>
              <a:rPr lang="pt-BR" sz="1800" b="1" i="1" dirty="0" err="1"/>
              <a:t>economics</a:t>
            </a:r>
            <a:r>
              <a:rPr lang="pt-BR" sz="1800" b="1" i="1" dirty="0"/>
              <a:t> </a:t>
            </a:r>
            <a:r>
              <a:rPr lang="pt-BR" sz="1800" b="1" i="1" dirty="0" err="1"/>
              <a:t>of</a:t>
            </a:r>
            <a:r>
              <a:rPr lang="pt-BR" sz="1800" b="1" i="1" dirty="0"/>
              <a:t> industrial </a:t>
            </a:r>
            <a:r>
              <a:rPr lang="pt-BR" sz="1800" b="1" i="1" dirty="0" err="1"/>
              <a:t>innovation</a:t>
            </a:r>
            <a:r>
              <a:rPr lang="pt-BR" sz="1800" i="1" dirty="0"/>
              <a:t>. 2. ed. </a:t>
            </a:r>
            <a:r>
              <a:rPr lang="pt-BR" sz="1800" i="1" dirty="0" err="1"/>
              <a:t>London</a:t>
            </a:r>
            <a:r>
              <a:rPr lang="pt-BR" sz="1800" i="1" dirty="0"/>
              <a:t>: Frances </a:t>
            </a:r>
            <a:r>
              <a:rPr lang="pt-BR" sz="1800" i="1" dirty="0" err="1"/>
              <a:t>Pinter</a:t>
            </a:r>
            <a:r>
              <a:rPr lang="pt-BR" sz="1800" i="1" dirty="0"/>
              <a:t>, 1982.</a:t>
            </a:r>
            <a:endParaRPr lang="pt-BR" sz="1800" dirty="0"/>
          </a:p>
          <a:p>
            <a:r>
              <a:rPr lang="pt-BR" sz="1800" b="1" dirty="0"/>
              <a:t>ÍNDICE de competitividade global – 2014. </a:t>
            </a:r>
            <a:r>
              <a:rPr lang="pt-BR" sz="1800" dirty="0"/>
              <a:t>Fundação Dom Cabral. Disponível em:</a:t>
            </a:r>
            <a:r>
              <a:rPr lang="pt-BR" sz="1800" dirty="0">
                <a:hlinkClick r:id="rId2"/>
              </a:rPr>
              <a:t>http://www.fdc.org.br/blogespacodialogo/Documents/indice_competitividade_mundial2014.pdf</a:t>
            </a:r>
            <a:r>
              <a:rPr lang="pt-BR" sz="1800" dirty="0"/>
              <a:t>. Acesso em 29.04.2015.</a:t>
            </a:r>
          </a:p>
          <a:p>
            <a:r>
              <a:rPr lang="pt-BR" sz="1800" dirty="0"/>
              <a:t>MANUAL DE FRASCATI: Proposta de práticas exemplares para inquéritos sobre investigação e desenvolvimento experimental, p. 23. [Original: </a:t>
            </a:r>
            <a:r>
              <a:rPr lang="pt-BR" sz="1800" dirty="0" err="1"/>
              <a:t>Organization</a:t>
            </a:r>
            <a:r>
              <a:rPr lang="pt-BR" sz="1800" dirty="0"/>
              <a:t> for </a:t>
            </a:r>
            <a:r>
              <a:rPr lang="pt-BR" sz="1800" dirty="0" err="1"/>
              <a:t>Economic</a:t>
            </a:r>
            <a:r>
              <a:rPr lang="pt-BR" sz="1800" dirty="0"/>
              <a:t> </a:t>
            </a:r>
            <a:r>
              <a:rPr lang="pt-BR" sz="1800" dirty="0" err="1"/>
              <a:t>Co-operation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Development</a:t>
            </a:r>
            <a:r>
              <a:rPr lang="pt-BR" sz="1800" dirty="0"/>
              <a:t> (OCDE):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measurement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scientific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technological</a:t>
            </a:r>
            <a:r>
              <a:rPr lang="pt-BR" sz="1800" dirty="0"/>
              <a:t> </a:t>
            </a:r>
            <a:r>
              <a:rPr lang="pt-BR" sz="1800" dirty="0" err="1"/>
              <a:t>activities</a:t>
            </a:r>
            <a:r>
              <a:rPr lang="pt-BR" sz="1800" dirty="0"/>
              <a:t>. </a:t>
            </a:r>
            <a:r>
              <a:rPr lang="pt-BR" sz="1800" dirty="0" err="1"/>
              <a:t>Proposed</a:t>
            </a:r>
            <a:r>
              <a:rPr lang="pt-BR" sz="1800" dirty="0"/>
              <a:t> standard </a:t>
            </a:r>
            <a:r>
              <a:rPr lang="pt-BR" sz="1800" dirty="0" err="1"/>
              <a:t>practice</a:t>
            </a:r>
            <a:r>
              <a:rPr lang="pt-BR" sz="1800" dirty="0"/>
              <a:t> for </a:t>
            </a:r>
            <a:r>
              <a:rPr lang="pt-BR" sz="1800" dirty="0" err="1"/>
              <a:t>surveys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dirty="0" err="1"/>
              <a:t>research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experimental </a:t>
            </a:r>
            <a:r>
              <a:rPr lang="pt-BR" sz="1800" dirty="0" err="1"/>
              <a:t>development</a:t>
            </a:r>
            <a:r>
              <a:rPr lang="pt-BR" sz="1800" dirty="0"/>
              <a:t> – </a:t>
            </a:r>
            <a:r>
              <a:rPr lang="pt-BR" sz="1800" dirty="0" err="1"/>
              <a:t>Frascati</a:t>
            </a:r>
            <a:r>
              <a:rPr lang="pt-BR" sz="1800" dirty="0"/>
              <a:t> Manual, 2002.]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053" y="195486"/>
            <a:ext cx="8229600" cy="8572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203598"/>
            <a:ext cx="7972452" cy="3094046"/>
          </a:xfrm>
        </p:spPr>
        <p:txBody>
          <a:bodyPr/>
          <a:lstStyle/>
          <a:p>
            <a:r>
              <a:rPr lang="pt-BR" sz="1800" dirty="0"/>
              <a:t>MANUAL DE OSLO: Proposta de diretrizes para coleta e interpretação de dados sobre inovação tecnológica. Tradução da Financiadora de Estudos e Projetos (FINEP). Paris: OCDE, 2005. Disponível em: &lt;http://www.finep.gov.br/imprensa/sala_imprensa/oslo2.pdf&gt;. Acesso em: 02 maio 2015.</a:t>
            </a:r>
          </a:p>
          <a:p>
            <a:r>
              <a:rPr lang="pt-BR" sz="1800" dirty="0"/>
              <a:t>SÁBATO, Jorge; BOTANA, </a:t>
            </a:r>
            <a:r>
              <a:rPr lang="pt-BR" sz="1800" dirty="0" err="1"/>
              <a:t>Natalio</a:t>
            </a:r>
            <a:r>
              <a:rPr lang="pt-BR" sz="1800" dirty="0"/>
              <a:t>. </a:t>
            </a:r>
            <a:r>
              <a:rPr lang="pt-BR" sz="1800" i="1" dirty="0"/>
              <a:t>La </a:t>
            </a:r>
            <a:r>
              <a:rPr lang="pt-BR" sz="1800" i="1" dirty="0" err="1"/>
              <a:t>ciencia</a:t>
            </a:r>
            <a:r>
              <a:rPr lang="pt-BR" sz="1800" i="1" dirty="0"/>
              <a:t> y </a:t>
            </a:r>
            <a:r>
              <a:rPr lang="pt-BR" sz="1800" i="1" dirty="0" err="1"/>
              <a:t>la</a:t>
            </a:r>
            <a:r>
              <a:rPr lang="pt-BR" sz="1800" i="1" dirty="0"/>
              <a:t> </a:t>
            </a:r>
            <a:r>
              <a:rPr lang="pt-BR" sz="1800" i="1" dirty="0" err="1"/>
              <a:t>tecnología</a:t>
            </a:r>
            <a:r>
              <a:rPr lang="pt-BR" sz="1800" i="1" dirty="0"/>
              <a:t> </a:t>
            </a:r>
            <a:r>
              <a:rPr lang="pt-BR" sz="1800" i="1" dirty="0" err="1"/>
              <a:t>en</a:t>
            </a:r>
            <a:r>
              <a:rPr lang="pt-BR" sz="1800" i="1" dirty="0"/>
              <a:t> </a:t>
            </a:r>
            <a:r>
              <a:rPr lang="pt-BR" sz="1800" i="1" dirty="0" err="1"/>
              <a:t>el</a:t>
            </a:r>
            <a:r>
              <a:rPr lang="pt-BR" sz="1800" i="1" dirty="0"/>
              <a:t> </a:t>
            </a:r>
            <a:r>
              <a:rPr lang="pt-BR" sz="1800" i="1" dirty="0" err="1"/>
              <a:t>desarrollo</a:t>
            </a:r>
            <a:r>
              <a:rPr lang="pt-BR" sz="1800" i="1" dirty="0"/>
              <a:t> futuro de América Latina. </a:t>
            </a:r>
            <a:r>
              <a:rPr lang="pt-BR" sz="1800" b="1" i="1" dirty="0"/>
              <a:t>Revista de </a:t>
            </a:r>
            <a:r>
              <a:rPr lang="pt-BR" sz="1800" b="1" i="1" dirty="0" err="1"/>
              <a:t>la</a:t>
            </a:r>
            <a:r>
              <a:rPr lang="pt-BR" sz="1800" b="1" i="1" dirty="0"/>
              <a:t> </a:t>
            </a:r>
            <a:r>
              <a:rPr lang="pt-BR" sz="1800" b="1" i="1" dirty="0" err="1"/>
              <a:t>Integración</a:t>
            </a:r>
            <a:r>
              <a:rPr lang="pt-BR" sz="1800" i="1" dirty="0"/>
              <a:t>, v. 1, n. 3, p. 15-36, 1968</a:t>
            </a:r>
            <a:r>
              <a:rPr lang="pt-BR" sz="1800" dirty="0"/>
              <a:t>.</a:t>
            </a:r>
          </a:p>
          <a:p>
            <a:r>
              <a:rPr lang="pt-BR" sz="1800" dirty="0"/>
              <a:t>SBRAGIA, Roberto; STAL, EVA; CAMPANÁRIO, Milton de Abreu; ANDREASSI, Tales. </a:t>
            </a:r>
            <a:r>
              <a:rPr lang="pt-BR" sz="1800" b="1" dirty="0"/>
              <a:t>Inovação: como vencer o desafio empresarial</a:t>
            </a:r>
            <a:r>
              <a:rPr lang="pt-BR" sz="1800" dirty="0"/>
              <a:t>. São Paulo: Ed. Ciclo, 2006.</a:t>
            </a:r>
            <a:br>
              <a:rPr lang="pt-BR" sz="1800" dirty="0"/>
            </a:br>
            <a:r>
              <a:rPr lang="pt-BR" sz="1800" dirty="0"/>
              <a:t>ZOGBI, Edson. </a:t>
            </a:r>
            <a:r>
              <a:rPr lang="pt-BR" sz="1800" b="1" dirty="0"/>
              <a:t>Criatividade: </a:t>
            </a:r>
            <a:r>
              <a:rPr lang="pt-BR" sz="1800" dirty="0"/>
              <a:t>O comportamento inovador como padrão natural de viver e trabalhar. São Paulo: Ed. Atlas, 2014.</a:t>
            </a:r>
          </a:p>
          <a:p>
            <a:endParaRPr lang="pt-BR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371601"/>
            <a:ext cx="8229600" cy="857250"/>
          </a:xfrm>
        </p:spPr>
        <p:txBody>
          <a:bodyPr/>
          <a:lstStyle/>
          <a:p>
            <a:r>
              <a:rPr lang="pt-BR" dirty="0"/>
              <a:t>Inovação em Micro e Pequenas empresas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914650"/>
            <a:ext cx="8805664" cy="16795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https://www.youtube.com/watch?v=Bm9ua29oJv4</a:t>
            </a:r>
          </a:p>
        </p:txBody>
      </p:sp>
    </p:spTree>
    <p:extLst>
      <p:ext uri="{BB962C8B-B14F-4D97-AF65-F5344CB8AC3E}">
        <p14:creationId xmlns:p14="http://schemas.microsoft.com/office/powerpoint/2010/main" val="340031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371601"/>
            <a:ext cx="8229600" cy="857250"/>
          </a:xfrm>
        </p:spPr>
        <p:txBody>
          <a:bodyPr/>
          <a:lstStyle/>
          <a:p>
            <a:r>
              <a:rPr lang="pt-BR" dirty="0"/>
              <a:t>Inovação e Sustentabilidade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914650"/>
            <a:ext cx="8805664" cy="16795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https://www.youtube.com/watch?v=QwodJ87SyHw</a:t>
            </a:r>
          </a:p>
        </p:txBody>
      </p:sp>
    </p:spTree>
    <p:extLst>
      <p:ext uri="{BB962C8B-B14F-4D97-AF65-F5344CB8AC3E}">
        <p14:creationId xmlns:p14="http://schemas.microsoft.com/office/powerpoint/2010/main" val="24042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C79C044-AD3D-44D7-9532-93512539E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https://www.youtube.com/watch?v=qDrLmAL28Fg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BA5FA4-38A8-4133-910F-D8842F283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3M DO BRASIL</a:t>
            </a:r>
          </a:p>
        </p:txBody>
      </p:sp>
    </p:spTree>
    <p:extLst>
      <p:ext uri="{BB962C8B-B14F-4D97-AF65-F5344CB8AC3E}">
        <p14:creationId xmlns:p14="http://schemas.microsoft.com/office/powerpoint/2010/main" val="316681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1571618"/>
            <a:ext cx="8429684" cy="1285884"/>
          </a:xfrm>
        </p:spPr>
        <p:txBody>
          <a:bodyPr/>
          <a:lstStyle/>
          <a:p>
            <a:r>
              <a:rPr lang="pt-BR" sz="4800" dirty="0"/>
              <a:t>Inovações Tecnológicas e Competitividade Organizacional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Antonio Lobosco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-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1200151"/>
            <a:ext cx="8001056" cy="3394075"/>
          </a:xfrm>
        </p:spPr>
        <p:txBody>
          <a:bodyPr/>
          <a:lstStyle/>
          <a:p>
            <a:r>
              <a:rPr lang="pt-BR" sz="3600" dirty="0"/>
              <a:t>Freeman (1982):</a:t>
            </a:r>
          </a:p>
          <a:p>
            <a:r>
              <a:rPr lang="pt-BR" sz="3600" b="1" dirty="0"/>
              <a:t>Inovação é o processo de tornar oportunidades em novas </a:t>
            </a:r>
            <a:r>
              <a:rPr lang="pt-BR" sz="3600" b="1" dirty="0" err="1"/>
              <a:t>ideias</a:t>
            </a:r>
            <a:r>
              <a:rPr lang="pt-BR" sz="3600" b="1" dirty="0"/>
              <a:t> e colocar-las em prática de uso extensivo.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604" y="357172"/>
            <a:ext cx="6929486" cy="857250"/>
          </a:xfrm>
        </p:spPr>
        <p:txBody>
          <a:bodyPr/>
          <a:lstStyle/>
          <a:p>
            <a:r>
              <a:rPr lang="pt-BR" sz="4800" dirty="0"/>
              <a:t>Inovação -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428742"/>
            <a:ext cx="8429652" cy="2808294"/>
          </a:xfrm>
        </p:spPr>
        <p:txBody>
          <a:bodyPr/>
          <a:lstStyle/>
          <a:p>
            <a:r>
              <a:rPr lang="pt-BR" sz="3600" dirty="0"/>
              <a:t>Inclui as atividades técnicas, concepção, desenvolvimento e gestão que </a:t>
            </a:r>
            <a:r>
              <a:rPr lang="pt-BR" sz="3600" b="1" dirty="0">
                <a:solidFill>
                  <a:schemeClr val="tx2"/>
                </a:solidFill>
              </a:rPr>
              <a:t>resulta na comercialização de novos (ou melhorados) produtos, ou na primeira utilização de novos (ou melhorados) processos</a:t>
            </a:r>
            <a:r>
              <a:rPr lang="pt-BR" sz="3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thumb1.shutterstock.com/display_pic_with_logo/501730/130862018/stock-photo-businessman-attracts-money-with-a-large-magnet-130862018.jpg"/>
          <p:cNvPicPr>
            <a:picLocks noChangeAspect="1" noChangeArrowheads="1"/>
          </p:cNvPicPr>
          <p:nvPr/>
        </p:nvPicPr>
        <p:blipFill>
          <a:blip r:embed="rId2">
            <a:lum bright="3000" contrast="-9000"/>
          </a:blip>
          <a:srcRect/>
          <a:stretch>
            <a:fillRect/>
          </a:stretch>
        </p:blipFill>
        <p:spPr bwMode="auto">
          <a:xfrm>
            <a:off x="5929322" y="1785932"/>
            <a:ext cx="2928958" cy="223902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357304"/>
            <a:ext cx="7000924" cy="330836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Inovação é a concepção de valor para uma empresa.</a:t>
            </a:r>
          </a:p>
          <a:p>
            <a:r>
              <a:rPr lang="pt-BR" b="1" dirty="0">
                <a:solidFill>
                  <a:srgbClr val="FF0000"/>
                </a:solidFill>
              </a:rPr>
              <a:t>Quando uma empresa inova ela gera valor para seus clientes e captura valor.</a:t>
            </a:r>
          </a:p>
          <a:p>
            <a:r>
              <a:rPr lang="pt-BR" b="1" dirty="0">
                <a:solidFill>
                  <a:srgbClr val="FF0000"/>
                </a:solidFill>
              </a:rPr>
              <a:t>Inovação é a exploração bem sucedida de novas </a:t>
            </a:r>
            <a:r>
              <a:rPr lang="pt-BR" b="1" dirty="0" err="1">
                <a:solidFill>
                  <a:srgbClr val="FF0000"/>
                </a:solidFill>
              </a:rPr>
              <a:t>ideias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Inovação - Conceito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357304"/>
            <a:ext cx="8001056" cy="3308360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Zogbi</a:t>
            </a:r>
            <a:r>
              <a:rPr lang="pt-BR" dirty="0"/>
              <a:t> (2014) criatividade possui diversos significados: </a:t>
            </a:r>
          </a:p>
          <a:p>
            <a:r>
              <a:rPr lang="pt-BR" b="1" dirty="0">
                <a:solidFill>
                  <a:schemeClr val="tx2"/>
                </a:solidFill>
              </a:rPr>
              <a:t>“</a:t>
            </a:r>
            <a:r>
              <a:rPr lang="pt-BR" b="1" dirty="0" err="1">
                <a:solidFill>
                  <a:schemeClr val="tx2"/>
                </a:solidFill>
              </a:rPr>
              <a:t>Ideias</a:t>
            </a:r>
            <a:r>
              <a:rPr lang="pt-BR" b="1" dirty="0">
                <a:solidFill>
                  <a:schemeClr val="tx2"/>
                </a:solidFill>
              </a:rPr>
              <a:t> Inovadoras”, “Expressão Artística”, “Algo Inédito”, “A solução de um problema” ou um “Processo para se atingir um objetivo”</a:t>
            </a:r>
            <a:r>
              <a:rPr lang="pt-BR" b="1" dirty="0"/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Para inovar é preciso </a:t>
            </a:r>
            <a:r>
              <a:rPr lang="pt-BR" sz="4800" b="1" dirty="0">
                <a:solidFill>
                  <a:srgbClr val="FF0000"/>
                </a:solidFill>
              </a:rPr>
              <a:t>CRIATIVIDADE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201139" y="2294751"/>
            <a:ext cx="258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www.shutterstock.com  </a:t>
            </a:r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241380733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 descr="a figura apresenta a Evolução/Inovações dos Telefo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59"/>
            <a:ext cx="4429156" cy="1887425"/>
          </a:xfrm>
          <a:prstGeom prst="rect">
            <a:avLst/>
          </a:prstGeom>
          <a:noFill/>
        </p:spPr>
      </p:pic>
      <p:pic>
        <p:nvPicPr>
          <p:cNvPr id="9" name="Imagem 8" descr="http://thumb9.shutterstock.com/display_pic_with_logo/1378012/130076672/stock-photo-evolution-of-lighting-with-candle-tungsten-fluorescent-and-led-bulb-13007667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619386"/>
            <a:ext cx="4357703" cy="230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Tela Padrão Power Point Aula Selfi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Tela Padrão Power Point Aula Selfie</Template>
  <TotalTime>726</TotalTime>
  <Words>726</Words>
  <Application>Microsoft Office PowerPoint</Application>
  <PresentationFormat>Apresentação na tela (16:9)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Modelo de Tela Padrão Power Point Aula Selfie</vt:lpstr>
      <vt:lpstr>Sustentabilidade</vt:lpstr>
      <vt:lpstr>Sustentabilidade, Inovação e Tecnologia</vt:lpstr>
      <vt:lpstr>3M DO BRASIL</vt:lpstr>
      <vt:lpstr>Inovações Tecnológicas e Competitividade Organizacional</vt:lpstr>
      <vt:lpstr>Inovação - Conceito</vt:lpstr>
      <vt:lpstr>Inovação - Conceito</vt:lpstr>
      <vt:lpstr>Inovação - Conceito</vt:lpstr>
      <vt:lpstr>Para inovar é preciso CRIATIVIDADE</vt:lpstr>
      <vt:lpstr>Apresentação do PowerPoint</vt:lpstr>
      <vt:lpstr>Papel do Governo</vt:lpstr>
      <vt:lpstr>SNI Inclui</vt:lpstr>
      <vt:lpstr>SNI - Patel e Pavitt (1994)</vt:lpstr>
      <vt:lpstr>SNI - Patel e Pavitt (1994)</vt:lpstr>
      <vt:lpstr>SNI - Patel e Pavitt (1994)</vt:lpstr>
      <vt:lpstr>Apresentação do PowerPoint</vt:lpstr>
      <vt:lpstr>Apresentação do PowerPoint</vt:lpstr>
      <vt:lpstr>Inovação no Mundo</vt:lpstr>
      <vt:lpstr>Inovação no Mundo</vt:lpstr>
      <vt:lpstr>Inovação no Mundo</vt:lpstr>
      <vt:lpstr>Inovação no Mundo</vt:lpstr>
      <vt:lpstr>Referências</vt:lpstr>
      <vt:lpstr>Referências</vt:lpstr>
      <vt:lpstr>Inovação em Micro e Pequenas empresas</vt:lpstr>
      <vt:lpstr>Inovação e Sustentabilidade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Inovação e a Gestão do Conhecimento contribuindo para a competitividade organizacional</dc:title>
  <dc:creator>Antonio Lobosco</dc:creator>
  <cp:lastModifiedBy>Antonio Lobosco</cp:lastModifiedBy>
  <cp:revision>154</cp:revision>
  <dcterms:created xsi:type="dcterms:W3CDTF">2015-01-28T13:18:00Z</dcterms:created>
  <dcterms:modified xsi:type="dcterms:W3CDTF">2018-08-18T01:30:56Z</dcterms:modified>
</cp:coreProperties>
</file>