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90" r:id="rId3"/>
    <p:sldId id="285" r:id="rId4"/>
    <p:sldId id="257" r:id="rId5"/>
    <p:sldId id="258" r:id="rId6"/>
    <p:sldId id="263" r:id="rId7"/>
    <p:sldId id="291" r:id="rId8"/>
    <p:sldId id="286" r:id="rId9"/>
    <p:sldId id="292" r:id="rId10"/>
    <p:sldId id="259" r:id="rId11"/>
    <p:sldId id="260" r:id="rId12"/>
    <p:sldId id="261" r:id="rId13"/>
    <p:sldId id="287" r:id="rId14"/>
    <p:sldId id="266" r:id="rId15"/>
    <p:sldId id="265" r:id="rId16"/>
    <p:sldId id="272" r:id="rId17"/>
    <p:sldId id="293" r:id="rId18"/>
    <p:sldId id="267" r:id="rId19"/>
    <p:sldId id="269" r:id="rId20"/>
    <p:sldId id="268" r:id="rId21"/>
    <p:sldId id="288" r:id="rId22"/>
    <p:sldId id="294" r:id="rId23"/>
    <p:sldId id="295" r:id="rId24"/>
    <p:sldId id="289" r:id="rId25"/>
    <p:sldId id="26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A123B-203D-492E-B0FF-8C4AFFD6801B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85E47-570D-4E61-B790-2712D400C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463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.folha.uol.com.br/folha/brasil/20061108-idh-calculo.pdf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1.globo.com/mundo/noticia/2018/09/14/brasil-tem-pequena-melhora-no-idh-mas-segue-estagnado-no-79lugar-em-ranking-global.g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oticias.uol.com.br/internacional/ultimas-noticias/2018/09/14/idh-2018-brasil-ocupa-a-79-posicao-veja-a-lista-completa.htm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globo.globo.com/mundo/eua-apoiam-oficialmente-entrada-do-brasil-na-ocde-mas-nao-ha-acordo-sobre-data-23687949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.undp.org/content/brazil/pt/home/idh0/conceitos/o-que-e-o-idh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oodi.com.br/blog/2018/12/18/idh-o-que-e-e-como-e-calculado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209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420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Fonte:</a:t>
            </a:r>
            <a:r>
              <a:rPr lang="pt-BR" baseline="0" dirty="0"/>
              <a:t> </a:t>
            </a:r>
            <a:r>
              <a:rPr lang="pt-BR" dirty="0">
                <a:hlinkClick r:id="rId3"/>
              </a:rPr>
              <a:t>https://www1.folha.uol.com.br/folha/brasil/20061108-idh-calculo.pdf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7809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Fonte: </a:t>
            </a:r>
            <a:r>
              <a:rPr lang="pt-BR" dirty="0">
                <a:hlinkClick r:id="rId3"/>
              </a:rPr>
              <a:t>https://g1.globo.com/mundo/noticia/2018/09/14/brasil-tem-pequena-melhora-no-idh-mas-segue-estagnado-no-79lugar-em-ranking-global.ghtml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4832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Fonte:</a:t>
            </a:r>
            <a:r>
              <a:rPr lang="pt-BR" baseline="0" dirty="0"/>
              <a:t> </a:t>
            </a:r>
            <a:r>
              <a:rPr lang="pt-BR" dirty="0">
                <a:hlinkClick r:id="rId3"/>
              </a:rPr>
              <a:t>https://noticias.uol.com.br/internacional/ultimas-noticias/2018/09/14/idh-2018-brasil-ocupa-a-79-posicao-veja-a-lista-completa.htm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895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748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Fonte:</a:t>
            </a:r>
            <a:r>
              <a:rPr lang="pt-BR" baseline="0" dirty="0"/>
              <a:t> </a:t>
            </a:r>
            <a:r>
              <a:rPr lang="pt-BR" dirty="0">
                <a:hlinkClick r:id="rId3"/>
              </a:rPr>
              <a:t>https://oglobo.globo.com/mundo/eua-apoiam-oficialmente-entrada-do-brasil-na-ocde-mas-nao-ha-acordo-sobre-data-23687949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5723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122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173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Fonte: </a:t>
            </a:r>
            <a:r>
              <a:rPr lang="pt-BR" dirty="0">
                <a:hlinkClick r:id="rId3"/>
              </a:rPr>
              <a:t>http://www.br.undp.org/content/brazil/pt/home/idh0/conceitos/o-que-e-o-idh.html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5478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587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Fonte:</a:t>
            </a:r>
            <a:r>
              <a:rPr lang="pt-BR" baseline="0" dirty="0"/>
              <a:t> </a:t>
            </a:r>
            <a:r>
              <a:rPr lang="pt-BR" dirty="0">
                <a:hlinkClick r:id="rId3"/>
              </a:rPr>
              <a:t>https://www.stoodi.com.br/blog/2018/12/18/idh-o-que-e-e-como-e-calculado/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2551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382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93C2-1EC1-49CC-B0B2-EFA3A8630810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219D-0FCC-4090-95A3-3009D6ACD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05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93C2-1EC1-49CC-B0B2-EFA3A8630810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219D-0FCC-4090-95A3-3009D6ACD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99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93C2-1EC1-49CC-B0B2-EFA3A8630810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219D-0FCC-4090-95A3-3009D6ACDB03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5043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93C2-1EC1-49CC-B0B2-EFA3A8630810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219D-0FCC-4090-95A3-3009D6ACD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42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93C2-1EC1-49CC-B0B2-EFA3A8630810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219D-0FCC-4090-95A3-3009D6ACDB0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2693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93C2-1EC1-49CC-B0B2-EFA3A8630810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219D-0FCC-4090-95A3-3009D6ACD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566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93C2-1EC1-49CC-B0B2-EFA3A8630810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219D-0FCC-4090-95A3-3009D6ACD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080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93C2-1EC1-49CC-B0B2-EFA3A8630810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219D-0FCC-4090-95A3-3009D6ACD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288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2"/>
          <p:cNvGrpSpPr/>
          <p:nvPr/>
        </p:nvGrpSpPr>
        <p:grpSpPr>
          <a:xfrm>
            <a:off x="-317" y="-267"/>
            <a:ext cx="12191761" cy="6857736"/>
            <a:chOff x="6316957" y="5250656"/>
            <a:chExt cx="2856819" cy="1606930"/>
          </a:xfrm>
        </p:grpSpPr>
        <p:sp>
          <p:nvSpPr>
            <p:cNvPr id="125" name="Google Shape;125;p12"/>
            <p:cNvSpPr/>
            <p:nvPr/>
          </p:nvSpPr>
          <p:spPr>
            <a:xfrm>
              <a:off x="6316957" y="6351571"/>
              <a:ext cx="2856819" cy="506015"/>
            </a:xfrm>
            <a:custGeom>
              <a:avLst/>
              <a:gdLst/>
              <a:ahLst/>
              <a:cxnLst/>
              <a:rect l="l" t="t" r="r" b="b"/>
              <a:pathLst>
                <a:path w="2856819" h="506015" extrusionOk="0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7306428" y="5250656"/>
              <a:ext cx="1434361" cy="253007"/>
            </a:xfrm>
            <a:custGeom>
              <a:avLst/>
              <a:gdLst/>
              <a:ahLst/>
              <a:cxnLst/>
              <a:rect l="l" t="t" r="r" b="b"/>
              <a:pathLst>
                <a:path w="1434361" h="253007" extrusionOk="0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6316957" y="6512738"/>
              <a:ext cx="989471" cy="342304"/>
            </a:xfrm>
            <a:custGeom>
              <a:avLst/>
              <a:gdLst/>
              <a:ahLst/>
              <a:cxnLst/>
              <a:rect l="l" t="t" r="r" b="b"/>
              <a:pathLst>
                <a:path w="989471" h="342304" extrusionOk="0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8885118" y="6183395"/>
              <a:ext cx="288657" cy="218777"/>
            </a:xfrm>
            <a:custGeom>
              <a:avLst/>
              <a:gdLst/>
              <a:ahLst/>
              <a:cxnLst/>
              <a:rect l="l" t="t" r="r" b="b"/>
              <a:pathLst>
                <a:path w="288657" h="218777" extrusionOk="0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6316957" y="6431950"/>
              <a:ext cx="493991" cy="254496"/>
            </a:xfrm>
            <a:custGeom>
              <a:avLst/>
              <a:gdLst/>
              <a:ahLst/>
              <a:cxnLst/>
              <a:rect l="l" t="t" r="r" b="b"/>
              <a:pathLst>
                <a:path w="493991" h="254496" extrusionOk="0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9029447" y="6015219"/>
              <a:ext cx="144328" cy="193476"/>
            </a:xfrm>
            <a:custGeom>
              <a:avLst/>
              <a:gdLst/>
              <a:ahLst/>
              <a:cxnLst/>
              <a:rect l="l" t="t" r="r" b="b"/>
              <a:pathLst>
                <a:path w="144328" h="193476" extrusionOk="0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8224479" y="5847043"/>
              <a:ext cx="949297" cy="334863"/>
            </a:xfrm>
            <a:custGeom>
              <a:avLst/>
              <a:gdLst/>
              <a:ahLst/>
              <a:cxnLst/>
              <a:rect l="l" t="t" r="r" b="b"/>
              <a:pathLst>
                <a:path w="949297" h="334863" extrusionOk="0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6677035" y="5840035"/>
              <a:ext cx="629392" cy="278308"/>
            </a:xfrm>
            <a:custGeom>
              <a:avLst/>
              <a:gdLst/>
              <a:ahLst/>
              <a:cxnLst/>
              <a:rect l="l" t="t" r="r" b="b"/>
              <a:pathLst>
                <a:path w="629392" h="278308" extrusionOk="0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6316957" y="5716734"/>
              <a:ext cx="735035" cy="297656"/>
            </a:xfrm>
            <a:custGeom>
              <a:avLst/>
              <a:gdLst/>
              <a:ahLst/>
              <a:cxnLst/>
              <a:rect l="l" t="t" r="r" b="b"/>
              <a:pathLst>
                <a:path w="735035" h="297656" extrusionOk="0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8703591" y="5342516"/>
              <a:ext cx="470184" cy="250031"/>
            </a:xfrm>
            <a:custGeom>
              <a:avLst/>
              <a:gdLst/>
              <a:ahLst/>
              <a:cxnLst/>
              <a:rect l="l" t="t" r="r" b="b"/>
              <a:pathLst>
                <a:path w="470184" h="250031" extrusionOk="0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12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algn="l"/>
            <a:fld id="{00000000-1234-1234-1234-123412341234}" type="slidenum">
              <a:rPr lang="pt-BR" smtClean="0"/>
              <a:pPr algn="l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451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-159" y="-141"/>
            <a:ext cx="12191761" cy="6857756"/>
            <a:chOff x="2973586" y="2777133"/>
            <a:chExt cx="2856819" cy="1606935"/>
          </a:xfrm>
        </p:grpSpPr>
        <p:sp>
          <p:nvSpPr>
            <p:cNvPr id="49" name="Google Shape;49;p5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1"/>
          </p:nvPr>
        </p:nvSpPr>
        <p:spPr>
          <a:xfrm>
            <a:off x="4267200" y="2545733"/>
            <a:ext cx="7315200" cy="36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▰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/>
            <a:fld id="{00000000-1234-1234-1234-123412341234}" type="slidenum">
              <a:rPr lang="pt-BR" smtClean="0"/>
              <a:pPr algn="l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075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6"/>
          <p:cNvGrpSpPr/>
          <p:nvPr/>
        </p:nvGrpSpPr>
        <p:grpSpPr>
          <a:xfrm>
            <a:off x="-318" y="-141"/>
            <a:ext cx="12191761" cy="6857756"/>
            <a:chOff x="6361595" y="2777133"/>
            <a:chExt cx="2856819" cy="1606935"/>
          </a:xfrm>
        </p:grpSpPr>
        <p:sp>
          <p:nvSpPr>
            <p:cNvPr id="60" name="Google Shape;60;p6"/>
            <p:cNvSpPr/>
            <p:nvPr/>
          </p:nvSpPr>
          <p:spPr>
            <a:xfrm>
              <a:off x="6361595" y="3328877"/>
              <a:ext cx="2856819" cy="1055191"/>
            </a:xfrm>
            <a:custGeom>
              <a:avLst/>
              <a:gdLst/>
              <a:ahLst/>
              <a:cxnLst/>
              <a:rect l="l" t="t" r="r" b="b"/>
              <a:pathLst>
                <a:path w="2856819" h="1055191" extrusionOk="0">
                  <a:moveTo>
                    <a:pt x="0" y="1055599"/>
                  </a:moveTo>
                  <a:lnTo>
                    <a:pt x="2856819" y="1055599"/>
                  </a:lnTo>
                  <a:lnTo>
                    <a:pt x="2856819" y="0"/>
                  </a:lnTo>
                  <a:lnTo>
                    <a:pt x="0" y="503854"/>
                  </a:lnTo>
                  <a:lnTo>
                    <a:pt x="0" y="1055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6361595" y="3581367"/>
              <a:ext cx="471672" cy="250031"/>
            </a:xfrm>
            <a:custGeom>
              <a:avLst/>
              <a:gdLst/>
              <a:ahLst/>
              <a:cxnLst/>
              <a:rect l="l" t="t" r="r" b="b"/>
              <a:pathLst>
                <a:path w="471672" h="250031" extrusionOk="0">
                  <a:moveTo>
                    <a:pt x="0" y="83189"/>
                  </a:moveTo>
                  <a:lnTo>
                    <a:pt x="0" y="251365"/>
                  </a:lnTo>
                  <a:lnTo>
                    <a:pt x="471673" y="168176"/>
                  </a:lnTo>
                  <a:lnTo>
                    <a:pt x="471673" y="0"/>
                  </a:lnTo>
                  <a:lnTo>
                    <a:pt x="0" y="831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188769" y="3160702"/>
              <a:ext cx="1029645" cy="349746"/>
            </a:xfrm>
            <a:custGeom>
              <a:avLst/>
              <a:gdLst/>
              <a:ahLst/>
              <a:cxnLst/>
              <a:rect l="l" t="t" r="r" b="b"/>
              <a:pathLst>
                <a:path w="1029645" h="349746" extrusionOk="0">
                  <a:moveTo>
                    <a:pt x="1029645" y="0"/>
                  </a:moveTo>
                  <a:lnTo>
                    <a:pt x="0" y="181597"/>
                  </a:lnTo>
                  <a:lnTo>
                    <a:pt x="0" y="349773"/>
                  </a:lnTo>
                  <a:lnTo>
                    <a:pt x="1029645" y="168176"/>
                  </a:lnTo>
                  <a:lnTo>
                    <a:pt x="102964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6361595" y="3343125"/>
              <a:ext cx="868949" cy="319980"/>
            </a:xfrm>
            <a:custGeom>
              <a:avLst/>
              <a:gdLst/>
              <a:ahLst/>
              <a:cxnLst/>
              <a:rect l="l" t="t" r="r" b="b"/>
              <a:pathLst>
                <a:path w="868949" h="319980" extrusionOk="0">
                  <a:moveTo>
                    <a:pt x="0" y="153256"/>
                  </a:moveTo>
                  <a:lnTo>
                    <a:pt x="0" y="321431"/>
                  </a:lnTo>
                  <a:lnTo>
                    <a:pt x="868949" y="168176"/>
                  </a:lnTo>
                  <a:lnTo>
                    <a:pt x="868949" y="0"/>
                  </a:lnTo>
                  <a:lnTo>
                    <a:pt x="0" y="15325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361595" y="3286479"/>
              <a:ext cx="236580" cy="209847"/>
            </a:xfrm>
            <a:custGeom>
              <a:avLst/>
              <a:gdLst/>
              <a:ahLst/>
              <a:cxnLst/>
              <a:rect l="l" t="t" r="r" b="b"/>
              <a:pathLst>
                <a:path w="236580" h="209847" extrusionOk="0">
                  <a:moveTo>
                    <a:pt x="0" y="41725"/>
                  </a:moveTo>
                  <a:lnTo>
                    <a:pt x="0" y="209901"/>
                  </a:lnTo>
                  <a:lnTo>
                    <a:pt x="236580" y="168176"/>
                  </a:lnTo>
                  <a:lnTo>
                    <a:pt x="236580" y="0"/>
                  </a:lnTo>
                  <a:lnTo>
                    <a:pt x="0" y="417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331610" y="2824350"/>
              <a:ext cx="886804" cy="324445"/>
            </a:xfrm>
            <a:custGeom>
              <a:avLst/>
              <a:gdLst/>
              <a:ahLst/>
              <a:cxnLst/>
              <a:rect l="l" t="t" r="r" b="b"/>
              <a:pathLst>
                <a:path w="886804" h="324445" extrusionOk="0">
                  <a:moveTo>
                    <a:pt x="886804" y="0"/>
                  </a:moveTo>
                  <a:lnTo>
                    <a:pt x="0" y="156405"/>
                  </a:lnTo>
                  <a:lnTo>
                    <a:pt x="0" y="324581"/>
                  </a:lnTo>
                  <a:lnTo>
                    <a:pt x="886804" y="168176"/>
                  </a:lnTo>
                  <a:lnTo>
                    <a:pt x="886804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868978" y="2954026"/>
              <a:ext cx="660639" cy="284261"/>
            </a:xfrm>
            <a:custGeom>
              <a:avLst/>
              <a:gdLst/>
              <a:ahLst/>
              <a:cxnLst/>
              <a:rect l="l" t="t" r="r" b="b"/>
              <a:pathLst>
                <a:path w="660639" h="284261" extrusionOk="0">
                  <a:moveTo>
                    <a:pt x="0" y="116516"/>
                  </a:moveTo>
                  <a:lnTo>
                    <a:pt x="0" y="284692"/>
                  </a:lnTo>
                  <a:lnTo>
                    <a:pt x="660639" y="168176"/>
                  </a:lnTo>
                  <a:lnTo>
                    <a:pt x="660639" y="0"/>
                  </a:lnTo>
                  <a:lnTo>
                    <a:pt x="0" y="11651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093655" y="2777133"/>
              <a:ext cx="1438825" cy="253007"/>
            </a:xfrm>
            <a:custGeom>
              <a:avLst/>
              <a:gdLst/>
              <a:ahLst/>
              <a:cxnLst/>
              <a:rect l="l" t="t" r="r" b="b"/>
              <a:pathLst>
                <a:path w="1438825" h="253007" extrusionOk="0">
                  <a:moveTo>
                    <a:pt x="485388" y="0"/>
                  </a:moveTo>
                  <a:lnTo>
                    <a:pt x="0" y="85607"/>
                  </a:lnTo>
                  <a:lnTo>
                    <a:pt x="0" y="253783"/>
                  </a:lnTo>
                  <a:lnTo>
                    <a:pt x="1438932" y="0"/>
                  </a:lnTo>
                  <a:lnTo>
                    <a:pt x="48538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609600" y="3192600"/>
            <a:ext cx="5486400" cy="560800"/>
          </a:xfrm>
          <a:prstGeom prst="rect">
            <a:avLst/>
          </a:prstGeom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body" idx="1"/>
          </p:nvPr>
        </p:nvSpPr>
        <p:spPr>
          <a:xfrm>
            <a:off x="4267200" y="3733567"/>
            <a:ext cx="7315200" cy="282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667"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pt-BR" smtClean="0"/>
              <a:pPr algn="l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03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93C2-1EC1-49CC-B0B2-EFA3A8630810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219D-0FCC-4090-95A3-3009D6ACD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874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8128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609600" y="782633"/>
            <a:ext cx="6851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609600" y="2229733"/>
            <a:ext cx="3325600" cy="4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4135536" y="2229733"/>
            <a:ext cx="3325600" cy="4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fld id="{00000000-1234-1234-1234-123412341234}" type="slidenum">
              <a:rPr lang="pt-BR" smtClean="0"/>
              <a:pPr algn="ctr"/>
              <a:t>‹nº›</a:t>
            </a:fld>
            <a:endParaRPr lang="pt-BR"/>
          </a:p>
        </p:txBody>
      </p:sp>
      <p:grpSp>
        <p:nvGrpSpPr>
          <p:cNvPr id="118" name="Google Shape;118;p6"/>
          <p:cNvGrpSpPr/>
          <p:nvPr/>
        </p:nvGrpSpPr>
        <p:grpSpPr>
          <a:xfrm>
            <a:off x="8652201" y="0"/>
            <a:ext cx="2510300" cy="32616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8651933" y="4375184"/>
            <a:ext cx="2865851" cy="24828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1182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 third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406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ctr"/>
            <a:fld id="{00000000-1234-1234-1234-123412341234}" type="slidenum">
              <a:rPr lang="pt-BR" smtClean="0"/>
              <a:pPr algn="ct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886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5871933" y="6026600"/>
            <a:ext cx="448000" cy="121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5488533" y="6409833"/>
            <a:ext cx="1214800" cy="4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ctr"/>
            <a:fld id="{00000000-1234-1234-1234-123412341234}" type="slidenum">
              <a:rPr lang="pt-BR" smtClean="0"/>
              <a:pPr algn="ct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8885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8128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Google Shape;222;p9"/>
          <p:cNvSpPr txBox="1">
            <a:spLocks noGrp="1"/>
          </p:cNvSpPr>
          <p:nvPr>
            <p:ph type="body" idx="1"/>
          </p:nvPr>
        </p:nvSpPr>
        <p:spPr>
          <a:xfrm>
            <a:off x="8521000" y="586000"/>
            <a:ext cx="2830000" cy="56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223" name="Google Shape;223;p9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fld id="{00000000-1234-1234-1234-123412341234}" type="slidenum">
              <a:rPr lang="pt-BR" smtClean="0"/>
              <a:pPr algn="ct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14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93C2-1EC1-49CC-B0B2-EFA3A8630810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219D-0FCC-4090-95A3-3009D6ACD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55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93C2-1EC1-49CC-B0B2-EFA3A8630810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219D-0FCC-4090-95A3-3009D6ACD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61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93C2-1EC1-49CC-B0B2-EFA3A8630810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219D-0FCC-4090-95A3-3009D6ACD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63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93C2-1EC1-49CC-B0B2-EFA3A8630810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219D-0FCC-4090-95A3-3009D6ACD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97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93C2-1EC1-49CC-B0B2-EFA3A8630810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219D-0FCC-4090-95A3-3009D6ACD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59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93C2-1EC1-49CC-B0B2-EFA3A8630810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219D-0FCC-4090-95A3-3009D6ACD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19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93C2-1EC1-49CC-B0B2-EFA3A8630810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219D-0FCC-4090-95A3-3009D6ACD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63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693C2-1EC1-49CC-B0B2-EFA3A8630810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D7219D-0FCC-4090-95A3-3009D6ACD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31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undoeducacao.bol.uol.com.br/geografia/o-que-indice-desenvolvimento-humano-idh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undoeducacao.bol.uol.com.br/historiageral/segunda-guerra-mundial.htm" TargetMode="External"/><Relationship Id="rId2" Type="http://schemas.openxmlformats.org/officeDocument/2006/relationships/hyperlink" Target="https://mundoeducacao.bol.uol.com.br/geografia/plano-marshall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002FCD4-2344-49E7-BA40-467B6954F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OCDE e a Sociedade da Informação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4C47F0B-8DAF-4DD6-BE53-87D6852265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84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55868AF-6F9C-4FFE-990D-CCCD27F6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que é a OCDE?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1B61508-1224-4877-A445-74A6044A2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803" y="1657007"/>
            <a:ext cx="9487083" cy="3880773"/>
          </a:xfrm>
        </p:spPr>
        <p:txBody>
          <a:bodyPr>
            <a:normAutofit/>
          </a:bodyPr>
          <a:lstStyle/>
          <a:p>
            <a:r>
              <a:rPr lang="pt-BR" sz="2800" dirty="0"/>
              <a:t>Essa organização é um fórum internacional que promove políticas públicas entre os países mais ricos do planeta, isto é, que apresentam os mais elevados </a:t>
            </a:r>
            <a:r>
              <a:rPr lang="pt-BR" sz="2800" b="1" u="sng" dirty="0">
                <a:hlinkClick r:id="rId2"/>
              </a:rPr>
              <a:t>Índices de Desenvolvimento Humano</a:t>
            </a:r>
            <a:r>
              <a:rPr lang="pt-BR" sz="2800" dirty="0"/>
              <a:t> (IDH).</a:t>
            </a:r>
          </a:p>
          <a:p>
            <a:r>
              <a:rPr lang="pt-BR" sz="2800" dirty="0"/>
              <a:t> Auxilia no desenvolvimento e expansão econômica das nações integrantes, proporcionando ações que possibilitem a estabilidade financeira e fortaleçam a economia global.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87456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E6E95E3-D6F5-4C7B-812B-2FB9F1A9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Como são tomadas as decisões na OCDE? 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F7DBE6B-2322-4F70-876B-AE749D607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672614" cy="3880773"/>
          </a:xfrm>
        </p:spPr>
        <p:txBody>
          <a:bodyPr>
            <a:normAutofit/>
          </a:bodyPr>
          <a:lstStyle/>
          <a:p>
            <a:r>
              <a:rPr lang="pt-BR" sz="2400" dirty="0"/>
              <a:t>As decisões na OCDE são estabelecidas por meio de um consenso no conselho interno da organização. </a:t>
            </a:r>
          </a:p>
          <a:p>
            <a:r>
              <a:rPr lang="pt-BR" sz="2400" dirty="0"/>
              <a:t>Esse conselho é formado por um representante de cada um dos 35 países-membros, além de um representante da Comissão Europeia. </a:t>
            </a:r>
          </a:p>
          <a:p>
            <a:r>
              <a:rPr lang="pt-BR" sz="2400" dirty="0"/>
              <a:t>As reuniões ocorrem uma vez por ano para estabelecer as prioridades a serem atingidas pela OCDE. A organização é financiada pelos seus próprios membros, e as contribuições variam de acordo com o potencial econômico de cada país. </a:t>
            </a:r>
          </a:p>
        </p:txBody>
      </p:sp>
    </p:spTree>
    <p:extLst>
      <p:ext uri="{BB962C8B-B14F-4D97-AF65-F5344CB8AC3E}">
        <p14:creationId xmlns:p14="http://schemas.microsoft.com/office/powerpoint/2010/main" val="401366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ECC33EC-0D42-4127-B05C-62293CE3C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Objetivos da OCDE 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2A53CE9-B307-4259-913C-423E10D74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57739"/>
            <a:ext cx="9593101" cy="4790661"/>
          </a:xfrm>
        </p:spPr>
        <p:txBody>
          <a:bodyPr>
            <a:normAutofit/>
          </a:bodyPr>
          <a:lstStyle/>
          <a:p>
            <a:r>
              <a:rPr lang="pt-BR" sz="2400" dirty="0"/>
              <a:t>O foco de atuação da organização não se restringe apenas aos aspectos econômicos, havendo projetos na área social, ambiental, de educação e geração de emprego. </a:t>
            </a:r>
          </a:p>
          <a:p>
            <a:r>
              <a:rPr lang="pt-BR" sz="2400" dirty="0"/>
              <a:t>Como principais objetivos, podemos citar:</a:t>
            </a:r>
          </a:p>
          <a:p>
            <a:pPr marL="0" indent="0">
              <a:buNone/>
            </a:pPr>
            <a:r>
              <a:rPr lang="pt-BR" sz="2400" b="1" dirty="0"/>
              <a:t>→ Promover o desenvolvimento econômico;</a:t>
            </a:r>
            <a:br>
              <a:rPr lang="pt-BR" sz="2400" b="1" dirty="0"/>
            </a:br>
            <a:r>
              <a:rPr lang="pt-BR" sz="2400" b="1" dirty="0"/>
              <a:t>→ Proporcionar novos postos de emprego;</a:t>
            </a:r>
            <a:br>
              <a:rPr lang="pt-BR" sz="2400" b="1" dirty="0"/>
            </a:br>
            <a:r>
              <a:rPr lang="pt-BR" sz="2400" b="1" dirty="0"/>
              <a:t>→ Melhorar a qualidade de vida;</a:t>
            </a:r>
            <a:br>
              <a:rPr lang="pt-BR" sz="2400" b="1" dirty="0"/>
            </a:br>
            <a:r>
              <a:rPr lang="pt-BR" sz="2400" b="1" dirty="0"/>
              <a:t>→ Contribuir para o crescimento do comércio mundial;</a:t>
            </a:r>
            <a:br>
              <a:rPr lang="pt-BR" sz="2400" b="1" dirty="0"/>
            </a:br>
            <a:r>
              <a:rPr lang="pt-BR" sz="2400" b="1" dirty="0"/>
              <a:t>→ Proporcionar acesso à educação para todos;</a:t>
            </a:r>
            <a:br>
              <a:rPr lang="pt-BR" sz="2400" b="1" dirty="0"/>
            </a:br>
            <a:r>
              <a:rPr lang="pt-BR" sz="2400" b="1" dirty="0"/>
              <a:t>→ Reduzir a desigualdade social;</a:t>
            </a:r>
            <a:br>
              <a:rPr lang="pt-BR" sz="2400" b="1" dirty="0"/>
            </a:br>
            <a:r>
              <a:rPr lang="pt-BR" sz="2400" b="1" dirty="0"/>
              <a:t>→ Disponibilizar sistemas de saúde eficazes.</a:t>
            </a:r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9909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 dirty="0"/>
              <a:t>Manual de Oslo</a:t>
            </a:r>
            <a:endParaRPr dirty="0"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911424" y="2852936"/>
            <a:ext cx="6816757" cy="3648405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lvl="0"/>
            <a:r>
              <a:rPr lang="pt-BR" sz="2667" dirty="0"/>
              <a:t>Editada pela OCDE;</a:t>
            </a:r>
          </a:p>
          <a:p>
            <a:pPr lvl="0"/>
            <a:r>
              <a:rPr lang="pt-BR" sz="2667" dirty="0"/>
              <a:t>Coletar e Interpretar dados sobre Inovação Tecnológica;</a:t>
            </a:r>
          </a:p>
          <a:p>
            <a:pPr lvl="0"/>
            <a:r>
              <a:rPr lang="pt-BR" sz="2667" dirty="0"/>
              <a:t>Padronizar conceitos e metodologias de desenvolvimento dos países industrializados;</a:t>
            </a:r>
          </a:p>
        </p:txBody>
      </p:sp>
      <p:sp>
        <p:nvSpPr>
          <p:cNvPr id="175" name="Google Shape;175;p18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13</a:t>
            </a:fld>
            <a:endParaRPr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1633348"/>
            <a:ext cx="3840427" cy="4993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495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>
            <a:spLocks noGrp="1"/>
          </p:cNvSpPr>
          <p:nvPr>
            <p:ph type="title"/>
          </p:nvPr>
        </p:nvSpPr>
        <p:spPr>
          <a:xfrm>
            <a:off x="609600" y="3192600"/>
            <a:ext cx="5486400" cy="560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" dirty="0"/>
              <a:t>O que é IDH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32" name="Google Shape;232;p23"/>
          <p:cNvSpPr txBox="1">
            <a:spLocks noGrp="1"/>
          </p:cNvSpPr>
          <p:nvPr>
            <p:ph type="body" idx="1"/>
          </p:nvPr>
        </p:nvSpPr>
        <p:spPr>
          <a:xfrm>
            <a:off x="4267200" y="3733567"/>
            <a:ext cx="7315200" cy="28252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marL="0" indent="0">
              <a:buNone/>
            </a:pPr>
            <a:r>
              <a:rPr lang="pt-BR" b="1" dirty="0"/>
              <a:t>Índice de Desenvolvimento Humano</a:t>
            </a:r>
          </a:p>
          <a:p>
            <a:pPr marL="0" indent="0">
              <a:buNone/>
            </a:pPr>
            <a:r>
              <a:rPr lang="pt-BR" dirty="0"/>
              <a:t>o Índice de Desenvolvimento Humano é um indicador utilizado para aferir e </a:t>
            </a:r>
            <a:r>
              <a:rPr lang="pt-BR" b="1" dirty="0"/>
              <a:t>analisar o grau de desenvolvimento</a:t>
            </a:r>
            <a:r>
              <a:rPr lang="pt-BR" dirty="0"/>
              <a:t> de uma sociedade em uma cidade, estado ou país.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l"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 algn="l">
                <a:buClr>
                  <a:srgbClr val="000000"/>
                </a:buClr>
                <a:buSzPts val="1100"/>
              </a:pPr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>
            <a:spLocks noGrp="1"/>
          </p:cNvSpPr>
          <p:nvPr>
            <p:ph type="title" idx="4294967295"/>
          </p:nvPr>
        </p:nvSpPr>
        <p:spPr>
          <a:xfrm>
            <a:off x="437321" y="2897908"/>
            <a:ext cx="4717200" cy="203185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pt-BR" dirty="0"/>
              <a:t>Índice de Desenvolvimento Humano 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15</a:t>
            </a:fld>
            <a:endParaRPr/>
          </a:p>
        </p:txBody>
      </p:sp>
      <p:pic>
        <p:nvPicPr>
          <p:cNvPr id="5" name="Espaço Reservado para Conteúdo 3">
            <a:extLst>
              <a:ext uri="{FF2B5EF4-FFF2-40B4-BE49-F238E27FC236}">
                <a16:creationId xmlns:a16="http://schemas.microsoft.com/office/drawing/2014/main" xmlns="" id="{6F8D1BCC-F1BC-47BE-9AF9-ACC49592D6F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7" b="35027"/>
          <a:stretch/>
        </p:blipFill>
        <p:spPr>
          <a:xfrm>
            <a:off x="6096000" y="-25709"/>
            <a:ext cx="6096000" cy="68837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O que faz parte do IDH</a:t>
            </a:r>
            <a:endParaRPr dirty="0"/>
          </a:p>
        </p:txBody>
      </p:sp>
      <p:sp>
        <p:nvSpPr>
          <p:cNvPr id="289" name="Google Shape;289;p29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16</a:t>
            </a:fld>
            <a:endParaRPr/>
          </a:p>
        </p:txBody>
      </p:sp>
      <p:grpSp>
        <p:nvGrpSpPr>
          <p:cNvPr id="290" name="Google Shape;290;p29"/>
          <p:cNvGrpSpPr/>
          <p:nvPr/>
        </p:nvGrpSpPr>
        <p:grpSpPr>
          <a:xfrm>
            <a:off x="7017325" y="3923080"/>
            <a:ext cx="3292881" cy="1846000"/>
            <a:chOff x="6038025" y="2598925"/>
            <a:chExt cx="2469661" cy="1384500"/>
          </a:xfrm>
        </p:grpSpPr>
        <p:cxnSp>
          <p:nvCxnSpPr>
            <p:cNvPr id="291" name="Google Shape;291;p29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w="9525" cap="flat" cmpd="sng">
              <a:solidFill>
                <a:srgbClr val="9EB3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2" name="Google Shape;292;p29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pt-BR" sz="2000" dirty="0">
                  <a:solidFill>
                    <a:srgbClr val="00001A"/>
                  </a:solidFill>
                  <a:latin typeface="Chivo"/>
                  <a:ea typeface="Chivo"/>
                  <a:cs typeface="Chivo"/>
                  <a:sym typeface="Chivo"/>
                </a:rPr>
                <a:t>Educação</a:t>
              </a:r>
              <a:endParaRPr sz="2000" dirty="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endParaRPr>
            </a:p>
            <a:p>
              <a:endParaRPr sz="2000" dirty="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endParaRPr>
            </a:p>
            <a:p>
              <a:pPr>
                <a:spcAft>
                  <a:spcPts val="2133"/>
                </a:spcAft>
              </a:pPr>
              <a:r>
                <a:rPr lang="pt-BR" sz="1200" dirty="0">
                  <a:solidFill>
                    <a:srgbClr val="00001A"/>
                  </a:solidFill>
                  <a:latin typeface="Chivo"/>
                  <a:ea typeface="Chivo"/>
                  <a:cs typeface="Chivo"/>
                  <a:sym typeface="Chivo"/>
                </a:rPr>
                <a:t>Quantidade média de anos de estudo</a:t>
              </a:r>
            </a:p>
            <a:p>
              <a:pPr>
                <a:spcAft>
                  <a:spcPts val="2133"/>
                </a:spcAft>
              </a:pPr>
              <a:r>
                <a:rPr lang="pt-BR" sz="1200" dirty="0">
                  <a:solidFill>
                    <a:srgbClr val="00001A"/>
                  </a:solidFill>
                  <a:latin typeface="Chivo"/>
                  <a:ea typeface="Chivo"/>
                  <a:cs typeface="Chivo"/>
                  <a:sym typeface="Chivo"/>
                </a:rPr>
                <a:t>Quanto maior for o tempo de permanência de uma população no meio educacional, maiores são as chances de desenvolvimento da mesma. </a:t>
              </a:r>
              <a:endParaRPr sz="1200" dirty="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A6D68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" name="Google Shape;294;p29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Aft>
                  <a:spcPts val="2133"/>
                </a:spcAft>
              </a:pPr>
              <a:endParaRPr sz="1067" b="1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295" name="Google Shape;295;p29"/>
          <p:cNvGrpSpPr/>
          <p:nvPr/>
        </p:nvGrpSpPr>
        <p:grpSpPr>
          <a:xfrm>
            <a:off x="377305" y="2893104"/>
            <a:ext cx="3430719" cy="1846000"/>
            <a:chOff x="636321" y="1844098"/>
            <a:chExt cx="2994729" cy="1384500"/>
          </a:xfrm>
        </p:grpSpPr>
        <p:sp>
          <p:nvSpPr>
            <p:cNvPr id="296" name="Google Shape;296;p29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pt-BR" sz="2000" dirty="0">
                  <a:solidFill>
                    <a:srgbClr val="00001A"/>
                  </a:solidFill>
                  <a:latin typeface="Chivo"/>
                  <a:ea typeface="Chivo"/>
                  <a:cs typeface="Chivo"/>
                  <a:sym typeface="Chivo"/>
                </a:rPr>
                <a:t>Saúde</a:t>
              </a:r>
              <a:endParaRPr sz="2000" dirty="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endParaRPr>
            </a:p>
            <a:p>
              <a:pPr algn="r"/>
              <a:endParaRPr sz="2000" dirty="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endParaRPr>
            </a:p>
            <a:p>
              <a:pPr algn="r">
                <a:spcAft>
                  <a:spcPts val="2133"/>
                </a:spcAft>
              </a:pPr>
              <a:r>
                <a:rPr lang="pt-BR" sz="1200" dirty="0">
                  <a:solidFill>
                    <a:srgbClr val="00001A"/>
                  </a:solidFill>
                  <a:latin typeface="Chivo"/>
                  <a:ea typeface="Chivo"/>
                  <a:cs typeface="Chivo"/>
                  <a:sym typeface="Chivo"/>
                </a:rPr>
                <a:t>Taxa de expectativa de vida</a:t>
              </a:r>
            </a:p>
            <a:p>
              <a:pPr algn="r">
                <a:spcAft>
                  <a:spcPts val="2133"/>
                </a:spcAft>
              </a:pPr>
              <a:r>
                <a:rPr lang="pt-BR" sz="1200" dirty="0">
                  <a:solidFill>
                    <a:srgbClr val="00001A"/>
                  </a:solidFill>
                  <a:latin typeface="Chivo"/>
                  <a:ea typeface="Chivo"/>
                  <a:cs typeface="Chivo"/>
                  <a:sym typeface="Chivo"/>
                </a:rPr>
                <a:t>Quanto maior for a taxa, melhores são as condições de vida de sua população</a:t>
              </a:r>
              <a:endParaRPr sz="1200" dirty="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cxnSp>
          <p:nvCxnSpPr>
            <p:cNvPr id="297" name="Google Shape;297;p29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rgbClr val="9EB3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8" name="Google Shape;298;p29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2CA38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" name="Google Shape;299;p29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Aft>
                  <a:spcPts val="2133"/>
                </a:spcAft>
              </a:pPr>
              <a:endParaRPr sz="1067" b="1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300" name="Google Shape;300;p29"/>
          <p:cNvGrpSpPr/>
          <p:nvPr/>
        </p:nvGrpSpPr>
        <p:grpSpPr>
          <a:xfrm>
            <a:off x="5510758" y="993915"/>
            <a:ext cx="4799448" cy="2543612"/>
            <a:chOff x="4908100" y="889950"/>
            <a:chExt cx="3599586" cy="1384500"/>
          </a:xfrm>
        </p:grpSpPr>
        <p:cxnSp>
          <p:nvCxnSpPr>
            <p:cNvPr id="301" name="Google Shape;301;p29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rgbClr val="9EB3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2" name="Google Shape;302;p29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pt-BR" sz="2000" dirty="0">
                  <a:solidFill>
                    <a:srgbClr val="00001A"/>
                  </a:solidFill>
                  <a:latin typeface="Chivo"/>
                  <a:ea typeface="Chivo"/>
                  <a:cs typeface="Chivo"/>
                  <a:sym typeface="Chivo"/>
                </a:rPr>
                <a:t>Renda</a:t>
              </a:r>
              <a:endParaRPr sz="2000" dirty="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endParaRPr>
            </a:p>
            <a:p>
              <a:endParaRPr sz="2000" dirty="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endParaRPr>
            </a:p>
            <a:p>
              <a:pPr>
                <a:spcAft>
                  <a:spcPts val="2133"/>
                </a:spcAft>
              </a:pPr>
              <a:r>
                <a:rPr lang="pt-BR" sz="1200" dirty="0">
                  <a:solidFill>
                    <a:srgbClr val="00001A"/>
                  </a:solidFill>
                  <a:latin typeface="Chivo"/>
                  <a:ea typeface="Chivo"/>
                  <a:cs typeface="Chivo"/>
                  <a:sym typeface="Chivo"/>
                </a:rPr>
                <a:t>Valor médio dos rendimentos</a:t>
              </a:r>
            </a:p>
            <a:p>
              <a:pPr>
                <a:spcAft>
                  <a:spcPts val="2133"/>
                </a:spcAft>
              </a:pPr>
              <a:r>
                <a:rPr lang="pt-BR" sz="1200" dirty="0">
                  <a:solidFill>
                    <a:srgbClr val="00001A"/>
                  </a:solidFill>
                  <a:latin typeface="Chivo"/>
                  <a:ea typeface="Chivo"/>
                  <a:cs typeface="Chivo"/>
                  <a:sym typeface="Chivo"/>
                </a:rPr>
                <a:t>Baseia-se na média do P IB, considerando a soma de todas as riquezas produzidas pela sociedade em determinado período, dividida pelo número de habitantes.</a:t>
              </a:r>
              <a:endParaRPr sz="1200" dirty="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A6D68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3200"/>
            </a:p>
          </p:txBody>
        </p:sp>
        <p:sp>
          <p:nvSpPr>
            <p:cNvPr id="304" name="Google Shape;304;p29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Aft>
                  <a:spcPts val="2133"/>
                </a:spcAft>
              </a:pPr>
              <a:endParaRPr sz="1200" b="1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305" name="Google Shape;305;p29"/>
          <p:cNvGrpSpPr/>
          <p:nvPr/>
        </p:nvGrpSpPr>
        <p:grpSpPr>
          <a:xfrm>
            <a:off x="2719417" y="1969134"/>
            <a:ext cx="4686415" cy="4336004"/>
            <a:chOff x="2991269" y="1153325"/>
            <a:chExt cx="3514811" cy="3252003"/>
          </a:xfrm>
        </p:grpSpPr>
        <p:sp>
          <p:nvSpPr>
            <p:cNvPr id="306" name="Google Shape;306;p29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CFDCE6"/>
            </a:solidFill>
            <a:ln>
              <a:noFill/>
            </a:ln>
          </p:spPr>
        </p:sp>
        <p:sp>
          <p:nvSpPr>
            <p:cNvPr id="307" name="Google Shape;307;p29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2CA388"/>
            </a:solidFill>
            <a:ln>
              <a:noFill/>
            </a:ln>
          </p:spPr>
        </p:sp>
        <p:sp>
          <p:nvSpPr>
            <p:cNvPr id="308" name="Google Shape;308;p29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A6D683"/>
            </a:solidFill>
            <a:ln>
              <a:noFill/>
            </a:ln>
          </p:spPr>
        </p:sp>
        <p:sp>
          <p:nvSpPr>
            <p:cNvPr id="309" name="Google Shape;309;p29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CFDCE6"/>
            </a:solidFill>
            <a:ln>
              <a:noFill/>
            </a:ln>
          </p:spPr>
        </p:sp>
        <p:sp>
          <p:nvSpPr>
            <p:cNvPr id="310" name="Google Shape;310;p29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2CA388"/>
            </a:solidFill>
            <a:ln>
              <a:noFill/>
            </a:ln>
          </p:spPr>
        </p:sp>
        <p:sp>
          <p:nvSpPr>
            <p:cNvPr id="311" name="Google Shape;311;p29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A6D683"/>
            </a:solidFill>
            <a:ln>
              <a:noFill/>
            </a:ln>
          </p:spPr>
        </p:sp>
        <p:sp>
          <p:nvSpPr>
            <p:cNvPr id="312" name="Google Shape;312;p29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2CA388"/>
            </a:solidFill>
            <a:ln>
              <a:noFill/>
            </a:ln>
          </p:spPr>
        </p:sp>
        <p:sp>
          <p:nvSpPr>
            <p:cNvPr id="313" name="Google Shape;313;p29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A6D683"/>
            </a:solidFill>
            <a:ln>
              <a:noFill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xmlns="" id="{794246C3-F3FD-4FFC-97FC-6103F018302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15" b="3242"/>
          <a:stretch/>
        </p:blipFill>
        <p:spPr>
          <a:xfrm>
            <a:off x="-1" y="0"/>
            <a:ext cx="9166577" cy="6875899"/>
          </a:xfrm>
          <a:prstGeom prst="rect">
            <a:avLst/>
          </a:prstGeom>
        </p:spPr>
      </p:pic>
      <p:sp>
        <p:nvSpPr>
          <p:cNvPr id="323" name="Google Shape;323;p23"/>
          <p:cNvSpPr txBox="1">
            <a:spLocks noGrp="1"/>
          </p:cNvSpPr>
          <p:nvPr>
            <p:ph type="title" idx="4294967295"/>
          </p:nvPr>
        </p:nvSpPr>
        <p:spPr>
          <a:xfrm>
            <a:off x="9005928" y="948266"/>
            <a:ext cx="3366696" cy="350708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dirty="0"/>
              <a:t>Indicadores de IDH</a:t>
            </a:r>
            <a:r>
              <a:rPr lang="pt-BR" sz="3200" dirty="0">
                <a:solidFill>
                  <a:srgbClr val="FFFFFF"/>
                </a:solidFill>
              </a:rPr>
              <a:t/>
            </a:r>
            <a:br>
              <a:rPr lang="pt-BR" sz="3200" dirty="0">
                <a:solidFill>
                  <a:srgbClr val="FFFFFF"/>
                </a:solidFill>
              </a:rPr>
            </a:br>
            <a:endParaRPr sz="3200" dirty="0">
              <a:solidFill>
                <a:srgbClr val="FFFFFF"/>
              </a:solidFill>
            </a:endParaRPr>
          </a:p>
        </p:txBody>
      </p:sp>
      <p:sp>
        <p:nvSpPr>
          <p:cNvPr id="324" name="Google Shape;324;p23"/>
          <p:cNvSpPr txBox="1">
            <a:spLocks noGrp="1"/>
          </p:cNvSpPr>
          <p:nvPr>
            <p:ph type="sldNum" idx="12"/>
          </p:nvPr>
        </p:nvSpPr>
        <p:spPr>
          <a:xfrm>
            <a:off x="5488533" y="6409833"/>
            <a:ext cx="1214800" cy="44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4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18</a:t>
            </a:fld>
            <a:endParaRPr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DD77D01A-15EC-47CA-8A3D-20793536079D}"/>
              </a:ext>
            </a:extLst>
          </p:cNvPr>
          <p:cNvSpPr/>
          <p:nvPr/>
        </p:nvSpPr>
        <p:spPr>
          <a:xfrm>
            <a:off x="623001" y="1129973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2400" dirty="0"/>
              <a:t>É divulgado pelo Programa das Nações Unidas para o Desenvolvimento (</a:t>
            </a:r>
            <a:r>
              <a:rPr lang="pt-BR" sz="2400" b="1" dirty="0"/>
              <a:t>PNUD</a:t>
            </a:r>
            <a:r>
              <a:rPr lang="pt-BR" sz="2400" dirty="0"/>
              <a:t>) em seu relatório anual;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Até </a:t>
            </a:r>
            <a:r>
              <a:rPr lang="pt-BR" sz="2400" b="1" dirty="0"/>
              <a:t>0,499</a:t>
            </a:r>
            <a:r>
              <a:rPr lang="pt-BR" sz="2400" dirty="0"/>
              <a:t> - </a:t>
            </a:r>
            <a:r>
              <a:rPr lang="pt-BR" sz="2400" b="1" dirty="0"/>
              <a:t>desenvolvimento humano baixo;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Entre </a:t>
            </a:r>
            <a:r>
              <a:rPr lang="pt-BR" sz="2400" b="1" dirty="0"/>
              <a:t>0,50</a:t>
            </a:r>
            <a:r>
              <a:rPr lang="pt-BR" sz="2400" dirty="0"/>
              <a:t> e </a:t>
            </a:r>
            <a:r>
              <a:rPr lang="pt-BR" sz="2400" b="1" dirty="0"/>
              <a:t>0,799</a:t>
            </a:r>
            <a:r>
              <a:rPr lang="pt-BR" sz="2400" dirty="0"/>
              <a:t> - </a:t>
            </a:r>
            <a:r>
              <a:rPr lang="pt-BR" sz="2400" b="1" dirty="0"/>
              <a:t>desenvolvimento humano médio</a:t>
            </a:r>
            <a:r>
              <a:rPr lang="pt-BR" sz="2400" dirty="0"/>
              <a:t>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Na divulgação feita em novembro de 2007, com dados referentes a 2005, o Brasil pela primeira vez alcançou o nível 0,80, passando a integrar o grupo de países com IDH elevado.</a:t>
            </a:r>
          </a:p>
        </p:txBody>
      </p:sp>
      <p:sp>
        <p:nvSpPr>
          <p:cNvPr id="5" name="Google Shape;336;p25">
            <a:extLst>
              <a:ext uri="{FF2B5EF4-FFF2-40B4-BE49-F238E27FC236}">
                <a16:creationId xmlns:a16="http://schemas.microsoft.com/office/drawing/2014/main" xmlns="" id="{981E3D0A-FBB2-42D0-AE3D-845DA319A623}"/>
              </a:ext>
            </a:extLst>
          </p:cNvPr>
          <p:cNvSpPr txBox="1">
            <a:spLocks/>
          </p:cNvSpPr>
          <p:nvPr/>
        </p:nvSpPr>
        <p:spPr>
          <a:xfrm>
            <a:off x="623001" y="145772"/>
            <a:ext cx="6851600" cy="655795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solidFill>
                  <a:schemeClr val="accent1"/>
                </a:solidFill>
                <a:latin typeface="Miriam Libre"/>
                <a:cs typeface="Miriam Libre"/>
              </a:rPr>
              <a:t>Como </a:t>
            </a:r>
            <a:r>
              <a:rPr lang="en-US" sz="4000" dirty="0" err="1">
                <a:solidFill>
                  <a:schemeClr val="accent1"/>
                </a:solidFill>
                <a:latin typeface="Miriam Libre"/>
                <a:cs typeface="Miriam Libre"/>
              </a:rPr>
              <a:t>Funciona</a:t>
            </a:r>
            <a:r>
              <a:rPr lang="en-US" sz="4000" dirty="0">
                <a:solidFill>
                  <a:schemeClr val="accent1"/>
                </a:solidFill>
                <a:latin typeface="Miriam Libre"/>
                <a:cs typeface="Miriam Libre"/>
              </a:rPr>
              <a:t>?</a:t>
            </a:r>
          </a:p>
        </p:txBody>
      </p:sp>
      <p:pic>
        <p:nvPicPr>
          <p:cNvPr id="1026" name="Picture 2" descr="Resultado de imagem para pnud">
            <a:extLst>
              <a:ext uri="{FF2B5EF4-FFF2-40B4-BE49-F238E27FC236}">
                <a16:creationId xmlns:a16="http://schemas.microsoft.com/office/drawing/2014/main" xmlns="" id="{148680BE-9193-4B85-BF0E-EE7FAF745B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6" r="18649"/>
          <a:stretch/>
        </p:blipFill>
        <p:spPr bwMode="auto">
          <a:xfrm>
            <a:off x="8097080" y="0"/>
            <a:ext cx="4094921" cy="687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lvl="0"/>
            <a:r>
              <a:rPr lang="en" dirty="0"/>
              <a:t>O que faz parte do IDH</a:t>
            </a:r>
            <a:endParaRPr dirty="0"/>
          </a:p>
        </p:txBody>
      </p:sp>
      <p:graphicFrame>
        <p:nvGraphicFramePr>
          <p:cNvPr id="264" name="Google Shape;264;p26"/>
          <p:cNvGraphicFramePr/>
          <p:nvPr/>
        </p:nvGraphicFramePr>
        <p:xfrm>
          <a:off x="9552384" y="1412776"/>
          <a:ext cx="2308854" cy="182874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01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8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rgbClr val="00001A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00001A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IDH</a:t>
                      </a:r>
                      <a:endParaRPr sz="1500" dirty="0">
                        <a:solidFill>
                          <a:srgbClr val="00001A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70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00001A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Baixo</a:t>
                      </a:r>
                      <a:endParaRPr sz="1500" dirty="0">
                        <a:solidFill>
                          <a:srgbClr val="00001A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dirty="0">
                          <a:solidFill>
                            <a:srgbClr val="00001A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 ~</a:t>
                      </a:r>
                      <a:r>
                        <a:rPr lang="pt-BR" sz="1600" baseline="0" dirty="0">
                          <a:solidFill>
                            <a:srgbClr val="00001A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 0,499</a:t>
                      </a:r>
                      <a:endParaRPr sz="1600" dirty="0">
                        <a:solidFill>
                          <a:srgbClr val="00001A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70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00001A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Médio</a:t>
                      </a:r>
                      <a:endParaRPr sz="1300" dirty="0">
                        <a:solidFill>
                          <a:srgbClr val="00001A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00001A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0,5</a:t>
                      </a:r>
                      <a:r>
                        <a:rPr lang="en" sz="1600" baseline="0" dirty="0">
                          <a:solidFill>
                            <a:srgbClr val="00001A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 ~ 0,799</a:t>
                      </a:r>
                      <a:endParaRPr sz="1600" dirty="0">
                        <a:solidFill>
                          <a:srgbClr val="00001A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670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00001A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Alto</a:t>
                      </a:r>
                      <a:endParaRPr sz="1500" dirty="0">
                        <a:solidFill>
                          <a:srgbClr val="00001A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00001A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0,8 ~</a:t>
                      </a:r>
                      <a:r>
                        <a:rPr lang="en" sz="1600" baseline="0" dirty="0">
                          <a:solidFill>
                            <a:srgbClr val="00001A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 1</a:t>
                      </a:r>
                      <a:endParaRPr sz="1600" dirty="0">
                        <a:solidFill>
                          <a:srgbClr val="00001A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65" name="Google Shape;265;p26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19</a:t>
            </a:fld>
            <a:endParaRPr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3236979"/>
            <a:ext cx="8640960" cy="272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609600" y="217335"/>
            <a:ext cx="7607808" cy="198589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pt-BR" dirty="0"/>
              <a:t>OCEE – Organização para a Cooperação e Econômica Europeia</a:t>
            </a:r>
            <a:endParaRPr dirty="0"/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609600" y="2341233"/>
            <a:ext cx="3325600" cy="32909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buClr>
                <a:schemeClr val="dk1"/>
              </a:buClr>
              <a:buSzPts val="1100"/>
            </a:pPr>
            <a:r>
              <a:rPr lang="pt-BR" dirty="0">
                <a:solidFill>
                  <a:srgbClr val="000000"/>
                </a:solidFill>
              </a:rPr>
              <a:t>Como era chamada  na época de sua fundação em </a:t>
            </a:r>
            <a:r>
              <a:rPr lang="pt-BR" b="1" dirty="0">
                <a:solidFill>
                  <a:srgbClr val="000000"/>
                </a:solidFill>
              </a:rPr>
              <a:t>1948;</a:t>
            </a:r>
          </a:p>
          <a:p>
            <a:pPr marL="380990" indent="-380990">
              <a:buClr>
                <a:schemeClr val="dk1"/>
              </a:buClr>
              <a:buSzPts val="1100"/>
            </a:pPr>
            <a:r>
              <a:rPr lang="pt-BR" dirty="0">
                <a:solidFill>
                  <a:srgbClr val="000000"/>
                </a:solidFill>
              </a:rPr>
              <a:t>Passou a se chamar </a:t>
            </a:r>
            <a:r>
              <a:rPr lang="pt-BR" b="1" dirty="0">
                <a:solidFill>
                  <a:srgbClr val="000000"/>
                </a:solidFill>
              </a:rPr>
              <a:t>OCDE</a:t>
            </a:r>
            <a:r>
              <a:rPr lang="pt-BR" dirty="0">
                <a:solidFill>
                  <a:srgbClr val="000000"/>
                </a:solidFill>
              </a:rPr>
              <a:t> </a:t>
            </a:r>
            <a:r>
              <a:rPr lang="pt-BR" b="1" dirty="0">
                <a:solidFill>
                  <a:srgbClr val="000000"/>
                </a:solidFill>
              </a:rPr>
              <a:t>(Organização para Cooperação e Desenvolvimento Econômico) </a:t>
            </a:r>
            <a:r>
              <a:rPr lang="pt-BR" dirty="0">
                <a:solidFill>
                  <a:srgbClr val="000000"/>
                </a:solidFill>
              </a:rPr>
              <a:t>em </a:t>
            </a:r>
            <a:r>
              <a:rPr lang="pt-BR" b="1" dirty="0">
                <a:solidFill>
                  <a:srgbClr val="000000"/>
                </a:solidFill>
              </a:rPr>
              <a:t>1961</a:t>
            </a:r>
            <a:endParaRPr b="1" dirty="0">
              <a:solidFill>
                <a:srgbClr val="000000"/>
              </a:solidFill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2</a:t>
            </a:fld>
            <a:endParaRPr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CCFF4CEA-262F-441F-8DF6-FE4D560A613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135536" y="2341233"/>
            <a:ext cx="3325600" cy="4206800"/>
          </a:xfrm>
        </p:spPr>
        <p:txBody>
          <a:bodyPr/>
          <a:lstStyle/>
          <a:p>
            <a:r>
              <a:rPr lang="pt-BR" dirty="0"/>
              <a:t>Inicialmente, servia apenas para tratar de regras específicas da legislação e condição político econômica para poucos países membros. 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20</a:t>
            </a:fld>
            <a:endParaRPr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13"/>
            <a:ext cx="12192000" cy="5212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95" y="2180861"/>
            <a:ext cx="10573811" cy="403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723" y="5669875"/>
            <a:ext cx="709183" cy="545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Google Shape;222;p22"/>
          <p:cNvSpPr txBox="1">
            <a:spLocks/>
          </p:cNvSpPr>
          <p:nvPr/>
        </p:nvSpPr>
        <p:spPr>
          <a:xfrm>
            <a:off x="809095" y="-215975"/>
            <a:ext cx="7315200" cy="24192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4267" dirty="0"/>
              <a:t>Ranking IDH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>
            <a:spLocks noGrp="1"/>
          </p:cNvSpPr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lvl="0"/>
            <a:r>
              <a:rPr lang="en" dirty="0"/>
              <a:t>Ranking IDH</a:t>
            </a:r>
            <a:endParaRPr dirty="0"/>
          </a:p>
        </p:txBody>
      </p:sp>
      <p:graphicFrame>
        <p:nvGraphicFramePr>
          <p:cNvPr id="264" name="Google Shape;264;p26"/>
          <p:cNvGraphicFramePr/>
          <p:nvPr/>
        </p:nvGraphicFramePr>
        <p:xfrm>
          <a:off x="2927648" y="2468894"/>
          <a:ext cx="6725345" cy="39364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653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799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799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0527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rgbClr val="00001A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00001A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2017</a:t>
                      </a:r>
                      <a:endParaRPr sz="1500" dirty="0">
                        <a:solidFill>
                          <a:srgbClr val="00001A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dirty="0">
                          <a:solidFill>
                            <a:srgbClr val="00001A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2018</a:t>
                      </a:r>
                      <a:endParaRPr sz="1500" dirty="0">
                        <a:solidFill>
                          <a:srgbClr val="00001A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6122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00001A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CHINA</a:t>
                      </a:r>
                      <a:endParaRPr sz="1500" dirty="0">
                        <a:solidFill>
                          <a:srgbClr val="00001A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dirty="0">
                          <a:solidFill>
                            <a:srgbClr val="00001A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0,752 (86º)</a:t>
                      </a:r>
                      <a:endParaRPr sz="1600" dirty="0">
                        <a:solidFill>
                          <a:srgbClr val="00001A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rgbClr val="00001A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0,748 (86º)</a:t>
                      </a: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6122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00001A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EUA</a:t>
                      </a: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dirty="0">
                          <a:solidFill>
                            <a:srgbClr val="00001A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0,924 (13º)</a:t>
                      </a: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rgbClr val="00001A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0,922 (12º)</a:t>
                      </a: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6122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00001A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ÍNDIA</a:t>
                      </a:r>
                      <a:endParaRPr sz="1500" dirty="0">
                        <a:solidFill>
                          <a:srgbClr val="00001A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dirty="0">
                          <a:solidFill>
                            <a:srgbClr val="00001A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0,640 (130º)</a:t>
                      </a: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rgbClr val="00001A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0,640 (130º)</a:t>
                      </a: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B3C2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B3C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65" name="Google Shape;265;p26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183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1770"/>
            <a:ext cx="12337366" cy="693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4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898" y="71900"/>
            <a:ext cx="8596668" cy="1320800"/>
          </a:xfrm>
        </p:spPr>
        <p:txBody>
          <a:bodyPr/>
          <a:lstStyle/>
          <a:p>
            <a:r>
              <a:rPr lang="pt-BR" dirty="0" smtClean="0"/>
              <a:t>Municípios Brasileiros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13332" t="18257" r="50682" b="7898"/>
          <a:stretch/>
        </p:blipFill>
        <p:spPr>
          <a:xfrm>
            <a:off x="0" y="1331349"/>
            <a:ext cx="3953021" cy="456301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l="13851" t="26871" r="50731" b="7282"/>
          <a:stretch/>
        </p:blipFill>
        <p:spPr>
          <a:xfrm>
            <a:off x="3953021" y="1392700"/>
            <a:ext cx="4304845" cy="45016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13154" t="22154" r="50731" b="39077"/>
          <a:stretch/>
        </p:blipFill>
        <p:spPr>
          <a:xfrm>
            <a:off x="8232230" y="2014806"/>
            <a:ext cx="3978657" cy="240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6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FCBBA8F-E295-4E50-94A7-C7572BC5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17157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285B240-0A06-4633-AA72-C9EA15533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357808"/>
            <a:ext cx="9793357" cy="1060174"/>
          </a:xfrm>
        </p:spPr>
        <p:txBody>
          <a:bodyPr>
            <a:normAutofit fontScale="90000"/>
          </a:bodyPr>
          <a:lstStyle/>
          <a:p>
            <a:r>
              <a:rPr lang="pt-BR" dirty="0"/>
              <a:t>Construir a Sociedade da Informação: um desafio global para o novo milênio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48BE3A3-EE78-408F-9643-9685A1D61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82" y="1657006"/>
            <a:ext cx="11090596" cy="4545011"/>
          </a:xfrm>
        </p:spPr>
        <p:txBody>
          <a:bodyPr>
            <a:normAutofit fontScale="70000" lnSpcReduction="20000"/>
          </a:bodyPr>
          <a:lstStyle/>
          <a:p>
            <a:r>
              <a:rPr lang="pt-BR" sz="2800" dirty="0"/>
              <a:t>Nossa visão comum da Sociedade da Informação. </a:t>
            </a:r>
          </a:p>
          <a:p>
            <a:r>
              <a:rPr lang="pt-BR" sz="2800" dirty="0"/>
              <a:t>Construir a Sociedade da Informação: um desafio global para o novo milênio:</a:t>
            </a:r>
          </a:p>
          <a:p>
            <a:r>
              <a:rPr lang="pt-BR" sz="2800" b="1" u="sng" dirty="0">
                <a:solidFill>
                  <a:srgbClr val="FF0000"/>
                </a:solidFill>
              </a:rPr>
              <a:t>Atividade em Grupo 5 a 6 alunos</a:t>
            </a:r>
          </a:p>
          <a:p>
            <a:r>
              <a:rPr lang="pt-BR" sz="2800" b="1" dirty="0"/>
              <a:t>Elaborar um Resumo sobre o </a:t>
            </a:r>
            <a:r>
              <a:rPr lang="pt-BR" sz="2800" dirty="0"/>
              <a:t>Item A do Manual –</a:t>
            </a:r>
            <a:r>
              <a:rPr lang="pt-BR" sz="2800" b="1" dirty="0"/>
              <a:t> </a:t>
            </a:r>
            <a:r>
              <a:rPr lang="pt-BR" sz="2800" dirty="0"/>
              <a:t>Construir a Sociedade da Informação: um desafio global para o novo milênio</a:t>
            </a:r>
            <a:r>
              <a:rPr lang="pt-BR" sz="2800" b="1" dirty="0"/>
              <a:t>: Princípios de 01 a 18.</a:t>
            </a:r>
          </a:p>
          <a:p>
            <a:r>
              <a:rPr lang="pt-BR" sz="2800" b="1" dirty="0"/>
              <a:t>Elaborar um Resumo sobre o </a:t>
            </a:r>
            <a:r>
              <a:rPr lang="pt-BR" sz="2800" dirty="0"/>
              <a:t>Item B do Manual –</a:t>
            </a:r>
            <a:r>
              <a:rPr lang="pt-BR" sz="2800" b="1" dirty="0"/>
              <a:t> Uma Sociedade da Informação para Todos: Princípios Fundamentais de 19 a 67.</a:t>
            </a:r>
            <a:r>
              <a:rPr lang="pt-BR" sz="2800" dirty="0"/>
              <a:t> </a:t>
            </a:r>
            <a:endParaRPr lang="pt-BR" sz="2800" b="1" dirty="0"/>
          </a:p>
          <a:p>
            <a:r>
              <a:rPr lang="pt-BR" sz="2800" b="1" dirty="0"/>
              <a:t>Pesquisar – IDH no mundo e o que envolve esse Índice – Inserir tabela onde constam as posições dos países.</a:t>
            </a:r>
          </a:p>
          <a:p>
            <a:r>
              <a:rPr lang="pt-BR" sz="2800" b="1" dirty="0"/>
              <a:t>Fazer uma conclusão em 2 Slides sobre a OCDE e os princípios estudados.</a:t>
            </a:r>
          </a:p>
          <a:p>
            <a:r>
              <a:rPr lang="pt-BR" sz="2800" b="1" dirty="0"/>
              <a:t>Inserir tudo em uma Apresentação em PowerPoint.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DATA DE ENTREGA 10/09/2018 (TURMA DE SEGUNDA)14/09/2018 (TURMA DE SÁBADO).</a:t>
            </a:r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9432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xmlns="" id="{FC193BD9-D208-4260-B3C1-8FF5F10CB8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pt-BR" smtClean="0"/>
              <a:pPr algn="ctr"/>
              <a:t>3</a:t>
            </a:fld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E115923B-04C4-439A-BC4F-9BE09AA4F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39" y="249931"/>
            <a:ext cx="11106897" cy="625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9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D7F65BB-8C28-4FE7-8A7D-75218BB17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11" y="156238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pt-BR" dirty="0"/>
              <a:t>Organização para a Cooperação e o Desenvolvimento Econômico (OCDE)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5C84673-19A6-4C55-90E3-2A2CCBCF8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5516"/>
            <a:ext cx="8596668" cy="3880773"/>
          </a:xfrm>
        </p:spPr>
        <p:txBody>
          <a:bodyPr/>
          <a:lstStyle/>
          <a:p>
            <a:r>
              <a:rPr lang="pt-BR" dirty="0"/>
              <a:t>A OCDE atualmente conta com 35 países-membros. Seu foco de atuação não se restringe apenas a aspectos econômicos.</a:t>
            </a:r>
          </a:p>
          <a:p>
            <a:endParaRPr lang="pt-BR" dirty="0"/>
          </a:p>
        </p:txBody>
      </p:sp>
      <p:pic>
        <p:nvPicPr>
          <p:cNvPr id="1026" name="Picture 2" descr="OrganizaÃ§Ã£o para a CooperaÃ§Ã£o e o Desenvolvimento EconÃ´mico (OCDE)">
            <a:extLst>
              <a:ext uri="{FF2B5EF4-FFF2-40B4-BE49-F238E27FC236}">
                <a16:creationId xmlns:a16="http://schemas.microsoft.com/office/drawing/2014/main" xmlns="" id="{2A22666C-68A4-48C8-A2AB-E4692F1ED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98" y="2233994"/>
            <a:ext cx="4161497" cy="426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36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273BB38-411F-4D2F-8FF4-C5E299F3C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9FAAE74-1419-49A7-A865-ACFE980AE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40" y="1683511"/>
            <a:ext cx="9568070" cy="3880773"/>
          </a:xfrm>
        </p:spPr>
        <p:txBody>
          <a:bodyPr>
            <a:normAutofit/>
          </a:bodyPr>
          <a:lstStyle/>
          <a:p>
            <a:r>
              <a:rPr lang="pt-BR" sz="2800" b="1" dirty="0"/>
              <a:t>OCDE</a:t>
            </a:r>
            <a:r>
              <a:rPr lang="pt-BR" sz="2800" dirty="0"/>
              <a:t> - criada no dia 30 de setembro de 1961 para substituir a Organização Europeia para a Cooperação Econômica (OECE), formada em 1947 com o objetivo de administrar o </a:t>
            </a:r>
            <a:r>
              <a:rPr lang="pt-BR" sz="2800" b="1" u="sng" dirty="0">
                <a:hlinkClick r:id="rId2"/>
              </a:rPr>
              <a:t>Plano Marshall</a:t>
            </a:r>
            <a:r>
              <a:rPr lang="pt-BR" sz="2800" dirty="0"/>
              <a:t> no processo de reconstrução dos países europeus envolvidos na </a:t>
            </a:r>
            <a:r>
              <a:rPr lang="pt-BR" sz="2800" b="1" u="sng" dirty="0">
                <a:hlinkClick r:id="rId3"/>
              </a:rPr>
              <a:t>Segunda Guerra Mundial</a:t>
            </a:r>
            <a:r>
              <a:rPr lang="pt-BR" sz="2800" dirty="0"/>
              <a:t> (1939 – 1945). A </a:t>
            </a:r>
            <a:r>
              <a:rPr lang="pt-BR" sz="2800" b="1" dirty="0"/>
              <a:t>sede da OCDE</a:t>
            </a:r>
            <a:r>
              <a:rPr lang="pt-BR" sz="2800" dirty="0"/>
              <a:t> está localizada na cidade de Paris, capital da França. </a:t>
            </a:r>
          </a:p>
        </p:txBody>
      </p:sp>
    </p:spTree>
    <p:extLst>
      <p:ext uri="{BB962C8B-B14F-4D97-AF65-F5344CB8AC3E}">
        <p14:creationId xmlns:p14="http://schemas.microsoft.com/office/powerpoint/2010/main" val="75207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695F505-AD99-4F34-A412-7094F338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Países em negociação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7578D15-4B30-4452-8C2A-AC9262C03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46" y="1723267"/>
            <a:ext cx="9778631" cy="3880773"/>
          </a:xfrm>
        </p:spPr>
        <p:txBody>
          <a:bodyPr>
            <a:normAutofit/>
          </a:bodyPr>
          <a:lstStyle/>
          <a:p>
            <a:pPr fontAlgn="base"/>
            <a:r>
              <a:rPr lang="pt-BR" sz="2800" dirty="0"/>
              <a:t> Os seguintes países negociam a entrada para a OCDE: Colômbia, Costa Rica, Cazaquistão, Lituânia e Rússia (negociações foram suspensas pela OCDE em 2014, em função do país na Guerra da Crimeia em 2014).</a:t>
            </a:r>
          </a:p>
          <a:p>
            <a:pPr marL="0" indent="0" fontAlgn="base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0570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>
            <a:spLocks noGrp="1"/>
          </p:cNvSpPr>
          <p:nvPr>
            <p:ph type="body" idx="1"/>
          </p:nvPr>
        </p:nvSpPr>
        <p:spPr>
          <a:xfrm>
            <a:off x="-217026" y="1810433"/>
            <a:ext cx="4399721" cy="420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just"/>
            <a:r>
              <a:rPr lang="pt-BR" b="1" dirty="0"/>
              <a:t>Tornou-se parceiro </a:t>
            </a:r>
            <a:r>
              <a:rPr lang="pt-BR" dirty="0"/>
              <a:t>na </a:t>
            </a:r>
            <a:r>
              <a:rPr lang="pt-BR" b="1" dirty="0"/>
              <a:t>década de 90 </a:t>
            </a:r>
            <a:r>
              <a:rPr lang="pt-BR" dirty="0"/>
              <a:t>e participa das reuniões desde 1996;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Em 2015 foi assinado entre ambas as partes, um acordo de cooperação para aprofundamento das relações e fortalecimento da parceria;</a:t>
            </a:r>
          </a:p>
        </p:txBody>
      </p: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371062" y="205974"/>
            <a:ext cx="6851600" cy="68043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pt-BR" dirty="0"/>
              <a:t>Brasil na OCDE</a:t>
            </a:r>
            <a:endParaRPr dirty="0"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2"/>
          </p:nvPr>
        </p:nvSpPr>
        <p:spPr>
          <a:xfrm>
            <a:off x="4035400" y="1810434"/>
            <a:ext cx="4127939" cy="43650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just"/>
            <a:r>
              <a:rPr lang="pt-BR" dirty="0"/>
              <a:t>Atualmente é representado em 17 órgãos e participa de 2 projetos da OCDE;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Em 2017 em uma das reuniões o Brasil apresentou um pedido de adesão para tornar-se membro efetivo na organização.</a:t>
            </a:r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7</a:t>
            </a:fld>
            <a:endParaRPr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62FEC442-4618-4F23-8446-49D7AADD4666}"/>
              </a:ext>
            </a:extLst>
          </p:cNvPr>
          <p:cNvSpPr/>
          <p:nvPr/>
        </p:nvSpPr>
        <p:spPr>
          <a:xfrm>
            <a:off x="371062" y="886404"/>
            <a:ext cx="90379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800" dirty="0"/>
              <a:t>- Em julho de 2017, o Brasil deu entrada no processo de entrada para a OCDE.</a:t>
            </a:r>
            <a:br>
              <a:rPr lang="pt-BR" sz="2800" dirty="0"/>
            </a:b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sultado de imagem para bolsonaRO ocd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8" r="2118"/>
          <a:stretch/>
        </p:blipFill>
        <p:spPr bwMode="auto">
          <a:xfrm>
            <a:off x="5619535" y="1316766"/>
            <a:ext cx="5836260" cy="385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1" name="Google Shape;361;p34"/>
          <p:cNvSpPr/>
          <p:nvPr/>
        </p:nvSpPr>
        <p:spPr>
          <a:xfrm>
            <a:off x="5354700" y="1074269"/>
            <a:ext cx="6227904" cy="484849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bg2">
                <a:lumMod val="40000"/>
                <a:lumOff val="60000"/>
              </a:schemeClr>
            </a:solidFill>
          </a:ln>
          <a:effectLst>
            <a:outerShdw blurRad="57150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3" name="Google Shape;363;p34"/>
          <p:cNvSpPr txBox="1">
            <a:spLocks noGrp="1"/>
          </p:cNvSpPr>
          <p:nvPr>
            <p:ph type="sldNum" idx="12"/>
          </p:nvPr>
        </p:nvSpPr>
        <p:spPr>
          <a:xfrm>
            <a:off x="345633" y="6232133"/>
            <a:ext cx="642000" cy="326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l">
              <a:buClr>
                <a:srgbClr val="000000"/>
              </a:buClr>
              <a:buSzPts val="1100"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pPr algn="l">
                <a:buClr>
                  <a:srgbClr val="000000"/>
                </a:buClr>
                <a:buSzPts val="1100"/>
              </a:pPr>
              <a:t>8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5126" name="Picture 6" descr="Resultado de imagem para JORNAL O GLOBO VETO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16" b="26638"/>
          <a:stretch/>
        </p:blipFill>
        <p:spPr bwMode="auto">
          <a:xfrm>
            <a:off x="527380" y="1354584"/>
            <a:ext cx="3110565" cy="74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1" y="2102728"/>
            <a:ext cx="4416491" cy="1134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408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>
            <a:spLocks noGrp="1"/>
          </p:cNvSpPr>
          <p:nvPr>
            <p:ph type="ctrTitle" idx="4294967295"/>
          </p:nvPr>
        </p:nvSpPr>
        <p:spPr>
          <a:xfrm>
            <a:off x="1" y="1291345"/>
            <a:ext cx="3316188" cy="313488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pt-BR" sz="3733" b="1" dirty="0">
                <a:solidFill>
                  <a:schemeClr val="tx2">
                    <a:lumMod val="10000"/>
                  </a:schemeClr>
                </a:solidFill>
              </a:rPr>
              <a:t>Brasil na OCDE</a:t>
            </a:r>
            <a:br>
              <a:rPr lang="pt-BR" sz="3733" b="1" dirty="0">
                <a:solidFill>
                  <a:schemeClr val="tx2">
                    <a:lumMod val="10000"/>
                  </a:schemeClr>
                </a:solidFill>
              </a:rPr>
            </a:br>
            <a:endParaRPr sz="3733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94" name="Google Shape;294;p19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9</a:t>
            </a:fld>
            <a:endParaRPr/>
          </a:p>
        </p:txBody>
      </p:sp>
      <p:pic>
        <p:nvPicPr>
          <p:cNvPr id="17" name="Espaço Reservado para Conteúdo 3">
            <a:extLst>
              <a:ext uri="{FF2B5EF4-FFF2-40B4-BE49-F238E27FC236}">
                <a16:creationId xmlns:a16="http://schemas.microsoft.com/office/drawing/2014/main" xmlns="" id="{A173A415-DBFF-437D-B734-B3A20A3FA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669" y="0"/>
            <a:ext cx="963433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</TotalTime>
  <Words>794</Words>
  <Application>Microsoft Office PowerPoint</Application>
  <PresentationFormat>Widescreen</PresentationFormat>
  <Paragraphs>114</Paragraphs>
  <Slides>25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Chivo</vt:lpstr>
      <vt:lpstr>Miriam Libre</vt:lpstr>
      <vt:lpstr>Roboto Slab</vt:lpstr>
      <vt:lpstr>Trebuchet MS</vt:lpstr>
      <vt:lpstr>Wingdings 3</vt:lpstr>
      <vt:lpstr>Facetado</vt:lpstr>
      <vt:lpstr>OCDE e a Sociedade da Informação </vt:lpstr>
      <vt:lpstr>OCEE – Organização para a Cooperação e Econômica Europeia</vt:lpstr>
      <vt:lpstr>Apresentação do PowerPoint</vt:lpstr>
      <vt:lpstr>Organização para a Cooperação e o Desenvolvimento Econômico (OCDE) </vt:lpstr>
      <vt:lpstr>Objetivo</vt:lpstr>
      <vt:lpstr>Países em negociação </vt:lpstr>
      <vt:lpstr>Brasil na OCDE</vt:lpstr>
      <vt:lpstr>Apresentação do PowerPoint</vt:lpstr>
      <vt:lpstr>Brasil na OCDE </vt:lpstr>
      <vt:lpstr>O que é a OCDE?</vt:lpstr>
      <vt:lpstr>Como são tomadas as decisões na OCDE? </vt:lpstr>
      <vt:lpstr>Objetivos da OCDE  </vt:lpstr>
      <vt:lpstr>Manual de Oslo</vt:lpstr>
      <vt:lpstr>O que é IDH</vt:lpstr>
      <vt:lpstr>Índice de Desenvolvimento Humano </vt:lpstr>
      <vt:lpstr>O que faz parte do IDH</vt:lpstr>
      <vt:lpstr>Indicadores de IDH </vt:lpstr>
      <vt:lpstr>Apresentação do PowerPoint</vt:lpstr>
      <vt:lpstr>O que faz parte do IDH</vt:lpstr>
      <vt:lpstr>Apresentação do PowerPoint</vt:lpstr>
      <vt:lpstr>Ranking IDH</vt:lpstr>
      <vt:lpstr>Apresentação do PowerPoint</vt:lpstr>
      <vt:lpstr>Municípios Brasileiros</vt:lpstr>
      <vt:lpstr>FIM</vt:lpstr>
      <vt:lpstr>Construir a Sociedade da Informação: um desafio global para o novo milênio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OCDE e a Sociedade da Informação </dc:title>
  <dc:creator>Antonio Lobosco</dc:creator>
  <cp:lastModifiedBy>professor</cp:lastModifiedBy>
  <cp:revision>25</cp:revision>
  <dcterms:created xsi:type="dcterms:W3CDTF">2018-08-24T20:07:15Z</dcterms:created>
  <dcterms:modified xsi:type="dcterms:W3CDTF">2019-09-02T16:36:21Z</dcterms:modified>
</cp:coreProperties>
</file>