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</p:sldMasterIdLst>
  <p:notesMasterIdLst>
    <p:notesMasterId r:id="rId37"/>
  </p:notesMasterIdLst>
  <p:sldIdLst>
    <p:sldId id="257" r:id="rId10"/>
    <p:sldId id="259" r:id="rId11"/>
    <p:sldId id="260" r:id="rId12"/>
    <p:sldId id="261" r:id="rId13"/>
    <p:sldId id="295" r:id="rId14"/>
    <p:sldId id="297" r:id="rId15"/>
    <p:sldId id="258" r:id="rId16"/>
    <p:sldId id="262" r:id="rId17"/>
    <p:sldId id="263" r:id="rId18"/>
    <p:sldId id="290" r:id="rId19"/>
    <p:sldId id="291" r:id="rId20"/>
    <p:sldId id="292" r:id="rId21"/>
    <p:sldId id="293" r:id="rId22"/>
    <p:sldId id="294" r:id="rId23"/>
    <p:sldId id="264" r:id="rId24"/>
    <p:sldId id="265" r:id="rId25"/>
    <p:sldId id="266" r:id="rId26"/>
    <p:sldId id="267" r:id="rId27"/>
    <p:sldId id="268" r:id="rId28"/>
    <p:sldId id="271" r:id="rId29"/>
    <p:sldId id="272" r:id="rId30"/>
    <p:sldId id="273" r:id="rId31"/>
    <p:sldId id="274" r:id="rId32"/>
    <p:sldId id="288" r:id="rId33"/>
    <p:sldId id="285" r:id="rId34"/>
    <p:sldId id="286" r:id="rId35"/>
    <p:sldId id="296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835DCC9-97BF-4FEB-8AAD-664341FB7EE4}">
          <p14:sldIdLst>
            <p14:sldId id="257"/>
            <p14:sldId id="259"/>
            <p14:sldId id="260"/>
          </p14:sldIdLst>
        </p14:section>
        <p14:section name="Seção sem Título" id="{C4865AEA-E50B-4330-BF6A-F6E668E6A10E}">
          <p14:sldIdLst>
            <p14:sldId id="261"/>
            <p14:sldId id="295"/>
            <p14:sldId id="297"/>
            <p14:sldId id="258"/>
            <p14:sldId id="262"/>
            <p14:sldId id="263"/>
            <p14:sldId id="290"/>
            <p14:sldId id="291"/>
            <p14:sldId id="292"/>
            <p14:sldId id="293"/>
            <p14:sldId id="294"/>
            <p14:sldId id="264"/>
            <p14:sldId id="265"/>
            <p14:sldId id="266"/>
            <p14:sldId id="267"/>
            <p14:sldId id="268"/>
            <p14:sldId id="271"/>
            <p14:sldId id="272"/>
            <p14:sldId id="273"/>
            <p14:sldId id="274"/>
            <p14:sldId id="288"/>
            <p14:sldId id="285"/>
            <p14:sldId id="286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170D-C475-4A23-8F43-581FADCBF5C2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47890-C04E-4B9C-A780-EEE4E9499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57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E4B1A7-1E8A-4C8F-B2C4-21D6C20C2F19}" type="slidenum">
              <a:rPr lang="pt-BR" sz="1200" u="none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10</a:t>
            </a:fld>
            <a:endParaRPr lang="pt-BR" sz="1200" u="none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ABB320-2176-4E9F-BE7B-4E0FAB35656D}" type="slidenum">
              <a:rPr lang="pt-BR" sz="1200" u="none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11</a:t>
            </a:fld>
            <a:endParaRPr lang="pt-BR" sz="1200" u="none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94440C-7091-4FE2-8C00-9915EB40686D}" type="slidenum">
              <a:rPr lang="pt-BR" sz="1200" u="none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12</a:t>
            </a:fld>
            <a:endParaRPr lang="pt-BR" sz="1200" u="none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pt-BR" sz="22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14D7D0-587C-48FA-B807-37AF1D1B8056}" type="slidenum">
              <a:rPr lang="pt-BR" sz="1200" u="none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13</a:t>
            </a:fld>
            <a:endParaRPr lang="pt-BR" sz="1200" u="none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7745CB-4C13-4F49-99AB-A88B305C522D}" type="slidenum">
              <a:rPr lang="pt-BR" sz="1200" u="none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14</a:t>
            </a:fld>
            <a:endParaRPr lang="pt-BR" sz="1200" u="none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pt-BR" b="1" smtClean="0">
                <a:latin typeface="Arial" charset="0"/>
                <a:cs typeface="Arial" charset="0"/>
              </a:rPr>
              <a:t>ECOEFICIÊNCIA </a:t>
            </a:r>
            <a:r>
              <a:rPr lang="pt-BR" smtClean="0">
                <a:latin typeface="Arial" charset="0"/>
                <a:cs typeface="Arial" charset="0"/>
              </a:rPr>
              <a:t>- (Complementação do verbete do Dicionário)</a:t>
            </a:r>
          </a:p>
          <a:p>
            <a:pPr algn="just" eaLnBrk="1" hangingPunct="1"/>
            <a:r>
              <a:rPr lang="pt-BR" smtClean="0">
                <a:latin typeface="Arial" charset="0"/>
                <a:cs typeface="Arial" charset="0"/>
              </a:rPr>
              <a:t> 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4368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80B20-18E3-4925-B16C-7038D119726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7690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582C-0572-4BC1-B737-1FE126EB252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6226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39586-77E2-4ECB-8022-F2C23DAA2E5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3950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A12EC-9002-4E74-A21D-BA9553B812C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0391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EC12D-F30A-4E78-B415-0EB945AC44C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979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A526-F850-4278-8071-78B1077C270A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120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FB316-3401-4D00-ABAD-1E40F6754E7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7962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BB3D3-EB68-4A03-85AC-0A68A4F6A93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939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76AD35-670C-4491-9DF3-D0A3A0F0909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9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39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05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9493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87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039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218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6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882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38154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60096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28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407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533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B1E26-9921-4924-AAA5-1C448783F9A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449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C14C-4ACF-4EB0-9DAB-8E254EA0EE8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04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3DD1-680D-4EEB-A7EA-283574C8DA0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99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80B20-18E3-4925-B16C-7038D119726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327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582C-0572-4BC1-B737-1FE126EB252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6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00068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39586-77E2-4ECB-8022-F2C23DAA2E5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56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A12EC-9002-4E74-A21D-BA9553B812C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06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EC12D-F30A-4E78-B415-0EB945AC44C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364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A526-F850-4278-8071-78B1077C270A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664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FB316-3401-4D00-ABAD-1E40F6754E7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BB3D3-EB68-4A03-85AC-0A68A4F6A93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32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76AD35-670C-4491-9DF3-D0A3A0F0909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952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B1E26-9921-4924-AAA5-1C448783F9A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177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C14C-4ACF-4EB0-9DAB-8E254EA0EE8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7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3DD1-680D-4EEB-A7EA-283574C8DA0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1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7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80B20-18E3-4925-B16C-7038D119726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1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582C-0572-4BC1-B737-1FE126EB252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79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39586-77E2-4ECB-8022-F2C23DAA2E5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153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A12EC-9002-4E74-A21D-BA9553B812C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00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EC12D-F30A-4E78-B415-0EB945AC44C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04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A526-F850-4278-8071-78B1077C270A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14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FB316-3401-4D00-ABAD-1E40F6754E7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319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BB3D3-EB68-4A03-85AC-0A68A4F6A93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522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76AD35-670C-4491-9DF3-D0A3A0F0909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008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B1E26-9921-4924-AAA5-1C448783F9A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2117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C14C-4ACF-4EB0-9DAB-8E254EA0EE8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377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3DD1-680D-4EEB-A7EA-283574C8DA0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748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80B20-18E3-4925-B16C-7038D119726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40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582C-0572-4BC1-B737-1FE126EB252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908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39586-77E2-4ECB-8022-F2C23DAA2E5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37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A12EC-9002-4E74-A21D-BA9553B812C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966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EC12D-F30A-4E78-B415-0EB945AC44C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284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A526-F850-4278-8071-78B1077C270A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753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FB316-3401-4D00-ABAD-1E40F6754E7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890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BB3D3-EB68-4A03-85AC-0A68A4F6A93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252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76AD35-670C-4491-9DF3-D0A3A0F0909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233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B1E26-9921-4924-AAA5-1C448783F9A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678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C14C-4ACF-4EB0-9DAB-8E254EA0EE8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231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3DD1-680D-4EEB-A7EA-283574C8DA0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452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80B20-18E3-4925-B16C-7038D119726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748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582C-0572-4BC1-B737-1FE126EB252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562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39586-77E2-4ECB-8022-F2C23DAA2E5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248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A12EC-9002-4E74-A21D-BA9553B812C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574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EC12D-F30A-4E78-B415-0EB945AC44C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121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A526-F850-4278-8071-78B1077C270A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2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7029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FB316-3401-4D00-ABAD-1E40F6754E7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900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BB3D3-EB68-4A03-85AC-0A68A4F6A93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539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76AD35-670C-4491-9DF3-D0A3A0F0909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685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B1E26-9921-4924-AAA5-1C448783F9A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596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C14C-4ACF-4EB0-9DAB-8E254EA0EE8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371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3DD1-680D-4EEB-A7EA-283574C8DA0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679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80B20-18E3-4925-B16C-7038D119726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075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582C-0572-4BC1-B737-1FE126EB252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781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39586-77E2-4ECB-8022-F2C23DAA2E5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588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A12EC-9002-4E74-A21D-BA9553B812C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78043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EC12D-F30A-4E78-B415-0EB945AC44C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9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A526-F850-4278-8071-78B1077C270A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988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FB316-3401-4D00-ABAD-1E40F6754E7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6869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BB3D3-EB68-4A03-85AC-0A68A4F6A93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7219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76AD35-670C-4491-9DF3-D0A3A0F0909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823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B1E26-9921-4924-AAA5-1C448783F9A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540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C14C-4ACF-4EB0-9DAB-8E254EA0EE8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4978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3DD1-680D-4EEB-A7EA-283574C8DA0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760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80B20-18E3-4925-B16C-7038D119726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7362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582C-0572-4BC1-B737-1FE126EB252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216552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39586-77E2-4ECB-8022-F2C23DAA2E5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22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A12EC-9002-4E74-A21D-BA9553B812C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943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EC12D-F30A-4E78-B415-0EB945AC44C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463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A526-F850-4278-8071-78B1077C270A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6164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FB316-3401-4D00-ABAD-1E40F6754E7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3336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BB3D3-EB68-4A03-85AC-0A68A4F6A93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740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76AD35-670C-4491-9DF3-D0A3A0F0909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016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B1E26-9921-4924-AAA5-1C448783F9A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7075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C14C-4ACF-4EB0-9DAB-8E254EA0EE8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139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3DD1-680D-4EEB-A7EA-283574C8DA0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9"/>
          <p:cNvSpPr txBox="1">
            <a:spLocks noChangeArrowheads="1"/>
          </p:cNvSpPr>
          <p:nvPr userDrawn="1"/>
        </p:nvSpPr>
        <p:spPr bwMode="auto">
          <a:xfrm>
            <a:off x="5029200" y="57150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pt-BR" sz="3600" b="0" u="sng">
              <a:solidFill>
                <a:srgbClr val="000000"/>
              </a:solidFill>
            </a:endParaRPr>
          </a:p>
        </p:txBody>
      </p:sp>
      <p:sp>
        <p:nvSpPr>
          <p:cNvPr id="1027" name="Text Box 11"/>
          <p:cNvSpPr txBox="1">
            <a:spLocks noChangeArrowheads="1"/>
          </p:cNvSpPr>
          <p:nvPr userDrawn="1"/>
        </p:nvSpPr>
        <p:spPr bwMode="auto">
          <a:xfrm>
            <a:off x="3886200" y="49530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pt-BR" sz="3600" b="0" u="sng">
              <a:solidFill>
                <a:srgbClr val="000000"/>
              </a:solidFill>
            </a:endParaRPr>
          </a:p>
        </p:txBody>
      </p:sp>
      <p:pic>
        <p:nvPicPr>
          <p:cNvPr id="1028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22098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68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9"/>
          <p:cNvSpPr txBox="1">
            <a:spLocks noChangeArrowheads="1"/>
          </p:cNvSpPr>
          <p:nvPr userDrawn="1"/>
        </p:nvSpPr>
        <p:spPr bwMode="auto">
          <a:xfrm>
            <a:off x="5029200" y="57150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pt-BR" sz="3600" b="0" u="sng">
              <a:solidFill>
                <a:srgbClr val="000000"/>
              </a:solidFill>
            </a:endParaRPr>
          </a:p>
        </p:txBody>
      </p:sp>
      <p:sp>
        <p:nvSpPr>
          <p:cNvPr id="1027" name="Text Box 11"/>
          <p:cNvSpPr txBox="1">
            <a:spLocks noChangeArrowheads="1"/>
          </p:cNvSpPr>
          <p:nvPr userDrawn="1"/>
        </p:nvSpPr>
        <p:spPr bwMode="auto">
          <a:xfrm>
            <a:off x="3886200" y="49530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pt-BR" sz="3600" b="0" u="sng">
              <a:solidFill>
                <a:srgbClr val="000000"/>
              </a:solidFill>
            </a:endParaRPr>
          </a:p>
        </p:txBody>
      </p:sp>
      <p:pic>
        <p:nvPicPr>
          <p:cNvPr id="1028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22098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19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386B7-F712-42EC-84ED-6E331A59CF67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3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386B7-F712-42EC-84ED-6E331A59CF67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386B7-F712-42EC-84ED-6E331A59CF67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6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386B7-F712-42EC-84ED-6E331A59CF67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386B7-F712-42EC-84ED-6E331A59CF67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0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386B7-F712-42EC-84ED-6E331A59CF67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386B7-F712-42EC-84ED-6E331A59CF67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azzini56@yahoo.com.b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amazzini56!@yahoo.com.br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8720"/>
            <a:ext cx="8229600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3600" b="1" dirty="0">
                <a:latin typeface="Arial" pitchFamily="34" charset="0"/>
                <a:cs typeface="Arial" pitchFamily="34" charset="0"/>
              </a:rPr>
              <a:t>CONSUMO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SUSTENTÁVEL</a:t>
            </a:r>
            <a:br>
              <a:rPr lang="pt-BR" sz="3600" b="1" dirty="0" smtClean="0">
                <a:latin typeface="Arial" pitchFamily="34" charset="0"/>
                <a:cs typeface="Arial" pitchFamily="34" charset="0"/>
              </a:rPr>
            </a:b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OU CONSCIENTE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/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endParaRPr lang="pt-BR" sz="3600" dirty="0" smtClean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412776"/>
            <a:ext cx="8229600" cy="51020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endParaRPr lang="pt-BR" sz="4000" b="1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ENG. QUÍMICA ANA LUIZA DOLABELA</a:t>
            </a: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DE AMORIM MAZZINI</a:t>
            </a: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CRQ-MG</a:t>
            </a: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E-mail: </a:t>
            </a:r>
            <a:r>
              <a:rPr lang="pt-BR" b="1" dirty="0" smtClean="0">
                <a:latin typeface="Arial" pitchFamily="34" charset="0"/>
                <a:cs typeface="Arial" pitchFamily="34" charset="0"/>
                <a:hlinkClick r:id="rId2"/>
              </a:rPr>
              <a:t>amazzini56@yahoo.com.br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Fone: (31)92190412</a:t>
            </a: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BH, 3-12-2014</a:t>
            </a:r>
          </a:p>
        </p:txBody>
      </p:sp>
    </p:spTree>
    <p:extLst>
      <p:ext uri="{BB962C8B-B14F-4D97-AF65-F5344CB8AC3E}">
        <p14:creationId xmlns:p14="http://schemas.microsoft.com/office/powerpoint/2010/main" val="1544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38200" y="533400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GESTÃO DE RESÍDUOS SÓLIDOS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3400" y="2139950"/>
            <a:ext cx="78486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400" smtClean="0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  <a:r>
              <a:rPr lang="pt-BR" sz="2400" b="1" smtClean="0">
                <a:solidFill>
                  <a:srgbClr val="3333CC"/>
                </a:solidFill>
                <a:latin typeface="Arial" charset="0"/>
                <a:cs typeface="Arial" charset="0"/>
              </a:rPr>
              <a:t>PREVENÇÃO DA GERAÇÃO</a:t>
            </a:r>
            <a:r>
              <a:rPr lang="en-US" sz="2400" b="1" smtClean="0">
                <a:solidFill>
                  <a:srgbClr val="3333CC"/>
                </a:solidFill>
                <a:latin typeface="Arial" charset="0"/>
                <a:cs typeface="Arial" charset="0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MINIMIZAÇÃO DA GERAÇÃO</a:t>
            </a:r>
            <a:r>
              <a:rPr lang="en-US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;</a:t>
            </a:r>
            <a:r>
              <a:rPr lang="pt-BR" sz="2400" b="1" smtClean="0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  <a:endParaRPr lang="en-US" sz="2400" b="1" smtClean="0">
              <a:solidFill>
                <a:srgbClr val="3333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RECICLAGEM DE RESÍDUOS</a:t>
            </a:r>
            <a:r>
              <a:rPr lang="en-US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;</a:t>
            </a:r>
            <a:r>
              <a:rPr lang="pt-BR" sz="2400" b="1" smtClean="0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  <a:endParaRPr lang="en-US" sz="2400" b="1" smtClean="0">
              <a:solidFill>
                <a:srgbClr val="3333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TRATAMENTO DOS RESÍDUOS GERADOS</a:t>
            </a:r>
            <a:r>
              <a:rPr lang="en-US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;</a:t>
            </a:r>
            <a:r>
              <a:rPr lang="pt-BR" sz="2400" b="1" smtClean="0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  <a:endParaRPr lang="en-US" sz="2400" b="1" smtClean="0">
              <a:solidFill>
                <a:srgbClr val="3333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DESTINAÇÃO ADEQUADA DOS RESÍDUOS</a:t>
            </a:r>
            <a:r>
              <a:rPr lang="en-US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;</a:t>
            </a:r>
            <a:r>
              <a:rPr lang="pt-BR" sz="2400" b="1" smtClean="0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  <a:endParaRPr lang="en-US" sz="2400" b="1" smtClean="0">
              <a:solidFill>
                <a:srgbClr val="3333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DESCONTAMINAÇÃO AMBIENTAL DAS ÁREAS</a:t>
            </a:r>
            <a:r>
              <a:rPr lang="pt-BR" sz="2400" b="1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 </a:t>
            </a:r>
            <a:endParaRPr lang="en-US" sz="2400" b="1" smtClean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  </a:t>
            </a:r>
            <a:r>
              <a:rPr lang="pt-BR" sz="2400" b="1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DEGRADADAS</a:t>
            </a:r>
            <a:r>
              <a:rPr lang="en-US" sz="2400" b="1" smtClean="0">
                <a:solidFill>
                  <a:srgbClr val="3333CC"/>
                </a:solidFill>
                <a:latin typeface="Arial" charset="0"/>
                <a:cs typeface="Arial" charset="0"/>
              </a:rPr>
              <a:t>.</a:t>
            </a:r>
            <a:endParaRPr lang="pt-BR" sz="2400" b="1" smtClean="0">
              <a:solidFill>
                <a:srgbClr val="FF0000"/>
              </a:solidFill>
              <a:latin typeface="Symbol" pitchFamily="18" charset="2"/>
              <a:cs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pt-BR" sz="2400" b="1" smtClean="0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1285875"/>
            <a:ext cx="5029200" cy="466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smtClean="0">
                <a:solidFill>
                  <a:srgbClr val="66FFFF"/>
                </a:solidFill>
                <a:latin typeface="Arial" charset="0"/>
                <a:cs typeface="Times New Roman" pitchFamily="18" charset="0"/>
              </a:rPr>
              <a:t>Hierarquia das ações</a:t>
            </a:r>
            <a:r>
              <a:rPr lang="en-US" sz="2400" b="1" smtClean="0">
                <a:solidFill>
                  <a:srgbClr val="66FFFF"/>
                </a:solidFill>
                <a:latin typeface="Arial" charset="0"/>
                <a:cs typeface="Times New Roman" pitchFamily="18" charset="0"/>
              </a:rPr>
              <a:t>:</a:t>
            </a:r>
            <a:endParaRPr lang="pt-BR" sz="2400" b="1" smtClean="0">
              <a:solidFill>
                <a:srgbClr val="66FFFF"/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7173" name="Picture 5" descr="D:\fotos\lixo\compostagem3-sml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365760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26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ChangeArrowheads="1"/>
          </p:cNvSpPr>
          <p:nvPr/>
        </p:nvSpPr>
        <p:spPr bwMode="auto">
          <a:xfrm>
            <a:off x="968375" y="314325"/>
            <a:ext cx="7213600" cy="955675"/>
          </a:xfrm>
          <a:prstGeom prst="rect">
            <a:avLst/>
          </a:prstGeom>
          <a:solidFill>
            <a:schemeClr val="bg1"/>
          </a:solidFill>
          <a:ln w="9525">
            <a:solidFill>
              <a:srgbClr val="FEE6ED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Arial" charset="0"/>
              </a:rPr>
              <a:t>PRODUÇÃO INDUSTRIAL</a:t>
            </a:r>
            <a:endParaRPr lang="en-US" sz="2800" b="1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Arial" charset="0"/>
              </a:rPr>
              <a:t>E POLÍTICA AMBIENTAL NO BRASIL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838200" y="1676400"/>
            <a:ext cx="78486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pt-BR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Ainda estamos, na prática, muito distantes da implementação do </a:t>
            </a:r>
            <a:r>
              <a:rPr lang="pt-BR" sz="2000" b="1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Princípio usuário poluidor-pagador</a:t>
            </a:r>
            <a:r>
              <a:rPr lang="pt-BR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pt-BR" sz="2000" b="1" dirty="0" smtClean="0">
                <a:solidFill>
                  <a:srgbClr val="990033"/>
                </a:solidFill>
                <a:latin typeface="Arial" charset="0"/>
                <a:cs typeface="Arial" charset="0"/>
              </a:rPr>
              <a:t>Necessidade de ação </a:t>
            </a:r>
            <a:r>
              <a:rPr lang="pt-BR" sz="2000" b="1" dirty="0" err="1" smtClean="0">
                <a:solidFill>
                  <a:srgbClr val="990033"/>
                </a:solidFill>
                <a:latin typeface="Arial" charset="0"/>
                <a:cs typeface="Arial" charset="0"/>
              </a:rPr>
              <a:t>pró-ativa</a:t>
            </a:r>
            <a:r>
              <a:rPr lang="pt-BR" sz="2000" b="1" dirty="0" smtClean="0">
                <a:solidFill>
                  <a:srgbClr val="990033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990033"/>
                </a:solidFill>
                <a:latin typeface="Arial" charset="0"/>
                <a:cs typeface="Arial" charset="0"/>
              </a:rPr>
              <a:t>       </a:t>
            </a:r>
            <a:r>
              <a:rPr lang="pt-BR" sz="2000" b="1" dirty="0" smtClean="0">
                <a:solidFill>
                  <a:srgbClr val="990033"/>
                </a:solidFill>
                <a:latin typeface="Arial" charset="0"/>
                <a:cs typeface="Arial" charset="0"/>
              </a:rPr>
              <a:t>a prevenção deve ser priorizada em relação à remediação de problemas ambientais</a:t>
            </a:r>
            <a:r>
              <a:rPr lang="pt-BR" sz="2000" b="1" dirty="0" smtClean="0">
                <a:solidFill>
                  <a:srgbClr val="A50021"/>
                </a:solidFill>
                <a:latin typeface="Arial" charset="0"/>
                <a:cs typeface="Arial" charset="0"/>
              </a:rPr>
              <a:t>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pt-BR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Necessidade da implementação de </a:t>
            </a:r>
            <a:r>
              <a:rPr lang="pt-BR" sz="2000" b="1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tecnologias limpas de processo e de produto.</a:t>
            </a:r>
            <a:endParaRPr lang="pt-BR" sz="20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pt-BR" sz="2000" b="1" dirty="0" smtClean="0">
                <a:solidFill>
                  <a:srgbClr val="990033"/>
                </a:solidFill>
                <a:latin typeface="Arial" charset="0"/>
                <a:cs typeface="Arial" charset="0"/>
              </a:rPr>
              <a:t>Necessidade da incorporação de uma visão holística </a:t>
            </a:r>
            <a:r>
              <a:rPr lang="en-US" sz="2000" b="1" dirty="0" smtClean="0">
                <a:solidFill>
                  <a:srgbClr val="990033"/>
                </a:solidFill>
                <a:latin typeface="Arial" charset="0"/>
                <a:cs typeface="Arial" charset="0"/>
              </a:rPr>
              <a:t>    </a:t>
            </a:r>
            <a:r>
              <a:rPr lang="pt-BR" sz="2000" b="1" dirty="0" smtClean="0">
                <a:solidFill>
                  <a:srgbClr val="990033"/>
                </a:solidFill>
                <a:latin typeface="Arial" charset="0"/>
                <a:cs typeface="Arial" charset="0"/>
              </a:rPr>
              <a:t> estreitamento da relação entre economia e ecologia.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pt-BR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Necessidade de mudanças no paradigma tradicional 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pt-BR" sz="2000" b="1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crítica ambiental</a:t>
            </a:r>
            <a:r>
              <a:rPr lang="pt-BR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pt-BR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produção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e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consumo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sustentáveis</a:t>
            </a:r>
            <a:r>
              <a:rPr lang="pt-BR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pt-BR" sz="2000" b="1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292" name="AutoShape 1029"/>
          <p:cNvSpPr>
            <a:spLocks noChangeArrowheads="1"/>
          </p:cNvSpPr>
          <p:nvPr/>
        </p:nvSpPr>
        <p:spPr bwMode="auto">
          <a:xfrm>
            <a:off x="74676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t-BR" sz="2400" u="sng" smtClean="0">
              <a:solidFill>
                <a:srgbClr val="000000"/>
              </a:solidFill>
            </a:endParaRPr>
          </a:p>
        </p:txBody>
      </p:sp>
      <p:sp>
        <p:nvSpPr>
          <p:cNvPr id="12293" name="AutoShape 1030"/>
          <p:cNvSpPr>
            <a:spLocks noChangeArrowheads="1"/>
          </p:cNvSpPr>
          <p:nvPr/>
        </p:nvSpPr>
        <p:spPr bwMode="auto">
          <a:xfrm>
            <a:off x="4800600" y="2514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t-BR" sz="2400" u="sng" smtClean="0">
              <a:solidFill>
                <a:srgbClr val="000000"/>
              </a:solidFill>
            </a:endParaRPr>
          </a:p>
        </p:txBody>
      </p:sp>
      <p:sp>
        <p:nvSpPr>
          <p:cNvPr id="12294" name="AutoShape 1031"/>
          <p:cNvSpPr>
            <a:spLocks noChangeArrowheads="1"/>
          </p:cNvSpPr>
          <p:nvPr/>
        </p:nvSpPr>
        <p:spPr bwMode="auto">
          <a:xfrm>
            <a:off x="3048000" y="5105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t-BR" sz="2400" u="sng" smtClean="0">
              <a:solidFill>
                <a:srgbClr val="000000"/>
              </a:solidFill>
            </a:endParaRPr>
          </a:p>
        </p:txBody>
      </p:sp>
      <p:sp>
        <p:nvSpPr>
          <p:cNvPr id="12295" name="AutoShape 1032"/>
          <p:cNvSpPr>
            <a:spLocks noChangeArrowheads="1"/>
          </p:cNvSpPr>
          <p:nvPr/>
        </p:nvSpPr>
        <p:spPr bwMode="auto">
          <a:xfrm>
            <a:off x="7467600" y="4800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t-BR" sz="2400" u="sng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9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5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228600"/>
            <a:ext cx="807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30000"/>
              </a:spcBef>
              <a:spcAft>
                <a:spcPct val="0"/>
              </a:spcAft>
            </a:pPr>
            <a:r>
              <a:rPr lang="pt-BR" sz="2200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PRODUÇÃO MAIS LIMPA (P+L) 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09600" y="914400"/>
            <a:ext cx="8153400" cy="1739900"/>
          </a:xfrm>
          <a:prstGeom prst="rect">
            <a:avLst/>
          </a:prstGeom>
          <a:solidFill>
            <a:srgbClr val="D5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30000"/>
              </a:spcBef>
              <a:spcAft>
                <a:spcPct val="0"/>
              </a:spcAft>
            </a:pPr>
            <a:r>
              <a:rPr lang="pt-BR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Método de produção que utiliza uma estratégia econômica, tecnológica e ambiental aos processos e produtos com o objetivo de aumentar a</a:t>
            </a:r>
            <a:r>
              <a:rPr lang="en-US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eficiência na utilização de matérias-primas e insumos básicos,</a:t>
            </a:r>
            <a:r>
              <a:rPr lang="en-US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propiciando a não-geração, a minimização ou a reciclagem interna dos</a:t>
            </a:r>
            <a:r>
              <a:rPr lang="en-US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resíduos gerados e a redução dos desperdícios, gerando benefícios econômicos e ambientais e aumentando a competitividade da empresa.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09600" y="2971800"/>
            <a:ext cx="8153400" cy="915988"/>
          </a:xfrm>
          <a:prstGeom prst="rect">
            <a:avLst/>
          </a:prstGeom>
          <a:solidFill>
            <a:srgbClr val="D5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30000"/>
              </a:spcBef>
              <a:spcAft>
                <a:spcPct val="0"/>
              </a:spcAft>
            </a:pPr>
            <a:r>
              <a:rPr lang="pt-BR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Estratégia ambiental preventiva integrada aos processos, produtos e serviços para aumentar a eco-eficiência e reduzir os riscos ao homem e ao meio ambiente.  Aplica-se a: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09600" y="5105400"/>
            <a:ext cx="8153400" cy="6413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pt-BR" b="1" smtClean="0">
                <a:solidFill>
                  <a:srgbClr val="000000"/>
                </a:solidFill>
                <a:latin typeface="Arial" charset="0"/>
                <a:cs typeface="Arial" charset="0"/>
              </a:rPr>
              <a:t>Produtos:</a:t>
            </a:r>
            <a:r>
              <a:rPr lang="pt-BR" smtClean="0">
                <a:solidFill>
                  <a:srgbClr val="000000"/>
                </a:solidFill>
                <a:latin typeface="Arial" charset="0"/>
                <a:cs typeface="Arial" charset="0"/>
              </a:rPr>
              <a:t> redução dos impactos negativos ao longo do ciclo de vida </a:t>
            </a: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do</a:t>
            </a:r>
            <a:r>
              <a:rPr lang="pt-BR" smtClean="0">
                <a:solidFill>
                  <a:srgbClr val="000000"/>
                </a:solidFill>
                <a:latin typeface="Arial" charset="0"/>
                <a:cs typeface="Arial" charset="0"/>
              </a:rPr>
              <a:t> produto</a:t>
            </a: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pt-BR" smtClean="0">
                <a:solidFill>
                  <a:srgbClr val="000000"/>
                </a:solidFill>
                <a:latin typeface="Arial" charset="0"/>
                <a:cs typeface="Arial" charset="0"/>
              </a:rPr>
              <a:t> desde a extração de matérias-primas até a sua disposição final;</a:t>
            </a:r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09600" y="4038600"/>
            <a:ext cx="8153400" cy="9159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pt-BR" b="1" smtClean="0">
                <a:solidFill>
                  <a:srgbClr val="000000"/>
                </a:solidFill>
                <a:latin typeface="Arial" charset="0"/>
                <a:cs typeface="Arial" charset="0"/>
              </a:rPr>
              <a:t>Processos Produtivos:</a:t>
            </a:r>
            <a:r>
              <a:rPr lang="pt-BR" smtClean="0">
                <a:solidFill>
                  <a:srgbClr val="000000"/>
                </a:solidFill>
                <a:latin typeface="Arial" charset="0"/>
                <a:cs typeface="Arial" charset="0"/>
              </a:rPr>
              <a:t> conservação de matérias-primas e energia, eliminação de matérias-primas tóxicas e redução da quantidade e toxicidade dos resíduos e emissões;</a:t>
            </a:r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609600" y="5943600"/>
            <a:ext cx="81534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pt-BR" b="1" smtClean="0">
                <a:solidFill>
                  <a:srgbClr val="000000"/>
                </a:solidFill>
                <a:latin typeface="Arial" charset="0"/>
                <a:cs typeface="Arial" charset="0"/>
              </a:rPr>
              <a:t>Serviços:</a:t>
            </a:r>
            <a:r>
              <a:rPr lang="pt-BR" smtClean="0">
                <a:solidFill>
                  <a:srgbClr val="000000"/>
                </a:solidFill>
                <a:latin typeface="Arial" charset="0"/>
                <a:cs typeface="Arial" charset="0"/>
              </a:rPr>
              <a:t> incorporação das preocupações ambientais no planejamento e entrega dos serviços.</a:t>
            </a:r>
            <a:r>
              <a:rPr lang="pt-BR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895600" y="685800"/>
            <a:ext cx="6011863" cy="3506788"/>
          </a:xfrm>
          <a:prstGeom prst="rect">
            <a:avLst/>
          </a:prstGeom>
          <a:solidFill>
            <a:srgbClr val="FDFE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pt-BR" b="1" smtClean="0">
                <a:solidFill>
                  <a:srgbClr val="000000"/>
                </a:solidFill>
                <a:latin typeface="Arial" charset="0"/>
                <a:cs typeface="Arial" charset="0"/>
              </a:rPr>
              <a:t>São tecnologias que prevêem: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pt-BR" b="1" smtClean="0">
                <a:solidFill>
                  <a:srgbClr val="000000"/>
                </a:solidFill>
                <a:latin typeface="Arial" charset="0"/>
                <a:cs typeface="Arial" charset="0"/>
              </a:rPr>
              <a:t> eliminação de matérias-primas tóxicas;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pt-BR" b="1" smtClean="0">
                <a:solidFill>
                  <a:srgbClr val="000000"/>
                </a:solidFill>
                <a:latin typeface="Arial" charset="0"/>
                <a:cs typeface="Arial" charset="0"/>
              </a:rPr>
              <a:t> modernização e otimização de processos industriais;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pt-BR" b="1" smtClean="0">
                <a:solidFill>
                  <a:srgbClr val="000000"/>
                </a:solidFill>
                <a:latin typeface="Arial" charset="0"/>
                <a:cs typeface="Arial" charset="0"/>
              </a:rPr>
              <a:t> redução da quantidade e toxicidade dos resíduos e emissões;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pt-BR" b="1" smtClean="0">
                <a:solidFill>
                  <a:srgbClr val="000000"/>
                </a:solidFill>
                <a:latin typeface="Arial" charset="0"/>
                <a:cs typeface="Arial" charset="0"/>
              </a:rPr>
              <a:t> economia de energia; 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pt-BR" b="1" smtClean="0">
                <a:solidFill>
                  <a:srgbClr val="000000"/>
                </a:solidFill>
                <a:latin typeface="Arial" charset="0"/>
                <a:cs typeface="Arial" charset="0"/>
              </a:rPr>
              <a:t> mudança de visão com relação aos resíduos - resíduos como  matérias</a:t>
            </a:r>
            <a:r>
              <a:rPr lang="en-US" b="1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pt-BR" b="1" smtClean="0">
                <a:solidFill>
                  <a:srgbClr val="000000"/>
                </a:solidFill>
                <a:latin typeface="Arial" charset="0"/>
                <a:cs typeface="Arial" charset="0"/>
              </a:rPr>
              <a:t> primas secundárias para o próprio processamento que o gerou ou para outros processamentos industriais.</a:t>
            </a:r>
            <a:r>
              <a:rPr lang="pt-BR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1000" y="4953000"/>
            <a:ext cx="5410200" cy="1905000"/>
          </a:xfrm>
          <a:prstGeom prst="rect">
            <a:avLst/>
          </a:prstGeom>
          <a:solidFill>
            <a:srgbClr val="FDFE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T</a:t>
            </a:r>
            <a:r>
              <a:rPr lang="pt-BR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ecnologias que geram produtos isentos de contaminação e toxicidade; </a:t>
            </a:r>
          </a:p>
          <a:p>
            <a:pPr algn="just" fontAlgn="base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pt-BR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Consideram todo o ciclo de vida do produto; </a:t>
            </a:r>
            <a:r>
              <a:rPr lang="en-US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I</a:t>
            </a:r>
            <a:r>
              <a:rPr lang="pt-BR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ncluem a produção de bens cujas embalagens ou carcaças inservíveis não causam problemas ao meio ambiente.</a:t>
            </a:r>
            <a:r>
              <a:rPr lang="pt-BR" b="1" smtClean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81000" y="4343400"/>
            <a:ext cx="5438775" cy="396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000" b="1" smtClean="0">
                <a:solidFill>
                  <a:srgbClr val="000000"/>
                </a:solidFill>
                <a:latin typeface="Arial Black" pitchFamily="34" charset="0"/>
                <a:cs typeface="Times New Roman" pitchFamily="18" charset="0"/>
              </a:rPr>
              <a:t>TECNOLOGIAS LIMPAS DE PRODUTO</a:t>
            </a:r>
            <a:r>
              <a:rPr lang="pt-BR" sz="2000" b="1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 </a:t>
            </a:r>
            <a:endParaRPr lang="en-US" sz="2000" b="1" smtClean="0">
              <a:solidFill>
                <a:srgbClr val="000000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895600" y="228600"/>
            <a:ext cx="5943600" cy="396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000" b="1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TECNOLOGIAS LIMPAS DE PROCESSO</a:t>
            </a:r>
          </a:p>
        </p:txBody>
      </p:sp>
      <p:pic>
        <p:nvPicPr>
          <p:cNvPr id="15366" name="Picture 6" descr="F:\aaa\FOTOS\efluentes industriais\Nova pasta\tecnologia limpa de process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701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 descr="F:\fotos\clipart\CIENCIA\ROBOTIC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02113"/>
            <a:ext cx="28956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3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228600"/>
            <a:ext cx="8001000" cy="82232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30000"/>
              </a:spcBef>
              <a:spcAft>
                <a:spcPct val="0"/>
              </a:spcAft>
            </a:pPr>
            <a:r>
              <a:rPr lang="pt-BR" sz="2400" b="1" smtClean="0">
                <a:solidFill>
                  <a:srgbClr val="FFFFFF"/>
                </a:solidFill>
                <a:latin typeface="Arial Black" pitchFamily="34" charset="0"/>
                <a:cs typeface="Arial" charset="0"/>
              </a:rPr>
              <a:t>RESULTADOS A SEREM OBTIDOS COM O EMPREGO DE TECNOLOGIAS LIMPAS</a:t>
            </a:r>
            <a:r>
              <a:rPr lang="pt-BR" sz="1200" smtClean="0">
                <a:solidFill>
                  <a:srgbClr val="FFFFFF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04800" y="1295400"/>
            <a:ext cx="4953000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Minimização de resíduos e a prevenção da geração de produtos perigosos</a:t>
            </a:r>
          </a:p>
          <a:p>
            <a:pPr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Redução dos custos com a Gestão de </a:t>
            </a:r>
            <a:r>
              <a:rPr lang="en-US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pt-BR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Efluentes e Resíduos</a:t>
            </a:r>
          </a:p>
          <a:p>
            <a:pPr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Redução do consumo de energia</a:t>
            </a:r>
          </a:p>
          <a:p>
            <a:pPr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Melhoria da qualidade do produto</a:t>
            </a:r>
          </a:p>
          <a:p>
            <a:pPr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Melhoria da produtividade</a:t>
            </a:r>
          </a:p>
          <a:p>
            <a:pPr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Redução dos riscos à saúde dos </a:t>
            </a:r>
            <a:r>
              <a:rPr lang="en-US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pt-BR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trabalhadores</a:t>
            </a:r>
          </a:p>
          <a:p>
            <a:pPr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Redução dos riscos ambientais</a:t>
            </a:r>
          </a:p>
          <a:p>
            <a:pPr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Diminuição do passivo ambiental da </a:t>
            </a:r>
            <a:r>
              <a:rPr lang="en-US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pt-BR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empresa</a:t>
            </a:r>
          </a:p>
          <a:p>
            <a:pPr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sz="20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Melhoria da imagem pública da                                                                                        empresa.</a:t>
            </a:r>
            <a:endParaRPr lang="pt-BR" b="1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85800"/>
            <a:ext cx="339566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3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/>
          <a:lstStyle/>
          <a:p>
            <a:r>
              <a:rPr lang="pt-BR" sz="2800" b="1" dirty="0">
                <a:solidFill>
                  <a:srgbClr val="000000"/>
                </a:solidFill>
                <a:latin typeface="Arial"/>
              </a:rPr>
              <a:t>EDUCAÇÃO PARA A SUSTENTABILIDADE</a:t>
            </a:r>
            <a:br>
              <a:rPr lang="pt-BR" sz="2800" b="1" dirty="0">
                <a:solidFill>
                  <a:srgbClr val="000000"/>
                </a:solidFill>
                <a:latin typeface="Arial"/>
              </a:rPr>
            </a:br>
            <a:r>
              <a:rPr lang="pt-BR" sz="2800" b="1" dirty="0">
                <a:solidFill>
                  <a:srgbClr val="000000"/>
                </a:solidFill>
                <a:latin typeface="Arial"/>
              </a:rPr>
              <a:t>CONSUMO CONSCIENTE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pPr marL="0" lvl="0" indent="0" eaLnBrk="1" hangingPunct="1">
              <a:spcBef>
                <a:spcPct val="50000"/>
              </a:spcBef>
            </a:pPr>
            <a:r>
              <a:rPr lang="pt-BR" sz="3600" kern="12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3600" b="1" kern="1200" dirty="0">
                <a:solidFill>
                  <a:srgbClr val="000000"/>
                </a:solidFill>
                <a:latin typeface="Arial"/>
              </a:rPr>
              <a:t>Mudanças no padrão de consumo;</a:t>
            </a:r>
          </a:p>
          <a:p>
            <a:pPr marL="0" lvl="0" indent="0" eaLnBrk="1" hangingPunct="1">
              <a:spcBef>
                <a:spcPct val="50000"/>
              </a:spcBef>
            </a:pPr>
            <a:r>
              <a:rPr lang="pt-BR" sz="3600" b="1" kern="1200" dirty="0">
                <a:solidFill>
                  <a:srgbClr val="000000"/>
                </a:solidFill>
                <a:latin typeface="Arial"/>
              </a:rPr>
              <a:t> Análise de todo o Ciclo de Vida do produto – do berço ao túmulo;</a:t>
            </a:r>
          </a:p>
          <a:p>
            <a:pPr marL="0" lvl="0" indent="0" eaLnBrk="1" hangingPunct="1">
              <a:spcBef>
                <a:spcPct val="50000"/>
              </a:spcBef>
            </a:pPr>
            <a:r>
              <a:rPr lang="pt-BR" sz="3600" b="1" kern="1200" dirty="0">
                <a:solidFill>
                  <a:srgbClr val="000000"/>
                </a:solidFill>
                <a:latin typeface="Arial"/>
              </a:rPr>
              <a:t> Consumo de produtos com vida útil mais longa;</a:t>
            </a:r>
          </a:p>
        </p:txBody>
      </p:sp>
    </p:spTree>
    <p:extLst>
      <p:ext uri="{BB962C8B-B14F-4D97-AF65-F5344CB8AC3E}">
        <p14:creationId xmlns:p14="http://schemas.microsoft.com/office/powerpoint/2010/main" val="153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143000"/>
          </a:xfrm>
        </p:spPr>
        <p:txBody>
          <a:bodyPr/>
          <a:lstStyle/>
          <a:p>
            <a:r>
              <a:rPr lang="pt-BR" sz="2800" b="1" dirty="0">
                <a:solidFill>
                  <a:srgbClr val="000000"/>
                </a:solidFill>
                <a:latin typeface="Arial"/>
              </a:rPr>
              <a:t>EDUCAÇÃO PARA A SUSTENTABILIDADE</a:t>
            </a:r>
            <a:br>
              <a:rPr lang="pt-BR" sz="2800" b="1" dirty="0">
                <a:solidFill>
                  <a:srgbClr val="000000"/>
                </a:solidFill>
                <a:latin typeface="Arial"/>
              </a:rPr>
            </a:br>
            <a:r>
              <a:rPr lang="pt-BR" sz="2800" b="1" dirty="0">
                <a:solidFill>
                  <a:srgbClr val="000000"/>
                </a:solidFill>
                <a:latin typeface="Arial"/>
              </a:rPr>
              <a:t>CONSUMO CONSCIENTE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0480"/>
          </a:xfrm>
        </p:spPr>
        <p:txBody>
          <a:bodyPr/>
          <a:lstStyle/>
          <a:p>
            <a:pPr marL="0" lvl="0" indent="0" eaLnBrk="1" hangingPunct="1">
              <a:spcBef>
                <a:spcPct val="50000"/>
              </a:spcBef>
            </a:pPr>
            <a:r>
              <a:rPr lang="pt-BR" sz="3600" kern="12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3600" kern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pt-BR" sz="3600" b="1" kern="1200" dirty="0">
                <a:solidFill>
                  <a:srgbClr val="000000"/>
                </a:solidFill>
                <a:latin typeface="Arial" charset="0"/>
              </a:rPr>
              <a:t>Entendimento de que elevado padrão de vida nada tem a ver com qualidade de </a:t>
            </a:r>
            <a:r>
              <a:rPr lang="pt-BR" sz="3600" b="1" kern="1200" dirty="0" smtClean="0">
                <a:solidFill>
                  <a:srgbClr val="000000"/>
                </a:solidFill>
                <a:latin typeface="Arial" charset="0"/>
              </a:rPr>
              <a:t>vida</a:t>
            </a:r>
            <a:r>
              <a:rPr lang="pt-BR" sz="3600" b="1" dirty="0" smtClean="0"/>
              <a:t>;</a:t>
            </a:r>
            <a:endParaRPr lang="pt-BR" sz="3600" b="1" kern="1200" dirty="0">
              <a:solidFill>
                <a:srgbClr val="000000"/>
              </a:solidFill>
              <a:latin typeface="Arial" charset="0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pt-BR" sz="3600" b="1" kern="1200" dirty="0">
                <a:solidFill>
                  <a:srgbClr val="000000"/>
                </a:solidFill>
                <a:latin typeface="Arial" charset="0"/>
              </a:rPr>
              <a:t> Necessidade de mudanças nos padrões de </a:t>
            </a:r>
            <a:r>
              <a:rPr lang="pt-BR" sz="3600" b="1" kern="1200" dirty="0" smtClean="0">
                <a:solidFill>
                  <a:srgbClr val="000000"/>
                </a:solidFill>
                <a:latin typeface="Arial" charset="0"/>
              </a:rPr>
              <a:t>produção</a:t>
            </a:r>
            <a:r>
              <a:rPr lang="pt-BR" sz="3600" b="1" dirty="0" smtClean="0"/>
              <a:t>;</a:t>
            </a:r>
            <a:endParaRPr lang="pt-BR" sz="3600" b="1" kern="1200" dirty="0">
              <a:solidFill>
                <a:srgbClr val="000000"/>
              </a:solidFill>
              <a:latin typeface="Arial" charset="0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pt-BR" sz="3600" b="1" kern="1200" dirty="0">
                <a:solidFill>
                  <a:srgbClr val="000000"/>
                </a:solidFill>
                <a:latin typeface="Arial" charset="0"/>
              </a:rPr>
              <a:t> Responsabilidade continuada do </a:t>
            </a:r>
            <a:r>
              <a:rPr lang="pt-BR" sz="3600" b="1" kern="1200" dirty="0" smtClean="0">
                <a:solidFill>
                  <a:srgbClr val="000000"/>
                </a:solidFill>
                <a:latin typeface="Arial" charset="0"/>
              </a:rPr>
              <a:t>produtor.</a:t>
            </a:r>
            <a:endParaRPr lang="pt-BR" sz="3600" b="1" kern="1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5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77158"/>
          </a:xfrm>
        </p:spPr>
        <p:txBody>
          <a:bodyPr/>
          <a:lstStyle/>
          <a:p>
            <a:r>
              <a:rPr lang="pt-BR" sz="2800" b="1" dirty="0">
                <a:solidFill>
                  <a:srgbClr val="000000"/>
                </a:solidFill>
                <a:latin typeface="Arial"/>
              </a:rPr>
              <a:t>EDUCAÇÃO PARA A SUSTENTABILIDADE</a:t>
            </a:r>
            <a:br>
              <a:rPr lang="pt-BR" sz="2800" b="1" dirty="0">
                <a:solidFill>
                  <a:srgbClr val="000000"/>
                </a:solidFill>
                <a:latin typeface="Arial"/>
              </a:rPr>
            </a:br>
            <a:r>
              <a:rPr lang="pt-BR" sz="2800" b="1" dirty="0">
                <a:solidFill>
                  <a:srgbClr val="000000"/>
                </a:solidFill>
                <a:latin typeface="Arial"/>
              </a:rPr>
              <a:t>CONSUMO CONSCIENTE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048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Definição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de responsabilidades para os produtores, consumidores, fornecedores, revendedores, importadores, etc.</a:t>
            </a:r>
          </a:p>
          <a:p>
            <a:pPr>
              <a:spcBef>
                <a:spcPct val="50000"/>
              </a:spcBef>
            </a:pPr>
            <a:r>
              <a:rPr lang="pt-BR" sz="3600" b="1" dirty="0">
                <a:latin typeface="Arial" pitchFamily="34" charset="0"/>
                <a:cs typeface="Arial" pitchFamily="34" charset="0"/>
              </a:rPr>
              <a:t> Implicações:</a:t>
            </a:r>
          </a:p>
          <a:p>
            <a:pPr>
              <a:spcBef>
                <a:spcPct val="50000"/>
              </a:spcBef>
            </a:pPr>
            <a:r>
              <a:rPr lang="pt-BR" sz="3600" b="1" dirty="0">
                <a:latin typeface="Arial" pitchFamily="34" charset="0"/>
                <a:cs typeface="Arial" pitchFamily="34" charset="0"/>
              </a:rPr>
              <a:t>   - Gestão sustentável dos recursos do solo e da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água</a:t>
            </a:r>
            <a:r>
              <a:rPr lang="pt-BR" sz="3600" b="1" dirty="0" smtClean="0"/>
              <a:t>;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  <a:p>
            <a:pPr marL="0" lvl="0" indent="0" eaLnBrk="1" hangingPunct="1">
              <a:spcBef>
                <a:spcPct val="50000"/>
              </a:spcBef>
            </a:pPr>
            <a:endParaRPr lang="pt-BR" sz="3600" b="1" kern="1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008112"/>
          </a:xfrm>
        </p:spPr>
        <p:txBody>
          <a:bodyPr/>
          <a:lstStyle/>
          <a:p>
            <a:r>
              <a:rPr lang="pt-BR" sz="2800" b="1" dirty="0">
                <a:solidFill>
                  <a:srgbClr val="000000"/>
                </a:solidFill>
                <a:latin typeface="Arial"/>
              </a:rPr>
              <a:t>EDUCAÇÃO PARA A SUSTENTABILIDADE</a:t>
            </a:r>
            <a:br>
              <a:rPr lang="pt-BR" sz="2800" b="1" dirty="0">
                <a:solidFill>
                  <a:srgbClr val="000000"/>
                </a:solidFill>
                <a:latin typeface="Arial"/>
              </a:rPr>
            </a:br>
            <a:r>
              <a:rPr lang="pt-BR" sz="2800" b="1" dirty="0">
                <a:solidFill>
                  <a:srgbClr val="000000"/>
                </a:solidFill>
                <a:latin typeface="Arial"/>
              </a:rPr>
              <a:t>CONSUMO CONSCIENTE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sz="3600" kern="12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3600" kern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Implicações: </a:t>
            </a:r>
          </a:p>
          <a:p>
            <a:pPr>
              <a:spcBef>
                <a:spcPct val="50000"/>
              </a:spcBef>
            </a:pPr>
            <a:r>
              <a:rPr lang="pt-BR" sz="3600" b="1" dirty="0">
                <a:latin typeface="Arial" pitchFamily="34" charset="0"/>
                <a:cs typeface="Arial" pitchFamily="34" charset="0"/>
              </a:rPr>
              <a:t> - Uso sustentável dos recursos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florestais</a:t>
            </a:r>
            <a:r>
              <a:rPr lang="pt-BR" sz="3600" b="1" dirty="0" smtClean="0"/>
              <a:t>;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pt-BR" sz="3600" b="1" dirty="0">
                <a:latin typeface="Arial" pitchFamily="34" charset="0"/>
                <a:cs typeface="Arial" pitchFamily="34" charset="0"/>
              </a:rPr>
              <a:t>   - Opções energéticas sustentáveis.</a:t>
            </a:r>
          </a:p>
          <a:p>
            <a:pPr>
              <a:spcBef>
                <a:spcPct val="50000"/>
              </a:spcBef>
            </a:pPr>
            <a:endParaRPr lang="pt-BR" sz="3600" b="1" kern="1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6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936104"/>
          </a:xfrm>
        </p:spPr>
        <p:txBody>
          <a:bodyPr/>
          <a:lstStyle/>
          <a:p>
            <a:r>
              <a:rPr lang="pt-BR" sz="2800" b="1" dirty="0">
                <a:solidFill>
                  <a:srgbClr val="000000"/>
                </a:solidFill>
                <a:latin typeface="Arial"/>
              </a:rPr>
              <a:t>EDUCAÇÃO PARA A SUSTENTABILIDADE</a:t>
            </a:r>
            <a:br>
              <a:rPr lang="pt-BR" sz="2800" b="1" dirty="0">
                <a:solidFill>
                  <a:srgbClr val="000000"/>
                </a:solidFill>
                <a:latin typeface="Arial"/>
              </a:rPr>
            </a:br>
            <a:r>
              <a:rPr lang="pt-BR" sz="2800" b="1" dirty="0">
                <a:solidFill>
                  <a:srgbClr val="000000"/>
                </a:solidFill>
                <a:latin typeface="Arial"/>
              </a:rPr>
              <a:t>CONSUMO CONSCIENTE</a:t>
            </a:r>
            <a:r>
              <a:rPr lang="pt-BR" sz="2800" dirty="0">
                <a:solidFill>
                  <a:srgbClr val="000000"/>
                </a:solidFill>
                <a:latin typeface="Arial"/>
              </a:rPr>
              <a:t> 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  <a:t>A Produção mais Limpa (P+L) e o Consumo </a:t>
            </a:r>
            <a:b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</a:br>
            <a: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  <a:t/>
            </a:r>
            <a:b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</a:br>
            <a: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  <a:t>Consciente estão diretamente </a:t>
            </a:r>
            <a:b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</a:br>
            <a: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  <a:t/>
            </a:r>
            <a:b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</a:br>
            <a: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  <a:t>relacionados e são as principais </a:t>
            </a:r>
            <a:b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</a:br>
            <a: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  <a:t/>
            </a:r>
            <a:b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</a:br>
            <a: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  <a:t>contribuições para diminuir as </a:t>
            </a:r>
            <a:r>
              <a:rPr lang="pt-BR" sz="2800" b="1" dirty="0" smtClean="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rPr>
              <a:t>Mudan</a:t>
            </a:r>
            <a:r>
              <a:rPr lang="pt-BR" sz="2800" b="1" dirty="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rPr>
              <a:t>ç</a:t>
            </a:r>
            <a:r>
              <a:rPr lang="pt-BR" sz="2800" b="1" dirty="0" smtClean="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rPr>
              <a:t>as</a:t>
            </a:r>
            <a: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  <a:t/>
            </a:r>
            <a:b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</a:br>
            <a: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  <a:t/>
            </a:r>
            <a:b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</a:br>
            <a: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  <a:t> </a:t>
            </a:r>
            <a:r>
              <a:rPr lang="pt-BR" sz="2800" b="1" dirty="0" smtClean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  <a:t>Climáticas</a:t>
            </a:r>
            <a: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  <a:t>.</a:t>
            </a:r>
            <a:br>
              <a:rPr lang="pt-BR" sz="2800" b="1" dirty="0">
                <a:solidFill>
                  <a:srgbClr val="000000"/>
                </a:solidFill>
                <a:latin typeface="Arial" charset="0"/>
                <a:ea typeface="+mj-ea"/>
                <a:cs typeface="+mj-cs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23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 smtClean="0">
                <a:latin typeface="Arial" pitchFamily="34" charset="0"/>
                <a:cs typeface="Arial" pitchFamily="34" charset="0"/>
              </a:rPr>
              <a:t>TER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TER </a:t>
            </a:r>
          </a:p>
          <a:p>
            <a:pPr marL="0" indent="0" algn="ctr">
              <a:buNone/>
            </a:pPr>
            <a:endParaRPr lang="pt-BR" sz="4000" b="1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pt-BR" sz="4000" b="1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OU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ANA\Downloads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14" y="1756445"/>
            <a:ext cx="7545970" cy="504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17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1550" y="0"/>
            <a:ext cx="4418013" cy="6524625"/>
          </a:xfrm>
        </p:spPr>
      </p:pic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105025" y="6491288"/>
            <a:ext cx="4843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Extraído do livro </a:t>
            </a:r>
            <a:r>
              <a:rPr lang="pt-BR" b="1" i="1" dirty="0" smtClean="0">
                <a:solidFill>
                  <a:srgbClr val="3333CC"/>
                </a:solidFill>
                <a:latin typeface="Arial" charset="0"/>
              </a:rPr>
              <a:t>Nosso Lixo de Cada Dia</a:t>
            </a:r>
          </a:p>
        </p:txBody>
      </p:sp>
      <p:pic>
        <p:nvPicPr>
          <p:cNvPr id="4" name="Picture 2" descr="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49" y="0"/>
            <a:ext cx="4418013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49" y="152401"/>
            <a:ext cx="4292245" cy="633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49" y="304801"/>
            <a:ext cx="4139845" cy="611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4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19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0"/>
            <a:ext cx="4462462" cy="6453188"/>
          </a:xfrm>
        </p:spPr>
      </p:pic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103438" y="6491288"/>
            <a:ext cx="491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b="1" smtClean="0">
                <a:solidFill>
                  <a:srgbClr val="000000"/>
                </a:solidFill>
                <a:latin typeface="Arial" charset="0"/>
              </a:rPr>
              <a:t>Extraído do livro </a:t>
            </a:r>
            <a:r>
              <a:rPr lang="pt-BR" b="1" i="1" smtClean="0">
                <a:solidFill>
                  <a:srgbClr val="3333CC"/>
                </a:solidFill>
                <a:latin typeface="Arial" charset="0"/>
              </a:rPr>
              <a:t>Nosso Lixo de Cada Dia</a:t>
            </a:r>
          </a:p>
        </p:txBody>
      </p:sp>
    </p:spTree>
    <p:extLst>
      <p:ext uri="{BB962C8B-B14F-4D97-AF65-F5344CB8AC3E}">
        <p14:creationId xmlns:p14="http://schemas.microsoft.com/office/powerpoint/2010/main" val="19106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20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0"/>
            <a:ext cx="4503737" cy="6381750"/>
          </a:xfrm>
        </p:spPr>
      </p:pic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887538" y="6256338"/>
            <a:ext cx="491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pt-BR" sz="1800" u="none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101850" y="6491288"/>
            <a:ext cx="5133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t-BR" sz="1800" b="1" u="none"/>
              <a:t>Extraído do livro </a:t>
            </a:r>
            <a:r>
              <a:rPr lang="pt-BR" sz="1800" b="1" i="1" u="none">
                <a:solidFill>
                  <a:schemeClr val="accent2"/>
                </a:solidFill>
              </a:rPr>
              <a:t>Nosso Lixo de Cada Dia</a:t>
            </a:r>
          </a:p>
        </p:txBody>
      </p:sp>
    </p:spTree>
    <p:extLst>
      <p:ext uri="{BB962C8B-B14F-4D97-AF65-F5344CB8AC3E}">
        <p14:creationId xmlns:p14="http://schemas.microsoft.com/office/powerpoint/2010/main" val="23561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21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7113" y="0"/>
            <a:ext cx="4511675" cy="6453188"/>
          </a:xfrm>
        </p:spPr>
      </p:pic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2103438" y="6491288"/>
            <a:ext cx="527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t-BR" sz="1800" b="1" u="none"/>
              <a:t>Extraído do livro</a:t>
            </a:r>
            <a:r>
              <a:rPr lang="pt-BR" sz="1800" u="none"/>
              <a:t> </a:t>
            </a:r>
            <a:r>
              <a:rPr lang="pt-BR" sz="1800" b="1" i="1" u="none">
                <a:solidFill>
                  <a:schemeClr val="accent2"/>
                </a:solidFill>
              </a:rPr>
              <a:t>Nosso Lixo de Cada Dia</a:t>
            </a:r>
          </a:p>
        </p:txBody>
      </p:sp>
    </p:spTree>
    <p:extLst>
      <p:ext uri="{BB962C8B-B14F-4D97-AF65-F5344CB8AC3E}">
        <p14:creationId xmlns:p14="http://schemas.microsoft.com/office/powerpoint/2010/main" val="20963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424862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b="1" dirty="0">
                <a:latin typeface="Arial" charset="0"/>
              </a:rPr>
              <a:t>Logística Reversa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pt-BR" b="1">
                <a:solidFill>
                  <a:schemeClr val="tx2"/>
                </a:solidFill>
                <a:latin typeface="Arial" charset="0"/>
              </a:rPr>
              <a:t>Conjunto de ações, procedimentos e meios, destinados a facilitar a coleta e a restituição dos resíduos sólidos ao centro que os produziu, para o seu reaproveitamento na forma de novas matérias-primas em seu processo produtivo ou de terceiros, seu tratamento, e a disposição final adequada dos rejeitos.</a:t>
            </a:r>
          </a:p>
          <a:p>
            <a:endParaRPr lang="pt-BR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696"/>
            <a:ext cx="8229600" cy="10801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3200" b="1" dirty="0">
                <a:latin typeface="Arial" charset="0"/>
              </a:rPr>
              <a:t>OBRIGAÇÕES E</a:t>
            </a:r>
            <a:br>
              <a:rPr lang="pt-BR" sz="3200" b="1" dirty="0">
                <a:latin typeface="Arial" charset="0"/>
              </a:rPr>
            </a:br>
            <a:r>
              <a:rPr lang="pt-BR" sz="3200" b="1" dirty="0">
                <a:latin typeface="Arial" charset="0"/>
              </a:rPr>
              <a:t>RESPONSABILIDADES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916832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2400" b="1" dirty="0">
                <a:latin typeface="Arial" charset="0"/>
              </a:rPr>
              <a:t>   I - Fabricantes e importadores:</a:t>
            </a:r>
          </a:p>
          <a:p>
            <a:pPr>
              <a:lnSpc>
                <a:spcPct val="80000"/>
              </a:lnSpc>
            </a:pPr>
            <a:endParaRPr lang="pt-BR" sz="2400" b="1" dirty="0">
              <a:latin typeface="Arial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2400" b="1" dirty="0">
                <a:latin typeface="Arial" charset="0"/>
              </a:rPr>
              <a:t>-  adotar tecnologias de modo a absorver ou reaproveitar os resíduos sólidos reversos;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2400" b="1" dirty="0">
                <a:latin typeface="Arial" charset="0"/>
              </a:rPr>
              <a:t>-  coletar os resíduos sólidos e dar </a:t>
            </a:r>
            <a:r>
              <a:rPr lang="pt-BR" sz="2400" b="1" dirty="0" smtClean="0">
                <a:latin typeface="Arial" charset="0"/>
              </a:rPr>
              <a:t>destinação </a:t>
            </a:r>
            <a:r>
              <a:rPr lang="pt-BR" sz="2400" b="1" dirty="0">
                <a:latin typeface="Arial" charset="0"/>
              </a:rPr>
              <a:t>final ambientalmente adequada, sob pena de responder civil e criminalmente;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2400" b="1" dirty="0">
                <a:latin typeface="Arial" charset="0"/>
              </a:rPr>
              <a:t>-  articular com sua rede de comercialização a implementação da estrutura necessária para garantir o fluxo de retorno dos resíduos sólidos reversos;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b="1" dirty="0">
                <a:latin typeface="Arial" charset="0"/>
              </a:rPr>
              <a:t>      - responsabilidade solidária entre gerador,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b="1" dirty="0">
                <a:latin typeface="Arial" charset="0"/>
              </a:rPr>
              <a:t>        transportador e unidades de destinação final;</a:t>
            </a:r>
          </a:p>
        </p:txBody>
      </p:sp>
    </p:spTree>
    <p:extLst>
      <p:ext uri="{BB962C8B-B14F-4D97-AF65-F5344CB8AC3E}">
        <p14:creationId xmlns:p14="http://schemas.microsoft.com/office/powerpoint/2010/main" val="41006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672"/>
            <a:ext cx="8229600" cy="10801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3200" b="1" dirty="0">
                <a:latin typeface="Arial" charset="0"/>
              </a:rPr>
              <a:t>OBRIGAÇÕES E</a:t>
            </a:r>
            <a:br>
              <a:rPr lang="pt-BR" sz="3200" b="1" dirty="0">
                <a:latin typeface="Arial" charset="0"/>
              </a:rPr>
            </a:br>
            <a:r>
              <a:rPr lang="pt-BR" sz="3200" b="1" dirty="0">
                <a:latin typeface="Arial" charset="0"/>
              </a:rPr>
              <a:t>RESPONSABILIDADES</a:t>
            </a:r>
            <a:endParaRPr lang="pt-BR" sz="3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832"/>
            <a:ext cx="8229600" cy="42093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400" b="1" dirty="0">
                <a:latin typeface="Arial" charset="0"/>
              </a:rPr>
              <a:t>II - Revendedores, comerciantes e distribuidor</a:t>
            </a:r>
          </a:p>
          <a:p>
            <a:pPr>
              <a:lnSpc>
                <a:spcPct val="90000"/>
              </a:lnSpc>
            </a:pPr>
            <a:endParaRPr lang="pt-BR" sz="2400" b="1" dirty="0">
              <a:latin typeface="Arial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sz="2400" b="1" dirty="0">
                <a:latin typeface="Arial" charset="0"/>
              </a:rPr>
              <a:t>-  receber, acondicionar e armazenar temporariamente, de forma ambientalmente segura, os resíduos sólidos do sistema reverso;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b="1" dirty="0">
                <a:latin typeface="Arial" charset="0"/>
              </a:rPr>
              <a:t>     -  garantir o recebimento, criar e manter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b="1" dirty="0">
                <a:latin typeface="Arial" charset="0"/>
              </a:rPr>
              <a:t>        locais destinados à coleta dos resíduos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b="1" dirty="0">
                <a:latin typeface="Arial" charset="0"/>
              </a:rPr>
              <a:t>        sólidos do sistema reverso, e informar ao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b="1" dirty="0">
                <a:latin typeface="Arial" charset="0"/>
              </a:rPr>
              <a:t>        consumidor a localização desses postos.</a:t>
            </a:r>
          </a:p>
        </p:txBody>
      </p:sp>
    </p:spTree>
    <p:extLst>
      <p:ext uri="{BB962C8B-B14F-4D97-AF65-F5344CB8AC3E}">
        <p14:creationId xmlns:p14="http://schemas.microsoft.com/office/powerpoint/2010/main" val="17855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OBRIGADA!!!</a:t>
            </a: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  <a:hlinkClick r:id="rId2"/>
              </a:rPr>
              <a:t>amazzini56!@yahoo.com.br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Fone: (31)92190412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 smtClean="0">
                <a:latin typeface="Arial" pitchFamily="34" charset="0"/>
                <a:cs typeface="Arial" pitchFamily="34" charset="0"/>
              </a:rPr>
              <a:t>  </a:t>
            </a:r>
            <a:br>
              <a:rPr lang="pt-BR" sz="4000" b="1" dirty="0" smtClean="0">
                <a:latin typeface="Arial" pitchFamily="34" charset="0"/>
                <a:cs typeface="Arial" pitchFamily="34" charset="0"/>
              </a:rPr>
            </a:b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OU SER</a:t>
            </a:r>
            <a:r>
              <a:rPr lang="pt-BR" sz="4000" b="1" dirty="0"/>
              <a:t> </a:t>
            </a:r>
            <a:r>
              <a:rPr lang="pt-BR" sz="4000" b="1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pt-BR" sz="51200" b="1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pt-BR" sz="40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ANA\Download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46415"/>
            <a:ext cx="6696744" cy="449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3600" dirty="0" smtClean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QUAIS SÃO OS </a:t>
            </a:r>
          </a:p>
          <a:p>
            <a:pPr marL="0" indent="0" algn="ctr">
              <a:buNone/>
            </a:pP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VALORES PREDOMINANTES</a:t>
            </a:r>
          </a:p>
          <a:p>
            <a:pPr marL="0" indent="0" algn="ctr">
              <a:buNone/>
            </a:pP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NA NOSSA SOCIEDADE?</a:t>
            </a:r>
          </a:p>
        </p:txBody>
      </p:sp>
    </p:spTree>
    <p:extLst>
      <p:ext uri="{BB962C8B-B14F-4D97-AF65-F5344CB8AC3E}">
        <p14:creationId xmlns:p14="http://schemas.microsoft.com/office/powerpoint/2010/main" val="26397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3600" dirty="0" smtClean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A IMPORTÂNCIA DA</a:t>
            </a: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EDUCAÇÃO FINANCEIRA</a:t>
            </a: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E DE NOÇÕES DE ECONOMIA </a:t>
            </a: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DOMÉSTICA NO ENSINO FORMAL</a:t>
            </a:r>
          </a:p>
          <a:p>
            <a:pPr marL="0" indent="0"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b="1" smtClean="0">
                <a:latin typeface="Arial" pitchFamily="34" charset="0"/>
                <a:cs typeface="Arial" pitchFamily="34" charset="0"/>
              </a:rPr>
              <a:t>NÃO </a:t>
            </a:r>
            <a:r>
              <a:rPr lang="pt-BR" b="1" smtClean="0">
                <a:latin typeface="Arial" pitchFamily="34" charset="0"/>
                <a:cs typeface="Arial" pitchFamily="34" charset="0"/>
              </a:rPr>
              <a:t>FORMAL.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3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RESSALTA-SE, TAMBÉM A IMPORTÂNCIA</a:t>
            </a:r>
          </a:p>
          <a:p>
            <a:pPr marL="0" indent="0" algn="ctr">
              <a:buNone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DO PLANEJAMENTO E DA FIXAÇÃO DE </a:t>
            </a:r>
          </a:p>
          <a:p>
            <a:pPr marL="0" indent="0" algn="ctr">
              <a:buNone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METAS DE SUSTENTABILIDADE (PESSOAIS E EMPRESARIAIS) PARA</a:t>
            </a:r>
          </a:p>
          <a:p>
            <a:pPr marL="0" indent="0" algn="ctr">
              <a:buNone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A PRÁTICA DO CONSUMO CONSCIENTE. 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3600" b="1" dirty="0" smtClean="0">
                <a:latin typeface="Arial" charset="0"/>
              </a:rPr>
              <a:t>Avanços do Brasil em Produção e Consumo Sustentáveis:</a:t>
            </a:r>
            <a:br>
              <a:rPr lang="pt-BR" sz="3600" b="1" dirty="0" smtClean="0">
                <a:latin typeface="Arial" charset="0"/>
              </a:rPr>
            </a:br>
            <a:endParaRPr lang="pt-BR" sz="3600" b="1" dirty="0" smtClean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84784"/>
            <a:ext cx="8712968" cy="46413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2800" b="1" dirty="0" smtClean="0">
                <a:latin typeface="Arial" charset="0"/>
              </a:rPr>
              <a:t>Boas Práticas Agropecuárias;</a:t>
            </a:r>
          </a:p>
          <a:p>
            <a:r>
              <a:rPr lang="pt-BR" sz="2800" b="1" dirty="0" smtClean="0">
                <a:latin typeface="Arial" charset="0"/>
              </a:rPr>
              <a:t>Campanhas de Consumo Consciente;</a:t>
            </a:r>
          </a:p>
          <a:p>
            <a:r>
              <a:rPr lang="pt-BR" sz="2800" b="1" dirty="0" smtClean="0">
                <a:latin typeface="Arial" charset="0"/>
              </a:rPr>
              <a:t>Compras Públicas Sustentáveis;</a:t>
            </a:r>
          </a:p>
          <a:p>
            <a:r>
              <a:rPr lang="pt-BR" sz="2800" b="1" dirty="0" smtClean="0">
                <a:latin typeface="Arial" charset="0"/>
              </a:rPr>
              <a:t>Portal de Contratações Públicas Sustentáveis: </a:t>
            </a:r>
            <a:r>
              <a:rPr lang="pt-BR" sz="2800" b="1" dirty="0">
                <a:latin typeface="Arial" pitchFamily="34" charset="0"/>
                <a:cs typeface="Arial" pitchFamily="34" charset="0"/>
              </a:rPr>
              <a:t>O setor público está entre os grandes consumidores do mercado, gastando cerca de 10 a 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15% do PIB.</a:t>
            </a:r>
          </a:p>
          <a:p>
            <a:pPr marL="0" indent="0">
              <a:buNone/>
            </a:pPr>
            <a:r>
              <a:rPr lang="pt-BR" sz="2800" b="1" dirty="0" smtClean="0">
                <a:latin typeface="Arial" charset="0"/>
              </a:rPr>
              <a:t>    (http://cpsustentaveis.planejamento.gov.br)</a:t>
            </a:r>
            <a:r>
              <a:rPr lang="pt-BR" sz="2800" dirty="0" smtClean="0">
                <a:latin typeface="Arial" charset="0"/>
              </a:rPr>
              <a:t> </a:t>
            </a:r>
            <a:endParaRPr lang="pt-BR" sz="2800" b="1" dirty="0" smtClean="0">
              <a:latin typeface="Arial" charset="0"/>
            </a:endParaRPr>
          </a:p>
          <a:p>
            <a:r>
              <a:rPr lang="pt-BR" sz="2800" b="1" dirty="0" smtClean="0">
                <a:latin typeface="Arial" charset="0"/>
              </a:rPr>
              <a:t>Novo Protocolo Verde ou Protocolo de Intenções pela Responsabilidade Socioambiental; </a:t>
            </a:r>
            <a:r>
              <a:rPr lang="pt-BR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396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3600" b="1" dirty="0" smtClean="0">
                <a:latin typeface="Arial" charset="0"/>
              </a:rPr>
              <a:t>Avanços do Brasil em Produção e Consumo Sustentáveis: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>
                <a:latin typeface="Arial" charset="0"/>
              </a:rPr>
              <a:t>Estímulo às Cooperativas de Catadores (agentes de coleta seletiva);</a:t>
            </a:r>
          </a:p>
          <a:p>
            <a:pPr>
              <a:lnSpc>
                <a:spcPct val="90000"/>
              </a:lnSpc>
            </a:pPr>
            <a:r>
              <a:rPr lang="pt-BR" sz="2800" b="1" dirty="0" smtClean="0">
                <a:latin typeface="Arial" charset="0"/>
              </a:rPr>
              <a:t>Fixação de Preço Mínimo de Produtos do Extrativismo;</a:t>
            </a:r>
          </a:p>
          <a:p>
            <a:pPr>
              <a:lnSpc>
                <a:spcPct val="90000"/>
              </a:lnSpc>
            </a:pPr>
            <a:r>
              <a:rPr lang="pt-BR" sz="2800" b="1" dirty="0" smtClean="0">
                <a:latin typeface="Arial" charset="0"/>
              </a:rPr>
              <a:t>Varejo Sustentável;</a:t>
            </a:r>
          </a:p>
          <a:p>
            <a:pPr>
              <a:lnSpc>
                <a:spcPct val="90000"/>
              </a:lnSpc>
            </a:pPr>
            <a:r>
              <a:rPr lang="pt-BR" sz="2800" b="1" dirty="0" smtClean="0">
                <a:latin typeface="Arial" charset="0"/>
              </a:rPr>
              <a:t>Índice de Sustentabilidade Empresarial (ISE) BOVESPA – 43 ações de 34 companhias – Valor: R$ 730 bilhões;</a:t>
            </a:r>
          </a:p>
          <a:p>
            <a:pPr>
              <a:lnSpc>
                <a:spcPct val="90000"/>
              </a:lnSpc>
            </a:pPr>
            <a:r>
              <a:rPr lang="pt-BR" sz="2800" b="1" dirty="0" smtClean="0">
                <a:latin typeface="Arial" charset="0"/>
              </a:rPr>
              <a:t>Selo PROCEL;</a:t>
            </a:r>
          </a:p>
          <a:p>
            <a:pPr>
              <a:lnSpc>
                <a:spcPct val="90000"/>
              </a:lnSpc>
            </a:pPr>
            <a:r>
              <a:rPr lang="pt-BR" sz="2800" b="1" dirty="0" smtClean="0">
                <a:latin typeface="Arial" charset="0"/>
              </a:rPr>
              <a:t>PROCEL Edifica;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273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3600" b="1" dirty="0" smtClean="0">
                <a:latin typeface="Arial" charset="0"/>
              </a:rPr>
              <a:t>Avanços do Brasil em Produção e Consumo Sustentáveis: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832"/>
            <a:ext cx="8229600" cy="4320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2800" b="1" dirty="0" smtClean="0">
                <a:latin typeface="Arial" charset="0"/>
              </a:rPr>
              <a:t>Construção Sustentável</a:t>
            </a:r>
            <a:r>
              <a:rPr lang="pt-BR" sz="2800" dirty="0" smtClean="0">
                <a:latin typeface="Arial" charset="0"/>
              </a:rPr>
              <a:t>;</a:t>
            </a:r>
          </a:p>
          <a:p>
            <a:r>
              <a:rPr lang="pt-BR" sz="2800" b="1" dirty="0" smtClean="0">
                <a:latin typeface="Arial" charset="0"/>
              </a:rPr>
              <a:t>Agenda Ambiental na Administração Pública – A3P</a:t>
            </a:r>
            <a:r>
              <a:rPr lang="pt-BR" dirty="0" smtClean="0"/>
              <a:t>;</a:t>
            </a:r>
          </a:p>
          <a:p>
            <a:r>
              <a:rPr lang="pt-BR" sz="2800" b="1" dirty="0" smtClean="0">
                <a:latin typeface="Arial" charset="0"/>
              </a:rPr>
              <a:t>Sistema Integrado de Bolsa de Resíduos </a:t>
            </a:r>
            <a:r>
              <a:rPr lang="pt-BR" sz="2800" dirty="0" smtClean="0">
                <a:latin typeface="Arial" charset="0"/>
              </a:rPr>
              <a:t>– </a:t>
            </a:r>
            <a:r>
              <a:rPr lang="pt-BR" sz="2800" b="1" dirty="0" smtClean="0">
                <a:latin typeface="Arial" charset="0"/>
              </a:rPr>
              <a:t>SIRB</a:t>
            </a:r>
            <a:r>
              <a:rPr lang="pt-BR" dirty="0" smtClean="0"/>
              <a:t>;</a:t>
            </a:r>
          </a:p>
          <a:p>
            <a:r>
              <a:rPr lang="pt-BR" sz="2800" b="1" dirty="0" smtClean="0">
                <a:latin typeface="Arial" charset="0"/>
              </a:rPr>
              <a:t>Lei da Política Nacional de Resíduos Sólidos – Lei nº 12.305/2010</a:t>
            </a:r>
            <a:r>
              <a:rPr lang="pt-BR" sz="2800" dirty="0" smtClean="0">
                <a:latin typeface="Arial" charset="0"/>
              </a:rPr>
              <a:t>;</a:t>
            </a:r>
          </a:p>
          <a:p>
            <a:r>
              <a:rPr lang="pt-BR" sz="2800" b="1" dirty="0" smtClean="0">
                <a:latin typeface="Arial" charset="0"/>
              </a:rPr>
              <a:t>Portal de Inovação do Ministério de Ciência e </a:t>
            </a:r>
            <a:r>
              <a:rPr lang="pt-BR" sz="2800" b="1" dirty="0" smtClean="0">
                <a:latin typeface="Arial" charset="0"/>
              </a:rPr>
              <a:t>Tecnologia</a:t>
            </a:r>
            <a:r>
              <a:rPr lang="pt-BR" sz="2800" dirty="0">
                <a:latin typeface="Arial" charset="0"/>
              </a:rPr>
              <a:t>.</a:t>
            </a:r>
            <a:endParaRPr lang="pt-BR" sz="2800" dirty="0" smtClean="0">
              <a:latin typeface="Arial" charset="0"/>
            </a:endParaRPr>
          </a:p>
          <a:p>
            <a:pPr>
              <a:buFontTx/>
              <a:buNone/>
            </a:pPr>
            <a:endParaRPr lang="pt-BR" sz="28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1126</Words>
  <Application>Microsoft Office PowerPoint</Application>
  <PresentationFormat>Apresentação na tela (4:3)</PresentationFormat>
  <Paragraphs>149</Paragraphs>
  <Slides>27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Estrutura padrão</vt:lpstr>
      <vt:lpstr>1_Estrutura padrão</vt:lpstr>
      <vt:lpstr>2_Estrutura padrão</vt:lpstr>
      <vt:lpstr>3_Estrutura padrão</vt:lpstr>
      <vt:lpstr>4_Estrutura padrão</vt:lpstr>
      <vt:lpstr>5_Estrutura padrão</vt:lpstr>
      <vt:lpstr>6_Estrutura padrão</vt:lpstr>
      <vt:lpstr>7_Estrutura padrão</vt:lpstr>
      <vt:lpstr>8_Estrutura padrão</vt:lpstr>
      <vt:lpstr>CONSUMO SUSTENTÁVEL OU CONSCIENTE </vt:lpstr>
      <vt:lpstr>TER</vt:lpstr>
      <vt:lpstr>   OU SER ?</vt:lpstr>
      <vt:lpstr>Apresentação do PowerPoint</vt:lpstr>
      <vt:lpstr>Apresentação do PowerPoint</vt:lpstr>
      <vt:lpstr>Apresentação do PowerPoint</vt:lpstr>
      <vt:lpstr>Avanços do Brasil em Produção e Consumo Sustentáveis: </vt:lpstr>
      <vt:lpstr>Avanços do Brasil em Produção e Consumo Sustentáveis:</vt:lpstr>
      <vt:lpstr>Avanços do Brasil em Produção e Consumo Sustentáveis: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EDUCAÇÃO PARA A SUSTENTABILIDADE CONSUMO CONSCIENTE </vt:lpstr>
      <vt:lpstr>EDUCAÇÃO PARA A SUSTENTABILIDADE CONSUMO CONSCIENTE </vt:lpstr>
      <vt:lpstr>EDUCAÇÃO PARA A SUSTENTABILIDADE CONSUMO CONSCIENTE </vt:lpstr>
      <vt:lpstr>EDUCAÇÃO PARA A SUSTENTABILIDADE CONSUMO CONSCIENTE </vt:lpstr>
      <vt:lpstr>EDUCAÇÃO PARA A SUSTENTABILIDADE CONSUMO CONSCIENTE </vt:lpstr>
      <vt:lpstr>Apresentação do PowerPoint</vt:lpstr>
      <vt:lpstr>Apresentação do PowerPoint</vt:lpstr>
      <vt:lpstr>Apresentação do PowerPoint</vt:lpstr>
      <vt:lpstr>Apresentação do PowerPoint</vt:lpstr>
      <vt:lpstr>Logística Reversa</vt:lpstr>
      <vt:lpstr>OBRIGAÇÕES E RESPONSABILIDADES</vt:lpstr>
      <vt:lpstr>OBRIGAÇÕES E RESPONSABILIDADES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</dc:creator>
  <cp:lastModifiedBy>ANA</cp:lastModifiedBy>
  <cp:revision>20</cp:revision>
  <dcterms:created xsi:type="dcterms:W3CDTF">2014-11-29T22:55:44Z</dcterms:created>
  <dcterms:modified xsi:type="dcterms:W3CDTF">2014-12-03T00:12:53Z</dcterms:modified>
</cp:coreProperties>
</file>