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5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5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4145" y="578"/>
    <p:text>Cenários são exemplos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4145" y="714"/>
    <p:text>cenários de USO</p:text>
    <p:extLst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histórias/cenários (exemplos) de comportamentos, fica fácil o entendimento para todos de como está andando o prograsso do desenvolvimento. quais valores estou entregando. Fácil corrigir, fácil entregar.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9T16:11:07.324" idx="5">
    <p:pos x="282" y="282"/>
    <p:text>A maior vantagem dos testes de comportamento é o fato de eles descreverem um conjunto de funções que o usuário espera 	de um sistema de maneira concreta e direta. O 	agrupamento desses comportamentos 	documentam essencialmente um contrato de 	usuário/cliente. Se algum desses testes falhar, o 	sotfware deve ser repensado.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139"/>
            <a:ext cx="9144000" cy="174742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BDD </a:t>
            </a:r>
            <a:br>
              <a:rPr lang="pt-BR" dirty="0">
                <a:latin typeface="Baskerville Old Face" panose="02020602080505020303" pitchFamily="18" charset="0"/>
              </a:rPr>
            </a:br>
            <a:r>
              <a:rPr lang="pt-BR" dirty="0">
                <a:latin typeface="Baskerville Old Face" panose="02020602080505020303" pitchFamily="18" charset="0"/>
              </a:rPr>
              <a:t>Behavior-Driven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756" y="3562273"/>
            <a:ext cx="9144000" cy="23876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Bruno Harnik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Fernanda Reis					RA: 1110481823022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Luiz Fernando					RA: 1110481823051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Raquel Martins					RA: 1110481823032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Robson Ferreira					RA: 1110481823026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914461" y="4582919"/>
            <a:ext cx="844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Foi inspirado a partir do Desenvolvimento Dirigido a Teste (TDD).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dirty="0">
                <a:latin typeface="Baskerville Old Face" panose="02020602080505020303" pitchFamily="18" charset="0"/>
              </a:rPr>
              <a:t>Visa integrar regras de negócios especificadas pelo cliente com a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linguagem de programação. (Dan 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4014202" y="3017354"/>
            <a:ext cx="718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Behavior Driven Development é sobre implementar uma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aplicação a partir da descrição de seu comportamento da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perspectiva dos stakeholders.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914461" y="650695"/>
            <a:ext cx="9316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BDD é uma metodologia ágil de segunda geração, elaborada de fora para dentro, baseada na colaboração de um conjunto de stakeholders, feita em múltipla escala e com alto nível de automação. Descreve um ciclo de interações com saídas bem definidas, resultando na entrega de um software funcional, testado de acordo com suas necessidades. (Dan North, 2009)</a:t>
            </a:r>
          </a:p>
          <a:p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399791" y="394243"/>
            <a:ext cx="8974973" cy="617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TDD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1260BC-A3B2-4C8D-8C88-5896FB3ECC52}"/>
              </a:ext>
            </a:extLst>
          </p:cNvPr>
          <p:cNvSpPr/>
          <p:nvPr/>
        </p:nvSpPr>
        <p:spPr>
          <a:xfrm>
            <a:off x="278295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61B097-EACC-4AB2-94EF-590B4D5C461C}"/>
              </a:ext>
            </a:extLst>
          </p:cNvPr>
          <p:cNvSpPr/>
          <p:nvPr/>
        </p:nvSpPr>
        <p:spPr>
          <a:xfrm>
            <a:off x="562554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094BE3-D788-4775-9A32-DE2235534F90}"/>
              </a:ext>
            </a:extLst>
          </p:cNvPr>
          <p:cNvSpPr txBox="1"/>
          <p:nvPr/>
        </p:nvSpPr>
        <p:spPr>
          <a:xfrm>
            <a:off x="2713752" y="2162411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diz o que quer ao analista de negócios.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0AA74E-92C7-49A5-8E8A-FF7752D03E33}"/>
              </a:ext>
            </a:extLst>
          </p:cNvPr>
          <p:cNvSpPr txBox="1"/>
          <p:nvPr/>
        </p:nvSpPr>
        <p:spPr>
          <a:xfrm>
            <a:off x="5569598" y="2169038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analista de negócios escreve um documento de requisitos.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06F57C-95B2-4AE4-96CA-1F028C61CC83}"/>
              </a:ext>
            </a:extLst>
          </p:cNvPr>
          <p:cNvSpPr/>
          <p:nvPr/>
        </p:nvSpPr>
        <p:spPr>
          <a:xfrm>
            <a:off x="9524445" y="5481375"/>
            <a:ext cx="2067339" cy="111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9E57B1-94A0-4972-884A-F544830958C0}"/>
              </a:ext>
            </a:extLst>
          </p:cNvPr>
          <p:cNvSpPr/>
          <p:nvPr/>
        </p:nvSpPr>
        <p:spPr>
          <a:xfrm>
            <a:off x="6255028" y="5407180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A8D5B-5BB4-4086-A36B-34E0D89E2DD5}"/>
              </a:ext>
            </a:extLst>
          </p:cNvPr>
          <p:cNvSpPr/>
          <p:nvPr/>
        </p:nvSpPr>
        <p:spPr>
          <a:xfrm>
            <a:off x="9090991" y="394243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3F564-9502-4F21-93D4-674695D15EFA}"/>
              </a:ext>
            </a:extLst>
          </p:cNvPr>
          <p:cNvSpPr txBox="1"/>
          <p:nvPr/>
        </p:nvSpPr>
        <p:spPr>
          <a:xfrm>
            <a:off x="9485623" y="5356188"/>
            <a:ext cx="2375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redator técnico traduz o software em documentação funcional e técnica.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AD07EF-19F9-40EE-BE0A-1BB18A70A8A2}"/>
              </a:ext>
            </a:extLst>
          </p:cNvPr>
          <p:cNvSpPr txBox="1"/>
          <p:nvPr/>
        </p:nvSpPr>
        <p:spPr>
          <a:xfrm>
            <a:off x="6218959" y="5283296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tester traduz os requerimentos em cenários de teste.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D7CEEA-579B-49FF-A25C-37C770068ABF}"/>
              </a:ext>
            </a:extLst>
          </p:cNvPr>
          <p:cNvSpPr txBox="1"/>
          <p:nvPr/>
        </p:nvSpPr>
        <p:spPr>
          <a:xfrm>
            <a:off x="9019393" y="270858"/>
            <a:ext cx="237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desenvolvedor traduz os requerimentos para o software.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5" y="196186"/>
            <a:ext cx="9064485" cy="6254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BDD</a:t>
            </a:r>
            <a:endParaRPr lang="en-US" sz="4400" kern="1200" dirty="0">
              <a:solidFill>
                <a:schemeClr val="bg1"/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4639CF-05AE-4059-AAE7-567F754B91E7}"/>
              </a:ext>
            </a:extLst>
          </p:cNvPr>
          <p:cNvSpPr/>
          <p:nvPr/>
        </p:nvSpPr>
        <p:spPr>
          <a:xfrm>
            <a:off x="2610679" y="2769705"/>
            <a:ext cx="2150610" cy="91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6B1850-3025-4B65-9B4C-E18BB27F090E}"/>
              </a:ext>
            </a:extLst>
          </p:cNvPr>
          <p:cNvSpPr/>
          <p:nvPr/>
        </p:nvSpPr>
        <p:spPr>
          <a:xfrm>
            <a:off x="5453274" y="364440"/>
            <a:ext cx="2285996" cy="99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532065" y="2649005"/>
            <a:ext cx="257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e o analista de negócios conversam sobre as necessidades do projeto.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F4E64B-3C4A-496F-9942-2DA54352C35F}"/>
              </a:ext>
            </a:extLst>
          </p:cNvPr>
          <p:cNvSpPr/>
          <p:nvPr/>
        </p:nvSpPr>
        <p:spPr>
          <a:xfrm>
            <a:off x="5480371" y="2996622"/>
            <a:ext cx="1675804" cy="105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5400855" y="290941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 analista de negócios, o desenvolvedor e o </a:t>
            </a:r>
            <a:r>
              <a:rPr lang="pt-BR" i="1" dirty="0">
                <a:latin typeface="Baskerville Old Face" panose="02020602080505020303" pitchFamily="18" charset="0"/>
              </a:rPr>
              <a:t>tester </a:t>
            </a:r>
            <a:r>
              <a:rPr lang="pt-BR" dirty="0">
                <a:latin typeface="Baskerville Old Face" panose="02020602080505020303" pitchFamily="18" charset="0"/>
              </a:rPr>
              <a:t>elaboram os requisitos em conjunto.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CC0879-F0E9-417B-AEED-2FB57B22CA73}"/>
              </a:ext>
            </a:extLst>
          </p:cNvPr>
          <p:cNvSpPr/>
          <p:nvPr/>
        </p:nvSpPr>
        <p:spPr>
          <a:xfrm>
            <a:off x="4258784" y="5688133"/>
            <a:ext cx="2549974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71374B-0CED-47CC-938E-CC19D43F2589}"/>
              </a:ext>
            </a:extLst>
          </p:cNvPr>
          <p:cNvSpPr/>
          <p:nvPr/>
        </p:nvSpPr>
        <p:spPr>
          <a:xfrm>
            <a:off x="8082962" y="5740851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5CC6F7-B2A3-4AF3-8C73-66B09B2CF76F}"/>
              </a:ext>
            </a:extLst>
          </p:cNvPr>
          <p:cNvSpPr/>
          <p:nvPr/>
        </p:nvSpPr>
        <p:spPr>
          <a:xfrm>
            <a:off x="9495190" y="112653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9428326" y="69832"/>
            <a:ext cx="272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Os cenários guiam o desenvolvedor e funcionam como testes automatizados.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980149" y="5608240"/>
            <a:ext cx="301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 </a:t>
            </a:r>
            <a:r>
              <a:rPr lang="pt-BR" i="1" dirty="0">
                <a:latin typeface="Baskerville Old Face" panose="02020602080505020303" pitchFamily="18" charset="0"/>
              </a:rPr>
              <a:t>tester</a:t>
            </a:r>
            <a:r>
              <a:rPr lang="pt-BR" dirty="0">
                <a:latin typeface="Baskerville Old Face" panose="02020602080505020303" pitchFamily="18" charset="0"/>
              </a:rPr>
              <a:t> utiliza os cenários como base para os testes.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4195786" y="5593419"/>
            <a:ext cx="312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Os testes automatizados trazem </a:t>
            </a:r>
            <a:r>
              <a:rPr lang="pt-BR" i="1" dirty="0">
                <a:latin typeface="Baskerville Old Face" panose="02020602080505020303" pitchFamily="18" charset="0"/>
              </a:rPr>
              <a:t>feedback</a:t>
            </a:r>
            <a:r>
              <a:rPr lang="pt-BR" dirty="0">
                <a:latin typeface="Baskerville Old Face" panose="02020602080505020303" pitchFamily="18" charset="0"/>
              </a:rPr>
              <a:t> durante o processo e ajudam a documentar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851889" y="1736035"/>
            <a:ext cx="4386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606760" y="2703437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652055" y="1080051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607841" y="4320200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317671" y="2482104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272371" y="413200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029450" y="592608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</a:t>
            </a:r>
            <a:r>
              <a:rPr lang="pt-BR" sz="2400" dirty="0" err="1">
                <a:latin typeface="Baskerville Old Face" panose="02020602080505020303" pitchFamily="18" charset="0"/>
              </a:rPr>
              <a:t>Gherkin</a:t>
            </a: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4" y="966080"/>
            <a:ext cx="3138710" cy="309902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07" y="4223703"/>
            <a:ext cx="9242783" cy="2516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2" y="1385546"/>
            <a:ext cx="5227605" cy="2669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204763" y="295057"/>
            <a:ext cx="3676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Baskerville Old Face" panose="02020602080505020303" pitchFamily="18" charset="0"/>
              </a:rPr>
              <a:t>Como: </a:t>
            </a:r>
            <a:r>
              <a:rPr lang="pt-BR" sz="2400" dirty="0">
                <a:latin typeface="Baskerville Old Face" panose="02020602080505020303" pitchFamily="18" charset="0"/>
              </a:rPr>
              <a:t>Cliente de banco </a:t>
            </a:r>
          </a:p>
          <a:p>
            <a:r>
              <a:rPr lang="pt-BR" sz="2400" b="1" dirty="0">
                <a:latin typeface="Baskerville Old Face" panose="02020602080505020303" pitchFamily="18" charset="0"/>
              </a:rPr>
              <a:t>Eu quero: </a:t>
            </a:r>
            <a:r>
              <a:rPr lang="pt-BR" sz="2400" dirty="0">
                <a:latin typeface="Baskerville Old Face" panose="02020602080505020303" pitchFamily="18" charset="0"/>
              </a:rPr>
              <a:t>retirar dinheiro</a:t>
            </a:r>
          </a:p>
          <a:p>
            <a:r>
              <a:rPr lang="pt-BR" sz="2400" b="1" dirty="0">
                <a:latin typeface="Baskerville Old Face" panose="02020602080505020303" pitchFamily="18" charset="0"/>
              </a:rPr>
              <a:t>Para: </a:t>
            </a:r>
            <a:r>
              <a:rPr lang="pt-BR" sz="2400" dirty="0">
                <a:latin typeface="Baskerville Old Face" panose="02020602080505020303" pitchFamily="18" charset="0"/>
              </a:rPr>
              <a:t>ter dinheiro na carteira</a:t>
            </a:r>
            <a:br>
              <a:rPr lang="pt-BR" sz="2400" dirty="0">
                <a:latin typeface="Baskerville Old Face" panose="02020602080505020303" pitchFamily="18" charset="0"/>
              </a:rPr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141893" y="567102"/>
            <a:ext cx="3394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skerville Old Face" panose="02020602080505020303" pitchFamily="18" charset="0"/>
              </a:rPr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92" y="1118529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0" y="1388109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28" y="401521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85" y="4354964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F6E04E-1737-45E9-98FA-12A1DBDDDCE8}"/>
              </a:ext>
            </a:extLst>
          </p:cNvPr>
          <p:cNvSpPr txBox="1"/>
          <p:nvPr/>
        </p:nvSpPr>
        <p:spPr>
          <a:xfrm>
            <a:off x="1093308" y="662606"/>
            <a:ext cx="312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	</a:t>
            </a:r>
          </a:p>
          <a:p>
            <a:r>
              <a:rPr lang="pt-BR" sz="2800" b="1" dirty="0">
                <a:latin typeface="Baskerville Old Face" panose="02020602080505020303" pitchFamily="18" charset="0"/>
              </a:rPr>
              <a:t>		</a:t>
            </a:r>
            <a:endParaRPr lang="pt-BR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2C730-9AC3-4972-9383-DD72B0649E6D}"/>
              </a:ext>
            </a:extLst>
          </p:cNvPr>
          <p:cNvSpPr txBox="1"/>
          <p:nvPr/>
        </p:nvSpPr>
        <p:spPr>
          <a:xfrm>
            <a:off x="830580" y="1616713"/>
            <a:ext cx="3144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C2C59B-78E0-4850-B8C1-7C3B64F86254}"/>
              </a:ext>
            </a:extLst>
          </p:cNvPr>
          <p:cNvSpPr txBox="1"/>
          <p:nvPr/>
        </p:nvSpPr>
        <p:spPr>
          <a:xfrm>
            <a:off x="1122225" y="665016"/>
            <a:ext cx="437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skerville Old Face" panose="02020602080505020303" pitchFamily="18" charset="0"/>
              </a:rPr>
              <a:t>Vantagens do BDD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861101-F088-4E8C-ABA1-639CBE9888D1}"/>
              </a:ext>
            </a:extLst>
          </p:cNvPr>
          <p:cNvSpPr txBox="1"/>
          <p:nvPr/>
        </p:nvSpPr>
        <p:spPr>
          <a:xfrm>
            <a:off x="4876805" y="2644169"/>
            <a:ext cx="314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ubíqua (comum) entre técnicos e não técnicos.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CB9458-D995-452B-9C8E-5790BB546E44}"/>
              </a:ext>
            </a:extLst>
          </p:cNvPr>
          <p:cNvSpPr txBox="1"/>
          <p:nvPr/>
        </p:nvSpPr>
        <p:spPr>
          <a:xfrm>
            <a:off x="9149319" y="3013501"/>
            <a:ext cx="243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Valores bem definidos.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DC777B-D94D-44B6-A3BF-44FBF92307CC}"/>
              </a:ext>
            </a:extLst>
          </p:cNvPr>
          <p:cNvSpPr txBox="1"/>
          <p:nvPr/>
        </p:nvSpPr>
        <p:spPr>
          <a:xfrm>
            <a:off x="2000283" y="4510795"/>
            <a:ext cx="287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Foco no valor que é entregue ao usuário (comportamento esperado).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BB15B4-FAE7-416B-A553-1F349431256B}"/>
              </a:ext>
            </a:extLst>
          </p:cNvPr>
          <p:cNvSpPr txBox="1"/>
          <p:nvPr/>
        </p:nvSpPr>
        <p:spPr>
          <a:xfrm>
            <a:off x="8193253" y="702335"/>
            <a:ext cx="2876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Desenvolvimento coletivo de histórias de testes.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393166-59F6-47E9-B646-7DB3D7622962}"/>
              </a:ext>
            </a:extLst>
          </p:cNvPr>
          <p:cNvSpPr txBox="1"/>
          <p:nvPr/>
        </p:nvSpPr>
        <p:spPr>
          <a:xfrm>
            <a:off x="7414390" y="4508451"/>
            <a:ext cx="2377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Baskerville Old Face" panose="02020602080505020303" pitchFamily="18" charset="0"/>
              </a:rPr>
              <a:t>No waste </a:t>
            </a:r>
            <a:r>
              <a:rPr lang="pt-BR" sz="2400" dirty="0">
                <a:latin typeface="Baskerville Old Face" panose="02020602080505020303" pitchFamily="18" charset="0"/>
              </a:rPr>
              <a:t>(apenas o necessário, nem mais, nem menos)</a:t>
            </a:r>
            <a:r>
              <a:rPr lang="pt-BR" sz="2400" i="1" dirty="0">
                <a:latin typeface="Baskerville Old Face" panose="02020602080505020303" pitchFamily="18" charset="0"/>
              </a:rPr>
              <a:t>.</a:t>
            </a:r>
          </a:p>
          <a:p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368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Tema do Office</vt:lpstr>
      <vt:lpstr>BDD 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42</cp:revision>
  <dcterms:created xsi:type="dcterms:W3CDTF">2019-03-27T05:34:02Z</dcterms:created>
  <dcterms:modified xsi:type="dcterms:W3CDTF">2019-03-29T21:46:53Z</dcterms:modified>
</cp:coreProperties>
</file>