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3" r:id="rId6"/>
    <p:sldId id="265" r:id="rId7"/>
    <p:sldId id="264" r:id="rId8"/>
    <p:sldId id="258" r:id="rId9"/>
    <p:sldId id="262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rnanda Reis" initials="FR" lastIdx="3" clrIdx="0">
    <p:extLst>
      <p:ext uri="{19B8F6BF-5375-455C-9EA6-DF929625EA0E}">
        <p15:presenceInfo xmlns:p15="http://schemas.microsoft.com/office/powerpoint/2012/main" userId="145a5ed7a545dec2" providerId="Windows Live"/>
      </p:ext>
    </p:extLst>
  </p:cmAuthor>
  <p:cmAuthor id="2" name="Robson Ferreira" initials="RF" lastIdx="22" clrIdx="1">
    <p:extLst>
      <p:ext uri="{19B8F6BF-5375-455C-9EA6-DF929625EA0E}">
        <p15:presenceInfo xmlns:p15="http://schemas.microsoft.com/office/powerpoint/2012/main" userId="39edf95680483a8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58" d="100"/>
          <a:sy n="58" d="100"/>
        </p:scale>
        <p:origin x="108" y="11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3-27T01:25:56.617" idx="1">
    <p:pos x="6610" y="490"/>
    <p:text>ONDE SE ENCAIXA O BDD NO MEIO CORPORATIVO?</p:text>
    <p:extLst>
      <p:ext uri="{C676402C-5697-4E1C-873F-D02D1690AC5C}">
        <p15:threadingInfo xmlns:p15="http://schemas.microsoft.com/office/powerpoint/2012/main" timeZoneBias="180"/>
      </p:ext>
    </p:extLst>
  </p:cm>
  <p:cm authorId="2" dt="2019-03-28T16:10:18.550" idx="4">
    <p:pos x="10" y="10"/>
    <p:text/>
    <p:extLst>
      <p:ext uri="{C676402C-5697-4E1C-873F-D02D1690AC5C}">
        <p15:threadingInfo xmlns:p15="http://schemas.microsoft.com/office/powerpoint/2012/main" timeZoneBias="180"/>
      </p:ext>
    </p:extLst>
  </p:cm>
  <p:cm authorId="2" dt="2019-03-28T16:58:51.963" idx="18">
    <p:pos x="10" y="146"/>
    <p:text>SEGUNDA GERAÇÃO - pq é uma releitura do tdd, ddd</p:text>
    <p:extLst>
      <p:ext uri="{C676402C-5697-4E1C-873F-D02D1690AC5C}">
        <p15:threadingInfo xmlns:p15="http://schemas.microsoft.com/office/powerpoint/2012/main" timeZoneBias="180">
          <p15:parentCm authorId="2" idx="4"/>
        </p15:threadingInfo>
      </p:ext>
    </p:extLst>
  </p:cm>
  <p:cm authorId="2" dt="2019-03-28T17:09:36.687" idx="19">
    <p:pos x="146" y="146"/>
    <p:text>FOCO NA COLABORAÇÃO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03-27T17:46:16.219" idx="2">
    <p:pos x="10" y="10"/>
    <p:text>diferença deste pro TDD é que agora ao invés de nomes de métodos, os testes serão escritos em frases que descrevem o comportamento esperado pelo sistema</p:text>
    <p:extLst>
      <p:ext uri="{C676402C-5697-4E1C-873F-D02D1690AC5C}">
        <p15:threadingInfo xmlns:p15="http://schemas.microsoft.com/office/powerpoint/2012/main" timeZoneBias="180"/>
      </p:ext>
    </p:extLst>
  </p:cm>
  <p:cm authorId="2" dt="2019-03-27T17:48:01.014" idx="3">
    <p:pos x="6997" y="1221"/>
    <p:text>cria-se primeiro, antes de tudo, os testes! Esses testes se darão a partir de histórias e cenários criados.</p:text>
    <p:extLst>
      <p:ext uri="{C676402C-5697-4E1C-873F-D02D1690AC5C}">
        <p15:threadingInfo xmlns:p15="http://schemas.microsoft.com/office/powerpoint/2012/main" timeZoneBias="180"/>
      </p:ext>
    </p:extLst>
  </p:cm>
  <p:cm authorId="2" dt="2019-03-28T16:36:46.221" idx="8">
    <p:pos x="146" y="146"/>
    <p:text>as histórias são definidas EM CONJUNTO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03-28T16:30:43.612" idx="5">
    <p:pos x="10" y="10"/>
    <p:text>Tem uma linguagem comum entre técnicos e não técnicos.</p:text>
    <p:extLst>
      <p:ext uri="{C676402C-5697-4E1C-873F-D02D1690AC5C}">
        <p15:threadingInfo xmlns:p15="http://schemas.microsoft.com/office/powerpoint/2012/main" timeZoneBias="180"/>
      </p:ext>
    </p:extLst>
  </p:cm>
  <p:cm authorId="2" dt="2019-03-28T16:33:38.279" idx="6">
    <p:pos x="146" y="146"/>
    <p:text>Como a entrega se dá por histórias (exemplos) de comportamentos, fica fácil o entendimento para todos de como está andando o prograsso do desenvolvimento. quais valores estou entregando. Fácil corrigir, fácil entregar.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3-27T03:07:27.470" idx="2">
    <p:pos x="2574" y="821"/>
    <p:text>JUNIT É DE TDD E NAO BDD</p:text>
    <p:extLst mod="1">
      <p:ext uri="{C676402C-5697-4E1C-873F-D02D1690AC5C}">
        <p15:threadingInfo xmlns:p15="http://schemas.microsoft.com/office/powerpoint/2012/main" timeZoneBias="180"/>
      </p:ext>
    </p:extLst>
  </p:cm>
  <p:cm authorId="1" dt="2019-03-27T03:08:31.402" idx="3">
    <p:pos x="5855" y="689"/>
    <p:text>Framework de testes AUTOMATIZADOS - PRIMEIRO</p:text>
    <p:extLst mod="1">
      <p:ext uri="{C676402C-5697-4E1C-873F-D02D1690AC5C}">
        <p15:threadingInfo xmlns:p15="http://schemas.microsoft.com/office/powerpoint/2012/main" timeZoneBias="18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03-28T16:41:00.015" idx="11">
    <p:pos x="10" y="10"/>
    <p:text>linguagem gherkin</p:text>
    <p:extLst>
      <p:ext uri="{C676402C-5697-4E1C-873F-D02D1690AC5C}">
        <p15:threadingInfo xmlns:p15="http://schemas.microsoft.com/office/powerpoint/2012/main" timeZoneBias="180"/>
      </p:ext>
    </p:extLst>
  </p:cm>
  <p:cm authorId="2" dt="2019-03-28T16:55:17.336" idx="15">
    <p:pos x="10" y="146"/>
    <p:text>DSL - Domain Specifc Language</p:text>
    <p:extLst>
      <p:ext uri="{C676402C-5697-4E1C-873F-D02D1690AC5C}">
        <p15:threadingInfo xmlns:p15="http://schemas.microsoft.com/office/powerpoint/2012/main" timeZoneBias="180">
          <p15:parentCm authorId="2" idx="11"/>
        </p15:threadingInfo>
      </p:ext>
    </p:extLst>
  </p:cm>
  <p:cm authorId="2" dt="2019-03-28T17:28:36.625" idx="21">
    <p:pos x="146" y="146"/>
    <p:text>Dado (Given)
O propósito do “Dado” é colocar o sistema em um estado conhecido antes que o usuário comece a interagir com o sistema. Pensando nos cenários tradicionais de teste, cada step que possui “Dado” seria uma pré-condição do caso de teste.
Quando (When)
O Propósito do “Quando” é descrever uma ação chave que o usuário executa, resumidamente seria qualquer ação de interação do usuário com o sistema. Comparando novamente a casos de testes tradicionais, cada “Quando” seria um step do que fazer no caso de teste.
Então (Then)
O “Então” visa mostrar as saidas, os resultados das ações executadas, seriam basicamente os resultados esperados em casos de testes tradicionais.</p:text>
    <p:extLst>
      <p:ext uri="{C676402C-5697-4E1C-873F-D02D1690AC5C}">
        <p15:threadingInfo xmlns:p15="http://schemas.microsoft.com/office/powerpoint/2012/main" timeZoneBias="180"/>
      </p:ext>
    </p:extLst>
  </p:cm>
  <p:cm authorId="2" dt="2019-03-28T17:29:20.694" idx="22">
    <p:pos x="282" y="282"/>
    <p:text>Há também as palavras:
E
MAS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03-28T16:39:18.174" idx="9">
    <p:pos x="10" y="10"/>
    <p:text>uma história é composta por uma narrativa e os cenários.</p:text>
    <p:extLst>
      <p:ext uri="{C676402C-5697-4E1C-873F-D02D1690AC5C}">
        <p15:threadingInfo xmlns:p15="http://schemas.microsoft.com/office/powerpoint/2012/main" timeZoneBias="180"/>
      </p:ext>
    </p:extLst>
  </p:cm>
  <p:cm authorId="2" dt="2019-03-28T16:58:03.652" idx="17">
    <p:pos x="10" y="146"/>
    <p:text>EM LINGUAGEM UBÍQUA</p:text>
    <p:extLst>
      <p:ext uri="{C676402C-5697-4E1C-873F-D02D1690AC5C}">
        <p15:threadingInfo xmlns:p15="http://schemas.microsoft.com/office/powerpoint/2012/main" timeZoneBias="180">
          <p15:parentCm authorId="2" idx="9"/>
        </p15:threadingInfo>
      </p:ext>
    </p:extLst>
  </p:cm>
  <p:cm authorId="2" dt="2019-03-28T16:39:47.971" idx="10">
    <p:pos x="146" y="146"/>
    <p:text>narrativa: o que o usuário vai querer na aplicação, qual valor.</p:text>
    <p:extLst>
      <p:ext uri="{C676402C-5697-4E1C-873F-D02D1690AC5C}">
        <p15:threadingInfo xmlns:p15="http://schemas.microsoft.com/office/powerpoint/2012/main" timeZoneBias="180"/>
      </p:ext>
    </p:extLst>
  </p:cm>
  <p:cm authorId="2" dt="2019-03-28T16:46:28.509" idx="12">
    <p:pos x="282" y="282"/>
    <p:text>a história é feita pelos "TRÊS AMIGOS": BA, Dev e Tester. Um acordo sobre o valor a ser entregue.</p:text>
    <p:extLst>
      <p:ext uri="{C676402C-5697-4E1C-873F-D02D1690AC5C}">
        <p15:threadingInfo xmlns:p15="http://schemas.microsoft.com/office/powerpoint/2012/main" timeZoneBias="180"/>
      </p:ext>
    </p:extLst>
  </p:cm>
  <p:cm authorId="2" dt="2019-03-28T16:51:56.433" idx="13">
    <p:pos x="4145" y="578"/>
    <p:text>Cenários são exemplos</p:text>
    <p:extLst>
      <p:ext uri="{C676402C-5697-4E1C-873F-D02D1690AC5C}">
        <p15:threadingInfo xmlns:p15="http://schemas.microsoft.com/office/powerpoint/2012/main" timeZoneBias="180"/>
      </p:ext>
    </p:extLst>
  </p:cm>
  <p:cm authorId="2" dt="2019-03-28T16:57:45.094" idx="16">
    <p:pos x="4145" y="714"/>
    <p:text>cenários de USO</p:text>
    <p:extLst>
      <p:ext uri="{C676402C-5697-4E1C-873F-D02D1690AC5C}">
        <p15:threadingInfo xmlns:p15="http://schemas.microsoft.com/office/powerpoint/2012/main" timeZoneBias="180">
          <p15:parentCm authorId="2" idx="13"/>
        </p15:threadingInfo>
      </p:ext>
    </p:extLst>
  </p:cm>
  <p:cm authorId="2" dt="2019-03-28T17:13:13.594" idx="20">
    <p:pos x="418" y="418"/>
    <p:text>ANtes de criar histórias e cenários, deve-se entender bem o valoooooor</p:text>
    <p:extLst>
      <p:ext uri="{C676402C-5697-4E1C-873F-D02D1690AC5C}">
        <p15:threadingInfo xmlns:p15="http://schemas.microsoft.com/office/powerpoint/2012/main" timeZoneBias="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907719-19C1-41B1-9D85-74F07A7737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DD6905-45C2-4F9C-A764-B92AF907E3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1A176EB-C0E0-49BD-915F-1E930F8CB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B8A5A-B2E5-43BB-958A-1A238D66F50E}" type="datetimeFigureOut">
              <a:rPr lang="pt-BR" smtClean="0"/>
              <a:t>28/03/2019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F6D8ECD-4CFC-4203-A536-A3CE0622D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A9794C-5ECD-4090-BF99-49DA4D122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3F935-DB42-4F08-BBEA-BD7E88578E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1976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FD74E1-CDC0-4206-AC1C-742346C95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9CB09F8-1380-4751-9CCB-75B76E1AC0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6DEE636-C85E-45F4-ADD6-868BC5A38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B8A5A-B2E5-43BB-958A-1A238D66F50E}" type="datetimeFigureOut">
              <a:rPr lang="pt-BR" smtClean="0"/>
              <a:t>28/03/2019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97B3D4-FA41-40E7-AF77-39E739C7F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321BB8E-B2E5-4F8F-941C-A15B927D8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3F935-DB42-4F08-BBEA-BD7E88578E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2566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F13A07F-F11E-43D7-B40B-F05DEB49FB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0B16389-B0D0-44C6-8E11-A15263B471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74B94FF-8A9C-4CC9-BF9B-B56561881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B8A5A-B2E5-43BB-958A-1A238D66F50E}" type="datetimeFigureOut">
              <a:rPr lang="pt-BR" smtClean="0"/>
              <a:t>28/03/2019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7BB24B-5230-491E-84A2-27B2E267D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8BB06EA-F0A5-49E2-BC59-3493E9F3F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3F935-DB42-4F08-BBEA-BD7E88578E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1063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805285-22F1-4465-B0B7-80B192696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AF8B40-019F-4FED-8597-1D4E84CED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B373B84-6D9B-429B-816E-019B4C83C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B8A5A-B2E5-43BB-958A-1A238D66F50E}" type="datetimeFigureOut">
              <a:rPr lang="pt-BR" smtClean="0"/>
              <a:t>28/03/2019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F37811D-A508-4D82-8164-A302D955E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77A9AE1-56D4-4762-AB0A-9F6A3B783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3F935-DB42-4F08-BBEA-BD7E88578E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402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1467B2-8AFF-437D-A5EA-B8DD5DBA0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278B88C-E0BE-4CB7-A22D-568A66BDC0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FF1400B-ABDC-4A16-B68F-6F0EBFFC7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B8A5A-B2E5-43BB-958A-1A238D66F50E}" type="datetimeFigureOut">
              <a:rPr lang="pt-BR" smtClean="0"/>
              <a:t>28/03/2019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6688312-DFD6-4BB8-A8F4-2DCF6550D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4578028-13D7-4966-BBE9-909653DD0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3F935-DB42-4F08-BBEA-BD7E88578E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2240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EEAA47-065A-459B-8B9D-6298CB3C5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9AA6B3-8F50-4E16-94B2-D2846A388E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8298BEA-FE4F-4E51-AC27-5AB3DC4265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D5AEDB2-62DD-4044-BED4-FE27F87ED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B8A5A-B2E5-43BB-958A-1A238D66F50E}" type="datetimeFigureOut">
              <a:rPr lang="pt-BR" smtClean="0"/>
              <a:t>28/03/2019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0ADA76F-8BC3-49B6-B2B4-99D040A8F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CF41181-AB60-4708-9021-6F0A90EBB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3F935-DB42-4F08-BBEA-BD7E88578E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5136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8BCD60-DFFF-49E1-ACEA-4D7EA224A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17CBC07-4BB2-4073-BC9B-8EEFFCD4CA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04CDFB3-EFD0-44E0-B7D6-B0F3D443E4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66C3D57-2EAE-4F97-86E8-361EDA2E72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D1E09D2-AE7B-4CF1-A1A5-12238B5E4D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FA235BD-DDFB-4A6A-8EBB-265E7DCD4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B8A5A-B2E5-43BB-958A-1A238D66F50E}" type="datetimeFigureOut">
              <a:rPr lang="pt-BR" smtClean="0"/>
              <a:t>28/03/2019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14CDDDE-BBC6-4EE2-AA37-650FDCD53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04E1CAC-1B46-43CC-A950-90691CA62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3F935-DB42-4F08-BBEA-BD7E88578E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0731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CA3DD3-D064-4504-A915-EA4A1796E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07C0D0E-2A51-4558-BF1A-A802CD0ED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B8A5A-B2E5-43BB-958A-1A238D66F50E}" type="datetimeFigureOut">
              <a:rPr lang="pt-BR" smtClean="0"/>
              <a:t>28/03/2019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A1D513D-47EF-4587-9339-CE3D94E36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A6374B5-FD52-4B42-B459-EB444BF1F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3F935-DB42-4F08-BBEA-BD7E88578E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2808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D9396DF-6302-4C78-AD1D-515184C4D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B8A5A-B2E5-43BB-958A-1A238D66F50E}" type="datetimeFigureOut">
              <a:rPr lang="pt-BR" smtClean="0"/>
              <a:t>28/03/2019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30ACA03-E715-488D-8D9F-57F67D7B8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C165FE1-C438-4871-A114-DE5856534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3F935-DB42-4F08-BBEA-BD7E88578E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3694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38B84B-0F9A-4F2A-8053-A229ACDAA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4B0F3A1-F50C-4569-B572-04CEF1628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06401E1-747C-4679-A0B4-B1A29D8340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1BBA7AA-9276-4B05-8CAD-25C7DF136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B8A5A-B2E5-43BB-958A-1A238D66F50E}" type="datetimeFigureOut">
              <a:rPr lang="pt-BR" smtClean="0"/>
              <a:t>28/03/2019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9177F21-B128-46A1-9715-096898252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E267A2E-2BEB-4849-BAA3-E161131DA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3F935-DB42-4F08-BBEA-BD7E88578E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781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9DDA88-4F35-4959-B80F-EAB8904D6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C7E1C77-85B7-44D3-BD81-7C91D741D4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97F4C54-A9F4-4AAE-8ACC-24F54054C4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4404692-A944-4F39-89E9-BB398DF05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B8A5A-B2E5-43BB-958A-1A238D66F50E}" type="datetimeFigureOut">
              <a:rPr lang="pt-BR" smtClean="0"/>
              <a:t>28/03/2019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F2DE3F9-849A-4A1C-A68D-EA9F15DF5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7E7C296-2B3D-4CED-9A53-CFB656042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3F935-DB42-4F08-BBEA-BD7E88578E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679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AEBD248-BA12-40E9-80A5-775618173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CC08AF8-AD53-4A55-8FAA-F51953D25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B92E99E-3179-43F7-BB17-F0EF7D074A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BB8A5A-B2E5-43BB-958A-1A238D66F50E}" type="datetimeFigureOut">
              <a:rPr lang="pt-BR" smtClean="0"/>
              <a:t>28/03/2019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5A0893C-2FDC-4585-AD92-BD631AC6F3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2F7E09-E5E4-47DF-8247-562BB6EAE8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3F935-DB42-4F08-BBEA-BD7E88578E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0419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comments" Target="../comments/commen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F7159C-EDC2-42B0-8125-A7E24908BD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BDD – </a:t>
            </a:r>
            <a:r>
              <a:rPr lang="pt-BR" dirty="0" err="1"/>
              <a:t>Behavior-Driven</a:t>
            </a:r>
            <a:r>
              <a:rPr lang="pt-BR" dirty="0"/>
              <a:t> </a:t>
            </a:r>
            <a:r>
              <a:rPr lang="pt-BR" dirty="0" err="1"/>
              <a:t>Development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93879FB-0744-4C77-845C-13B9792CE3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387600"/>
          </a:xfrm>
        </p:spPr>
        <p:txBody>
          <a:bodyPr>
            <a:normAutofit/>
          </a:bodyPr>
          <a:lstStyle/>
          <a:p>
            <a:r>
              <a:rPr lang="pt-BR" dirty="0"/>
              <a:t>Bruno </a:t>
            </a:r>
            <a:r>
              <a:rPr lang="pt-BR" dirty="0" err="1"/>
              <a:t>Harnik</a:t>
            </a:r>
            <a:endParaRPr lang="pt-BR" dirty="0"/>
          </a:p>
          <a:p>
            <a:r>
              <a:rPr lang="pt-BR" dirty="0"/>
              <a:t>Fernanda Reis</a:t>
            </a:r>
          </a:p>
          <a:p>
            <a:r>
              <a:rPr lang="pt-BR" dirty="0"/>
              <a:t>Luiz Fernando</a:t>
            </a:r>
          </a:p>
          <a:p>
            <a:r>
              <a:rPr lang="pt-BR" dirty="0"/>
              <a:t>Raquel Martins</a:t>
            </a:r>
          </a:p>
          <a:p>
            <a:r>
              <a:rPr lang="pt-BR" dirty="0"/>
              <a:t>Robson Ferreira</a:t>
            </a:r>
          </a:p>
        </p:txBody>
      </p:sp>
    </p:spTree>
    <p:extLst>
      <p:ext uri="{BB962C8B-B14F-4D97-AF65-F5344CB8AC3E}">
        <p14:creationId xmlns:p14="http://schemas.microsoft.com/office/powerpoint/2010/main" val="32611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389D6B1F-F653-4853-B2AD-D4D1158DA447}"/>
              </a:ext>
            </a:extLst>
          </p:cNvPr>
          <p:cNvSpPr txBox="1"/>
          <p:nvPr/>
        </p:nvSpPr>
        <p:spPr>
          <a:xfrm>
            <a:off x="1138482" y="541072"/>
            <a:ext cx="8670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DEFINIÇÃO DO QUE É BDD – CITAÇÃO DO AUTOR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5887B2C-9C94-47AD-9687-747ABE7E50B0}"/>
              </a:ext>
            </a:extLst>
          </p:cNvPr>
          <p:cNvSpPr txBox="1"/>
          <p:nvPr/>
        </p:nvSpPr>
        <p:spPr>
          <a:xfrm>
            <a:off x="1138482" y="5116599"/>
            <a:ext cx="82852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Foi inspirado a partir do Desenvolvimento Dirigido a Teste (TDD).</a:t>
            </a:r>
            <a:br>
              <a:rPr lang="pt-BR" sz="2400" dirty="0"/>
            </a:br>
            <a:r>
              <a:rPr lang="pt-BR" sz="2400" dirty="0"/>
              <a:t>Visa integrar regras de negócios especificadas pelo cliente com a </a:t>
            </a:r>
          </a:p>
          <a:p>
            <a:r>
              <a:rPr lang="pt-BR" sz="2400" dirty="0"/>
              <a:t>linguagem de programação. (NORTH, 2006)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8E84949-C7A9-4818-8517-458E95A6CF35}"/>
              </a:ext>
            </a:extLst>
          </p:cNvPr>
          <p:cNvSpPr txBox="1"/>
          <p:nvPr/>
        </p:nvSpPr>
        <p:spPr>
          <a:xfrm>
            <a:off x="1138482" y="1842689"/>
            <a:ext cx="77239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err="1"/>
              <a:t>Behaviour</a:t>
            </a:r>
            <a:r>
              <a:rPr lang="pt-BR" sz="2400" dirty="0"/>
              <a:t> </a:t>
            </a:r>
            <a:r>
              <a:rPr lang="pt-BR" sz="2400" dirty="0" err="1"/>
              <a:t>driven</a:t>
            </a:r>
            <a:r>
              <a:rPr lang="pt-BR" sz="2400" dirty="0"/>
              <a:t> </a:t>
            </a:r>
            <a:r>
              <a:rPr lang="pt-BR" sz="2400" dirty="0" err="1"/>
              <a:t>development</a:t>
            </a:r>
            <a:r>
              <a:rPr lang="pt-BR" sz="2400" dirty="0"/>
              <a:t> </a:t>
            </a:r>
            <a:r>
              <a:rPr lang="pt-BR" sz="2400" dirty="0" err="1"/>
              <a:t>is</a:t>
            </a:r>
            <a:r>
              <a:rPr lang="pt-BR" sz="2400" dirty="0"/>
              <a:t> </a:t>
            </a:r>
            <a:r>
              <a:rPr lang="pt-BR" sz="2400" dirty="0" err="1"/>
              <a:t>about</a:t>
            </a:r>
            <a:r>
              <a:rPr lang="pt-BR" sz="2400" dirty="0"/>
              <a:t> </a:t>
            </a:r>
            <a:r>
              <a:rPr lang="pt-BR" sz="2400" dirty="0" err="1"/>
              <a:t>implementing</a:t>
            </a:r>
            <a:r>
              <a:rPr lang="pt-BR" sz="2400" dirty="0"/>
              <a:t> </a:t>
            </a:r>
            <a:r>
              <a:rPr lang="pt-BR" sz="2400" dirty="0" err="1"/>
              <a:t>an</a:t>
            </a:r>
            <a:r>
              <a:rPr lang="pt-BR" sz="2400" dirty="0"/>
              <a:t> </a:t>
            </a:r>
          </a:p>
          <a:p>
            <a:r>
              <a:rPr lang="pt-BR" sz="2400" dirty="0" err="1"/>
              <a:t>application</a:t>
            </a:r>
            <a:r>
              <a:rPr lang="pt-BR" sz="2400" dirty="0"/>
              <a:t> </a:t>
            </a:r>
            <a:r>
              <a:rPr lang="pt-BR" sz="2400" dirty="0" err="1"/>
              <a:t>by</a:t>
            </a:r>
            <a:r>
              <a:rPr lang="pt-BR" sz="2400" dirty="0"/>
              <a:t> </a:t>
            </a:r>
            <a:r>
              <a:rPr lang="pt-BR" sz="2400" dirty="0" err="1"/>
              <a:t>describing</a:t>
            </a:r>
            <a:r>
              <a:rPr lang="pt-BR" sz="2400" dirty="0"/>
              <a:t> its </a:t>
            </a:r>
            <a:r>
              <a:rPr lang="pt-BR" sz="2400" dirty="0" err="1"/>
              <a:t>behaviour</a:t>
            </a:r>
            <a:r>
              <a:rPr lang="pt-BR" sz="2400" dirty="0"/>
              <a:t> </a:t>
            </a:r>
            <a:r>
              <a:rPr lang="pt-BR" sz="2400" dirty="0" err="1"/>
              <a:t>from</a:t>
            </a:r>
            <a:r>
              <a:rPr lang="pt-BR" sz="2400" dirty="0"/>
              <a:t> </a:t>
            </a:r>
            <a:r>
              <a:rPr lang="pt-BR" sz="2400" dirty="0" err="1"/>
              <a:t>the</a:t>
            </a:r>
            <a:r>
              <a:rPr lang="pt-BR" sz="2400" dirty="0"/>
              <a:t> perspective </a:t>
            </a:r>
          </a:p>
          <a:p>
            <a:r>
              <a:rPr lang="pt-BR" sz="2400" dirty="0" err="1"/>
              <a:t>of</a:t>
            </a:r>
            <a:r>
              <a:rPr lang="pt-BR" sz="2400" dirty="0"/>
              <a:t> its stakeholders (Dan North, 2003)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1D571E0-7E6F-4DFE-AEF4-3D6AC7478383}"/>
              </a:ext>
            </a:extLst>
          </p:cNvPr>
          <p:cNvSpPr txBox="1"/>
          <p:nvPr/>
        </p:nvSpPr>
        <p:spPr>
          <a:xfrm>
            <a:off x="1138482" y="3170188"/>
            <a:ext cx="959384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BDD </a:t>
            </a:r>
            <a:r>
              <a:rPr lang="pt-BR" sz="2400" dirty="0" err="1"/>
              <a:t>is</a:t>
            </a:r>
            <a:r>
              <a:rPr lang="pt-BR" sz="2400" dirty="0"/>
              <a:t> a </a:t>
            </a:r>
            <a:r>
              <a:rPr lang="pt-BR" sz="2400" dirty="0" err="1"/>
              <a:t>second-generation</a:t>
            </a:r>
            <a:r>
              <a:rPr lang="pt-BR" sz="2400" dirty="0"/>
              <a:t>, </a:t>
            </a:r>
            <a:r>
              <a:rPr lang="pt-BR" sz="2400" dirty="0" err="1"/>
              <a:t>outside</a:t>
            </a:r>
            <a:r>
              <a:rPr lang="pt-BR" sz="2400" dirty="0"/>
              <a:t>-in, </a:t>
            </a:r>
            <a:r>
              <a:rPr lang="pt-BR" sz="2400" dirty="0" err="1"/>
              <a:t>pull-based</a:t>
            </a:r>
            <a:r>
              <a:rPr lang="pt-BR" sz="2400" dirty="0"/>
              <a:t>, </a:t>
            </a:r>
            <a:r>
              <a:rPr lang="pt-BR" sz="2400" dirty="0" err="1"/>
              <a:t>multiple</a:t>
            </a:r>
            <a:r>
              <a:rPr lang="pt-BR" sz="2400" dirty="0"/>
              <a:t>-stakeholder, </a:t>
            </a:r>
          </a:p>
          <a:p>
            <a:r>
              <a:rPr lang="pt-BR" sz="2400" dirty="0" err="1"/>
              <a:t>multiple-scale</a:t>
            </a:r>
            <a:r>
              <a:rPr lang="pt-BR" sz="2400" dirty="0"/>
              <a:t>, high-</a:t>
            </a:r>
            <a:r>
              <a:rPr lang="pt-BR" sz="2400" dirty="0" err="1"/>
              <a:t>automation</a:t>
            </a:r>
            <a:r>
              <a:rPr lang="pt-BR" sz="2400" dirty="0"/>
              <a:t>, </a:t>
            </a:r>
            <a:r>
              <a:rPr lang="pt-BR" sz="2400" dirty="0" err="1"/>
              <a:t>agile</a:t>
            </a:r>
            <a:r>
              <a:rPr lang="pt-BR" sz="2400" dirty="0"/>
              <a:t> </a:t>
            </a:r>
            <a:r>
              <a:rPr lang="pt-BR" sz="2400" dirty="0" err="1"/>
              <a:t>methodology</a:t>
            </a:r>
            <a:r>
              <a:rPr lang="pt-BR" sz="2400" dirty="0"/>
              <a:t>. It </a:t>
            </a:r>
            <a:r>
              <a:rPr lang="pt-BR" sz="2400" dirty="0" err="1"/>
              <a:t>describes</a:t>
            </a:r>
            <a:r>
              <a:rPr lang="pt-BR" sz="2400" dirty="0"/>
              <a:t> a </a:t>
            </a:r>
            <a:r>
              <a:rPr lang="pt-BR" sz="2400" dirty="0" err="1"/>
              <a:t>cycle</a:t>
            </a:r>
            <a:r>
              <a:rPr lang="pt-BR" sz="2400" dirty="0"/>
              <a:t> </a:t>
            </a:r>
            <a:r>
              <a:rPr lang="pt-BR" sz="2400" dirty="0" err="1"/>
              <a:t>of</a:t>
            </a:r>
            <a:r>
              <a:rPr lang="pt-BR" sz="2400" dirty="0"/>
              <a:t> </a:t>
            </a:r>
          </a:p>
          <a:p>
            <a:r>
              <a:rPr lang="pt-BR" sz="2400" dirty="0" err="1"/>
              <a:t>interactions</a:t>
            </a:r>
            <a:r>
              <a:rPr lang="pt-BR" sz="2400" dirty="0"/>
              <a:t> </a:t>
            </a:r>
            <a:r>
              <a:rPr lang="pt-BR" sz="2400" dirty="0" err="1"/>
              <a:t>with</a:t>
            </a:r>
            <a:r>
              <a:rPr lang="pt-BR" sz="2400" dirty="0"/>
              <a:t> </a:t>
            </a:r>
            <a:r>
              <a:rPr lang="pt-BR" sz="2400" dirty="0" err="1"/>
              <a:t>well-defined</a:t>
            </a:r>
            <a:r>
              <a:rPr lang="pt-BR" sz="2400" dirty="0"/>
              <a:t> outputs, </a:t>
            </a:r>
            <a:r>
              <a:rPr lang="pt-BR" sz="2400" dirty="0" err="1"/>
              <a:t>resulting</a:t>
            </a:r>
            <a:r>
              <a:rPr lang="pt-BR" sz="2400" dirty="0"/>
              <a:t> in </a:t>
            </a:r>
            <a:r>
              <a:rPr lang="pt-BR" sz="2400" dirty="0" err="1"/>
              <a:t>the</a:t>
            </a:r>
            <a:r>
              <a:rPr lang="pt-BR" sz="2400" dirty="0"/>
              <a:t> delivery </a:t>
            </a:r>
            <a:r>
              <a:rPr lang="pt-BR" sz="2400" dirty="0" err="1"/>
              <a:t>of</a:t>
            </a:r>
            <a:r>
              <a:rPr lang="pt-BR" sz="2400" dirty="0"/>
              <a:t> </a:t>
            </a:r>
            <a:r>
              <a:rPr lang="pt-BR" sz="2400" dirty="0" err="1"/>
              <a:t>working</a:t>
            </a:r>
            <a:r>
              <a:rPr lang="pt-BR" sz="2400" dirty="0"/>
              <a:t>, </a:t>
            </a:r>
          </a:p>
          <a:p>
            <a:r>
              <a:rPr lang="pt-BR" sz="2400" dirty="0" err="1"/>
              <a:t>tested</a:t>
            </a:r>
            <a:r>
              <a:rPr lang="pt-BR" sz="2400" dirty="0"/>
              <a:t> software </a:t>
            </a:r>
            <a:r>
              <a:rPr lang="pt-BR" sz="2400" dirty="0" err="1"/>
              <a:t>that</a:t>
            </a:r>
            <a:r>
              <a:rPr lang="pt-BR" sz="2400" dirty="0"/>
              <a:t> </a:t>
            </a:r>
            <a:r>
              <a:rPr lang="pt-BR" sz="2400" dirty="0" err="1"/>
              <a:t>matters</a:t>
            </a:r>
            <a:r>
              <a:rPr lang="pt-BR" sz="2400" dirty="0"/>
              <a:t>. (Dan North, 2009)</a:t>
            </a:r>
          </a:p>
        </p:txBody>
      </p:sp>
    </p:spTree>
    <p:extLst>
      <p:ext uri="{BB962C8B-B14F-4D97-AF65-F5344CB8AC3E}">
        <p14:creationId xmlns:p14="http://schemas.microsoft.com/office/powerpoint/2010/main" val="3066353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4E003F74-E124-4974-835C-C18A17FC08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237"/>
          <a:stretch/>
        </p:blipFill>
        <p:spPr>
          <a:xfrm>
            <a:off x="2909454" y="559135"/>
            <a:ext cx="8338127" cy="573973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9085520A-906A-4C5B-B466-6247E8E18FB4}"/>
              </a:ext>
            </a:extLst>
          </p:cNvPr>
          <p:cNvSpPr txBox="1"/>
          <p:nvPr/>
        </p:nvSpPr>
        <p:spPr>
          <a:xfrm>
            <a:off x="307573" y="3886542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TDD</a:t>
            </a:r>
          </a:p>
        </p:txBody>
      </p:sp>
    </p:spTree>
    <p:extLst>
      <p:ext uri="{BB962C8B-B14F-4D97-AF65-F5344CB8AC3E}">
        <p14:creationId xmlns:p14="http://schemas.microsoft.com/office/powerpoint/2010/main" val="1301646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80D356AE-1976-4AFB-BABD-EE515791B9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995" y="643466"/>
            <a:ext cx="8074010" cy="5571067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5F6FF0AD-155E-471D-B8E5-945CE0B0B18B}"/>
              </a:ext>
            </a:extLst>
          </p:cNvPr>
          <p:cNvSpPr txBox="1"/>
          <p:nvPr/>
        </p:nvSpPr>
        <p:spPr>
          <a:xfrm>
            <a:off x="7317544" y="5616749"/>
            <a:ext cx="3249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highlight>
                  <a:srgbClr val="FFFF00"/>
                </a:highlight>
              </a:rPr>
              <a:t>O </a:t>
            </a:r>
            <a:r>
              <a:rPr lang="pt-BR" dirty="0" err="1">
                <a:highlight>
                  <a:srgbClr val="FFFF00"/>
                </a:highlight>
              </a:rPr>
              <a:t>tester</a:t>
            </a:r>
            <a:r>
              <a:rPr lang="pt-BR" dirty="0">
                <a:highlight>
                  <a:srgbClr val="FFFF00"/>
                </a:highlight>
              </a:rPr>
              <a:t> utiliza cenários de testes como base para os testes.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184C7E1-9E37-4BA5-89C5-257149BC06B7}"/>
              </a:ext>
            </a:extLst>
          </p:cNvPr>
          <p:cNvSpPr txBox="1"/>
          <p:nvPr/>
        </p:nvSpPr>
        <p:spPr>
          <a:xfrm>
            <a:off x="8541332" y="335632"/>
            <a:ext cx="32496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highlight>
                  <a:srgbClr val="FFFF00"/>
                </a:highlight>
              </a:rPr>
              <a:t>Os cenários guiam o desenvolvedor e agem como testes automatizados.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41489DC-A437-4F8B-9B6D-1C31A50141F3}"/>
              </a:ext>
            </a:extLst>
          </p:cNvPr>
          <p:cNvSpPr txBox="1"/>
          <p:nvPr/>
        </p:nvSpPr>
        <p:spPr>
          <a:xfrm>
            <a:off x="4857519" y="728260"/>
            <a:ext cx="32496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highlight>
                  <a:srgbClr val="FFFF00"/>
                </a:highlight>
              </a:rPr>
              <a:t>O analista de negócios, o desenvolvedor e o </a:t>
            </a:r>
            <a:r>
              <a:rPr lang="pt-BR" dirty="0" err="1">
                <a:highlight>
                  <a:srgbClr val="FFFF00"/>
                </a:highlight>
              </a:rPr>
              <a:t>tester</a:t>
            </a:r>
            <a:r>
              <a:rPr lang="pt-BR" dirty="0">
                <a:highlight>
                  <a:srgbClr val="FFFF00"/>
                </a:highlight>
              </a:rPr>
              <a:t> elaboram os requerimentos em conjunto.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5BEE54F-A39A-484E-AA40-3150782FC2BD}"/>
              </a:ext>
            </a:extLst>
          </p:cNvPr>
          <p:cNvSpPr txBox="1"/>
          <p:nvPr/>
        </p:nvSpPr>
        <p:spPr>
          <a:xfrm>
            <a:off x="2263181" y="2682670"/>
            <a:ext cx="32496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highlight>
                  <a:srgbClr val="FFFF00"/>
                </a:highlight>
              </a:rPr>
              <a:t>O ~dono do negócio~ e o analista de negócios conversam sobre o que o ~</a:t>
            </a:r>
            <a:r>
              <a:rPr lang="pt-BR" dirty="0" err="1">
                <a:highlight>
                  <a:srgbClr val="FFFF00"/>
                </a:highlight>
              </a:rPr>
              <a:t>projeto~necessita</a:t>
            </a:r>
            <a:r>
              <a:rPr lang="pt-BR" dirty="0">
                <a:highlight>
                  <a:srgbClr val="FFFF00"/>
                </a:highlight>
              </a:rPr>
              <a:t>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05D6765-8592-4FCB-AA33-AAA40FA4F952}"/>
              </a:ext>
            </a:extLst>
          </p:cNvPr>
          <p:cNvSpPr txBox="1"/>
          <p:nvPr/>
        </p:nvSpPr>
        <p:spPr>
          <a:xfrm>
            <a:off x="3887999" y="5529575"/>
            <a:ext cx="32496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highlight>
                  <a:srgbClr val="FFFF00"/>
                </a:highlight>
              </a:rPr>
              <a:t>Os testes automatizados ~retornam </a:t>
            </a:r>
            <a:r>
              <a:rPr lang="pt-BR" dirty="0" err="1">
                <a:highlight>
                  <a:srgbClr val="FFFF00"/>
                </a:highlight>
              </a:rPr>
              <a:t>nanana</a:t>
            </a:r>
            <a:r>
              <a:rPr lang="pt-BR" dirty="0">
                <a:highlight>
                  <a:srgbClr val="FFFF00"/>
                </a:highlight>
              </a:rPr>
              <a:t>~ em progresso e ajudam a documentar a aplicação.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1406CE9-4548-4315-A2F0-6A16AB44B272}"/>
              </a:ext>
            </a:extLst>
          </p:cNvPr>
          <p:cNvSpPr txBox="1"/>
          <p:nvPr/>
        </p:nvSpPr>
        <p:spPr>
          <a:xfrm>
            <a:off x="323236" y="3882999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BDD</a:t>
            </a:r>
            <a:endParaRPr lang="en-US" sz="26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912504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7B9C38E1-64A1-44E5-B316-6954AEA846C4}"/>
              </a:ext>
            </a:extLst>
          </p:cNvPr>
          <p:cNvSpPr txBox="1"/>
          <p:nvPr/>
        </p:nvSpPr>
        <p:spPr>
          <a:xfrm>
            <a:off x="1491027" y="1010479"/>
            <a:ext cx="24794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Vantagens do BDD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5F30BBB-C2CF-49DA-A6E0-67FAD1CB9A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355" y="2494721"/>
            <a:ext cx="71247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401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00CBF329-EA38-49BC-9550-7E844439E576}"/>
              </a:ext>
            </a:extLst>
          </p:cNvPr>
          <p:cNvSpPr txBox="1"/>
          <p:nvPr/>
        </p:nvSpPr>
        <p:spPr>
          <a:xfrm>
            <a:off x="1141893" y="567102"/>
            <a:ext cx="2248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Principais frameworks</a:t>
            </a:r>
          </a:p>
        </p:txBody>
      </p:sp>
      <p:pic>
        <p:nvPicPr>
          <p:cNvPr id="1026" name="Picture 2" descr="Image result for junit">
            <a:extLst>
              <a:ext uri="{FF2B5EF4-FFF2-40B4-BE49-F238E27FC236}">
                <a16:creationId xmlns:a16="http://schemas.microsoft.com/office/drawing/2014/main" id="{210E0170-945E-4467-BE19-3FFD39402C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8892" y="1118529"/>
            <a:ext cx="2163163" cy="2163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lated image">
            <a:extLst>
              <a:ext uri="{FF2B5EF4-FFF2-40B4-BE49-F238E27FC236}">
                <a16:creationId xmlns:a16="http://schemas.microsoft.com/office/drawing/2014/main" id="{AACA42D0-1759-464C-B040-7264E8B739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7830" y="1388109"/>
            <a:ext cx="4082329" cy="1638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cucumber test">
            <a:extLst>
              <a:ext uri="{FF2B5EF4-FFF2-40B4-BE49-F238E27FC236}">
                <a16:creationId xmlns:a16="http://schemas.microsoft.com/office/drawing/2014/main" id="{D74336CA-777E-4CC5-B924-6BE97DB4F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528" y="4015215"/>
            <a:ext cx="3093475" cy="107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serenity bdd">
            <a:extLst>
              <a:ext uri="{FF2B5EF4-FFF2-40B4-BE49-F238E27FC236}">
                <a16:creationId xmlns:a16="http://schemas.microsoft.com/office/drawing/2014/main" id="{F075C001-374D-4C4D-A91E-47F77814F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1385" y="4354964"/>
            <a:ext cx="3948979" cy="824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3663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F007FF67-E13A-4397-9440-443FA99BF6D2}"/>
              </a:ext>
            </a:extLst>
          </p:cNvPr>
          <p:cNvSpPr txBox="1"/>
          <p:nvPr/>
        </p:nvSpPr>
        <p:spPr>
          <a:xfrm>
            <a:off x="1550504" y="2881199"/>
            <a:ext cx="438647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Baskerville Old Face" panose="02020602080505020303" pitchFamily="18" charset="0"/>
              </a:rPr>
              <a:t>“Se pudéssemos desenvolver um vocabulário consistente para analistas, testadores, desenvolvedores e pessoas da área de negócios, então estaríamos a caminho de eliminar algumas das ambiguidades e falhas de comunicação que ocorrem quando pessoas da área de tecnologia falam com pessoas da área de negócios.” </a:t>
            </a:r>
          </a:p>
          <a:p>
            <a:r>
              <a:rPr lang="pt-BR" dirty="0">
                <a:latin typeface="Baskerville Old Face" panose="02020602080505020303" pitchFamily="18" charset="0"/>
              </a:rPr>
              <a:t>			Dan North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ABDCD1DF-7E3E-477C-977F-419C51BC6074}"/>
              </a:ext>
            </a:extLst>
          </p:cNvPr>
          <p:cNvSpPr/>
          <p:nvPr/>
        </p:nvSpPr>
        <p:spPr>
          <a:xfrm>
            <a:off x="7858548" y="2557665"/>
            <a:ext cx="1948070" cy="160351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accent1">
                    <a:lumMod val="50000"/>
                  </a:schemeClr>
                </a:solidFill>
                <a:latin typeface="Baskerville Old Face" panose="02020602080505020303" pitchFamily="18" charset="0"/>
              </a:rPr>
              <a:t>QUANDO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ECCAFCC4-75A3-45F5-91B8-B8CBE1717B28}"/>
              </a:ext>
            </a:extLst>
          </p:cNvPr>
          <p:cNvSpPr/>
          <p:nvPr/>
        </p:nvSpPr>
        <p:spPr>
          <a:xfrm>
            <a:off x="5903843" y="934279"/>
            <a:ext cx="1948070" cy="160351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accent1">
                    <a:lumMod val="50000"/>
                  </a:schemeClr>
                </a:solidFill>
                <a:latin typeface="Baskerville Old Face" panose="02020602080505020303" pitchFamily="18" charset="0"/>
              </a:rPr>
              <a:t>DADO QUE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CB7B3F08-81ED-465E-A48E-788FFC57BF64}"/>
              </a:ext>
            </a:extLst>
          </p:cNvPr>
          <p:cNvSpPr/>
          <p:nvPr/>
        </p:nvSpPr>
        <p:spPr>
          <a:xfrm>
            <a:off x="9859629" y="4174428"/>
            <a:ext cx="1948070" cy="160351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accent1">
                    <a:lumMod val="50000"/>
                  </a:schemeClr>
                </a:solidFill>
                <a:latin typeface="Baskerville Old Face" panose="02020602080505020303" pitchFamily="18" charset="0"/>
              </a:rPr>
              <a:t>ENTÃO</a:t>
            </a:r>
          </a:p>
        </p:txBody>
      </p:sp>
      <p:sp>
        <p:nvSpPr>
          <p:cNvPr id="8" name="Seta: para a Direita 7">
            <a:extLst>
              <a:ext uri="{FF2B5EF4-FFF2-40B4-BE49-F238E27FC236}">
                <a16:creationId xmlns:a16="http://schemas.microsoft.com/office/drawing/2014/main" id="{8E763EA0-83D4-4BEB-A41A-CE55C046395B}"/>
              </a:ext>
            </a:extLst>
          </p:cNvPr>
          <p:cNvSpPr/>
          <p:nvPr/>
        </p:nvSpPr>
        <p:spPr>
          <a:xfrm rot="2449951">
            <a:off x="7569459" y="2336332"/>
            <a:ext cx="690673" cy="363276"/>
          </a:xfrm>
          <a:prstGeom prst="rightArrow">
            <a:avLst>
              <a:gd name="adj1" fmla="val 23969"/>
              <a:gd name="adj2" fmla="val 508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: para a Direita 8">
            <a:extLst>
              <a:ext uri="{FF2B5EF4-FFF2-40B4-BE49-F238E27FC236}">
                <a16:creationId xmlns:a16="http://schemas.microsoft.com/office/drawing/2014/main" id="{AF985DB7-00C3-483D-9578-BACA8E369A21}"/>
              </a:ext>
            </a:extLst>
          </p:cNvPr>
          <p:cNvSpPr/>
          <p:nvPr/>
        </p:nvSpPr>
        <p:spPr>
          <a:xfrm rot="2449951">
            <a:off x="9524159" y="3986230"/>
            <a:ext cx="690673" cy="363276"/>
          </a:xfrm>
          <a:prstGeom prst="rightArrow">
            <a:avLst>
              <a:gd name="adj1" fmla="val 23969"/>
              <a:gd name="adj2" fmla="val 508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9F40F67-9439-4971-A209-E3E9A7FF87C6}"/>
              </a:ext>
            </a:extLst>
          </p:cNvPr>
          <p:cNvSpPr txBox="1"/>
          <p:nvPr/>
        </p:nvSpPr>
        <p:spPr>
          <a:xfrm>
            <a:off x="8569780" y="703446"/>
            <a:ext cx="2599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Linguagem </a:t>
            </a:r>
            <a:r>
              <a:rPr lang="pt-BR" sz="2400" dirty="0" err="1"/>
              <a:t>Gherkin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276640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714E907-1CD1-4EF4-A664-C4C9CFD5F1BD}"/>
              </a:ext>
            </a:extLst>
          </p:cNvPr>
          <p:cNvSpPr txBox="1"/>
          <p:nvPr/>
        </p:nvSpPr>
        <p:spPr>
          <a:xfrm>
            <a:off x="108073" y="329971"/>
            <a:ext cx="2750235" cy="251636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CONTEXTO : CAIXA ELETRÔNICO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A0D290F-41B1-49B9-82D4-00C3AEBF0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6407" y="4011670"/>
            <a:ext cx="9242783" cy="251636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5E8087E-F5E6-47B1-9BFD-86396BCAF3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6322" y="987986"/>
            <a:ext cx="5227605" cy="266908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3B78B3F3-4E0A-4DE5-92FE-6000487AAE41}"/>
              </a:ext>
            </a:extLst>
          </p:cNvPr>
          <p:cNvSpPr txBox="1"/>
          <p:nvPr/>
        </p:nvSpPr>
        <p:spPr>
          <a:xfrm>
            <a:off x="3091603" y="387822"/>
            <a:ext cx="38437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Para: </a:t>
            </a:r>
            <a:r>
              <a:rPr lang="pt-BR" sz="2400" dirty="0"/>
              <a:t>ter dinheiro na carteira</a:t>
            </a:r>
            <a:br>
              <a:rPr lang="pt-BR" sz="2400" dirty="0"/>
            </a:br>
            <a:r>
              <a:rPr lang="pt-BR" sz="2400" b="1" dirty="0"/>
              <a:t>Como: </a:t>
            </a:r>
            <a:r>
              <a:rPr lang="pt-BR" sz="2400" dirty="0"/>
              <a:t>Cliente de banco</a:t>
            </a:r>
            <a:br>
              <a:rPr lang="pt-BR" sz="2400" dirty="0"/>
            </a:br>
            <a:r>
              <a:rPr lang="pt-BR" sz="2400" b="1" dirty="0"/>
              <a:t>Eu quero: </a:t>
            </a:r>
            <a:r>
              <a:rPr lang="pt-BR" sz="2400" dirty="0"/>
              <a:t>retirar dinheiro</a:t>
            </a:r>
          </a:p>
        </p:txBody>
      </p:sp>
    </p:spTree>
    <p:extLst>
      <p:ext uri="{BB962C8B-B14F-4D97-AF65-F5344CB8AC3E}">
        <p14:creationId xmlns:p14="http://schemas.microsoft.com/office/powerpoint/2010/main" val="2370024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9E1A9D32-70E4-4385-8D52-E45D4C3F24CB}"/>
              </a:ext>
            </a:extLst>
          </p:cNvPr>
          <p:cNvSpPr txBox="1"/>
          <p:nvPr/>
        </p:nvSpPr>
        <p:spPr>
          <a:xfrm>
            <a:off x="1695478" y="783805"/>
            <a:ext cx="17486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CONCLUSAO</a:t>
            </a:r>
          </a:p>
          <a:p>
            <a:endParaRPr lang="pt-BR" sz="24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1E3A84E-D30B-4476-B8B1-E35B737AA56D}"/>
              </a:ext>
            </a:extLst>
          </p:cNvPr>
          <p:cNvSpPr txBox="1"/>
          <p:nvPr/>
        </p:nvSpPr>
        <p:spPr>
          <a:xfrm>
            <a:off x="1429789" y="2644170"/>
            <a:ext cx="888749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- Foco no valor que é entregue ao usuário (comportamento esperado)</a:t>
            </a:r>
            <a:br>
              <a:rPr lang="pt-BR" sz="2400" dirty="0"/>
            </a:br>
            <a:r>
              <a:rPr lang="pt-BR" sz="2400" dirty="0"/>
              <a:t>- Desenvolvimento coletivo de histórias de testes</a:t>
            </a:r>
            <a:br>
              <a:rPr lang="pt-BR" sz="2400" dirty="0"/>
            </a:br>
            <a:r>
              <a:rPr lang="pt-BR" sz="2400" dirty="0"/>
              <a:t>- Linguagem Ubíqua (todos entendem)</a:t>
            </a:r>
            <a:br>
              <a:rPr lang="pt-BR" sz="2400" dirty="0"/>
            </a:br>
            <a:r>
              <a:rPr lang="pt-BR" sz="2400" dirty="0"/>
              <a:t>- No </a:t>
            </a:r>
            <a:r>
              <a:rPr lang="pt-BR" sz="2400" dirty="0" err="1"/>
              <a:t>waste</a:t>
            </a:r>
            <a:r>
              <a:rPr lang="pt-BR" sz="2400" dirty="0"/>
              <a:t> (apenas o necessário, nem mais, nem menos)</a:t>
            </a:r>
          </a:p>
        </p:txBody>
      </p:sp>
    </p:spTree>
    <p:extLst>
      <p:ext uri="{BB962C8B-B14F-4D97-AF65-F5344CB8AC3E}">
        <p14:creationId xmlns:p14="http://schemas.microsoft.com/office/powerpoint/2010/main" val="9282972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267</Words>
  <Application>Microsoft Office PowerPoint</Application>
  <PresentationFormat>Widescreen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Baskerville Old Face</vt:lpstr>
      <vt:lpstr>Calibri</vt:lpstr>
      <vt:lpstr>Calibri Light</vt:lpstr>
      <vt:lpstr>Tema do Office</vt:lpstr>
      <vt:lpstr>BDD – Behavior-Driven Development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CAPA</dc:title>
  <dc:creator>Fernanda Reis</dc:creator>
  <cp:lastModifiedBy>Robson Ferreira</cp:lastModifiedBy>
  <cp:revision>20</cp:revision>
  <dcterms:created xsi:type="dcterms:W3CDTF">2019-03-27T05:34:02Z</dcterms:created>
  <dcterms:modified xsi:type="dcterms:W3CDTF">2019-03-28T20:39:25Z</dcterms:modified>
</cp:coreProperties>
</file>