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38" r:id="rId3"/>
    <p:sldId id="439" r:id="rId4"/>
    <p:sldId id="437" r:id="rId5"/>
    <p:sldId id="347" r:id="rId6"/>
    <p:sldId id="415" r:id="rId7"/>
    <p:sldId id="435" r:id="rId8"/>
    <p:sldId id="436" r:id="rId9"/>
    <p:sldId id="440" r:id="rId10"/>
    <p:sldId id="441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62100" autoAdjust="0"/>
  </p:normalViewPr>
  <p:slideViewPr>
    <p:cSldViewPr>
      <p:cViewPr>
        <p:scale>
          <a:sx n="81" d="100"/>
          <a:sy n="81" d="100"/>
        </p:scale>
        <p:origin x="-106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4C78A5-9067-4291-ADD9-423ECE6ECB6E}" type="datetimeFigureOut">
              <a:rPr lang="pt-BR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ABDF66-A2B5-4A08-B273-ACD3A79FF6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322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D134E6-93CE-4C54-B31D-DF7BC11ECA87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B8583-0C5B-4AD1-B0A5-257DE6CB263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F1FA8-7285-4F39-9D19-B3CE55E32670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3FAC9-D33B-4834-9C10-71FFB4B2FC7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6FB631-DBB9-4D3D-8354-D0E55E291CFF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CE3FE-FD9D-4464-A1B1-7E47EDD2A8B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62DED-BA88-41D8-BA62-1A330C61940C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9464-8DAF-4B89-95BC-C55A5A1C4A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5DF05-FC7D-4474-AB18-07A973A5B58F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C6410-B673-441E-9F4D-D32C7A14B4B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C4C15-A961-4747-A615-6E6C4EF2B957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7D113-3217-4443-90DB-2B0AA5C4DF1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811A8-7466-425A-8D81-3949FFC9DB08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D0B-E432-4CEF-A1E0-DAC5AA631A4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5C73-34C7-4E05-821E-01DE830ADC8D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CDD2E-1F08-4729-8088-8B34BF2C270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4ABE31-0694-444D-8D41-ECBD261DE97E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92417-37EB-4EB6-87F5-DAA2617EFC5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BE319-E01C-464B-8971-327D22ABB172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79E09-D76C-4111-988E-37B425A660F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5F4AB-8E7F-452A-9DF7-0A2ECC233E99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80A4E3C-A9EE-4B7B-A8F7-78B5A1B9F7F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9B5A864-A7E2-4490-9888-00E5270DC86D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C8811B1-C68A-4B8B-A0B4-BBE0624EF43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 dir="r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dasilva@usp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2º semestre de 2019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  <a:endParaRPr lang="pt-BR" sz="4000" dirty="0" smtClean="0"/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dirty="0" smtClean="0">
                <a:latin typeface="+mj-lt"/>
                <a:hlinkClick r:id="rId2"/>
              </a:rPr>
              <a:t>fabio.dasilva@usp.br</a:t>
            </a:r>
            <a:endParaRPr lang="pt-BR" dirty="0" smtClean="0">
              <a:latin typeface="+mj-lt"/>
            </a:endParaRPr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3717956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latin typeface="+mj-lt"/>
              </a:rPr>
              <a:t>Fabio, 26 anos</a:t>
            </a:r>
          </a:p>
          <a:p>
            <a:r>
              <a:rPr lang="pt-BR" sz="2400" dirty="0" smtClean="0">
                <a:latin typeface="+mj-lt"/>
              </a:rPr>
              <a:t>Mestre </a:t>
            </a:r>
            <a:r>
              <a:rPr lang="pt-BR" sz="2400" dirty="0" smtClean="0">
                <a:latin typeface="+mj-lt"/>
              </a:rPr>
              <a:t>em Sistemas de Informação pela Universidade de São Paulo (2017) com o tema “Ferramentas de depuração de software: Uma avaliação experimental”</a:t>
            </a:r>
          </a:p>
          <a:p>
            <a:r>
              <a:rPr lang="pt-BR" sz="2400" dirty="0" smtClean="0">
                <a:latin typeface="+mj-lt"/>
              </a:rPr>
              <a:t>Tecnólogo em Análise e Desenvolvimento de Sistemas pela Faculdade de Tecnologia da Zona Leste em (2014)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55751648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latin typeface="+mj-lt"/>
              </a:rPr>
              <a:t>Atuação em empresas de grande porte da área de tecnologia e do mercado financeiro em Sistemas de Gestão Integrada, incluindo cargos nas áreas de Engenharia de Software, Desenvolvimento e Gestão de Projetos Ágeis.</a:t>
            </a:r>
          </a:p>
          <a:p>
            <a:r>
              <a:rPr lang="pt-BR" sz="2400" dirty="0" err="1" smtClean="0">
                <a:latin typeface="+mj-lt"/>
              </a:rPr>
              <a:t>Totvs</a:t>
            </a:r>
            <a:r>
              <a:rPr lang="pt-BR" sz="2400" dirty="0" smtClean="0">
                <a:latin typeface="+mj-lt"/>
              </a:rPr>
              <a:t> S/A (2014 a 2018) - Analista de Sistemas</a:t>
            </a:r>
          </a:p>
          <a:p>
            <a:r>
              <a:rPr lang="pt-BR" sz="2400" dirty="0" smtClean="0">
                <a:latin typeface="+mj-lt"/>
              </a:rPr>
              <a:t>B3 – Bolsa de Valores de São Paulo (2018 – Cargo Atual) -Arquiteto de Software 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01328280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An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empirical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assessment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visual debugging tools </a:t>
            </a:r>
            <a:r>
              <a:rPr lang="pt-BR" sz="2200" dirty="0" err="1">
                <a:latin typeface="+mj-lt"/>
              </a:rPr>
              <a:t>effectiveness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 smtClean="0">
                <a:latin typeface="+mj-lt"/>
              </a:rPr>
              <a:t>and</a:t>
            </a:r>
            <a:r>
              <a:rPr lang="pt-BR" sz="2200" dirty="0" smtClean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efficiency</a:t>
            </a:r>
            <a:r>
              <a:rPr lang="pt-BR" sz="2200" dirty="0">
                <a:latin typeface="+mj-lt"/>
              </a:rPr>
              <a:t>” na 37th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</a:t>
            </a:r>
            <a:r>
              <a:rPr lang="pt-BR" sz="2200" dirty="0" err="1">
                <a:latin typeface="+mj-lt"/>
              </a:rPr>
              <a:t>Society</a:t>
            </a:r>
            <a:r>
              <a:rPr lang="pt-BR" sz="2200" dirty="0">
                <a:latin typeface="+mj-lt"/>
              </a:rPr>
              <a:t> – Santiago, Chile </a:t>
            </a:r>
            <a:r>
              <a:rPr lang="pt-BR" sz="2200" dirty="0" smtClean="0">
                <a:latin typeface="+mj-lt"/>
              </a:rPr>
              <a:t>- 2018.</a:t>
            </a:r>
          </a:p>
          <a:p>
            <a:r>
              <a:rPr lang="pt-BR" sz="2200" dirty="0" smtClean="0">
                <a:latin typeface="+mj-lt"/>
              </a:rPr>
              <a:t>Publicação </a:t>
            </a:r>
            <a:r>
              <a:rPr lang="pt-BR" sz="2200" dirty="0">
                <a:latin typeface="+mj-lt"/>
              </a:rPr>
              <a:t>e apresentação do artigo “</a:t>
            </a:r>
            <a:r>
              <a:rPr lang="pt-BR" sz="2200" dirty="0" err="1">
                <a:latin typeface="+mj-lt"/>
              </a:rPr>
              <a:t>CodeForest</a:t>
            </a:r>
            <a:r>
              <a:rPr lang="pt-BR" sz="2200" dirty="0">
                <a:latin typeface="+mj-lt"/>
              </a:rPr>
              <a:t>: Uma ferramenta visual de depuração” na </a:t>
            </a:r>
            <a:r>
              <a:rPr lang="pt-BR" sz="2200" dirty="0" smtClean="0">
                <a:latin typeface="+mj-lt"/>
              </a:rPr>
              <a:t> XXI </a:t>
            </a:r>
            <a:r>
              <a:rPr lang="pt-BR" sz="2200" dirty="0">
                <a:latin typeface="+mj-lt"/>
              </a:rPr>
              <a:t>Conferência Ibero-Americana de Engenharia de Software - Bogotá, Colômbia - 2018.</a:t>
            </a:r>
          </a:p>
          <a:p>
            <a:r>
              <a:rPr lang="pt-BR" sz="2200" dirty="0">
                <a:latin typeface="+mj-lt"/>
              </a:rPr>
              <a:t>Publicação e apresentação do artigo “Avaliação de usabilidade de ferramentas de depuração de </a:t>
            </a:r>
            <a:r>
              <a:rPr lang="pt-BR" sz="2200" dirty="0" smtClean="0">
                <a:latin typeface="+mj-lt"/>
              </a:rPr>
              <a:t>software</a:t>
            </a:r>
            <a:r>
              <a:rPr lang="pt-BR" sz="2200" dirty="0">
                <a:latin typeface="+mj-lt"/>
              </a:rPr>
              <a:t>” no XIV Simpósio Brasileiro de Sistemas de Informação - Caxias do Sul - 2018.</a:t>
            </a:r>
          </a:p>
          <a:p>
            <a:r>
              <a:rPr lang="pt-BR" sz="2200" dirty="0">
                <a:latin typeface="+mj-lt"/>
              </a:rPr>
              <a:t>Publicação e apresentação do artigo “O impacto da adoção dos Modelos de Maturidade TMMI e </a:t>
            </a:r>
            <a:r>
              <a:rPr lang="pt-BR" sz="2200" dirty="0" smtClean="0">
                <a:latin typeface="+mj-lt"/>
              </a:rPr>
              <a:t>MPT.BR </a:t>
            </a:r>
            <a:r>
              <a:rPr lang="pt-BR" sz="2200" dirty="0">
                <a:latin typeface="+mj-lt"/>
              </a:rPr>
              <a:t>na Gestão de Projetos de Software” na Conferência Latino-Americana de Informática / </a:t>
            </a:r>
            <a:r>
              <a:rPr lang="pt-BR" sz="2200" dirty="0" smtClean="0">
                <a:latin typeface="+mj-lt"/>
              </a:rPr>
              <a:t>46º </a:t>
            </a:r>
            <a:r>
              <a:rPr lang="pt-BR" sz="2200" dirty="0">
                <a:latin typeface="+mj-lt"/>
              </a:rPr>
              <a:t>JAIIO – Córdoba, Argentina - 2017.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549197501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 smtClean="0"/>
              <a:t>Objetivo</a:t>
            </a:r>
          </a:p>
        </p:txBody>
      </p:sp>
      <p:sp>
        <p:nvSpPr>
          <p:cNvPr id="4" name="Espaço Reservado para Conteúdo 5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+mj-lt"/>
              </a:rPr>
              <a:t>Criar e manipular tipos abstratos de dados: listas, pilhas, filas e árvores</a:t>
            </a:r>
            <a:r>
              <a:rPr lang="pt-BR" sz="30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pt-BR" sz="3000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Conteúdo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Listas: Definição</a:t>
            </a:r>
            <a:r>
              <a:rPr lang="pt-BR" dirty="0">
                <a:latin typeface="+mj-lt"/>
              </a:rPr>
              <a:t>, propriedades, aplicação, listas de arranjos, listas de nodos e </a:t>
            </a:r>
            <a:r>
              <a:rPr lang="pt-BR" dirty="0" smtClean="0">
                <a:latin typeface="+mj-lt"/>
              </a:rPr>
              <a:t>implementação.</a:t>
            </a:r>
          </a:p>
          <a:p>
            <a:r>
              <a:rPr lang="pt-BR" dirty="0">
                <a:latin typeface="+mj-lt"/>
              </a:rPr>
              <a:t>Pilhas e </a:t>
            </a:r>
            <a:r>
              <a:rPr lang="pt-BR" dirty="0" smtClean="0">
                <a:latin typeface="+mj-lt"/>
              </a:rPr>
              <a:t>Filas: </a:t>
            </a:r>
            <a:r>
              <a:rPr lang="pt-BR" dirty="0">
                <a:latin typeface="+mj-lt"/>
              </a:rPr>
              <a:t>Definição, propriedades, aplicação e operações</a:t>
            </a:r>
            <a:r>
              <a:rPr lang="pt-BR" dirty="0" smtClean="0">
                <a:latin typeface="+mj-lt"/>
              </a:rPr>
              <a:t>.</a:t>
            </a:r>
          </a:p>
          <a:p>
            <a:r>
              <a:rPr lang="pt-BR" dirty="0" smtClean="0">
                <a:latin typeface="+mj-lt"/>
              </a:rPr>
              <a:t>Recursividade.</a:t>
            </a:r>
          </a:p>
          <a:p>
            <a:r>
              <a:rPr lang="pt-BR" dirty="0" smtClean="0">
                <a:latin typeface="+mj-lt"/>
              </a:rPr>
              <a:t>Listas, pilhas e filas de alocação dinâmica.</a:t>
            </a:r>
          </a:p>
          <a:p>
            <a:r>
              <a:rPr lang="pt-BR" dirty="0" smtClean="0">
                <a:latin typeface="+mj-lt"/>
              </a:rPr>
              <a:t>Algoritmos de Ordenação</a:t>
            </a:r>
          </a:p>
          <a:p>
            <a:r>
              <a:rPr lang="pt-BR" dirty="0" smtClean="0">
                <a:latin typeface="+mj-lt"/>
              </a:rPr>
              <a:t>Árvores Binárias: Definição</a:t>
            </a:r>
            <a:r>
              <a:rPr lang="pt-BR" dirty="0">
                <a:latin typeface="+mj-lt"/>
              </a:rPr>
              <a:t>, propriedades, aplicação e algoritmos.</a:t>
            </a: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3965982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34" y="21429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Cronograma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08276"/>
              </p:ext>
            </p:extLst>
          </p:nvPr>
        </p:nvGraphicFramePr>
        <p:xfrm>
          <a:off x="251520" y="1035554"/>
          <a:ext cx="8358246" cy="5364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30"/>
                <a:gridCol w="6951716"/>
              </a:tblGrid>
              <a:tr h="341499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Data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Conteúdo </a:t>
                      </a:r>
                      <a:endParaRPr lang="pt-BR" sz="1800" dirty="0"/>
                    </a:p>
                  </a:txBody>
                  <a:tcPr/>
                </a:tc>
              </a:tr>
              <a:tr h="411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05/09/2019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da Disciplina e Exercícios de Revisão.</a:t>
                      </a:r>
                    </a:p>
                  </a:txBody>
                  <a:tcPr/>
                </a:tc>
              </a:tr>
              <a:tr h="674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12/09/2019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Listas: Definição, propriedades, aplicação, listas de arranjos, listas de nodos e implementação.</a:t>
                      </a:r>
                    </a:p>
                  </a:txBody>
                  <a:tcPr/>
                </a:tc>
              </a:tr>
              <a:tr h="478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19/09/2019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Pilhas e Filas: Definição, propriedades, aplicação e operações.</a:t>
                      </a:r>
                    </a:p>
                  </a:txBody>
                  <a:tcPr/>
                </a:tc>
              </a:tr>
              <a:tr h="387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26/09/2019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Recursividade</a:t>
                      </a:r>
                    </a:p>
                  </a:txBody>
                  <a:tcPr/>
                </a:tc>
              </a:tr>
              <a:tr h="597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03/10/2019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Listas, pilhas e filas de alocação dinâmica.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Exercícios</a:t>
                      </a:r>
                    </a:p>
                  </a:txBody>
                  <a:tcPr/>
                </a:tc>
              </a:tr>
              <a:tr h="960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17/10/2019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Avaliação 1</a:t>
                      </a:r>
                    </a:p>
                  </a:txBody>
                  <a:tcPr/>
                </a:tc>
              </a:tr>
              <a:tr h="960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24/10/2019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Vista de provas e exercícios de listas, pilhas e filas de alocação dinâmica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305086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34" y="21429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Cronograma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78139"/>
              </p:ext>
            </p:extLst>
          </p:nvPr>
        </p:nvGraphicFramePr>
        <p:xfrm>
          <a:off x="251520" y="1035554"/>
          <a:ext cx="8358246" cy="53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30"/>
                <a:gridCol w="6951716"/>
              </a:tblGrid>
              <a:tr h="359312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Data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Conteúdo </a:t>
                      </a:r>
                      <a:endParaRPr lang="pt-BR" sz="1800" dirty="0"/>
                    </a:p>
                  </a:txBody>
                  <a:tcPr/>
                </a:tc>
              </a:tr>
              <a:tr h="40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31/10/2019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Algoritmos de ordenação</a:t>
                      </a:r>
                    </a:p>
                  </a:txBody>
                  <a:tcPr/>
                </a:tc>
              </a:tr>
              <a:tr h="662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07/11/2019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Exercícios</a:t>
                      </a:r>
                    </a:p>
                  </a:txBody>
                  <a:tcPr/>
                </a:tc>
              </a:tr>
              <a:tr h="898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14/11/2019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Árvores Binárias: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dirty="0" smtClean="0"/>
                        <a:t>Definição, propriedades, aplicação e algoritmos.</a:t>
                      </a:r>
                    </a:p>
                    <a:p>
                      <a:r>
                        <a:rPr lang="pt-BR" sz="1800" dirty="0" smtClean="0"/>
                        <a:t>Exercícios</a:t>
                      </a:r>
                    </a:p>
                    <a:p>
                      <a:endParaRPr lang="pt-BR" sz="1800" dirty="0" smtClean="0"/>
                    </a:p>
                  </a:txBody>
                  <a:tcPr/>
                </a:tc>
              </a:tr>
              <a:tr h="380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21/11/2019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Exercícios</a:t>
                      </a:r>
                    </a:p>
                  </a:txBody>
                  <a:tcPr/>
                </a:tc>
              </a:tr>
              <a:tr h="628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28/11/2019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Avaliação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8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05/12/2019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Vista de provas</a:t>
                      </a:r>
                    </a:p>
                  </a:txBody>
                  <a:tcPr/>
                </a:tc>
              </a:tr>
              <a:tr h="590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Exame</a:t>
                      </a:r>
                    </a:p>
                  </a:txBody>
                  <a:tcPr/>
                </a:tc>
              </a:tr>
              <a:tr h="943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Vista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exame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12029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Processo de avaliação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smtClean="0">
                <a:latin typeface="+mj-lt"/>
              </a:rPr>
              <a:t>A </a:t>
            </a:r>
            <a:r>
              <a:rPr lang="pt-BR" dirty="0" smtClean="0">
                <a:latin typeface="+mj-lt"/>
              </a:rPr>
              <a:t>média final semestral </a:t>
            </a:r>
            <a:r>
              <a:rPr lang="pt-BR" dirty="0" smtClean="0">
                <a:latin typeface="+mj-lt"/>
              </a:rPr>
              <a:t>será composta por duas avaliações escritas, sem consulta e cumulativas que estão previstas para os dias 17/10/2019 e  28/11/2019.</a:t>
            </a:r>
          </a:p>
          <a:p>
            <a:r>
              <a:rPr lang="pt-BR" dirty="0" smtClean="0">
                <a:latin typeface="+mj-lt"/>
              </a:rPr>
              <a:t>Serão aplicadas listas de exercícios que também irão fazer parte da média </a:t>
            </a:r>
            <a:r>
              <a:rPr lang="pt-BR" dirty="0" smtClean="0">
                <a:latin typeface="+mj-lt"/>
              </a:rPr>
              <a:t>final.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Durante o semestre, está previsto um experimento sobre ferramentas de depuração de </a:t>
            </a:r>
            <a:r>
              <a:rPr lang="pt-BR" dirty="0" smtClean="0">
                <a:latin typeface="+mj-lt"/>
              </a:rPr>
              <a:t>software e, possivelmente a implementação de um sistema completo de tema ainda a ser definido.</a:t>
            </a: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3327447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5912</TotalTime>
  <Words>534</Words>
  <Application>Microsoft Office PowerPoint</Application>
  <PresentationFormat>Apresentação na tela (4:3)</PresentationFormat>
  <Paragraphs>80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Fluxo</vt:lpstr>
      <vt:lpstr>Estrutura de Dados – 2º semestre de 2019</vt:lpstr>
      <vt:lpstr>Apresentação</vt:lpstr>
      <vt:lpstr>Apresentação</vt:lpstr>
      <vt:lpstr>Apresentação</vt:lpstr>
      <vt:lpstr>Objetivo</vt:lpstr>
      <vt:lpstr>Conteúdo</vt:lpstr>
      <vt:lpstr>Cronograma</vt:lpstr>
      <vt:lpstr>Cronograma</vt:lpstr>
      <vt:lpstr>Processo de avaliação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impacto da aplicação dos modelos de maturidade TMMI e MPT.BR em complemento ao CMMI e MPS.BR</dc:title>
  <dc:creator>FSilva</dc:creator>
  <cp:lastModifiedBy>Fábio Silva</cp:lastModifiedBy>
  <cp:revision>553</cp:revision>
  <dcterms:created xsi:type="dcterms:W3CDTF">2016-05-01T13:34:53Z</dcterms:created>
  <dcterms:modified xsi:type="dcterms:W3CDTF">2019-09-05T16:00:45Z</dcterms:modified>
</cp:coreProperties>
</file>