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438" r:id="rId3"/>
    <p:sldId id="446" r:id="rId4"/>
    <p:sldId id="447" r:id="rId5"/>
    <p:sldId id="437" r:id="rId6"/>
    <p:sldId id="347" r:id="rId7"/>
    <p:sldId id="441" r:id="rId8"/>
    <p:sldId id="448" r:id="rId9"/>
    <p:sldId id="415" r:id="rId10"/>
    <p:sldId id="442" r:id="rId11"/>
    <p:sldId id="443" r:id="rId12"/>
    <p:sldId id="444" r:id="rId13"/>
    <p:sldId id="445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62100" autoAdjust="0"/>
  </p:normalViewPr>
  <p:slideViewPr>
    <p:cSldViewPr>
      <p:cViewPr>
        <p:scale>
          <a:sx n="81" d="100"/>
          <a:sy n="81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C78A5-9067-4291-ADD9-423ECE6ECB6E}" type="datetimeFigureOut">
              <a:rPr lang="pt-BR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ABDF66-A2B5-4A08-B273-ACD3A79FF6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134E6-93CE-4C54-B31D-DF7BC11ECA87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B8583-0C5B-4AD1-B0A5-257DE6CB263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F1FA8-7285-4F39-9D19-B3CE55E32670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FAC9-D33B-4834-9C10-71FFB4B2FC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FB631-DBB9-4D3D-8354-D0E55E291CFF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CE3FE-FD9D-4464-A1B1-7E47EDD2A8B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62DED-BA88-41D8-BA62-1A330C61940C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9464-8DAF-4B89-95BC-C55A5A1C4A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5DF05-FC7D-4474-AB18-07A973A5B58F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6410-B673-441E-9F4D-D32C7A14B4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C4C15-A961-4747-A615-6E6C4EF2B957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7D113-3217-4443-90DB-2B0AA5C4DF1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811A8-7466-425A-8D81-3949FFC9DB08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D0B-E432-4CEF-A1E0-DAC5AA631A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5C73-34C7-4E05-821E-01DE830ADC8D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CDD2E-1F08-4729-8088-8B34BF2C270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4ABE31-0694-444D-8D41-ECBD261DE97E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92417-37EB-4EB6-87F5-DAA2617EFC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BE319-E01C-464B-8971-327D22ABB172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79E09-D76C-4111-988E-37B425A660F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F4AB-8E7F-452A-9DF7-0A2ECC233E99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80A4E3C-A9EE-4B7B-A8F7-78B5A1B9F7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9B5A864-A7E2-4490-9888-00E5270DC86D}" type="datetimeFigureOut">
              <a:rPr lang="pt-BR" smtClean="0"/>
              <a:pPr>
                <a:defRPr/>
              </a:pPr>
              <a:t>05/09/2019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C8811B1-C68A-4B8B-A0B4-BBE0624EF43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cover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2º semestre de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196752"/>
            <a:ext cx="8229600" cy="46865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latin typeface="+mj-lt"/>
              </a:rPr>
              <a:t>2</a:t>
            </a:r>
            <a:r>
              <a:rPr lang="pt-BR" sz="2800" dirty="0" smtClean="0">
                <a:latin typeface="+mj-lt"/>
              </a:rPr>
              <a:t>. Carregar um vetor [5] inteiro. Enviar cada elemento para uma função e esta irá retornar o seu fatorial que será armazenado em um outro vetor. Exibir os dados dos vetores</a:t>
            </a:r>
          </a:p>
          <a:p>
            <a:pPr lvl="1"/>
            <a:endParaRPr lang="pt-BR" sz="2600" dirty="0"/>
          </a:p>
          <a:p>
            <a:pPr marL="0" indent="0">
              <a:buNone/>
            </a:pPr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081573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196752"/>
            <a:ext cx="8229600" cy="46865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>
                <a:latin typeface="+mj-lt"/>
              </a:rPr>
              <a:t>3. Carregar um vetor [100] inteiros positivos ou negativos. Classificar este vetor em ordem crescente e apresentar os valores.</a:t>
            </a:r>
            <a:endParaRPr lang="pt-BR" sz="2800" dirty="0">
              <a:latin typeface="+mj-lt"/>
            </a:endParaRPr>
          </a:p>
          <a:p>
            <a:pPr marL="0" indent="0">
              <a:buNone/>
            </a:pPr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376400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196752"/>
            <a:ext cx="8229600" cy="46865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latin typeface="+mj-lt"/>
              </a:rPr>
              <a:t>4</a:t>
            </a:r>
            <a:r>
              <a:rPr lang="pt-BR" sz="2800" dirty="0" smtClean="0">
                <a:latin typeface="+mj-lt"/>
              </a:rPr>
              <a:t>. Carregar uma matriz [4 x 4 inteiro]. </a:t>
            </a:r>
            <a:r>
              <a:rPr lang="pt-BR" sz="2800" dirty="0" smtClean="0">
                <a:latin typeface="+mj-lt"/>
              </a:rPr>
              <a:t>Apresentar:</a:t>
            </a:r>
            <a:endParaRPr lang="pt-BR" sz="2800" dirty="0" smtClean="0">
              <a:latin typeface="+mj-lt"/>
            </a:endParaRPr>
          </a:p>
          <a:p>
            <a:pPr lvl="1"/>
            <a:r>
              <a:rPr lang="pt-BR" sz="2800" dirty="0" smtClean="0">
                <a:latin typeface="+mj-lt"/>
              </a:rPr>
              <a:t>Soma dos valores no intervalo de 1 a 100</a:t>
            </a:r>
          </a:p>
          <a:p>
            <a:pPr lvl="1"/>
            <a:r>
              <a:rPr lang="pt-BR" sz="2800" dirty="0" smtClean="0">
                <a:latin typeface="+mj-lt"/>
              </a:rPr>
              <a:t>Quantidade de números impares entre 30 a 50</a:t>
            </a:r>
          </a:p>
          <a:p>
            <a:pPr lvl="1"/>
            <a:r>
              <a:rPr lang="pt-BR" sz="2800" dirty="0" smtClean="0">
                <a:latin typeface="+mj-lt"/>
              </a:rPr>
              <a:t>Quantidade de números divisíveis por 8</a:t>
            </a:r>
          </a:p>
          <a:p>
            <a:pPr lvl="1"/>
            <a:r>
              <a:rPr lang="pt-BR" sz="2800" dirty="0" smtClean="0">
                <a:latin typeface="+mj-lt"/>
              </a:rPr>
              <a:t>Quantidade de números ímpares divisíveis por 3</a:t>
            </a:r>
          </a:p>
          <a:p>
            <a:pPr lvl="1"/>
            <a:r>
              <a:rPr lang="pt-BR" sz="2800" dirty="0" smtClean="0">
                <a:latin typeface="+mj-lt"/>
              </a:rPr>
              <a:t>Fatorial do maior número informado na matriz</a:t>
            </a:r>
          </a:p>
          <a:p>
            <a:pPr marL="457200" lvl="1" indent="0">
              <a:buNone/>
            </a:pPr>
            <a:endParaRPr lang="pt-BR" sz="2600" dirty="0" smtClean="0"/>
          </a:p>
          <a:p>
            <a:pPr lvl="1"/>
            <a:endParaRPr lang="pt-BR" sz="2600" dirty="0"/>
          </a:p>
          <a:p>
            <a:pPr marL="0" indent="0">
              <a:buNone/>
            </a:pPr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4496239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196752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5. Criar e carregar  uma matriz [4 x 4] inteiro, onde os valores da diagonal principal serão carregados pela aplicação conforme o gráfico e os demais dados serão digitados pelo usuário</a:t>
            </a:r>
          </a:p>
          <a:p>
            <a:pPr marL="0" indent="0">
              <a:buNone/>
            </a:pPr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  <a:p>
            <a:pPr lvl="1"/>
            <a:endParaRPr lang="pt-BR" sz="2600" dirty="0"/>
          </a:p>
          <a:p>
            <a:pPr marL="0" indent="0">
              <a:buNone/>
            </a:pPr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0791"/>
              </p:ext>
            </p:extLst>
          </p:nvPr>
        </p:nvGraphicFramePr>
        <p:xfrm>
          <a:off x="1331640" y="2996952"/>
          <a:ext cx="6096000" cy="25922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8719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6836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6836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6836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531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Algoritmos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+mj-lt"/>
              </a:rPr>
              <a:t>Um </a:t>
            </a:r>
            <a:r>
              <a:rPr lang="pt-BR" sz="2400" dirty="0">
                <a:latin typeface="+mj-lt"/>
              </a:rPr>
              <a:t>algoritmo é formalmente uma </a:t>
            </a:r>
            <a:r>
              <a:rPr lang="pt-BR" sz="2400" dirty="0" smtClean="0">
                <a:latin typeface="+mj-lt"/>
              </a:rPr>
              <a:t>sequência </a:t>
            </a:r>
            <a:r>
              <a:rPr lang="pt-BR" sz="2400" dirty="0">
                <a:latin typeface="+mj-lt"/>
              </a:rPr>
              <a:t>finita de passos que levam a execução de uma tarefa. Podemos pensar em algoritmo como uma receita, uma </a:t>
            </a:r>
            <a:r>
              <a:rPr lang="pt-BR" sz="2400" dirty="0" smtClean="0">
                <a:latin typeface="+mj-lt"/>
              </a:rPr>
              <a:t>sequência </a:t>
            </a:r>
            <a:r>
              <a:rPr lang="pt-BR" sz="2400" dirty="0">
                <a:latin typeface="+mj-lt"/>
              </a:rPr>
              <a:t>de instruções </a:t>
            </a:r>
            <a:r>
              <a:rPr lang="pt-BR" sz="2400" dirty="0" smtClean="0">
                <a:latin typeface="+mj-lt"/>
              </a:rPr>
              <a:t>para o alcance de um determinado objetivo</a:t>
            </a:r>
            <a:r>
              <a:rPr lang="pt-BR" sz="2400" dirty="0" smtClean="0">
                <a:latin typeface="+mj-lt"/>
              </a:rPr>
              <a:t>.</a:t>
            </a:r>
          </a:p>
          <a:p>
            <a:r>
              <a:rPr lang="pt-BR" sz="2400" dirty="0">
                <a:latin typeface="+mj-lt"/>
              </a:rPr>
              <a:t>Sequência Lógica são passos executados até atingir um objetivo ou solução de um problema.</a:t>
            </a:r>
          </a:p>
          <a:p>
            <a:pPr marL="0" indent="0">
              <a:buNone/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751648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Algoritmos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400" dirty="0">
                <a:latin typeface="+mj-lt"/>
              </a:rPr>
              <a:t>Algoritmos precisam de dados e informações para exercer as suas funções. </a:t>
            </a:r>
          </a:p>
          <a:p>
            <a:pPr algn="just"/>
            <a:r>
              <a:rPr lang="pt-BR" altLang="pt-BR" sz="2400" dirty="0">
                <a:latin typeface="+mj-lt"/>
              </a:rPr>
              <a:t>Informações simples atendem a uma pequena parcela dos algoritmos. </a:t>
            </a:r>
          </a:p>
          <a:p>
            <a:pPr algn="just"/>
            <a:r>
              <a:rPr lang="pt-BR" altLang="pt-BR" sz="2400" dirty="0">
                <a:latin typeface="+mj-lt"/>
              </a:rPr>
              <a:t>A maioria dos algoritmos utilizam uma grande carga de informações estas quando utilizadas com tipos primitivos precisam ser criadas com inúmeras variáveis</a:t>
            </a:r>
            <a:r>
              <a:rPr lang="pt-BR" altLang="pt-BR" sz="2400" dirty="0" smtClean="0">
                <a:latin typeface="+mj-lt"/>
              </a:rPr>
              <a:t>.</a:t>
            </a:r>
            <a:endParaRPr lang="pt-BR" altLang="pt-BR" sz="2400" dirty="0">
              <a:latin typeface="+mj-lt"/>
            </a:endParaRPr>
          </a:p>
          <a:p>
            <a:pPr lvl="1" algn="just"/>
            <a:r>
              <a:rPr lang="pt-BR" altLang="pt-BR" sz="2400" dirty="0">
                <a:latin typeface="+mj-lt"/>
              </a:rPr>
              <a:t>tornando o algoritmo carregado de variáveis, já que uma variável contém apenas uma informação (exemplo: a1, a2, a3, a4</a:t>
            </a:r>
            <a:r>
              <a:rPr lang="pt-BR" altLang="pt-BR" sz="2400" dirty="0" smtClean="0">
                <a:latin typeface="+mj-lt"/>
              </a:rPr>
              <a:t>): Difícil </a:t>
            </a:r>
            <a:r>
              <a:rPr lang="pt-BR" altLang="pt-BR" sz="2400" dirty="0">
                <a:latin typeface="+mj-lt"/>
              </a:rPr>
              <a:t>gerenciamento</a:t>
            </a:r>
          </a:p>
          <a:p>
            <a:pPr lvl="1" algn="just"/>
            <a:r>
              <a:rPr lang="pt-BR" altLang="pt-BR" sz="2400" dirty="0">
                <a:latin typeface="+mj-lt"/>
              </a:rPr>
              <a:t>Como prever o número de informações que serão necessárias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15609935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Vetores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 titulos"/>
              </a:rPr>
              <a:t>Vetor é uma coleção de variáveis de mesmo tipo que compartilham o mesmo nome (identificador).</a:t>
            </a:r>
          </a:p>
          <a:p>
            <a:pPr marL="0" indent="0" algn="just">
              <a:buNone/>
              <a:defRPr/>
            </a:pPr>
            <a:endParaRPr lang="pt-BR" sz="2400" b="1" dirty="0" smtClean="0">
              <a:latin typeface="Calibri titulos"/>
            </a:endParaRPr>
          </a:p>
          <a:p>
            <a:pPr marL="0" indent="0" algn="just">
              <a:buNone/>
              <a:defRPr/>
            </a:pPr>
            <a:r>
              <a:rPr lang="pt-BR" sz="2400" b="1" dirty="0" smtClean="0">
                <a:latin typeface="Calibri titulos"/>
              </a:rPr>
              <a:t>Declaração </a:t>
            </a:r>
            <a:r>
              <a:rPr lang="pt-BR" sz="2400" b="1" dirty="0">
                <a:latin typeface="Calibri titulos"/>
              </a:rPr>
              <a:t>de um vetor</a:t>
            </a:r>
            <a:r>
              <a:rPr lang="pt-BR" sz="2400" dirty="0">
                <a:latin typeface="Calibri titulos"/>
              </a:rPr>
              <a:t>: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pt-BR" sz="2400" dirty="0">
                <a:latin typeface="Calibri titulos"/>
              </a:rPr>
              <a:t>    &lt;tipo de dado&gt; &lt;identificador&gt;[&lt;tamanho</a:t>
            </a:r>
            <a:r>
              <a:rPr lang="pt-BR" sz="2400" dirty="0" smtClean="0">
                <a:latin typeface="Calibri titulos"/>
              </a:rPr>
              <a:t>&gt;];</a:t>
            </a:r>
            <a:endParaRPr lang="pt-BR" sz="2400" dirty="0">
              <a:latin typeface="Calibri titulos"/>
            </a:endParaRPr>
          </a:p>
          <a:p>
            <a:pPr algn="just">
              <a:defRPr/>
            </a:pPr>
            <a:r>
              <a:rPr lang="pt-BR" sz="2400" dirty="0">
                <a:latin typeface="Calibri titulos"/>
              </a:rPr>
              <a:t>Exemplo: Definição de um vetor do tipo inteiro com 5 posições e um vetor do tipo char com 32 posições</a:t>
            </a:r>
            <a:r>
              <a:rPr lang="pt-BR" sz="2400" dirty="0" smtClean="0">
                <a:latin typeface="Calibri titulos"/>
              </a:rPr>
              <a:t>:</a:t>
            </a:r>
            <a:endParaRPr lang="pt-BR" sz="2400" dirty="0">
              <a:latin typeface="Calibri titulos"/>
            </a:endParaRPr>
          </a:p>
          <a:p>
            <a:pPr lvl="1" algn="just">
              <a:defRPr/>
            </a:pPr>
            <a:r>
              <a:rPr lang="pt-BR" sz="2400" dirty="0" err="1">
                <a:latin typeface="Calibri titulos"/>
              </a:rPr>
              <a:t>int</a:t>
            </a:r>
            <a:r>
              <a:rPr lang="pt-BR" sz="2400" dirty="0">
                <a:latin typeface="Calibri titulos"/>
              </a:rPr>
              <a:t> x[5];</a:t>
            </a:r>
          </a:p>
          <a:p>
            <a:pPr lvl="1" algn="just">
              <a:defRPr/>
            </a:pPr>
            <a:r>
              <a:rPr lang="pt-BR" sz="2400" dirty="0" err="1" smtClean="0">
                <a:latin typeface="Calibri titulos"/>
              </a:rPr>
              <a:t>double</a:t>
            </a:r>
            <a:r>
              <a:rPr lang="pt-BR" sz="2400" dirty="0" smtClean="0">
                <a:latin typeface="Calibri titulos"/>
              </a:rPr>
              <a:t> y[50];</a:t>
            </a:r>
            <a:endParaRPr lang="pt-BR" sz="2400" dirty="0">
              <a:latin typeface="Calibri titulos"/>
            </a:endParaRP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86138517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Vetores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400" dirty="0">
                <a:latin typeface="+mj-lt"/>
              </a:rPr>
              <a:t>Cada elemento do vetor é referenciado individualmente por meio de um número inteiro e positivo, entre colchetes</a:t>
            </a:r>
            <a:r>
              <a:rPr lang="pt-BR" altLang="pt-BR" sz="2400" dirty="0" smtClean="0">
                <a:latin typeface="+mj-lt"/>
              </a:rPr>
              <a:t>.</a:t>
            </a:r>
            <a:endParaRPr lang="pt-BR" altLang="pt-BR" sz="2400" dirty="0">
              <a:latin typeface="+mj-lt"/>
            </a:endParaRPr>
          </a:p>
          <a:p>
            <a:pPr lvl="1" algn="just"/>
            <a:r>
              <a:rPr lang="pt-BR" altLang="pt-BR" sz="2400" dirty="0">
                <a:latin typeface="+mj-lt"/>
              </a:rPr>
              <a:t>Este número/índice representa a posição do elemento no vetor.</a:t>
            </a:r>
          </a:p>
          <a:p>
            <a:pPr lvl="1" algn="just"/>
            <a:r>
              <a:rPr lang="pt-BR" altLang="pt-BR" sz="2400" dirty="0">
                <a:latin typeface="+mj-lt"/>
              </a:rPr>
              <a:t>A numeração dos índices inicia em ZERO</a:t>
            </a:r>
            <a:r>
              <a:rPr lang="pt-BR" altLang="pt-BR" sz="2400" dirty="0" smtClean="0">
                <a:latin typeface="+mj-lt"/>
              </a:rPr>
              <a:t>.</a:t>
            </a:r>
            <a:endParaRPr lang="pt-BR" altLang="pt-BR" sz="2400" dirty="0">
              <a:latin typeface="+mj-lt"/>
            </a:endParaRPr>
          </a:p>
          <a:p>
            <a:pPr algn="just"/>
            <a:r>
              <a:rPr lang="pt-BR" altLang="pt-BR" sz="2400" dirty="0">
                <a:latin typeface="+mj-lt"/>
              </a:rPr>
              <a:t>Exemplo:</a:t>
            </a:r>
          </a:p>
          <a:p>
            <a:pPr lvl="1" algn="just"/>
            <a:r>
              <a:rPr lang="pt-BR" altLang="pt-BR" sz="2400" dirty="0">
                <a:latin typeface="+mj-lt"/>
              </a:rPr>
              <a:t>x[0] = 1;</a:t>
            </a:r>
          </a:p>
          <a:p>
            <a:pPr lvl="1" algn="just"/>
            <a:r>
              <a:rPr lang="pt-BR" altLang="pt-BR" sz="2400" dirty="0">
                <a:latin typeface="+mj-lt"/>
              </a:rPr>
              <a:t>y[10] = 'a';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49197501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67544" y="34570"/>
            <a:ext cx="8229600" cy="1090174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Matrizes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Matrizes funcionam de modo similar a vetores; porém são </a:t>
            </a:r>
            <a:r>
              <a:rPr lang="pt-BR" sz="2400" dirty="0" err="1" smtClean="0">
                <a:latin typeface="+mj-lt"/>
              </a:rPr>
              <a:t>arrays</a:t>
            </a:r>
            <a:r>
              <a:rPr lang="pt-BR" sz="2400" dirty="0" smtClean="0">
                <a:latin typeface="+mj-lt"/>
              </a:rPr>
              <a:t> multidimensionais. </a:t>
            </a:r>
          </a:p>
          <a:p>
            <a:pPr>
              <a:defRPr/>
            </a:pPr>
            <a:r>
              <a:rPr lang="pt-BR" sz="2400" dirty="0">
                <a:latin typeface="+mj-lt"/>
              </a:rPr>
              <a:t>Declaração: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        </a:t>
            </a:r>
            <a:r>
              <a:rPr lang="pt-BR" sz="2400" b="1" dirty="0">
                <a:latin typeface="+mj-lt"/>
              </a:rPr>
              <a:t>&lt;tipo de dado&gt; &lt;identificador&gt; [tamanho1,tamanho2</a:t>
            </a:r>
            <a:r>
              <a:rPr lang="pt-BR" sz="2400" b="1" dirty="0" smtClean="0">
                <a:latin typeface="+mj-lt"/>
              </a:rPr>
              <a:t>,...]</a:t>
            </a:r>
            <a:endParaRPr lang="pt-BR" sz="2400" dirty="0">
              <a:latin typeface="+mj-lt"/>
            </a:endParaRPr>
          </a:p>
          <a:p>
            <a:pPr>
              <a:defRPr/>
            </a:pPr>
            <a:r>
              <a:rPr lang="pt-BR" sz="2400" dirty="0">
                <a:latin typeface="+mj-lt"/>
              </a:rPr>
              <a:t>Exemplo: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int</a:t>
            </a:r>
            <a:r>
              <a:rPr lang="pt-BR" sz="2400" dirty="0">
                <a:latin typeface="+mj-lt"/>
              </a:rPr>
              <a:t> m[3][3]; </a:t>
            </a:r>
            <a:r>
              <a:rPr lang="pt-BR" sz="2400" dirty="0" smtClean="0">
                <a:latin typeface="+mj-lt"/>
              </a:rPr>
              <a:t>        </a:t>
            </a:r>
            <a:r>
              <a:rPr lang="pt-BR" sz="2400" dirty="0" smtClean="0"/>
              <a:t>/</a:t>
            </a:r>
            <a:r>
              <a:rPr lang="pt-BR" sz="2400" dirty="0" smtClean="0">
                <a:latin typeface="+mj-lt"/>
              </a:rPr>
              <a:t>* </a:t>
            </a:r>
            <a:r>
              <a:rPr lang="pt-BR" sz="2400" dirty="0">
                <a:latin typeface="+mj-lt"/>
              </a:rPr>
              <a:t>declara uma matriz 3x3 */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int</a:t>
            </a:r>
            <a:r>
              <a:rPr lang="pt-BR" sz="2400" dirty="0">
                <a:latin typeface="+mj-lt"/>
              </a:rPr>
              <a:t> n[3][4][5];    </a:t>
            </a:r>
            <a:r>
              <a:rPr lang="pt-BR" sz="2400" dirty="0" smtClean="0">
                <a:latin typeface="+mj-lt"/>
              </a:rPr>
              <a:t> /* </a:t>
            </a:r>
            <a:r>
              <a:rPr lang="pt-BR" sz="2400" dirty="0">
                <a:latin typeface="+mj-lt"/>
              </a:rPr>
              <a:t>declara uma </a:t>
            </a:r>
            <a:r>
              <a:rPr lang="pt-BR" sz="2400" dirty="0" smtClean="0">
                <a:latin typeface="+mj-lt"/>
              </a:rPr>
              <a:t>matriz tridimensional </a:t>
            </a:r>
            <a:r>
              <a:rPr lang="pt-BR" sz="2400" dirty="0">
                <a:latin typeface="+mj-lt"/>
              </a:rPr>
              <a:t>de tamanho 3x4x5 </a:t>
            </a:r>
            <a:r>
              <a:rPr lang="pt-BR" sz="2400" dirty="0" smtClean="0">
                <a:latin typeface="+mj-lt"/>
              </a:rPr>
              <a:t> */</a:t>
            </a:r>
            <a:endParaRPr lang="pt-BR" sz="2400" dirty="0">
              <a:latin typeface="+mj-lt"/>
            </a:endParaRPr>
          </a:p>
          <a:p>
            <a:pPr>
              <a:defRPr/>
            </a:pPr>
            <a:r>
              <a:rPr lang="pt-BR" sz="2400" dirty="0" err="1">
                <a:latin typeface="+mj-lt"/>
              </a:rPr>
              <a:t>double</a:t>
            </a:r>
            <a:r>
              <a:rPr lang="pt-BR" sz="2400" dirty="0">
                <a:latin typeface="+mj-lt"/>
              </a:rPr>
              <a:t> p[10][2</a:t>
            </a:r>
            <a:r>
              <a:rPr lang="pt-BR" sz="2400" dirty="0" smtClean="0">
                <a:latin typeface="+mj-lt"/>
              </a:rPr>
              <a:t>];  /* </a:t>
            </a:r>
            <a:r>
              <a:rPr lang="pt-BR" sz="2400" dirty="0">
                <a:latin typeface="+mj-lt"/>
              </a:rPr>
              <a:t>declara uma matriz do </a:t>
            </a:r>
            <a:r>
              <a:rPr lang="pt-BR" sz="2400" dirty="0" smtClean="0">
                <a:latin typeface="+mj-lt"/>
              </a:rPr>
              <a:t>tipo </a:t>
            </a:r>
            <a:r>
              <a:rPr lang="pt-BR" sz="2400" dirty="0" err="1" smtClean="0">
                <a:latin typeface="+mj-lt"/>
              </a:rPr>
              <a:t>double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tamanho 10x2 */</a:t>
            </a:r>
          </a:p>
          <a:p>
            <a:endParaRPr lang="pt-BR" sz="30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Matrizes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pt-BR" sz="2400" dirty="0" err="1">
                <a:latin typeface="+mj-lt"/>
              </a:rPr>
              <a:t>int</a:t>
            </a:r>
            <a:r>
              <a:rPr lang="pt-BR" sz="2400" dirty="0">
                <a:latin typeface="+mj-lt"/>
              </a:rPr>
              <a:t> a[3][3]={1,2,3,4,5,6,7,8,9</a:t>
            </a:r>
            <a:r>
              <a:rPr lang="pt-BR" sz="2400" dirty="0" smtClean="0">
                <a:latin typeface="+mj-lt"/>
              </a:rPr>
              <a:t>};</a:t>
            </a:r>
            <a:endParaRPr lang="pt-BR" sz="2400" dirty="0">
              <a:latin typeface="+mj-lt"/>
            </a:endParaRPr>
          </a:p>
          <a:p>
            <a:pPr>
              <a:defRPr/>
            </a:pPr>
            <a:r>
              <a:rPr lang="pt-BR" sz="2400" dirty="0" err="1">
                <a:latin typeface="+mj-lt"/>
              </a:rPr>
              <a:t>int</a:t>
            </a:r>
            <a:r>
              <a:rPr lang="pt-BR" sz="2400" dirty="0">
                <a:latin typeface="+mj-lt"/>
              </a:rPr>
              <a:t> a[3][3]={{1,2,3},{4,5,6},{7,8,9</a:t>
            </a:r>
            <a:r>
              <a:rPr lang="pt-BR" sz="2400" dirty="0" smtClean="0">
                <a:latin typeface="+mj-lt"/>
              </a:rPr>
              <a:t>}}; /* </a:t>
            </a:r>
            <a:r>
              <a:rPr lang="pt-BR" sz="2400" dirty="0">
                <a:latin typeface="+mj-lt"/>
              </a:rPr>
              <a:t>Separa os dados de cada linha da matriz. Esta maneira é preferida. </a:t>
            </a:r>
            <a:r>
              <a:rPr lang="pt-BR" sz="2400" dirty="0" smtClean="0">
                <a:latin typeface="+mj-lt"/>
              </a:rPr>
              <a:t>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2400" dirty="0">
              <a:latin typeface="+mj-lt"/>
            </a:endParaRPr>
          </a:p>
          <a:p>
            <a:pPr>
              <a:defRPr/>
            </a:pPr>
            <a:r>
              <a:rPr lang="pt-BR" sz="2400" dirty="0">
                <a:latin typeface="+mj-lt"/>
              </a:rPr>
              <a:t>Em ambos os exemplos acima é criada a matriz: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          1 2 3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          4 5 6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          7 8 9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382751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Definições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Listas</a:t>
            </a:r>
            <a:r>
              <a:rPr lang="pt-BR" sz="2400" dirty="0">
                <a:latin typeface="+mj-lt"/>
              </a:rPr>
              <a:t>:  Uma estrutura que armazena elementos de forma alinhada, ou seja, com elementos dispostos um após o outro.</a:t>
            </a:r>
          </a:p>
          <a:p>
            <a:r>
              <a:rPr lang="pt-BR" sz="2400" dirty="0">
                <a:latin typeface="+mj-lt"/>
              </a:rPr>
              <a:t>Pilha: Trabalham com o algoritmo LIFO (</a:t>
            </a:r>
            <a:r>
              <a:rPr lang="pt-BR" sz="2400" dirty="0" err="1">
                <a:latin typeface="+mj-lt"/>
              </a:rPr>
              <a:t>last</a:t>
            </a:r>
            <a:r>
              <a:rPr lang="pt-BR" sz="2400" dirty="0">
                <a:latin typeface="+mj-lt"/>
              </a:rPr>
              <a:t>-in </a:t>
            </a:r>
            <a:r>
              <a:rPr lang="pt-BR" sz="2400" dirty="0" err="1">
                <a:latin typeface="+mj-lt"/>
              </a:rPr>
              <a:t>first</a:t>
            </a:r>
            <a:r>
              <a:rPr lang="pt-BR" sz="2400" dirty="0">
                <a:latin typeface="+mj-lt"/>
              </a:rPr>
              <a:t>-out), ou seja o último elemento </a:t>
            </a:r>
            <a:r>
              <a:rPr lang="pt-BR" sz="2400" dirty="0" smtClean="0">
                <a:latin typeface="+mj-lt"/>
              </a:rPr>
              <a:t>inserido</a:t>
            </a:r>
            <a:r>
              <a:rPr lang="pt-BR" sz="2400" dirty="0">
                <a:latin typeface="+mj-lt"/>
              </a:rPr>
              <a:t>, será o primeiro </a:t>
            </a:r>
            <a:r>
              <a:rPr lang="pt-BR" sz="2400" dirty="0" smtClean="0">
                <a:latin typeface="+mj-lt"/>
              </a:rPr>
              <a:t>retirado</a:t>
            </a:r>
            <a:r>
              <a:rPr lang="pt-BR" sz="2400" dirty="0">
                <a:latin typeface="+mj-lt"/>
              </a:rPr>
              <a:t>.</a:t>
            </a:r>
          </a:p>
          <a:p>
            <a:r>
              <a:rPr lang="pt-BR" sz="2400" dirty="0">
                <a:latin typeface="+mj-lt"/>
              </a:rPr>
              <a:t>Fila: </a:t>
            </a:r>
            <a:r>
              <a:rPr lang="pt-BR" sz="2400" dirty="0" smtClean="0">
                <a:latin typeface="+mj-lt"/>
              </a:rPr>
              <a:t>Trabalham com o algoritmo FIFO (</a:t>
            </a:r>
            <a:r>
              <a:rPr lang="pt-BR" sz="2400" dirty="0" err="1" smtClean="0">
                <a:latin typeface="+mj-lt"/>
              </a:rPr>
              <a:t>first</a:t>
            </a:r>
            <a:r>
              <a:rPr lang="pt-BR" sz="2400" dirty="0" smtClean="0">
                <a:latin typeface="+mj-lt"/>
              </a:rPr>
              <a:t>-in-</a:t>
            </a:r>
            <a:r>
              <a:rPr lang="pt-BR" sz="2400" dirty="0" err="1" smtClean="0">
                <a:latin typeface="+mj-lt"/>
              </a:rPr>
              <a:t>first</a:t>
            </a:r>
            <a:r>
              <a:rPr lang="pt-BR" sz="2400" dirty="0" smtClean="0">
                <a:latin typeface="+mj-lt"/>
              </a:rPr>
              <a:t>-out) , ou seja, o primeiro elemento inserido é o primeiro </a:t>
            </a:r>
            <a:r>
              <a:rPr lang="pt-BR" sz="2400" dirty="0" err="1" smtClean="0">
                <a:latin typeface="+mj-lt"/>
              </a:rPr>
              <a:t>reitirado</a:t>
            </a:r>
            <a:r>
              <a:rPr lang="pt-BR" sz="2400" dirty="0" smtClean="0">
                <a:latin typeface="+mj-lt"/>
              </a:rPr>
              <a:t>.</a:t>
            </a: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Árvores:  Diferente das listas encadeadas, em que os </a:t>
            </a:r>
            <a:r>
              <a:rPr lang="pt-BR" sz="2400" b="1" dirty="0">
                <a:latin typeface="+mj-lt"/>
              </a:rPr>
              <a:t>dados</a:t>
            </a:r>
            <a:r>
              <a:rPr lang="pt-BR" sz="2400" dirty="0">
                <a:latin typeface="+mj-lt"/>
              </a:rPr>
              <a:t> se encontram numa sequência, nas </a:t>
            </a:r>
            <a:r>
              <a:rPr lang="pt-BR" sz="2400" b="1" dirty="0">
                <a:latin typeface="+mj-lt"/>
              </a:rPr>
              <a:t>árvores</a:t>
            </a:r>
            <a:r>
              <a:rPr lang="pt-BR" sz="2400" dirty="0">
                <a:latin typeface="+mj-lt"/>
              </a:rPr>
              <a:t> os </a:t>
            </a:r>
            <a:r>
              <a:rPr lang="pt-BR" sz="2400" b="1" dirty="0">
                <a:latin typeface="+mj-lt"/>
              </a:rPr>
              <a:t>dados</a:t>
            </a:r>
            <a:r>
              <a:rPr lang="pt-BR" sz="2400" dirty="0">
                <a:latin typeface="+mj-lt"/>
              </a:rPr>
              <a:t> estão dispostos de forma </a:t>
            </a:r>
            <a:r>
              <a:rPr lang="pt-BR" sz="2400" dirty="0" smtClean="0">
                <a:latin typeface="+mj-lt"/>
              </a:rPr>
              <a:t>hierárquica.</a:t>
            </a:r>
            <a:endParaRPr lang="pt-BR" sz="2400" dirty="0">
              <a:latin typeface="+mj-lt"/>
            </a:endParaRPr>
          </a:p>
          <a:p>
            <a:pPr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581654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196752"/>
            <a:ext cx="8229600" cy="46865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>
                <a:latin typeface="+mj-lt"/>
              </a:rPr>
              <a:t>1. Carregar um vetor [100] real de valores de saldos. Calcular e exibir:</a:t>
            </a:r>
          </a:p>
          <a:p>
            <a:pPr lvl="1"/>
            <a:r>
              <a:rPr lang="pt-BR" sz="2800" dirty="0" smtClean="0">
                <a:latin typeface="+mj-lt"/>
              </a:rPr>
              <a:t>Média dos saldos positivos entre 100 à 1000</a:t>
            </a:r>
          </a:p>
          <a:p>
            <a:pPr lvl="1"/>
            <a:r>
              <a:rPr lang="pt-BR" sz="2800" dirty="0" smtClean="0">
                <a:latin typeface="+mj-lt"/>
              </a:rPr>
              <a:t>Média geral dos saldos</a:t>
            </a:r>
          </a:p>
          <a:p>
            <a:pPr lvl="1"/>
            <a:r>
              <a:rPr lang="pt-BR" sz="2800" dirty="0" smtClean="0">
                <a:latin typeface="+mj-lt"/>
              </a:rPr>
              <a:t>Soma dos saldos negativos</a:t>
            </a:r>
          </a:p>
          <a:p>
            <a:pPr lvl="1"/>
            <a:endParaRPr lang="pt-BR" sz="2600" dirty="0"/>
          </a:p>
          <a:p>
            <a:pPr marL="0" indent="0">
              <a:buNone/>
            </a:pPr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9659828"/>
      </p:ext>
    </p:extLst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5914</TotalTime>
  <Words>655</Words>
  <Application>Microsoft Office PowerPoint</Application>
  <PresentationFormat>Apresentação na tela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Fluxo</vt:lpstr>
      <vt:lpstr>Estrutura de Dados – 2º semestre de 2019</vt:lpstr>
      <vt:lpstr>Algoritmos</vt:lpstr>
      <vt:lpstr>Algoritmos</vt:lpstr>
      <vt:lpstr>Vetores</vt:lpstr>
      <vt:lpstr>Vetores</vt:lpstr>
      <vt:lpstr>Matrizes</vt:lpstr>
      <vt:lpstr>Matrizes</vt:lpstr>
      <vt:lpstr>Definições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aplicação dos modelos de maturidade TMMI e MPT.BR em complemento ao CMMI e MPS.BR</dc:title>
  <dc:creator>FSilva</dc:creator>
  <cp:lastModifiedBy>Fábio Silva</cp:lastModifiedBy>
  <cp:revision>569</cp:revision>
  <dcterms:created xsi:type="dcterms:W3CDTF">2016-05-01T13:34:53Z</dcterms:created>
  <dcterms:modified xsi:type="dcterms:W3CDTF">2019-09-05T16:12:15Z</dcterms:modified>
</cp:coreProperties>
</file>