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38" r:id="rId3"/>
    <p:sldId id="439" r:id="rId4"/>
    <p:sldId id="458" r:id="rId5"/>
    <p:sldId id="442" r:id="rId6"/>
    <p:sldId id="459" r:id="rId7"/>
    <p:sldId id="443" r:id="rId8"/>
    <p:sldId id="437" r:id="rId9"/>
    <p:sldId id="460" r:id="rId10"/>
    <p:sldId id="444" r:id="rId11"/>
    <p:sldId id="445" r:id="rId12"/>
    <p:sldId id="446" r:id="rId13"/>
    <p:sldId id="447" r:id="rId14"/>
    <p:sldId id="347" r:id="rId15"/>
    <p:sldId id="448" r:id="rId16"/>
    <p:sldId id="449" r:id="rId17"/>
    <p:sldId id="450" r:id="rId18"/>
    <p:sldId id="451" r:id="rId19"/>
    <p:sldId id="452" r:id="rId20"/>
    <p:sldId id="454" r:id="rId21"/>
    <p:sldId id="455" r:id="rId22"/>
    <p:sldId id="456" r:id="rId23"/>
    <p:sldId id="457" r:id="rId24"/>
    <p:sldId id="441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62100" autoAdjust="0"/>
  </p:normalViewPr>
  <p:slideViewPr>
    <p:cSldViewPr>
      <p:cViewPr>
        <p:scale>
          <a:sx n="81" d="100"/>
          <a:sy n="81" d="100"/>
        </p:scale>
        <p:origin x="-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C78A5-9067-4291-ADD9-423ECE6ECB6E}" type="datetimeFigureOut">
              <a:rPr lang="pt-BR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BDF66-A2B5-4A08-B273-ACD3A79FF6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134E6-93CE-4C54-B31D-DF7BC11ECA87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B8583-0C5B-4AD1-B0A5-257DE6CB263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F1FA8-7285-4F39-9D19-B3CE55E32670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FAC9-D33B-4834-9C10-71FFB4B2FC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FB631-DBB9-4D3D-8354-D0E55E291CFF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CE3FE-FD9D-4464-A1B1-7E47EDD2A8B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62DED-BA88-41D8-BA62-1A330C61940C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9464-8DAF-4B89-95BC-C55A5A1C4A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5DF05-FC7D-4474-AB18-07A973A5B58F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6410-B673-441E-9F4D-D32C7A14B4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C4C15-A961-4747-A615-6E6C4EF2B957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7D113-3217-4443-90DB-2B0AA5C4DF1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811A8-7466-425A-8D81-3949FFC9DB08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D0B-E432-4CEF-A1E0-DAC5AA631A4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5C73-34C7-4E05-821E-01DE830ADC8D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CDD2E-1F08-4729-8088-8B34BF2C27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ABE31-0694-444D-8D41-ECBD261DE97E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92417-37EB-4EB6-87F5-DAA2617EFC5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BE319-E01C-464B-8971-327D22ABB172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79E09-D76C-4111-988E-37B425A660F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F4AB-8E7F-452A-9DF7-0A2ECC233E99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80A4E3C-A9EE-4B7B-A8F7-78B5A1B9F7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9B5A864-A7E2-4490-9888-00E5270DC86D}" type="datetimeFigureOut">
              <a:rPr lang="pt-BR" smtClean="0"/>
              <a:pPr>
                <a:defRPr/>
              </a:pPr>
              <a:t>12/09/2019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C8811B1-C68A-4B8B-A0B4-BBE0624EF43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2º semestre de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23900"/>
            <a:ext cx="5959749" cy="580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4604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764704"/>
            <a:ext cx="629602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293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4704"/>
            <a:ext cx="631507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7140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814388"/>
            <a:ext cx="6315075" cy="55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5362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8883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200799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24030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0" y="764704"/>
            <a:ext cx="7128791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4721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692696"/>
            <a:ext cx="725437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534683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2008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53613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85788"/>
            <a:ext cx="66198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623050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Quais informações manipulamos diariamente como uma sequência?</a:t>
            </a:r>
          </a:p>
          <a:p>
            <a:r>
              <a:rPr lang="pt-BR" sz="2400" dirty="0" smtClean="0"/>
              <a:t>Alunos</a:t>
            </a:r>
          </a:p>
          <a:p>
            <a:r>
              <a:rPr lang="pt-BR" sz="2400" dirty="0" smtClean="0"/>
              <a:t>Cinemas</a:t>
            </a:r>
          </a:p>
          <a:p>
            <a:r>
              <a:rPr lang="pt-BR" sz="2400" dirty="0" smtClean="0"/>
              <a:t>Contatos pessoais</a:t>
            </a:r>
          </a:p>
          <a:p>
            <a:r>
              <a:rPr lang="pt-BR" sz="2400" dirty="0" smtClean="0"/>
              <a:t>Contatos profissionais</a:t>
            </a:r>
          </a:p>
          <a:p>
            <a:r>
              <a:rPr lang="pt-BR" sz="2400" dirty="0" smtClean="0"/>
              <a:t>Escolas</a:t>
            </a:r>
          </a:p>
          <a:p>
            <a:r>
              <a:rPr lang="pt-BR" sz="2400" dirty="0" smtClean="0"/>
              <a:t>Livros </a:t>
            </a:r>
          </a:p>
          <a:p>
            <a:r>
              <a:rPr lang="pt-BR" sz="2400" dirty="0" smtClean="0"/>
              <a:t>Presentes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5751648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92696"/>
            <a:ext cx="667107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2739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36" y="692696"/>
            <a:ext cx="625282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05478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692696"/>
            <a:ext cx="662763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6836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64704"/>
            <a:ext cx="6762750" cy="57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6976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371795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estrutura que armazena elementos de forma alinhada, ou seja, com elementos dispostos um após o outro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São estruturas lineares que armazenam vários elementos de um mesmo tipo.</a:t>
            </a:r>
          </a:p>
          <a:p>
            <a:r>
              <a:rPr lang="pt-BR" sz="2400" dirty="0"/>
              <a:t>Podem ser adequadas quando não é possível prever a demanda por memória, permitindo a manipulação de quantidades imprevisíveis de dados, de formato também imprevisível.</a:t>
            </a: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328280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Sequência </a:t>
            </a:r>
            <a:r>
              <a:rPr lang="pt-BR" sz="2400" dirty="0"/>
              <a:t>de zero ou mais itens x 1; x 2; ... ; x n, na qual xi é de um determinado tipo e n representa o tamanho da lista linear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Sua principal propriedade estrutural envolve as posições relativas dos itens em uma dimensão. </a:t>
            </a:r>
            <a:endParaRPr lang="pt-BR" sz="2400" dirty="0" smtClean="0"/>
          </a:p>
          <a:p>
            <a:pPr lvl="1"/>
            <a:r>
              <a:rPr lang="pt-BR" sz="2000" dirty="0" smtClean="0"/>
              <a:t>Assumindo </a:t>
            </a:r>
            <a:r>
              <a:rPr lang="pt-BR" sz="2000" dirty="0"/>
              <a:t>n&gt;= 1, x 1 é o primeiro item da lista e x n é o último item da lista. </a:t>
            </a:r>
            <a:endParaRPr lang="pt-BR" sz="2000" dirty="0" smtClean="0"/>
          </a:p>
          <a:p>
            <a:pPr lvl="1"/>
            <a:r>
              <a:rPr lang="pt-BR" sz="2000" dirty="0" smtClean="0"/>
              <a:t>– </a:t>
            </a:r>
            <a:r>
              <a:rPr lang="pt-BR" sz="2000" dirty="0"/>
              <a:t>xi precede xi+1 para i = 1; 2; ... ; n - 1 </a:t>
            </a:r>
            <a:endParaRPr lang="pt-BR" sz="2000" dirty="0" smtClean="0"/>
          </a:p>
          <a:p>
            <a:pPr lvl="1"/>
            <a:r>
              <a:rPr lang="pt-BR" sz="2000" dirty="0" smtClean="0"/>
              <a:t>– </a:t>
            </a:r>
            <a:r>
              <a:rPr lang="pt-BR" sz="2000" dirty="0"/>
              <a:t>xi sucede xi-1 para i = 2; 3; ... ; n – o elemento xi é dito estar na i-</a:t>
            </a:r>
            <a:r>
              <a:rPr lang="pt-BR" sz="2000" dirty="0" err="1"/>
              <a:t>ésima</a:t>
            </a:r>
            <a:r>
              <a:rPr lang="pt-BR" sz="2000" dirty="0"/>
              <a:t> posição da lista.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09842877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Busca</a:t>
            </a:r>
          </a:p>
          <a:p>
            <a:r>
              <a:rPr lang="pt-BR" sz="2400" dirty="0" smtClean="0"/>
              <a:t>Combinação de duas listas em uma</a:t>
            </a:r>
          </a:p>
          <a:p>
            <a:r>
              <a:rPr lang="pt-BR" sz="2400" dirty="0" smtClean="0"/>
              <a:t>Intercalação</a:t>
            </a:r>
          </a:p>
          <a:p>
            <a:r>
              <a:rPr lang="pt-BR" sz="2400" dirty="0" smtClean="0"/>
              <a:t>Inserção</a:t>
            </a:r>
          </a:p>
          <a:p>
            <a:r>
              <a:rPr lang="pt-BR" sz="2400" dirty="0" smtClean="0"/>
              <a:t>Ordenação</a:t>
            </a:r>
          </a:p>
          <a:p>
            <a:r>
              <a:rPr lang="pt-BR" sz="2400" dirty="0" smtClean="0"/>
              <a:t>Remoção</a:t>
            </a:r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15265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Implementação de listas lineares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Há varias maneiras de implementar listas lineares. </a:t>
            </a:r>
            <a:endParaRPr lang="pt-BR" sz="2400" dirty="0" smtClean="0"/>
          </a:p>
          <a:p>
            <a:r>
              <a:rPr lang="pt-BR" sz="2400" dirty="0" smtClean="0"/>
              <a:t>Cada </a:t>
            </a:r>
            <a:r>
              <a:rPr lang="pt-BR" sz="2400" dirty="0"/>
              <a:t>implementação apresenta vantagens e desvantagens particulares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Vamos </a:t>
            </a:r>
            <a:r>
              <a:rPr lang="pt-BR" sz="2400" dirty="0"/>
              <a:t>estudar duas maneiras distintas </a:t>
            </a:r>
          </a:p>
          <a:p>
            <a:pPr lvl="1"/>
            <a:r>
              <a:rPr lang="pt-BR" sz="2000" dirty="0" smtClean="0"/>
              <a:t>Usando </a:t>
            </a:r>
            <a:r>
              <a:rPr lang="pt-BR" sz="2000" dirty="0"/>
              <a:t>alocação sequencial e estática (com vetores). 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Usando </a:t>
            </a:r>
            <a:r>
              <a:rPr lang="pt-BR" sz="2000" dirty="0"/>
              <a:t>alocação não sequencial e dinâmica (com ponteiros): Estruturas Encadeadas.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51780976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 x Lista Dinâmica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64040"/>
              </p:ext>
            </p:extLst>
          </p:nvPr>
        </p:nvGraphicFramePr>
        <p:xfrm>
          <a:off x="251520" y="1340768"/>
          <a:ext cx="835824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541822"/>
              </a:tblGrid>
              <a:tr h="568401"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 smtClean="0"/>
                        <a:t>Alocação Estática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Alocação</a:t>
                      </a:r>
                      <a:r>
                        <a:rPr lang="pt-BR" sz="1800" baseline="0" dirty="0" smtClean="0"/>
                        <a:t> Dinâmica</a:t>
                      </a:r>
                      <a:endParaRPr lang="pt-BR" sz="1800" dirty="0"/>
                    </a:p>
                  </a:txBody>
                  <a:tcPr/>
                </a:tc>
              </a:tr>
              <a:tr h="99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constante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há quantidade máxima de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elementos (o limite é a memória do computador)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 espaço de acordo com a quantidade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</a:t>
                      </a:r>
                      <a:r>
                        <a:rPr lang="pt-BR" sz="1800" baseline="0" dirty="0" smtClean="0"/>
                        <a:t> somente o espaço de memória suficiente</a:t>
                      </a:r>
                      <a:endParaRPr lang="pt-BR" sz="1800" dirty="0" smtClean="0"/>
                    </a:p>
                  </a:txBody>
                  <a:tcPr/>
                </a:tc>
              </a:tr>
              <a:tr h="142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 </a:t>
                      </a:r>
                      <a:r>
                        <a:rPr lang="pt-B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pt-B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 ponteiros</a:t>
                      </a:r>
                      <a:r>
                        <a:rPr lang="pt-BR" sz="1800" baseline="0" dirty="0" smtClean="0"/>
                        <a:t> para indicar a posição de memória que o endereço inserido na lista será armazenado</a:t>
                      </a:r>
                      <a:endParaRPr lang="pt-B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739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692696"/>
            <a:ext cx="56102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19750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83" y="764705"/>
            <a:ext cx="6264696" cy="573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958187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5967</TotalTime>
  <Words>344</Words>
  <Application>Microsoft Office PowerPoint</Application>
  <PresentationFormat>Apresentação na tela (4:3)</PresentationFormat>
  <Paragraphs>60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Fluxo</vt:lpstr>
      <vt:lpstr>Estrutura de Dados – 2º semestre de 2019</vt:lpstr>
      <vt:lpstr>Introdução</vt:lpstr>
      <vt:lpstr>Listas</vt:lpstr>
      <vt:lpstr>Listas</vt:lpstr>
      <vt:lpstr>Operações</vt:lpstr>
      <vt:lpstr>Implementação de listas lineares </vt:lpstr>
      <vt:lpstr>Lista Estática x Lista Dinâmica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aplicação dos modelos de maturidade TMMI e MPT.BR em complemento ao CMMI e MPS.BR</dc:title>
  <dc:creator>FSilva</dc:creator>
  <cp:lastModifiedBy>Fábio Silva</cp:lastModifiedBy>
  <cp:revision>561</cp:revision>
  <dcterms:created xsi:type="dcterms:W3CDTF">2016-05-01T13:34:53Z</dcterms:created>
  <dcterms:modified xsi:type="dcterms:W3CDTF">2019-09-13T03:06:51Z</dcterms:modified>
</cp:coreProperties>
</file>