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438" r:id="rId3"/>
    <p:sldId id="461" r:id="rId4"/>
    <p:sldId id="468" r:id="rId5"/>
    <p:sldId id="462" r:id="rId6"/>
    <p:sldId id="469" r:id="rId7"/>
    <p:sldId id="471" r:id="rId8"/>
    <p:sldId id="472" r:id="rId9"/>
    <p:sldId id="470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  <p:sldId id="482" r:id="rId20"/>
    <p:sldId id="483" r:id="rId21"/>
    <p:sldId id="484" r:id="rId22"/>
    <p:sldId id="485" r:id="rId23"/>
    <p:sldId id="486" r:id="rId24"/>
    <p:sldId id="490" r:id="rId25"/>
    <p:sldId id="487" r:id="rId26"/>
    <p:sldId id="489" r:id="rId27"/>
    <p:sldId id="491" r:id="rId28"/>
    <p:sldId id="493" r:id="rId29"/>
    <p:sldId id="492" r:id="rId30"/>
    <p:sldId id="494" r:id="rId31"/>
    <p:sldId id="495" r:id="rId32"/>
    <p:sldId id="496" r:id="rId33"/>
    <p:sldId id="497" r:id="rId34"/>
    <p:sldId id="498" r:id="rId35"/>
    <p:sldId id="499" r:id="rId36"/>
    <p:sldId id="500" r:id="rId37"/>
    <p:sldId id="501" r:id="rId38"/>
    <p:sldId id="502" r:id="rId39"/>
    <p:sldId id="503" r:id="rId40"/>
    <p:sldId id="504" r:id="rId4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62100" autoAdjust="0"/>
  </p:normalViewPr>
  <p:slideViewPr>
    <p:cSldViewPr>
      <p:cViewPr>
        <p:scale>
          <a:sx n="81" d="100"/>
          <a:sy n="81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34C78A5-9067-4291-ADD9-423ECE6ECB6E}" type="datetimeFigureOut">
              <a:rPr lang="pt-BR"/>
              <a:pPr>
                <a:defRPr/>
              </a:pPr>
              <a:t>17/09/2019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BABDF66-A2B5-4A08-B273-ACD3A79FF6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322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D134E6-93CE-4C54-B31D-DF7BC11ECA87}" type="datetimeFigureOut">
              <a:rPr lang="pt-BR" smtClean="0"/>
              <a:pPr>
                <a:defRPr/>
              </a:pPr>
              <a:t>17/09/2019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B8583-0C5B-4AD1-B0A5-257DE6CB263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9F1FA8-7285-4F39-9D19-B3CE55E32670}" type="datetimeFigureOut">
              <a:rPr lang="pt-BR" smtClean="0"/>
              <a:pPr>
                <a:defRPr/>
              </a:pPr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3FAC9-D33B-4834-9C10-71FFB4B2FC7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6FB631-DBB9-4D3D-8354-D0E55E291CFF}" type="datetimeFigureOut">
              <a:rPr lang="pt-BR" smtClean="0"/>
              <a:pPr>
                <a:defRPr/>
              </a:pPr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CE3FE-FD9D-4464-A1B1-7E47EDD2A8B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562DED-BA88-41D8-BA62-1A330C61940C}" type="datetimeFigureOut">
              <a:rPr lang="pt-BR" smtClean="0"/>
              <a:pPr>
                <a:defRPr/>
              </a:pPr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E9464-8DAF-4B89-95BC-C55A5A1C4A4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35DF05-FC7D-4474-AB18-07A973A5B58F}" type="datetimeFigureOut">
              <a:rPr lang="pt-BR" smtClean="0"/>
              <a:pPr>
                <a:defRPr/>
              </a:pPr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C6410-B673-441E-9F4D-D32C7A14B4B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8C4C15-A961-4747-A615-6E6C4EF2B957}" type="datetimeFigureOut">
              <a:rPr lang="pt-BR" smtClean="0"/>
              <a:pPr>
                <a:defRPr/>
              </a:pPr>
              <a:t>17/09/2019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57D113-3217-4443-90DB-2B0AA5C4DF1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4811A8-7466-425A-8D81-3949FFC9DB08}" type="datetimeFigureOut">
              <a:rPr lang="pt-BR" smtClean="0"/>
              <a:pPr>
                <a:defRPr/>
              </a:pPr>
              <a:t>17/09/2019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F6ED0B-E432-4CEF-A1E0-DAC5AA631A4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5C73-34C7-4E05-821E-01DE830ADC8D}" type="datetimeFigureOut">
              <a:rPr lang="pt-BR" smtClean="0"/>
              <a:pPr>
                <a:defRPr/>
              </a:pPr>
              <a:t>17/09/2019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CDD2E-1F08-4729-8088-8B34BF2C270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4ABE31-0694-444D-8D41-ECBD261DE97E}" type="datetimeFigureOut">
              <a:rPr lang="pt-BR" smtClean="0"/>
              <a:pPr>
                <a:defRPr/>
              </a:pPr>
              <a:t>17/09/2019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992417-37EB-4EB6-87F5-DAA2617EFC5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DBE319-E01C-464B-8971-327D22ABB172}" type="datetimeFigureOut">
              <a:rPr lang="pt-BR" smtClean="0"/>
              <a:pPr>
                <a:defRPr/>
              </a:pPr>
              <a:t>17/09/2019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79E09-D76C-4111-988E-37B425A660F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45F4AB-8E7F-452A-9DF7-0A2ECC233E99}" type="datetimeFigureOut">
              <a:rPr lang="pt-BR" smtClean="0"/>
              <a:pPr>
                <a:defRPr/>
              </a:pPr>
              <a:t>17/09/2019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380A4E3C-A9EE-4B7B-A8F7-78B5A1B9F7F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9B5A864-A7E2-4490-9888-00E5270DC86D}" type="datetimeFigureOut">
              <a:rPr lang="pt-BR" smtClean="0"/>
              <a:pPr>
                <a:defRPr/>
              </a:pPr>
              <a:t>17/09/2019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FC8811B1-C68A-4B8B-A0B4-BBE0624EF43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over dir="rd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2028825"/>
          </a:xfrm>
        </p:spPr>
        <p:txBody>
          <a:bodyPr/>
          <a:lstStyle/>
          <a:p>
            <a:pPr eaLnBrk="1" hangingPunct="1"/>
            <a:r>
              <a:rPr lang="pt-BR" sz="3500" dirty="0" smtClean="0"/>
              <a:t>Estrutura de Dados – 2º semestre de 2019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 smtClean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Fila circular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416824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986640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Fila circular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124744"/>
            <a:ext cx="8124825" cy="495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973412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Fila circular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6624735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534975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Fila circular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7715250" cy="491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03099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Fila circular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7416824" cy="485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178868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Fila circular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124744"/>
            <a:ext cx="8062094" cy="495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202534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Fila circular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7861498" cy="491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510384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Fila circular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196752"/>
            <a:ext cx="7867650" cy="483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897942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Fila circular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5"/>
            <a:ext cx="6624736" cy="488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531978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Fila circular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7962081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62577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Fila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Tipo abstrato de dados, em que o primeiro elemento inserido é o primeiro elemento retirado.</a:t>
            </a:r>
          </a:p>
          <a:p>
            <a:pPr lvl="1"/>
            <a:r>
              <a:rPr lang="pt-BR" altLang="pt-BR" dirty="0" smtClean="0"/>
              <a:t>(</a:t>
            </a:r>
            <a:r>
              <a:rPr lang="pt-BR" altLang="pt-BR" dirty="0"/>
              <a:t>FIFO – </a:t>
            </a:r>
            <a:r>
              <a:rPr lang="pt-BR" altLang="pt-BR" i="1" dirty="0" err="1"/>
              <a:t>First</a:t>
            </a:r>
            <a:r>
              <a:rPr lang="pt-BR" altLang="pt-BR" i="1" dirty="0"/>
              <a:t> in </a:t>
            </a:r>
            <a:r>
              <a:rPr lang="pt-BR" altLang="pt-BR" i="1" dirty="0" err="1"/>
              <a:t>First</a:t>
            </a:r>
            <a:r>
              <a:rPr lang="pt-BR" altLang="pt-BR" i="1" dirty="0"/>
              <a:t> Out</a:t>
            </a:r>
            <a:r>
              <a:rPr lang="pt-BR" altLang="pt-BR" dirty="0" smtClean="0"/>
              <a:t>)</a:t>
            </a:r>
          </a:p>
          <a:p>
            <a:r>
              <a:rPr lang="pt-BR" altLang="pt-BR" sz="2400" dirty="0"/>
              <a:t>A</a:t>
            </a:r>
            <a:r>
              <a:rPr lang="pt-BR" altLang="pt-BR" sz="2400" dirty="0" smtClean="0"/>
              <a:t>plicação: Sistemas operacionais: processamento, impressão de arquivos.</a:t>
            </a:r>
          </a:p>
          <a:p>
            <a:r>
              <a:rPr lang="pt-BR" altLang="pt-BR" sz="2400" dirty="0" smtClean="0"/>
              <a:t>Exemplos: Fila bancária, caixa lotérica, fila do cinema.</a:t>
            </a:r>
          </a:p>
          <a:p>
            <a:endParaRPr lang="pt-BR" altLang="pt-BR" dirty="0" smtClean="0"/>
          </a:p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557516485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Fila circular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1"/>
            <a:ext cx="6480720" cy="485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084058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Fila circular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7871023" cy="486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514608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Fila circular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7909123" cy="483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907647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r>
              <a:rPr lang="pt-BR" sz="2400" dirty="0"/>
              <a:t>Uma pilha é uma estrutura de dados em que o acesso é restrito ao elemento mais recente na pilha</a:t>
            </a:r>
            <a:r>
              <a:rPr lang="pt-BR" sz="2400" dirty="0" smtClean="0"/>
              <a:t>.</a:t>
            </a:r>
          </a:p>
          <a:p>
            <a:r>
              <a:rPr lang="pt-PT" altLang="pt-BR" sz="2400" dirty="0"/>
              <a:t>Uma pilha é uma estrutura de dados que pode ser acessada somente por uma de suas extremidades para armazenar e recuperar dados.</a:t>
            </a:r>
          </a:p>
          <a:p>
            <a:r>
              <a:rPr lang="pt-PT" altLang="pt-BR" sz="2400" dirty="0"/>
              <a:t>Por essa razão, uma pilha é chamada de estrutura </a:t>
            </a:r>
            <a:r>
              <a:rPr lang="pt-PT" altLang="pt-BR" sz="2400" i="1" dirty="0"/>
              <a:t>LIFO</a:t>
            </a:r>
            <a:r>
              <a:rPr lang="pt-PT" altLang="pt-BR" sz="2400" dirty="0"/>
              <a:t> (</a:t>
            </a:r>
            <a:r>
              <a:rPr lang="pt-PT" altLang="pt-BR" sz="2400" i="1" dirty="0"/>
              <a:t>last </a:t>
            </a:r>
            <a:r>
              <a:rPr lang="pt-PT" altLang="pt-BR" sz="2400" i="1" dirty="0" smtClean="0"/>
              <a:t>in</a:t>
            </a:r>
            <a:r>
              <a:rPr lang="pt-PT" altLang="pt-BR" sz="2400" dirty="0" smtClean="0"/>
              <a:t> </a:t>
            </a:r>
            <a:r>
              <a:rPr lang="pt-PT" altLang="pt-BR" sz="2400" i="1" dirty="0" smtClean="0"/>
              <a:t>first </a:t>
            </a:r>
            <a:r>
              <a:rPr lang="pt-PT" altLang="pt-BR" sz="2400" i="1" dirty="0"/>
              <a:t>out</a:t>
            </a:r>
            <a:r>
              <a:rPr lang="pt-PT" altLang="pt-BR" sz="2400" dirty="0"/>
              <a:t>).</a:t>
            </a:r>
          </a:p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224214775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r>
              <a:rPr lang="pt-BR" sz="2400" dirty="0"/>
              <a:t>Dada uma pilha P = ( a(1), a(2), ..., a(n) ), dizemos que a(1) é o elemento da base da pilha; a(n) é o elemento topo da pilha; e a(i+1) está acima de a(i). </a:t>
            </a:r>
            <a:endParaRPr lang="pt-BR" sz="2400" dirty="0" smtClean="0"/>
          </a:p>
          <a:p>
            <a:pPr marL="342900" lvl="1" indent="-342900">
              <a:buFont typeface="Arial" charset="0"/>
              <a:buChar char="•"/>
            </a:pPr>
            <a:r>
              <a:rPr lang="pt-BR" sz="2400" dirty="0"/>
              <a:t>Em uma pilha “ideal”, operações básicas devem ocorrer em O(1), independentemente do tamanho N da pilha (ou seja, em tempo constante).</a:t>
            </a:r>
            <a:endParaRPr lang="pt-BR" sz="2400" dirty="0" smtClean="0"/>
          </a:p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411010368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2943" y="1117212"/>
            <a:ext cx="8229600" cy="49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40000"/>
              </a:spcBef>
            </a:pPr>
            <a:r>
              <a:rPr lang="pt-BR" altLang="pt-BR" sz="2400" dirty="0"/>
              <a:t>O conceito de pilha é usado em muitos softwares de sistemas incluindo compiladores e interpretadores. </a:t>
            </a:r>
            <a:endParaRPr lang="pt-BR" altLang="pt-BR" sz="2400" dirty="0" smtClean="0"/>
          </a:p>
          <a:p>
            <a:pPr>
              <a:spcBef>
                <a:spcPct val="40000"/>
              </a:spcBef>
            </a:pPr>
            <a:r>
              <a:rPr lang="pt-BR" altLang="pt-BR" sz="2400" dirty="0" smtClean="0"/>
              <a:t>Como exemplo de sua utilização, </a:t>
            </a:r>
            <a:r>
              <a:rPr lang="pt-BR" altLang="pt-BR" sz="2400" i="1" dirty="0" smtClean="0"/>
              <a:t>A </a:t>
            </a:r>
            <a:r>
              <a:rPr lang="pt-BR" altLang="pt-BR" sz="2400" i="1" dirty="0"/>
              <a:t>maioria dos compiladores C usa pilha quando passa argumentos para </a:t>
            </a:r>
            <a:r>
              <a:rPr lang="pt-BR" altLang="pt-BR" sz="2400" i="1" dirty="0" smtClean="0"/>
              <a:t>funções).</a:t>
            </a:r>
            <a:endParaRPr lang="pt-BR" altLang="pt-BR" sz="2400" i="1" dirty="0"/>
          </a:p>
          <a:p>
            <a:pPr>
              <a:spcBef>
                <a:spcPct val="40000"/>
              </a:spcBef>
            </a:pPr>
            <a:r>
              <a:rPr lang="pt-BR" altLang="pt-BR" sz="2400" dirty="0"/>
              <a:t>As duas operações básicas – armazenar e recuperar – são implementadas por funções tradicionalmente chamadas de </a:t>
            </a:r>
            <a:r>
              <a:rPr lang="pt-BR" altLang="pt-BR" sz="2400" i="1" dirty="0" err="1" smtClean="0"/>
              <a:t>push</a:t>
            </a:r>
            <a:r>
              <a:rPr lang="pt-BR" altLang="pt-BR" sz="2400" i="1" dirty="0" smtClean="0"/>
              <a:t> e </a:t>
            </a:r>
            <a:r>
              <a:rPr lang="pt-BR" altLang="pt-BR" sz="2400" i="1" dirty="0"/>
              <a:t>pop</a:t>
            </a:r>
            <a:r>
              <a:rPr lang="pt-BR" altLang="pt-BR" sz="2400" dirty="0"/>
              <a:t>, </a:t>
            </a:r>
            <a:r>
              <a:rPr lang="pt-BR" altLang="pt-BR" sz="2400" dirty="0" smtClean="0"/>
              <a:t>respectivamente.</a:t>
            </a:r>
            <a:endParaRPr lang="pt-BR" altLang="pt-BR" sz="2400" dirty="0"/>
          </a:p>
          <a:p>
            <a:pPr>
              <a:spcBef>
                <a:spcPct val="40000"/>
              </a:spcBef>
            </a:pPr>
            <a:r>
              <a:rPr lang="pt-BR" altLang="pt-BR" sz="2400" dirty="0"/>
              <a:t>A função </a:t>
            </a:r>
            <a:r>
              <a:rPr lang="pt-BR" altLang="pt-BR" sz="2400" i="1" dirty="0" err="1"/>
              <a:t>push</a:t>
            </a:r>
            <a:r>
              <a:rPr lang="pt-BR" altLang="pt-BR" sz="2400" i="1" dirty="0"/>
              <a:t>()</a:t>
            </a:r>
            <a:r>
              <a:rPr lang="pt-BR" altLang="pt-BR" sz="2400" dirty="0"/>
              <a:t> coloca um item na pilha e a função </a:t>
            </a:r>
            <a:r>
              <a:rPr lang="pt-BR" altLang="pt-BR" sz="2400" i="1" dirty="0"/>
              <a:t>pop()</a:t>
            </a:r>
            <a:r>
              <a:rPr lang="pt-BR" altLang="pt-BR" sz="2400" dirty="0"/>
              <a:t> recupera um item da pilha.</a:t>
            </a:r>
          </a:p>
          <a:p>
            <a:pPr>
              <a:spcBef>
                <a:spcPct val="40000"/>
              </a:spcBef>
            </a:pPr>
            <a:r>
              <a:rPr lang="pt-BR" altLang="pt-BR" sz="2400" dirty="0"/>
              <a:t>A região de memória a ser utilizada como pilha pode ser um vetor, ou uma área alocada </a:t>
            </a:r>
            <a:r>
              <a:rPr lang="pt-BR" altLang="pt-BR" sz="2400" dirty="0" smtClean="0"/>
              <a:t>dinamicamente.</a:t>
            </a:r>
            <a:endParaRPr lang="pt-BR" altLang="pt-BR" sz="2400" dirty="0"/>
          </a:p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550186645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2943" y="1117212"/>
            <a:ext cx="8229600" cy="49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r>
              <a:rPr lang="pt-BR" sz="2400" dirty="0" smtClean="0"/>
              <a:t>Operações:</a:t>
            </a:r>
          </a:p>
          <a:p>
            <a:r>
              <a:rPr lang="pt-BR" altLang="pt-BR" sz="2400" dirty="0"/>
              <a:t>Adicionar </a:t>
            </a:r>
            <a:r>
              <a:rPr lang="pt-BR" altLang="pt-BR" sz="2400" dirty="0" smtClean="0"/>
              <a:t>elemento (método </a:t>
            </a:r>
            <a:r>
              <a:rPr lang="pt-BR" altLang="pt-BR" sz="2400" dirty="0" err="1" smtClean="0"/>
              <a:t>push</a:t>
            </a:r>
            <a:r>
              <a:rPr lang="pt-BR" altLang="pt-BR" sz="2400" dirty="0" smtClean="0"/>
              <a:t>)</a:t>
            </a:r>
            <a:endParaRPr lang="pt-BR" altLang="pt-BR" sz="2400" dirty="0"/>
          </a:p>
          <a:p>
            <a:r>
              <a:rPr lang="pt-BR" altLang="pt-BR" sz="2400" dirty="0"/>
              <a:t>Remover </a:t>
            </a:r>
            <a:r>
              <a:rPr lang="pt-BR" altLang="pt-BR" sz="2400" dirty="0" smtClean="0"/>
              <a:t>elemento  (método pop)</a:t>
            </a:r>
            <a:endParaRPr lang="pt-BR" altLang="pt-BR" sz="2400" dirty="0"/>
          </a:p>
          <a:p>
            <a:r>
              <a:rPr lang="pt-BR" altLang="pt-BR" sz="2400" dirty="0"/>
              <a:t>Verificar se a </a:t>
            </a:r>
            <a:r>
              <a:rPr lang="pt-BR" altLang="pt-BR" sz="2400" dirty="0" smtClean="0"/>
              <a:t>pilha está </a:t>
            </a:r>
            <a:r>
              <a:rPr lang="pt-BR" altLang="pt-BR" sz="2400" dirty="0"/>
              <a:t>vazia</a:t>
            </a:r>
          </a:p>
          <a:p>
            <a:r>
              <a:rPr lang="pt-BR" altLang="pt-BR" sz="2400" dirty="0"/>
              <a:t>Verificar se a </a:t>
            </a:r>
            <a:r>
              <a:rPr lang="pt-BR" altLang="pt-BR" sz="2400" dirty="0" smtClean="0"/>
              <a:t>pilha está </a:t>
            </a:r>
            <a:r>
              <a:rPr lang="pt-BR" altLang="pt-BR" sz="2400" dirty="0"/>
              <a:t>cheia</a:t>
            </a:r>
          </a:p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726556239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2943" y="1117212"/>
            <a:ext cx="8229600" cy="49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r>
              <a:rPr lang="pt-BR" sz="2400" dirty="0"/>
              <a:t>Na implementação de pilha, em apenas uma das extremidades, chamada de topo, é realizada a manipulação dos elementos, em oposição a outra extremidade, chamada de base. </a:t>
            </a:r>
          </a:p>
          <a:p>
            <a:pPr marL="342900" lvl="1" indent="-342900">
              <a:buFont typeface="Arial" charset="0"/>
              <a:buChar char="•"/>
            </a:pPr>
            <a:r>
              <a:rPr lang="pt-BR" sz="2400" dirty="0" smtClean="0"/>
              <a:t>Todas </a:t>
            </a:r>
            <a:r>
              <a:rPr lang="pt-BR" sz="2400" dirty="0"/>
              <a:t>as operações em uma pilha podem ser imaginadas como as que ocorre numa pilha de </a:t>
            </a:r>
            <a:r>
              <a:rPr lang="pt-BR" sz="2400" dirty="0" smtClean="0"/>
              <a:t>livros, jornais, revistas, papéis e vários outros exemplos de aplicação.</a:t>
            </a:r>
          </a:p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132947093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2943" y="1117212"/>
            <a:ext cx="8229600" cy="49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r>
              <a:rPr lang="pt-BR" sz="2400" dirty="0" smtClean="0"/>
              <a:t>Exemplos de aplicação: </a:t>
            </a:r>
          </a:p>
          <a:p>
            <a:pPr marL="342900" lvl="1" indent="-342900">
              <a:buFont typeface="Arial" charset="0"/>
              <a:buChar char="•"/>
            </a:pPr>
            <a:r>
              <a:rPr lang="pt-BR" sz="2400" dirty="0" smtClean="0"/>
              <a:t>Calculadora </a:t>
            </a:r>
            <a:r>
              <a:rPr lang="pt-BR" sz="2400" dirty="0"/>
              <a:t>para expressões </a:t>
            </a:r>
            <a:r>
              <a:rPr lang="pt-BR" sz="2400" dirty="0" smtClean="0"/>
              <a:t>matemáticas</a:t>
            </a:r>
          </a:p>
          <a:p>
            <a:pPr marL="342900" lvl="1" indent="-342900">
              <a:buFont typeface="Arial" charset="0"/>
              <a:buChar char="•"/>
            </a:pPr>
            <a:r>
              <a:rPr lang="pt-BR" sz="2400" dirty="0" smtClean="0"/>
              <a:t>Conversão </a:t>
            </a:r>
            <a:r>
              <a:rPr lang="pt-BR" sz="2400" dirty="0"/>
              <a:t>de número decimal para </a:t>
            </a:r>
            <a:r>
              <a:rPr lang="pt-BR" sz="2400" dirty="0" smtClean="0"/>
              <a:t>binário</a:t>
            </a:r>
          </a:p>
          <a:p>
            <a:pPr marL="342900" lvl="1" indent="-342900">
              <a:buFont typeface="Arial" charset="0"/>
              <a:buChar char="•"/>
            </a:pPr>
            <a:r>
              <a:rPr lang="pt-BR" sz="2400" dirty="0" smtClean="0"/>
              <a:t>Retirada </a:t>
            </a:r>
            <a:r>
              <a:rPr lang="pt-BR" sz="2400" dirty="0"/>
              <a:t>de mercadorias de um caminhão de </a:t>
            </a:r>
            <a:r>
              <a:rPr lang="pt-BR" sz="2400" dirty="0" smtClean="0"/>
              <a:t>entregas</a:t>
            </a:r>
            <a:endParaRPr lang="pt-BR" sz="2400" dirty="0"/>
          </a:p>
          <a:p>
            <a:pPr marL="342900" lvl="1" indent="-342900">
              <a:buFont typeface="Arial" charset="0"/>
              <a:buChar char="•"/>
            </a:pPr>
            <a:r>
              <a:rPr lang="pt-BR" sz="2400" dirty="0" smtClean="0"/>
              <a:t>Mecanismo </a:t>
            </a:r>
            <a:r>
              <a:rPr lang="pt-BR" sz="2400" dirty="0"/>
              <a:t>de fazer/desfazer do </a:t>
            </a:r>
            <a:r>
              <a:rPr lang="pt-BR" sz="2400" dirty="0" smtClean="0"/>
              <a:t>Word</a:t>
            </a:r>
          </a:p>
          <a:p>
            <a:pPr marL="342900" lvl="1" indent="-342900">
              <a:buFont typeface="Arial" charset="0"/>
              <a:buChar char="•"/>
            </a:pPr>
            <a:r>
              <a:rPr lang="pt-BR" sz="2400" dirty="0" smtClean="0"/>
              <a:t>Mecanismo </a:t>
            </a:r>
            <a:r>
              <a:rPr lang="pt-BR" sz="2400" dirty="0"/>
              <a:t>de navegação de páginas na Internet (avançar e retornar).</a:t>
            </a:r>
            <a:endParaRPr lang="pt-BR" sz="2400" dirty="0" smtClean="0"/>
          </a:p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606224648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2943" y="1117212"/>
            <a:ext cx="8229600" cy="49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17213"/>
            <a:ext cx="5904656" cy="497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32444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Fila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/>
              <a:t>Uma fila é caracterizada por ser uma linha de espera que cresce somando elementos ao seu final e que diminui tomando elementos da sua frente.</a:t>
            </a:r>
          </a:p>
          <a:p>
            <a:r>
              <a:rPr lang="pt-BR" altLang="pt-BR" sz="2400" dirty="0" smtClean="0"/>
              <a:t>Em uma extremidade os nós são somente adicionados, enquanto que na outra extremidade da fila os nós são apenas removidos.</a:t>
            </a:r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1205740762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2943" y="1117212"/>
            <a:ext cx="8229600" cy="49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43" y="1117212"/>
            <a:ext cx="8229600" cy="476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717156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2943" y="1052736"/>
            <a:ext cx="8229600" cy="5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24744"/>
            <a:ext cx="823056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922359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2943" y="1052736"/>
            <a:ext cx="8229600" cy="5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43" y="1052736"/>
            <a:ext cx="8041505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636023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942461" cy="489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477925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92088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914046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92088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831204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92088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685709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124744"/>
            <a:ext cx="7932936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021214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124744"/>
            <a:ext cx="7917507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73053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Pilha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100138"/>
            <a:ext cx="7884169" cy="484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905374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Fila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/>
              <a:t>A estrutura de fila é análoga ao conceito que temos de filas em geral. O primeiro a chegar é sempre o primeiro a sair, e a entrada de novos elementos sempre se dá no fim da fila.</a:t>
            </a:r>
          </a:p>
          <a:p>
            <a:r>
              <a:rPr lang="pt-BR" altLang="pt-BR" sz="2400" dirty="0"/>
              <a:t>Em computação vemos este conceito sendo implementado em filas de </a:t>
            </a:r>
            <a:r>
              <a:rPr lang="pt-BR" altLang="pt-BR" sz="2400" dirty="0" smtClean="0"/>
              <a:t>impressão.</a:t>
            </a:r>
            <a:endParaRPr lang="pt-BR" altLang="pt-BR" sz="2400" dirty="0"/>
          </a:p>
          <a:p>
            <a:r>
              <a:rPr lang="pt-BR" altLang="pt-BR" sz="2400" dirty="0"/>
              <a:t>Assim como as pilhas, uma fila também pode ser implementada por meio de um vetor ou de uma lista encadeada.</a:t>
            </a:r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620204578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Comparativo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39552" y="1124744"/>
            <a:ext cx="7848872" cy="48245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pt-BR" altLang="pt-BR" sz="2400" dirty="0"/>
              <a:t>Filas e pilhas têm regras bastante rigorosas para acessar </a:t>
            </a:r>
            <a:r>
              <a:rPr lang="pt-BR" altLang="pt-BR" sz="2400" dirty="0" smtClean="0"/>
              <a:t>dados.</a:t>
            </a: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pt-BR" altLang="pt-BR" sz="2400" dirty="0" smtClean="0"/>
              <a:t>Pilhas </a:t>
            </a:r>
            <a:r>
              <a:rPr lang="pt-BR" altLang="pt-BR" sz="2400" dirty="0"/>
              <a:t>e filas implementadas em vetores usam regiões </a:t>
            </a:r>
            <a:r>
              <a:rPr lang="pt-BR" altLang="pt-BR" sz="2400" dirty="0" smtClean="0"/>
              <a:t>contíguas de </a:t>
            </a:r>
            <a:r>
              <a:rPr lang="pt-BR" altLang="pt-BR" sz="2400" dirty="0"/>
              <a:t>memória, listas não </a:t>
            </a:r>
            <a:r>
              <a:rPr lang="pt-BR" altLang="pt-BR" sz="2400" dirty="0" smtClean="0"/>
              <a:t>necessariamente.</a:t>
            </a:r>
            <a:endParaRPr lang="pt-BR" altLang="pt-BR" sz="2400" dirty="0"/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pt-BR" altLang="pt-BR" sz="2400" dirty="0" smtClean="0"/>
              <a:t>Além </a:t>
            </a:r>
            <a:r>
              <a:rPr lang="pt-BR" altLang="pt-BR" sz="2400" dirty="0"/>
              <a:t>disso, a recuperação de um item da lista encadeada não causa a sua destruição. (</a:t>
            </a:r>
            <a:r>
              <a:rPr lang="pt-BR" altLang="pt-BR" sz="2400" i="1" dirty="0"/>
              <a:t>É preciso uma operação de exclusão específica para esta finalidade</a:t>
            </a:r>
            <a:r>
              <a:rPr lang="pt-BR" altLang="pt-BR" sz="2400" i="1" dirty="0" smtClean="0"/>
              <a:t>).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2729810741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Fila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/>
              <a:t>Operações:</a:t>
            </a:r>
          </a:p>
          <a:p>
            <a:r>
              <a:rPr lang="pt-BR" altLang="pt-BR" sz="2400" dirty="0" smtClean="0"/>
              <a:t>Adicionar elemento (método </a:t>
            </a:r>
            <a:r>
              <a:rPr lang="pt-BR" altLang="pt-BR" sz="2400" dirty="0" err="1" smtClean="0"/>
              <a:t>enqueue</a:t>
            </a:r>
            <a:r>
              <a:rPr lang="pt-BR" altLang="pt-BR" sz="2400" dirty="0" smtClean="0"/>
              <a:t>)</a:t>
            </a:r>
          </a:p>
          <a:p>
            <a:r>
              <a:rPr lang="pt-BR" altLang="pt-BR" sz="2400" dirty="0" smtClean="0"/>
              <a:t>Remover elemento (método </a:t>
            </a:r>
            <a:r>
              <a:rPr lang="pt-BR" altLang="pt-BR" sz="2400" dirty="0" err="1" smtClean="0"/>
              <a:t>dequeue</a:t>
            </a:r>
            <a:r>
              <a:rPr lang="pt-BR" altLang="pt-BR" sz="2400" dirty="0" smtClean="0"/>
              <a:t>)</a:t>
            </a:r>
          </a:p>
          <a:p>
            <a:r>
              <a:rPr lang="pt-BR" altLang="pt-BR" sz="2400" dirty="0" smtClean="0"/>
              <a:t>Verificar se a fila está vazia</a:t>
            </a:r>
          </a:p>
          <a:p>
            <a:r>
              <a:rPr lang="pt-BR" altLang="pt-BR" sz="2400" dirty="0" smtClean="0"/>
              <a:t>Verificar se a fila está cheia</a:t>
            </a:r>
          </a:p>
        </p:txBody>
      </p:sp>
    </p:spTree>
    <p:extLst>
      <p:ext uri="{BB962C8B-B14F-4D97-AF65-F5344CB8AC3E}">
        <p14:creationId xmlns:p14="http://schemas.microsoft.com/office/powerpoint/2010/main" val="774876301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Fila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altLang="pt-BR" sz="2600" dirty="0"/>
              <a:t>As filas são frequentemente usadas em simulações, uma vez que existe uma </a:t>
            </a:r>
            <a:r>
              <a:rPr lang="pt-PT" altLang="pt-BR" sz="2600" i="1" dirty="0"/>
              <a:t>teoria das filas</a:t>
            </a:r>
            <a:r>
              <a:rPr lang="pt-PT" altLang="pt-BR" sz="2600" dirty="0"/>
              <a:t> bem desenvolvida e matematicamente sofisticada na qual vários cenários são analisados e modelos que usam filas são construídos.</a:t>
            </a:r>
          </a:p>
          <a:p>
            <a:endParaRPr lang="pt-BR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4220703327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Fila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83340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 smtClean="0"/>
              <a:t>Filas </a:t>
            </a:r>
            <a:r>
              <a:rPr lang="pt-BR" sz="2200" dirty="0"/>
              <a:t>de impressão: </a:t>
            </a:r>
          </a:p>
          <a:p>
            <a:pPr lvl="1"/>
            <a:r>
              <a:rPr lang="pt-BR" sz="2200" dirty="0" smtClean="0"/>
              <a:t>Impressoras </a:t>
            </a:r>
            <a:r>
              <a:rPr lang="pt-BR" sz="2200" dirty="0"/>
              <a:t>tem uma fila, caso vários documentos sejam impressos, por um ou mais usuários, os primeiros documentos impressos serão de quem enviar primeiro; </a:t>
            </a:r>
          </a:p>
          <a:p>
            <a:r>
              <a:rPr lang="pt-BR" sz="2200" dirty="0" smtClean="0"/>
              <a:t>Filas </a:t>
            </a:r>
            <a:r>
              <a:rPr lang="pt-BR" sz="2200" dirty="0"/>
              <a:t>de processos: </a:t>
            </a:r>
          </a:p>
          <a:p>
            <a:pPr lvl="1"/>
            <a:r>
              <a:rPr lang="pt-BR" sz="2200" dirty="0" smtClean="0"/>
              <a:t>Vários </a:t>
            </a:r>
            <a:r>
              <a:rPr lang="pt-BR" sz="2200" dirty="0"/>
              <a:t>programas podem estar sendo executados pelo sistema operacional. O mesmo tem uma fila que indica a ordem de qual será executado primeiro; </a:t>
            </a:r>
            <a:endParaRPr lang="pt-BR" sz="2200" dirty="0" smtClean="0"/>
          </a:p>
          <a:p>
            <a:r>
              <a:rPr lang="pt-BR" sz="2200" dirty="0" smtClean="0"/>
              <a:t>Filas </a:t>
            </a:r>
            <a:r>
              <a:rPr lang="pt-BR" sz="2200" dirty="0"/>
              <a:t>de tarefas: </a:t>
            </a:r>
          </a:p>
          <a:p>
            <a:pPr lvl="1"/>
            <a:r>
              <a:rPr lang="pt-BR" sz="2200" dirty="0" smtClean="0"/>
              <a:t>Um </a:t>
            </a:r>
            <a:r>
              <a:rPr lang="pt-BR" sz="2200" dirty="0"/>
              <a:t>programa pode ter um conjunto de dados para processar. Estes dados podem estar dispostos em uma fila, onde o que foi inserido primeiro, será atendido primeiro.</a:t>
            </a:r>
            <a:endParaRPr lang="pt-BR" altLang="pt-BR" sz="2200" dirty="0" smtClean="0"/>
          </a:p>
        </p:txBody>
      </p:sp>
    </p:spTree>
    <p:extLst>
      <p:ext uri="{BB962C8B-B14F-4D97-AF65-F5344CB8AC3E}">
        <p14:creationId xmlns:p14="http://schemas.microsoft.com/office/powerpoint/2010/main" val="4189091505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Fila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83340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Fila </a:t>
            </a:r>
            <a:r>
              <a:rPr lang="pt-BR" sz="2400" dirty="0"/>
              <a:t>de Prioridades: </a:t>
            </a:r>
            <a:r>
              <a:rPr lang="pt-BR" sz="2400" dirty="0" smtClean="0"/>
              <a:t> </a:t>
            </a:r>
          </a:p>
          <a:p>
            <a:pPr lvl="1"/>
            <a:r>
              <a:rPr lang="pt-BR" sz="2400" dirty="0" smtClean="0"/>
              <a:t>Cada </a:t>
            </a:r>
            <a:r>
              <a:rPr lang="pt-BR" sz="2400" dirty="0"/>
              <a:t>item tem uma prioridade. Elementos mais prioritários podem ser atendidos antes, mesmo não estando no inicio da fila; </a:t>
            </a:r>
          </a:p>
          <a:p>
            <a:r>
              <a:rPr lang="pt-BR" sz="2400" dirty="0" smtClean="0"/>
              <a:t>Fila </a:t>
            </a:r>
            <a:r>
              <a:rPr lang="pt-BR" sz="2400" dirty="0"/>
              <a:t>Circular: </a:t>
            </a:r>
          </a:p>
          <a:p>
            <a:pPr lvl="1"/>
            <a:r>
              <a:rPr lang="pt-BR" sz="2400" dirty="0" smtClean="0"/>
              <a:t>Neste </a:t>
            </a:r>
            <a:r>
              <a:rPr lang="pt-BR" sz="2400" dirty="0"/>
              <a:t>tipo de fila os elementos nem sempre são removidos ao serem atendidos, mas voltam ao fim da fila para serem atendidos novamente mais tarde.</a:t>
            </a:r>
            <a:endParaRPr lang="pt-BR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427671039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Fila de prioridades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992888" cy="479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806795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6177</TotalTime>
  <Words>885</Words>
  <Application>Microsoft Office PowerPoint</Application>
  <PresentationFormat>Apresentação na tela (4:3)</PresentationFormat>
  <Paragraphs>139</Paragraphs>
  <Slides>40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1" baseType="lpstr">
      <vt:lpstr>Fluxo</vt:lpstr>
      <vt:lpstr>Estrutura de Dados – 2º semestre de 2019</vt:lpstr>
      <vt:lpstr>Fila</vt:lpstr>
      <vt:lpstr>Fila</vt:lpstr>
      <vt:lpstr>Fila</vt:lpstr>
      <vt:lpstr>Fila</vt:lpstr>
      <vt:lpstr>Fila</vt:lpstr>
      <vt:lpstr>Fila</vt:lpstr>
      <vt:lpstr>Fila</vt:lpstr>
      <vt:lpstr>Fila de prioridades</vt:lpstr>
      <vt:lpstr>Fila circular</vt:lpstr>
      <vt:lpstr>Fila circular</vt:lpstr>
      <vt:lpstr>Fila circular</vt:lpstr>
      <vt:lpstr>Fila circular</vt:lpstr>
      <vt:lpstr>Fila circular</vt:lpstr>
      <vt:lpstr>Fila circular</vt:lpstr>
      <vt:lpstr>Fila circular</vt:lpstr>
      <vt:lpstr>Fila circular</vt:lpstr>
      <vt:lpstr>Fila circular</vt:lpstr>
      <vt:lpstr>Fila circular</vt:lpstr>
      <vt:lpstr>Fila circular</vt:lpstr>
      <vt:lpstr>Fila circular</vt:lpstr>
      <vt:lpstr>Fila circular</vt:lpstr>
      <vt:lpstr>Pilha </vt:lpstr>
      <vt:lpstr>Pilha </vt:lpstr>
      <vt:lpstr>Pilha </vt:lpstr>
      <vt:lpstr>Pilha </vt:lpstr>
      <vt:lpstr>Pilha </vt:lpstr>
      <vt:lpstr>Pilha </vt:lpstr>
      <vt:lpstr>Pilha </vt:lpstr>
      <vt:lpstr>Pilha </vt:lpstr>
      <vt:lpstr>Pilha </vt:lpstr>
      <vt:lpstr>Pilha </vt:lpstr>
      <vt:lpstr>Pilha </vt:lpstr>
      <vt:lpstr>Pilha </vt:lpstr>
      <vt:lpstr>Pilha </vt:lpstr>
      <vt:lpstr>Pilha </vt:lpstr>
      <vt:lpstr>Pilha </vt:lpstr>
      <vt:lpstr>Pilha </vt:lpstr>
      <vt:lpstr>Pilha </vt:lpstr>
      <vt:lpstr>Comparativo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impacto da aplicação dos modelos de maturidade TMMI e MPT.BR em complemento ao CMMI e MPS.BR</dc:title>
  <dc:creator>FSilva</dc:creator>
  <cp:lastModifiedBy>Fábio Silva</cp:lastModifiedBy>
  <cp:revision>579</cp:revision>
  <dcterms:created xsi:type="dcterms:W3CDTF">2016-05-01T13:34:53Z</dcterms:created>
  <dcterms:modified xsi:type="dcterms:W3CDTF">2019-09-18T02:36:56Z</dcterms:modified>
</cp:coreProperties>
</file>